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1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97" r:id="rId9"/>
    <p:sldId id="262" r:id="rId10"/>
    <p:sldId id="263" r:id="rId11"/>
    <p:sldId id="264" r:id="rId12"/>
    <p:sldId id="286" r:id="rId13"/>
    <p:sldId id="287" r:id="rId14"/>
    <p:sldId id="289" r:id="rId15"/>
    <p:sldId id="288" r:id="rId16"/>
    <p:sldId id="293" r:id="rId17"/>
    <p:sldId id="290" r:id="rId18"/>
    <p:sldId id="292" r:id="rId19"/>
    <p:sldId id="294" r:id="rId20"/>
    <p:sldId id="291" r:id="rId21"/>
    <p:sldId id="295" r:id="rId22"/>
    <p:sldId id="272" r:id="rId23"/>
    <p:sldId id="298" r:id="rId24"/>
    <p:sldId id="273" r:id="rId25"/>
    <p:sldId id="274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Fira Sans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56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641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9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eddea9e9e_1_12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eddea9e9e_1_12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575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77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32aea49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32aea49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46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32aea49e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32aea49e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8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eddea9e9e_1_12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7eddea9e9e_1_12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22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27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58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13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73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7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0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4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410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eddea9e9e_1_12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eddea9e9e_1_12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047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eddea9e9e_1_12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eddea9e9e_1_12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047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32aea49e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32aea49e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984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32aea49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32aea49e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162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32aea49e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32aea49e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515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eddea9e9e_1_12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7eddea9e9e_1_12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941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32aea49e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32aea49e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415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b5fdf5ce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b5fdf5ce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6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eddea9e9e_1_10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eddea9e9e_1_10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3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32aea49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32aea49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18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a32aea49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a32aea49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18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32aea49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32aea49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01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-681125" y="708299"/>
            <a:ext cx="10502700" cy="3998835"/>
            <a:chOff x="-681125" y="708299"/>
            <a:chExt cx="10502700" cy="3998835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706050" y="2313600"/>
              <a:ext cx="774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8432400" y="708299"/>
              <a:ext cx="0" cy="1602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711177" y="2298734"/>
              <a:ext cx="0" cy="2408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1"/>
            <p:cNvCxnSpPr/>
            <p:nvPr/>
          </p:nvCxnSpPr>
          <p:spPr>
            <a:xfrm>
              <a:off x="8429275" y="973482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1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8429275" y="84110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-681125" y="4435193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-681125" y="4566558"/>
              <a:ext cx="139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804900" y="3064174"/>
            <a:ext cx="55341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 rot="-7199550">
            <a:off x="7981551" y="2482223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-7199550">
            <a:off x="-588477" y="-21404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BODY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523675" y="2299876"/>
            <a:ext cx="2579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2"/>
          </p:nvPr>
        </p:nvSpPr>
        <p:spPr>
          <a:xfrm>
            <a:off x="5040775" y="2299876"/>
            <a:ext cx="25797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marL="1371600" lvl="2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marL="1828800" lvl="3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marL="2743200" lvl="5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marL="3200400" lvl="6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marL="3657600" lvl="7" indent="-342900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marL="4114800" lvl="8" indent="-342900" algn="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4572000" y="717050"/>
            <a:ext cx="0" cy="1119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18400" y="710694"/>
            <a:ext cx="9244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986375" y="1840775"/>
            <a:ext cx="1171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4"/>
          <p:cNvSpPr/>
          <p:nvPr/>
        </p:nvSpPr>
        <p:spPr>
          <a:xfrm rot="451">
            <a:off x="125" y="4435175"/>
            <a:ext cx="9144000" cy="7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ONLY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2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3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4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title" idx="5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-18375" y="827350"/>
            <a:ext cx="9210875" cy="159900"/>
            <a:chOff x="-18375" y="827350"/>
            <a:chExt cx="9210875" cy="1599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-18375" y="841645"/>
              <a:ext cx="6545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>
              <a:off x="6527025" y="827350"/>
              <a:ext cx="0" cy="15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6520700" y="974950"/>
              <a:ext cx="2671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-65250" y="841950"/>
            <a:ext cx="9274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2"/>
          </p:nvPr>
        </p:nvSpPr>
        <p:spPr>
          <a:xfrm>
            <a:off x="844400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 idx="3"/>
          </p:nvPr>
        </p:nvSpPr>
        <p:spPr>
          <a:xfrm>
            <a:off x="3433643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5"/>
          </p:nvPr>
        </p:nvSpPr>
        <p:spPr>
          <a:xfrm>
            <a:off x="6022897" y="1983425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7"/>
          </p:nvPr>
        </p:nvSpPr>
        <p:spPr>
          <a:xfrm>
            <a:off x="844400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9"/>
          </p:nvPr>
        </p:nvSpPr>
        <p:spPr>
          <a:xfrm>
            <a:off x="3433643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14"/>
          </p:nvPr>
        </p:nvSpPr>
        <p:spPr>
          <a:xfrm>
            <a:off x="6022897" y="3686650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ONLY_1_1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 idx="2"/>
          </p:nvPr>
        </p:nvSpPr>
        <p:spPr>
          <a:xfrm>
            <a:off x="711625" y="18122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 idx="3"/>
          </p:nvPr>
        </p:nvSpPr>
        <p:spPr>
          <a:xfrm>
            <a:off x="711600" y="277927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4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5"/>
          </p:nvPr>
        </p:nvSpPr>
        <p:spPr>
          <a:xfrm>
            <a:off x="711600" y="3746325"/>
            <a:ext cx="3240000" cy="4203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6"/>
          </p:nvPr>
        </p:nvSpPr>
        <p:spPr>
          <a:xfrm>
            <a:off x="785850" y="4166625"/>
            <a:ext cx="30915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572000" y="0"/>
            <a:ext cx="4571700" cy="513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2331600" y="-118055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0"/>
          <p:cNvCxnSpPr/>
          <p:nvPr/>
        </p:nvCxnSpPr>
        <p:spPr>
          <a:xfrm>
            <a:off x="4781550" y="554575"/>
            <a:ext cx="445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" y="1127400"/>
            <a:ext cx="4157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2"/>
          </p:nvPr>
        </p:nvSpPr>
        <p:spPr>
          <a:xfrm>
            <a:off x="1810750" y="15405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810751" y="18523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3"/>
          </p:nvPr>
        </p:nvSpPr>
        <p:spPr>
          <a:xfrm>
            <a:off x="1810750" y="31495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4"/>
          </p:nvPr>
        </p:nvSpPr>
        <p:spPr>
          <a:xfrm>
            <a:off x="1810751" y="34614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 idx="5"/>
          </p:nvPr>
        </p:nvSpPr>
        <p:spPr>
          <a:xfrm>
            <a:off x="5149625" y="1540503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6"/>
          </p:nvPr>
        </p:nvSpPr>
        <p:spPr>
          <a:xfrm>
            <a:off x="5149626" y="1852387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 idx="7"/>
          </p:nvPr>
        </p:nvSpPr>
        <p:spPr>
          <a:xfrm>
            <a:off x="5149625" y="3149578"/>
            <a:ext cx="2183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8"/>
          </p:nvPr>
        </p:nvSpPr>
        <p:spPr>
          <a:xfrm>
            <a:off x="5149626" y="3461462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8200" y="8423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2144700" cy="5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1"/>
          </p:nvPr>
        </p:nvSpPr>
        <p:spPr>
          <a:xfrm>
            <a:off x="625650" y="1507800"/>
            <a:ext cx="29469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625650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5675" y="709750"/>
            <a:ext cx="1428600" cy="263725"/>
            <a:chOff x="-65675" y="709750"/>
            <a:chExt cx="1428600" cy="263725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65675" y="973475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-65675" y="709750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-65675" y="841108"/>
              <a:ext cx="1428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08425" y="2732767"/>
            <a:ext cx="3631800" cy="17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1600" y="554700"/>
            <a:ext cx="28515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186925" y="764888"/>
            <a:ext cx="4009480" cy="13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CFF_TRAVEL</a:t>
            </a:r>
            <a:endParaRPr sz="100"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686071" y="2144090"/>
            <a:ext cx="28959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Developed by CFF team</a:t>
            </a:r>
            <a:endParaRPr dirty="0"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-1615621" y="305900"/>
            <a:ext cx="10941221" cy="7052164"/>
            <a:chOff x="-1615621" y="305900"/>
            <a:chExt cx="10941221" cy="7052164"/>
          </a:xfrm>
        </p:grpSpPr>
        <p:grpSp>
          <p:nvGrpSpPr>
            <p:cNvPr id="203" name="Google Shape;203;p24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4" name="Google Shape;204;p24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24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24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24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8" name="Google Shape;208;p24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09" name="Google Shape;209;p24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4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4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4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4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4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4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4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4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4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4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4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4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4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4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4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4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4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4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4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4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4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4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4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4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4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4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4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4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4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4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4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4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4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4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4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4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4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4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4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4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4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4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4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4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4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4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4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4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4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4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4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4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4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4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4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4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4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4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4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4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4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4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4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4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4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4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4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4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4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4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4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4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4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4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4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4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4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4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4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4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4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4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4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4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4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4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4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4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4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4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4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4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4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4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4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4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4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4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4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4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4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4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4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4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4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4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4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4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4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4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4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4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4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06" name="Google Shape;406;p24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24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24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24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24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24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4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3" name="Google Shape;413;p24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4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>
            <a:spLocks noGrp="1"/>
          </p:cNvSpPr>
          <p:nvPr>
            <p:ph type="title" idx="2"/>
          </p:nvPr>
        </p:nvSpPr>
        <p:spPr>
          <a:xfrm rot="212">
            <a:off x="2142962" y="2855737"/>
            <a:ext cx="4858200" cy="152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Technologies</a:t>
            </a:r>
            <a:endParaRPr dirty="0"/>
          </a:p>
        </p:txBody>
      </p:sp>
      <p:sp>
        <p:nvSpPr>
          <p:cNvPr id="485" name="Google Shape;485;p31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>
            <a:spLocks noGrp="1"/>
          </p:cNvSpPr>
          <p:nvPr>
            <p:ph type="subTitle" idx="1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indent="0">
              <a:buSzPts val="2100"/>
            </a:pPr>
            <a:r>
              <a:rPr lang="en-GB" sz="2500" dirty="0"/>
              <a:t>Back-end</a:t>
            </a:r>
          </a:p>
          <a:p>
            <a:pPr marL="95250" lvl="0" indent="0" algn="ctr" rtl="0"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GB" sz="2500" dirty="0"/>
              <a:t>Front-end</a:t>
            </a:r>
          </a:p>
        </p:txBody>
      </p:sp>
      <p:sp>
        <p:nvSpPr>
          <p:cNvPr id="491" name="Google Shape;491;p32"/>
          <p:cNvSpPr txBox="1">
            <a:spLocks noGrp="1"/>
          </p:cNvSpPr>
          <p:nvPr>
            <p:ph type="title" idx="4294967295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492" name="Google Shape;492;p32"/>
          <p:cNvGrpSpPr/>
          <p:nvPr/>
        </p:nvGrpSpPr>
        <p:grpSpPr>
          <a:xfrm>
            <a:off x="989850" y="1233833"/>
            <a:ext cx="3271043" cy="3194766"/>
            <a:chOff x="1751775" y="1242000"/>
            <a:chExt cx="4109350" cy="4013525"/>
          </a:xfrm>
        </p:grpSpPr>
        <p:sp>
          <p:nvSpPr>
            <p:cNvPr id="493" name="Google Shape;493;p32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2"/>
          <p:cNvSpPr txBox="1">
            <a:spLocks noGrp="1"/>
          </p:cNvSpPr>
          <p:nvPr>
            <p:ph type="title"/>
          </p:nvPr>
        </p:nvSpPr>
        <p:spPr>
          <a:xfrm>
            <a:off x="5173575" y="1474650"/>
            <a:ext cx="3020306" cy="10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dirty="0">
                <a:solidFill>
                  <a:schemeClr val="lt2"/>
                </a:solidFill>
              </a:rPr>
              <a:t>Technologies </a:t>
            </a:r>
            <a:endParaRPr sz="4600" dirty="0">
              <a:solidFill>
                <a:schemeClr val="lt2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5212080" y="3068441"/>
            <a:ext cx="452120" cy="68615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Technologies</a:t>
            </a:r>
            <a:endParaRPr sz="3500" i="1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073574" y="1337949"/>
            <a:ext cx="2773680" cy="700126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sz="2400" u="sng" dirty="0"/>
              <a:t>Front-end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534468" y="2558379"/>
            <a:ext cx="2183700" cy="431700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Google Services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1368564" y="2990079"/>
            <a:ext cx="2183700" cy="388500"/>
          </a:xfrm>
        </p:spPr>
        <p:txBody>
          <a:bodyPr/>
          <a:lstStyle/>
          <a:p>
            <a:r>
              <a:rPr lang="en-US" sz="1800" dirty="0"/>
              <a:t>Log-in, Maps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6"/>
          </p:nvPr>
        </p:nvSpPr>
        <p:spPr>
          <a:xfrm>
            <a:off x="6419831" y="1896240"/>
            <a:ext cx="1786222" cy="418384"/>
          </a:xfrm>
        </p:spPr>
        <p:txBody>
          <a:bodyPr/>
          <a:lstStyle/>
          <a:p>
            <a:r>
              <a:rPr lang="en-US" sz="1800" dirty="0"/>
              <a:t>Base on Expo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8"/>
          </p:nvPr>
        </p:nvSpPr>
        <p:spPr>
          <a:xfrm>
            <a:off x="5317545" y="3184329"/>
            <a:ext cx="2192721" cy="412314"/>
          </a:xfrm>
        </p:spPr>
        <p:txBody>
          <a:bodyPr/>
          <a:lstStyle/>
          <a:p>
            <a:r>
              <a:rPr lang="en-US" sz="1800" dirty="0"/>
              <a:t>Facebook Log-in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4447663" y="2733093"/>
            <a:ext cx="2183700" cy="42212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Facebook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 idx="5"/>
          </p:nvPr>
        </p:nvSpPr>
        <p:spPr>
          <a:xfrm>
            <a:off x="5193258" y="1436108"/>
            <a:ext cx="2183700" cy="431700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/>
              <a:t>React Native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="" xmlns:a16="http://schemas.microsoft.com/office/drawing/2014/main" id="{AA95212B-06A4-4E4B-9EE5-A43CC9D7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01" y="3773563"/>
            <a:ext cx="1964741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Trang chủ | Công ty TNHH Thiết kế Xây dựng Đại Nguyễn">
            <a:extLst>
              <a:ext uri="{FF2B5EF4-FFF2-40B4-BE49-F238E27FC236}">
                <a16:creationId xmlns="" xmlns:a16="http://schemas.microsoft.com/office/drawing/2014/main" id="{42109E1C-29B4-4216-A1EA-12C9F041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32" y="3681381"/>
            <a:ext cx="1935126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Google Việt Nam - YouTube">
            <a:extLst>
              <a:ext uri="{FF2B5EF4-FFF2-40B4-BE49-F238E27FC236}">
                <a16:creationId xmlns="" xmlns:a16="http://schemas.microsoft.com/office/drawing/2014/main" id="{3BFC5E0B-02E1-48F2-861E-12B5BAEEA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" y="3846995"/>
            <a:ext cx="1008473" cy="10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Programming</a:t>
            </a:r>
            <a:endParaRPr sz="3500" dirty="0"/>
          </a:p>
        </p:txBody>
      </p:sp>
      <p:sp>
        <p:nvSpPr>
          <p:cNvPr id="605" name="Google Shape;605;p34"/>
          <p:cNvSpPr txBox="1">
            <a:spLocks noGrp="1"/>
          </p:cNvSpPr>
          <p:nvPr>
            <p:ph type="body" idx="1"/>
          </p:nvPr>
        </p:nvSpPr>
        <p:spPr>
          <a:xfrm>
            <a:off x="931842" y="2271222"/>
            <a:ext cx="3514725" cy="1379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" sz="18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  <a:p>
            <a:pPr marL="342900" indent="-342900">
              <a:lnSpc>
                <a:spcPct val="200000"/>
              </a:lnSpc>
            </a:pPr>
            <a:r>
              <a:rPr lang="en" sz="18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Django framework</a:t>
            </a:r>
          </a:p>
          <a:p>
            <a:pPr marL="342900" indent="-342900">
              <a:lnSpc>
                <a:spcPct val="200000"/>
              </a:lnSpc>
            </a:pPr>
            <a:r>
              <a:rPr lang="en" sz="18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18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smtClean="0"/>
              <a:t>PostgreSql</a:t>
            </a:r>
            <a:endParaRPr lang="en-US" sz="1800" dirty="0"/>
          </a:p>
          <a:p>
            <a:pPr marL="139700" indent="0">
              <a:lnSpc>
                <a:spcPct val="200000"/>
              </a:lnSpc>
              <a:buNone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sz="2000" dirty="0"/>
              <a:t>Database </a:t>
            </a:r>
          </a:p>
        </p:txBody>
      </p:sp>
      <p:sp>
        <p:nvSpPr>
          <p:cNvPr id="6" name="Google Shape;605;p34"/>
          <p:cNvSpPr txBox="1">
            <a:spLocks/>
          </p:cNvSpPr>
          <p:nvPr/>
        </p:nvSpPr>
        <p:spPr>
          <a:xfrm>
            <a:off x="1640675" y="461621"/>
            <a:ext cx="3183737" cy="88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6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○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■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○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■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○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Fira Sans"/>
              <a:buChar char="■"/>
              <a:defRPr sz="18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sz="18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15000"/>
              </a:lnSpc>
              <a:buFont typeface="Fira Sans"/>
              <a:buNone/>
            </a:pPr>
            <a:endParaRPr lang="en-US"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lnSpc>
                <a:spcPct val="115000"/>
              </a:lnSpc>
              <a:buFont typeface="Fira Sans"/>
              <a:buNone/>
            </a:pPr>
            <a:endParaRPr lang="en-US"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Font typeface="Fira Sans"/>
              <a:buNone/>
            </a:pPr>
            <a:endParaRPr lang="en-US"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06;p34"/>
          <p:cNvSpPr txBox="1">
            <a:spLocks/>
          </p:cNvSpPr>
          <p:nvPr/>
        </p:nvSpPr>
        <p:spPr>
          <a:xfrm>
            <a:off x="3450425" y="175271"/>
            <a:ext cx="2345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dirty="0"/>
              <a:t>Back-end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42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 txBox="1">
            <a:spLocks noGrp="1"/>
          </p:cNvSpPr>
          <p:nvPr>
            <p:ph type="title" idx="2"/>
          </p:nvPr>
        </p:nvSpPr>
        <p:spPr>
          <a:xfrm>
            <a:off x="2142975" y="2855737"/>
            <a:ext cx="4858200" cy="157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DATA PROCESSING</a:t>
            </a:r>
            <a:br>
              <a:rPr lang="en" dirty="0"/>
            </a:b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8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00290" y="1356642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data from clickhouse. 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After cleaning and processing the data, convert the data into file csv file for import into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the features (cosine name, cosine address, distance, similar point, ...) in the cosine hotel table in the data provided to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maping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hotel data of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Tripi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, group hotels by province to get more accurate data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collected: data on more than 16,000 hotels in Vietnam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Mapping problem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8813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Mapping problem</a:t>
            </a:r>
            <a:endParaRPr sz="35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1753706-65FC-405E-8836-9DA682C1C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5" y="1887202"/>
            <a:ext cx="7327790" cy="2701028"/>
          </a:xfrm>
          <a:prstGeom prst="rect">
            <a:avLst/>
          </a:prstGeom>
        </p:spPr>
      </p:pic>
      <p:sp>
        <p:nvSpPr>
          <p:cNvPr id="8" name="Google Shape;478;p30">
            <a:extLst>
              <a:ext uri="{FF2B5EF4-FFF2-40B4-BE49-F238E27FC236}">
                <a16:creationId xmlns="" xmlns:a16="http://schemas.microsoft.com/office/drawing/2014/main" id="{DF8BF701-0F6B-4E07-B3E6-5A9E1A78D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650" y="1266620"/>
            <a:ext cx="7916700" cy="94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data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766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550276" y="1211875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Ranking is based on 18 attributes data about hotel facilities </a:t>
            </a:r>
            <a:r>
              <a:rPr lang="en-US" sz="1900" dirty="0">
                <a:solidFill>
                  <a:schemeClr val="lt1"/>
                </a:solidFill>
                <a:latin typeface="Montserrat"/>
                <a:sym typeface="Montserrat"/>
              </a:rPr>
              <a:t>and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services, especially the attributes of price, number of reviews, review score</a:t>
            </a:r>
            <a:endParaRPr lang="en-US" sz="1900" dirty="0">
              <a:solidFill>
                <a:schemeClr val="lt1"/>
              </a:solidFill>
              <a:latin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value: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+ 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data about facility hotel (score: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overall_score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review score, …), use mean function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+ for data about hotel service (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is_wifi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free, … : [-1,0,1]), use mode function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+ remove attributes that lose too much data from the ranking function (loss &gt; 40%)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Ranking problem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1670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613650" y="1127970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</a:rPr>
              <a:t>Using algorithms to scale data (minimization function for the price and maximization function for the remaining attribute</a:t>
            </a:r>
          </a:p>
          <a:p>
            <a:pPr marL="0" indent="0">
              <a:lnSpc>
                <a:spcPct val="115000"/>
              </a:lnSpc>
              <a:buNone/>
            </a:pP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Ranking problem</a:t>
            </a:r>
            <a:endParaRPr sz="3500" dirty="0"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="" xmlns:a16="http://schemas.microsoft.com/office/drawing/2014/main" id="{E435CBD6-3645-4D69-936C-C9A498E6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67" y="1927042"/>
            <a:ext cx="4559409" cy="30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3238" y="1241141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Apply a weight to each attribute to form a rating function for each hotel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Divides the hotel data into different type for the ranking: hotel, homestay, hostel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Apply an algorithm and adjust the weights of a few important attributes(price, review score, star) to optimize ranking result</a:t>
            </a: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Ranking problem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35432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5"/>
          <p:cNvGrpSpPr/>
          <p:nvPr/>
        </p:nvGrpSpPr>
        <p:grpSpPr>
          <a:xfrm>
            <a:off x="1032585" y="2662269"/>
            <a:ext cx="733937" cy="733838"/>
            <a:chOff x="1243525" y="1599775"/>
            <a:chExt cx="494400" cy="494400"/>
          </a:xfrm>
        </p:grpSpPr>
        <p:sp>
          <p:nvSpPr>
            <p:cNvPr id="420" name="Google Shape;420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5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</a:t>
            </a:r>
            <a:endParaRPr dirty="0"/>
          </a:p>
        </p:txBody>
      </p:sp>
      <p:grpSp>
        <p:nvGrpSpPr>
          <p:cNvPr id="423" name="Google Shape;423;p25"/>
          <p:cNvGrpSpPr/>
          <p:nvPr/>
        </p:nvGrpSpPr>
        <p:grpSpPr>
          <a:xfrm>
            <a:off x="1033087" y="3776019"/>
            <a:ext cx="732750" cy="732701"/>
            <a:chOff x="1243525" y="1599775"/>
            <a:chExt cx="494400" cy="494400"/>
          </a:xfrm>
        </p:grpSpPr>
        <p:sp>
          <p:nvSpPr>
            <p:cNvPr id="424" name="Google Shape;424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5"/>
          <p:cNvGrpSpPr/>
          <p:nvPr/>
        </p:nvGrpSpPr>
        <p:grpSpPr>
          <a:xfrm>
            <a:off x="1032585" y="1548501"/>
            <a:ext cx="733937" cy="733838"/>
            <a:chOff x="1243525" y="1599775"/>
            <a:chExt cx="494400" cy="494400"/>
          </a:xfrm>
        </p:grpSpPr>
        <p:sp>
          <p:nvSpPr>
            <p:cNvPr id="427" name="Google Shape;427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5"/>
          <p:cNvSpPr txBox="1">
            <a:spLocks noGrp="1"/>
          </p:cNvSpPr>
          <p:nvPr>
            <p:ph type="title" idx="16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431" name="Google Shape;431;p25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Introduction</a:t>
            </a:r>
            <a:endParaRPr dirty="0"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smtClean="0"/>
              <a:t>Business model</a:t>
            </a:r>
            <a:endParaRPr dirty="0"/>
          </a:p>
        </p:txBody>
      </p:sp>
      <p:sp>
        <p:nvSpPr>
          <p:cNvPr id="433" name="Google Shape;433;p25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smtClean="0"/>
              <a:t>Data 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smtClean="0"/>
              <a:t>Team work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 idx="17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36" name="Google Shape;436;p25"/>
          <p:cNvGrpSpPr/>
          <p:nvPr/>
        </p:nvGrpSpPr>
        <p:grpSpPr>
          <a:xfrm>
            <a:off x="4874813" y="2664296"/>
            <a:ext cx="725779" cy="725680"/>
            <a:chOff x="1243525" y="1599775"/>
            <a:chExt cx="494400" cy="494400"/>
          </a:xfrm>
        </p:grpSpPr>
        <p:sp>
          <p:nvSpPr>
            <p:cNvPr id="437" name="Google Shape;437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5"/>
          <p:cNvGrpSpPr/>
          <p:nvPr/>
        </p:nvGrpSpPr>
        <p:grpSpPr>
          <a:xfrm>
            <a:off x="4871133" y="3776019"/>
            <a:ext cx="732750" cy="732701"/>
            <a:chOff x="1243525" y="1599775"/>
            <a:chExt cx="494400" cy="494400"/>
          </a:xfrm>
        </p:grpSpPr>
        <p:sp>
          <p:nvSpPr>
            <p:cNvPr id="440" name="Google Shape;440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5"/>
          <p:cNvGrpSpPr/>
          <p:nvPr/>
        </p:nvGrpSpPr>
        <p:grpSpPr>
          <a:xfrm>
            <a:off x="4874813" y="1552558"/>
            <a:ext cx="725779" cy="725680"/>
            <a:chOff x="1243525" y="1599775"/>
            <a:chExt cx="494400" cy="494400"/>
          </a:xfrm>
        </p:grpSpPr>
        <p:sp>
          <p:nvSpPr>
            <p:cNvPr id="443" name="Google Shape;443;p25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25"/>
          <p:cNvSpPr txBox="1">
            <a:spLocks noGrp="1"/>
          </p:cNvSpPr>
          <p:nvPr>
            <p:ph type="title" idx="18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title" idx="19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 idx="20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20"/>
          </p:nvPr>
        </p:nvSpPr>
        <p:spPr>
          <a:xfrm>
            <a:off x="4872075" y="39638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49" name="Google Shape;449;p25"/>
          <p:cNvSpPr txBox="1">
            <a:spLocks noGrp="1"/>
          </p:cNvSpPr>
          <p:nvPr>
            <p:ph type="title" idx="9"/>
          </p:nvPr>
        </p:nvSpPr>
        <p:spPr>
          <a:xfrm>
            <a:off x="5753124" y="37877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Future plan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613650" y="1567149"/>
            <a:ext cx="7916700" cy="94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machine learning to analyze user review data about hotels (positive and negative)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925033" y="555270"/>
            <a:ext cx="690856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Nature language processing</a:t>
            </a:r>
            <a:endParaRPr sz="3500" dirty="0"/>
          </a:p>
        </p:txBody>
      </p:sp>
      <p:sp>
        <p:nvSpPr>
          <p:cNvPr id="4" name="Google Shape;478;p30">
            <a:extLst>
              <a:ext uri="{FF2B5EF4-FFF2-40B4-BE49-F238E27FC236}">
                <a16:creationId xmlns="" xmlns:a16="http://schemas.microsoft.com/office/drawing/2014/main" id="{91331D17-618A-4B46-A626-8841CA74B35A}"/>
              </a:ext>
            </a:extLst>
          </p:cNvPr>
          <p:cNvSpPr txBox="1">
            <a:spLocks/>
          </p:cNvSpPr>
          <p:nvPr/>
        </p:nvSpPr>
        <p:spPr>
          <a:xfrm>
            <a:off x="613650" y="2425926"/>
            <a:ext cx="7916700" cy="262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+ Data collected: more than 130000 reviews for hotels (from early 2020)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+ Labeling 10,000 data to train, include both English and Vietnamese review data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512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613650" y="1516719"/>
            <a:ext cx="7916700" cy="94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module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sklearn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SVM </a:t>
            </a:r>
            <a:r>
              <a:rPr lang="en-US" sz="190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(model SVC) to 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input data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sym typeface="Montserrat"/>
              </a:rPr>
              <a:t>   </a:t>
            </a:r>
            <a:endParaRPr sz="1200"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925033" y="555270"/>
            <a:ext cx="690856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Nature language processing</a:t>
            </a:r>
            <a:endParaRPr sz="3500" dirty="0"/>
          </a:p>
        </p:txBody>
      </p:sp>
      <p:sp>
        <p:nvSpPr>
          <p:cNvPr id="7" name="Google Shape;478;p30">
            <a:extLst>
              <a:ext uri="{FF2B5EF4-FFF2-40B4-BE49-F238E27FC236}">
                <a16:creationId xmlns="" xmlns:a16="http://schemas.microsoft.com/office/drawing/2014/main" id="{51604088-C746-482C-A3B3-67AA3BEA628A}"/>
              </a:ext>
            </a:extLst>
          </p:cNvPr>
          <p:cNvSpPr txBox="1">
            <a:spLocks/>
          </p:cNvSpPr>
          <p:nvPr/>
        </p:nvSpPr>
        <p:spPr>
          <a:xfrm>
            <a:off x="925033" y="2169969"/>
            <a:ext cx="7916700" cy="93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Vietnamese data: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Using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Vietnam_stopwords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 remove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stopwords</a:t>
            </a:r>
            <a:endParaRPr lang="en-US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Using module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VnTokenizer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(module </a:t>
            </a: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pyvi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to preprocess data</a:t>
            </a:r>
          </a:p>
        </p:txBody>
      </p:sp>
      <p:sp>
        <p:nvSpPr>
          <p:cNvPr id="8" name="Google Shape;478;p30">
            <a:extLst>
              <a:ext uri="{FF2B5EF4-FFF2-40B4-BE49-F238E27FC236}">
                <a16:creationId xmlns="" xmlns:a16="http://schemas.microsoft.com/office/drawing/2014/main" id="{4BE68BE8-B8C4-48E6-877E-84EE899C9B06}"/>
              </a:ext>
            </a:extLst>
          </p:cNvPr>
          <p:cNvSpPr txBox="1">
            <a:spLocks/>
          </p:cNvSpPr>
          <p:nvPr/>
        </p:nvSpPr>
        <p:spPr>
          <a:xfrm>
            <a:off x="613650" y="3296979"/>
            <a:ext cx="7916700" cy="94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9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Accurency</a:t>
            </a: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Vietnamese model – 88,56 %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English model – 87.3 %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buFont typeface="Fira Sans"/>
              <a:buNone/>
            </a:pPr>
            <a:r>
              <a:rPr lang="en-US" sz="1900" dirty="0">
                <a:solidFill>
                  <a:schemeClr val="lt1"/>
                </a:solidFill>
                <a:latin typeface="Montserrat"/>
                <a:sym typeface="Montserrat"/>
              </a:rPr>
              <a:t>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94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0"/>
          <p:cNvSpPr txBox="1">
            <a:spLocks noGrp="1"/>
          </p:cNvSpPr>
          <p:nvPr>
            <p:ph type="title" idx="2"/>
          </p:nvPr>
        </p:nvSpPr>
        <p:spPr>
          <a:xfrm rot="212">
            <a:off x="2155661" y="2855738"/>
            <a:ext cx="4858200" cy="154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UI/UX</a:t>
            </a:r>
            <a:endParaRPr dirty="0"/>
          </a:p>
        </p:txBody>
      </p:sp>
      <p:sp>
        <p:nvSpPr>
          <p:cNvPr id="642" name="Google Shape;642;p40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0"/>
          <p:cNvSpPr txBox="1">
            <a:spLocks noGrp="1"/>
          </p:cNvSpPr>
          <p:nvPr>
            <p:ph type="title" idx="2"/>
          </p:nvPr>
        </p:nvSpPr>
        <p:spPr>
          <a:xfrm rot="212">
            <a:off x="2142961" y="2855738"/>
            <a:ext cx="4858200" cy="154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TEAMWORK</a:t>
            </a:r>
            <a:endParaRPr dirty="0"/>
          </a:p>
        </p:txBody>
      </p:sp>
      <p:sp>
        <p:nvSpPr>
          <p:cNvPr id="642" name="Google Shape;642;p40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7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Team work management : Slack</a:t>
            </a:r>
            <a:endParaRPr lang="en-GB" sz="19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Keep track of people’s work: Trello</a:t>
            </a:r>
            <a:endParaRPr sz="19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General contact: Messenger</a:t>
            </a:r>
            <a:endParaRPr sz="19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Document storage: Google Drive</a:t>
            </a:r>
            <a:endParaRPr sz="19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Source code: Github</a:t>
            </a:r>
            <a:endParaRPr sz="19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SDLC: Waterfall Model</a:t>
            </a:r>
            <a:endParaRPr sz="19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41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Communication tools</a:t>
            </a:r>
            <a:endParaRPr sz="3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Assign specific tasks to each member in each week.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Weekend review meeting: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	- Summarize the results achieved during this week.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	- Make plan and tasks for the new week.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Group communication is always given the highest priority.</a:t>
            </a:r>
          </a:p>
        </p:txBody>
      </p:sp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Project Organization</a:t>
            </a:r>
            <a:endParaRPr sz="3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9"/>
          <p:cNvSpPr txBox="1">
            <a:spLocks noGrp="1"/>
          </p:cNvSpPr>
          <p:nvPr>
            <p:ph type="body" idx="1"/>
          </p:nvPr>
        </p:nvSpPr>
        <p:spPr>
          <a:xfrm>
            <a:off x="613650" y="1481289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Need agreement on communication </a:t>
            </a:r>
            <a:r>
              <a:rPr lang="en-GB"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GB" sz="190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working style </a:t>
            </a:r>
            <a:r>
              <a:rPr lang="en-GB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at the first stage.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Reasonable </a:t>
            </a:r>
            <a:r>
              <a:rPr lang="en-GB" sz="190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deadlines.</a:t>
            </a: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49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/>
              <a:t>Lessons learned</a:t>
            </a:r>
            <a:endParaRPr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0"/>
          <p:cNvSpPr txBox="1">
            <a:spLocks noGrp="1"/>
          </p:cNvSpPr>
          <p:nvPr>
            <p:ph type="title" idx="2"/>
          </p:nvPr>
        </p:nvSpPr>
        <p:spPr>
          <a:xfrm rot="212">
            <a:off x="2142960" y="2855737"/>
            <a:ext cx="4858200" cy="1556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Future Plan</a:t>
            </a:r>
            <a:endParaRPr dirty="0"/>
          </a:p>
        </p:txBody>
      </p:sp>
      <p:sp>
        <p:nvSpPr>
          <p:cNvPr id="702" name="Google Shape;702;p50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1"/>
          <p:cNvSpPr txBox="1">
            <a:spLocks noGrp="1"/>
          </p:cNvSpPr>
          <p:nvPr>
            <p:ph type="body" idx="1"/>
          </p:nvPr>
        </p:nvSpPr>
        <p:spPr>
          <a:xfrm>
            <a:off x="613650" y="1481289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Make UI/UX more friendly with user.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Long-term plan:</a:t>
            </a: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	 - Develop more algorithms to improve experience of user and market.</a:t>
            </a: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	- </a:t>
            </a:r>
            <a:r>
              <a:rPr lang="en-GB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Advertising for hotels to get initial revenue.</a:t>
            </a: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b="1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Improvement</a:t>
            </a:r>
            <a:endParaRPr sz="3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2"/>
          <p:cNvSpPr txBox="1">
            <a:spLocks noGrp="1"/>
          </p:cNvSpPr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 txBox="1">
            <a:spLocks noGrp="1"/>
          </p:cNvSpPr>
          <p:nvPr>
            <p:ph type="title" idx="2"/>
          </p:nvPr>
        </p:nvSpPr>
        <p:spPr>
          <a:xfrm rot="212">
            <a:off x="2142961" y="2855737"/>
            <a:ext cx="4858200" cy="152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Introduce</a:t>
            </a:r>
            <a:endParaRPr dirty="0"/>
          </a:p>
        </p:txBody>
      </p:sp>
      <p:sp>
        <p:nvSpPr>
          <p:cNvPr id="455" name="Google Shape;455;p26"/>
          <p:cNvSpPr txBox="1">
            <a:spLocks noGrp="1"/>
          </p:cNvSpPr>
          <p:nvPr>
            <p:ph type="title"/>
          </p:nvPr>
        </p:nvSpPr>
        <p:spPr>
          <a:xfrm>
            <a:off x="3742800" y="1192501"/>
            <a:ext cx="1658400" cy="1650000"/>
          </a:xfrm>
          <a:prstGeom prst="rect">
            <a:avLst/>
          </a:prstGeom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9" y="388037"/>
            <a:ext cx="1889038" cy="177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9" y="2988733"/>
            <a:ext cx="1889038" cy="1820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1" y="388037"/>
            <a:ext cx="2092286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4"/>
          <a:stretch/>
        </p:blipFill>
        <p:spPr>
          <a:xfrm>
            <a:off x="3470075" y="1091861"/>
            <a:ext cx="2075591" cy="2442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51" y="2963332"/>
            <a:ext cx="2092286" cy="18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title" idx="2"/>
          </p:nvPr>
        </p:nvSpPr>
        <p:spPr>
          <a:xfrm rot="212">
            <a:off x="2142964" y="2855737"/>
            <a:ext cx="4858200" cy="145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/>
            </a:r>
            <a:br>
              <a:rPr lang="en" sz="2400"/>
            </a:br>
            <a:r>
              <a:rPr lang="en" smtClean="0"/>
              <a:t>Business model</a:t>
            </a: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choice of hotel is very important.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So many prices and review make user confuse.</a:t>
            </a:r>
            <a:endParaRPr lang="vi-VN" sz="20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ISSUES</a:t>
            </a:r>
            <a:endParaRPr sz="3500" dirty="0"/>
          </a:p>
        </p:txBody>
      </p:sp>
      <p:pic>
        <p:nvPicPr>
          <p:cNvPr id="2050" name="Picture 2" descr="Premium Vector | Young troubled couple. confused woman and man thinking  together. people with question marks vector illustration">
            <a:extLst>
              <a:ext uri="{FF2B5EF4-FFF2-40B4-BE49-F238E27FC236}">
                <a16:creationId xmlns="" xmlns:a16="http://schemas.microsoft.com/office/drawing/2014/main" id="{DDFF58EE-AAA4-4B41-95CF-A212E693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57" y="2470227"/>
            <a:ext cx="2655260" cy="223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Tell if Your Prices are Too Low">
            <a:extLst>
              <a:ext uri="{FF2B5EF4-FFF2-40B4-BE49-F238E27FC236}">
                <a16:creationId xmlns="" xmlns:a16="http://schemas.microsoft.com/office/drawing/2014/main" id="{C1093863-C32F-44C4-9567-3D2B44874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71" y="2470227"/>
            <a:ext cx="1118634" cy="11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view là gì? Nghề trải nghiệm thử giùm thiên hạ - Quantrimang.com">
            <a:extLst>
              <a:ext uri="{FF2B5EF4-FFF2-40B4-BE49-F238E27FC236}">
                <a16:creationId xmlns="" xmlns:a16="http://schemas.microsoft.com/office/drawing/2014/main" id="{BE28F2C6-40F6-46C0-93FA-55121B57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71" y="3739590"/>
            <a:ext cx="1118634" cy="9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>
            <a:spLocks noGrp="1"/>
          </p:cNvSpPr>
          <p:nvPr>
            <p:ph type="body" idx="1"/>
          </p:nvPr>
        </p:nvSpPr>
        <p:spPr>
          <a:xfrm>
            <a:off x="603894" y="1236035"/>
            <a:ext cx="7916700" cy="114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Young people 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Under 35 years old who is a finanially independent.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Love to explore and enjoy new experiences.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POTENTIAL USERS</a:t>
            </a:r>
            <a:endParaRPr sz="3500" dirty="0"/>
          </a:p>
        </p:txBody>
      </p:sp>
      <p:pic>
        <p:nvPicPr>
          <p:cNvPr id="3076" name="Picture 4" descr="4 Ways to Travel Better in 2020 - The New York Times">
            <a:extLst>
              <a:ext uri="{FF2B5EF4-FFF2-40B4-BE49-F238E27FC236}">
                <a16:creationId xmlns="" xmlns:a16="http://schemas.microsoft.com/office/drawing/2014/main" id="{C3C39593-9C87-419C-AB4C-3239AA392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68" y="2764466"/>
            <a:ext cx="2962656" cy="23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FC19270-1DC6-4152-82E0-9E6E76F6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00" y="2764466"/>
            <a:ext cx="3170160" cy="2305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>
            <a:spLocks noGrp="1"/>
          </p:cNvSpPr>
          <p:nvPr>
            <p:ph type="body" idx="1"/>
          </p:nvPr>
        </p:nvSpPr>
        <p:spPr>
          <a:xfrm>
            <a:off x="640965" y="1538776"/>
            <a:ext cx="4839257" cy="154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90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Extremely hard to choose a hotel in vacation due to a lot of choices</a:t>
            </a:r>
            <a:endParaRPr lang="en"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90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90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any booking website with unstable and different prices</a:t>
            </a:r>
            <a:endParaRPr lang="en"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/>
              <a:t>USERS PAIN POINT</a:t>
            </a:r>
            <a:endParaRPr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68" y="1521426"/>
            <a:ext cx="262589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Searching and comparison between hotels in tourist destinations.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Based on the accompanying services, the quality of the amenities in the hotel, especially price.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Recommended available hotels.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479" name="Google Shape;479;p30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IDEA</a:t>
            </a:r>
            <a:endParaRPr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586</Words>
  <Application>Microsoft Office PowerPoint</Application>
  <PresentationFormat>On-screen Show (16:9)</PresentationFormat>
  <Paragraphs>147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Fira Sans</vt:lpstr>
      <vt:lpstr>Wingdings</vt:lpstr>
      <vt:lpstr>Montserrat</vt:lpstr>
      <vt:lpstr>Raleway</vt:lpstr>
      <vt:lpstr>Data Visualization by Slidesgo</vt:lpstr>
      <vt:lpstr>CFF_TRAVEL</vt:lpstr>
      <vt:lpstr>LAYOUT</vt:lpstr>
      <vt:lpstr> Introduce</vt:lpstr>
      <vt:lpstr>PowerPoint Presentation</vt:lpstr>
      <vt:lpstr> Business model</vt:lpstr>
      <vt:lpstr>ISSUES</vt:lpstr>
      <vt:lpstr>POTENTIAL USERS</vt:lpstr>
      <vt:lpstr>USERS PAIN POINT</vt:lpstr>
      <vt:lpstr>IDEA</vt:lpstr>
      <vt:lpstr> Technologies</vt:lpstr>
      <vt:lpstr>MISSION STATEMENT</vt:lpstr>
      <vt:lpstr>Technologies</vt:lpstr>
      <vt:lpstr>Programming</vt:lpstr>
      <vt:lpstr> DATA PROCESSING </vt:lpstr>
      <vt:lpstr>Mapping problem</vt:lpstr>
      <vt:lpstr>Mapping problem</vt:lpstr>
      <vt:lpstr>Ranking problem</vt:lpstr>
      <vt:lpstr>Ranking problem</vt:lpstr>
      <vt:lpstr>Ranking problem</vt:lpstr>
      <vt:lpstr>Nature language processing</vt:lpstr>
      <vt:lpstr>Nature language processing</vt:lpstr>
      <vt:lpstr>UI/UX</vt:lpstr>
      <vt:lpstr> TEAMWORK</vt:lpstr>
      <vt:lpstr>Communication tools</vt:lpstr>
      <vt:lpstr>Project Organization</vt:lpstr>
      <vt:lpstr>Lessons learned</vt:lpstr>
      <vt:lpstr> Future Plan</vt:lpstr>
      <vt:lpstr>Improvement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bài thuyết trình</dc:title>
  <dc:creator>Phung Minh Nguyet</dc:creator>
  <cp:lastModifiedBy>HONGHA</cp:lastModifiedBy>
  <cp:revision>57</cp:revision>
  <dcterms:modified xsi:type="dcterms:W3CDTF">2020-11-28T15:46:46Z</dcterms:modified>
</cp:coreProperties>
</file>