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10.jpeg" ContentType="image/jpeg"/>
  <Override PartName="/ppt/media/image8.jpeg" ContentType="image/jpeg"/>
  <Override PartName="/ppt/media/image13.png" ContentType="image/png"/>
  <Override PartName="/ppt/media/image12.jpeg" ContentType="image/jpeg"/>
  <Override PartName="/ppt/media/image7.wmf" ContentType="image/x-wmf"/>
  <Override PartName="/ppt/media/image20.jpeg" ContentType="image/jpeg"/>
  <Override PartName="/ppt/media/image6.wmf" ContentType="image/x-wmf"/>
  <Override PartName="/ppt/media/image11.png" ContentType="image/png"/>
  <Override PartName="/ppt/media/image5.wmf" ContentType="image/x-wmf"/>
  <Override PartName="/ppt/media/image4.wmf" ContentType="image/x-wmf"/>
  <Override PartName="/ppt/media/image3.wmf" ContentType="image/x-wmf"/>
  <Override PartName="/ppt/media/image22.wmf" ContentType="image/x-wmf"/>
  <Override PartName="/ppt/media/image21.wmf" ContentType="image/x-wmf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jpeg" ContentType="image/jpeg"/>
  <Override PartName="/ppt/media/image24.jpeg" ContentType="image/jpeg"/>
  <Override PartName="/ppt/media/image15.png" ContentType="image/png"/>
  <Override PartName="/ppt/media/image14.jpeg" ContentType="image/jpeg"/>
  <Override PartName="/ppt/media/image2.png" ContentType="image/png"/>
  <Override PartName="/ppt/media/image25.jpeg" ContentType="image/jpeg"/>
  <Override PartName="/ppt/media/image9.jpeg" ContentType="image/jpeg"/>
  <Override PartName="/ppt/media/image23.wmf" ContentType="image/x-wm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Nimbus Sans"/>
              </a:rPr>
              <a:t>Click to edit the notes format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Nimbus Roman"/>
              </a:rPr>
              <a:t>&lt;header&gt;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Nimbus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Nimbus Roman"/>
              </a:rPr>
              <a:t>&lt;date/time&gt;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Nimbus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Nimbus Roman"/>
              </a:rPr>
              <a:t>&lt;footer&gt;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Nimbus Roman"/>
              </a:defRPr>
            </a:lvl1pPr>
          </a:lstStyle>
          <a:p>
            <a:pPr indent="0" algn="r">
              <a:buNone/>
            </a:pPr>
            <a:fld id="{8EDD4E56-852F-4ADE-9373-E2A1866DC00A}" type="slidenum">
              <a:rPr b="0" lang="en-US" sz="1400" spc="-1" strike="noStrike">
                <a:latin typeface="Nimbus Roman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rmAutofit/>
          </a:bodyPr>
          <a:p>
            <a:pPr marL="216000" indent="0">
              <a:buNone/>
            </a:pPr>
            <a:endParaRPr b="0" lang="en-US" sz="2000" spc="-1" strike="noStrike">
              <a:latin typeface="Nimbus Sans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4"/>
          </p:nvPr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8E92ACA-39E5-4EB3-8712-6F5092039F6B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Nimbus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ftr" idx="5"/>
          </p:nvPr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Barbosa e Silva 2010 • Interação Humano-Computador</a:t>
            </a:r>
            <a:endParaRPr b="0" lang="en-US" sz="1300" spc="-1" strike="noStrike">
              <a:latin typeface="Nimbus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Nimbus Sans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8"/>
          </p:nvPr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74A709A-237E-4614-A289-2D845C17DBFE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Nimbus Roman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ftr" idx="19"/>
          </p:nvPr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Barbosa e Silva 2010 • Interação Humano-Computador</a:t>
            </a:r>
            <a:endParaRPr b="0" lang="en-US" sz="1300" spc="-1" strike="noStrike">
              <a:latin typeface="Nimbus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latin typeface="Nimbus Sans"/>
              </a:rPr>
              <a:t>Identifique e analise cada elemento presente numa situação típica de uso: contexto, usuário, objetivo, interação, interface e sistema.</a:t>
            </a:r>
            <a:endParaRPr b="0" lang="en-US" sz="2000" spc="-1" strike="noStrike">
              <a:latin typeface="Nimbus Sans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latin typeface="Nimbus Sans"/>
              </a:rPr>
              <a:t>Todos estão relacionados e se influenciam mutuamente.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6"/>
          </p:nvPr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A0FF05-5C47-4C4A-9AF0-0D148F0DFFB5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Nimbus Roman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ftr" idx="7"/>
          </p:nvPr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Barbosa e Silva 2010 • Interação Humano-Computador</a:t>
            </a:r>
            <a:endParaRPr b="0" lang="en-US" sz="1300" spc="-1" strike="noStrike">
              <a:latin typeface="Nimbus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rmAutofit/>
          </a:bodyPr>
          <a:p>
            <a:pPr marL="216000" indent="0">
              <a:buNone/>
            </a:pPr>
            <a:endParaRPr b="0" lang="en-US" sz="2000" spc="-1" strike="noStrike">
              <a:latin typeface="Nimbus Sans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8"/>
          </p:nvPr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DFB13F-3409-43B1-AC86-4A467FEC4F5D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Nimbus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ftr" idx="9"/>
          </p:nvPr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Barbosa e Silva 2010 • Interação Humano-Computador</a:t>
            </a:r>
            <a:endParaRPr b="0" lang="en-US" sz="1300" spc="-1" strike="noStrike">
              <a:latin typeface="Nimbus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latin typeface="Nimbus Sans"/>
              </a:rPr>
              <a:t>As perspectivas de interação descrevem formas de se interpretar a interação usuário-sistema, caracterizando o papel de ambos nesse processo. Elas foram criadas ao longo do tempo, conforme as TICs se desenvolveram. Um único sistema pode conjugar essas quatro perspectivas.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0"/>
          </p:nvPr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65201AE-EA07-42ED-B601-7A0BBD88459C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Nimbus Roman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ftr" idx="11"/>
          </p:nvPr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Barbosa e Silva 2010 • Interação Humano-Computador</a:t>
            </a:r>
            <a:endParaRPr b="0" lang="en-US" sz="1300" spc="-1" strike="noStrike">
              <a:latin typeface="Nimbus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latin typeface="Nimbus Sans"/>
              </a:rPr>
              <a:t>Compare as perspectivas e explore exemplos de interface em cada uma delas. No livro, você encontra alguns exemplos, mas procure outros nos sistemas que utiliza ou próximos da sua realidade.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2"/>
          </p:nvPr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9FC166-F273-4CF4-A987-BF5A295E53F2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Nimbus Roman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3"/>
          </p:nvPr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Barbosa e Silva 2010 • Interação Humano-Computador</a:t>
            </a:r>
            <a:endParaRPr b="0" lang="en-US" sz="1300" spc="-1" strike="noStrike">
              <a:latin typeface="Nimbus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rmAutofit/>
          </a:bodyPr>
          <a:p>
            <a:pPr marL="216000" indent="0">
              <a:buNone/>
            </a:pPr>
            <a:endParaRPr b="0" lang="en-US" sz="2000" spc="-1" strike="noStrike">
              <a:latin typeface="Nimbus Sans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4"/>
          </p:nvPr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52C5456-3C91-4E0F-B0A0-CC248D47BE0C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Nimbus Roman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ftr" idx="15"/>
          </p:nvPr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Barbosa e Silva 2010 • Interação Humano-Computador</a:t>
            </a:r>
            <a:endParaRPr b="0" lang="en-US" sz="1300" spc="-1" strike="noStrike">
              <a:latin typeface="Nimbus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rmAutofit/>
          </a:bodyPr>
          <a:p>
            <a:pPr marL="216000" indent="0">
              <a:buNone/>
            </a:pPr>
            <a:endParaRPr b="0" lang="en-US" sz="2000" spc="-1" strike="noStrike">
              <a:latin typeface="Nimbus Sans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16"/>
          </p:nvPr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2A0A256-2D73-491C-B8A0-DF82CC03AF28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Nimbus Roman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ftr" idx="17"/>
          </p:nvPr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indent="0">
              <a:lnSpc>
                <a:spcPct val="100000"/>
              </a:lnSpc>
              <a:buNone/>
              <a:defRPr b="0" lang="pt-BR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Barbosa e Silva 2010 • Interação Humano-Computador</a:t>
            </a:r>
            <a:endParaRPr b="0" lang="en-US" sz="1300" spc="-1" strike="noStrike">
              <a:latin typeface="Nimbus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7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2"/>
          <p:cNvSpPr/>
          <p:nvPr/>
        </p:nvSpPr>
        <p:spPr>
          <a:xfrm>
            <a:off x="762120" y="2362320"/>
            <a:ext cx="7543440" cy="25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4" descr="D:\Meus Documentos\Docs\FTP\Livro de IHC\InDesign 20100628e\imgs\logos\campus_lores.gif"/>
          <p:cNvPicPr/>
          <p:nvPr/>
        </p:nvPicPr>
        <p:blipFill>
          <a:blip r:embed="rId2"/>
          <a:stretch/>
        </p:blipFill>
        <p:spPr>
          <a:xfrm>
            <a:off x="6869160" y="5272200"/>
            <a:ext cx="902880" cy="990360"/>
          </a:xfrm>
          <a:prstGeom prst="rect">
            <a:avLst/>
          </a:prstGeom>
          <a:ln w="9525">
            <a:noFill/>
          </a:ln>
        </p:spPr>
      </p:pic>
      <p:pic>
        <p:nvPicPr>
          <p:cNvPr id="4" name="Picture 6" descr="D:\Meus Documentos\Docs\FTP\Livro de IHC\InDesign 20100628e\imgs\logos\logo elsevier.tif"/>
          <p:cNvPicPr/>
          <p:nvPr/>
        </p:nvPicPr>
        <p:blipFill>
          <a:blip r:embed="rId3"/>
          <a:stretch/>
        </p:blipFill>
        <p:spPr>
          <a:xfrm>
            <a:off x="7772400" y="5484960"/>
            <a:ext cx="686880" cy="684000"/>
          </a:xfrm>
          <a:prstGeom prst="rect">
            <a:avLst/>
          </a:prstGeom>
          <a:ln w="9525">
            <a:noFill/>
          </a:ln>
        </p:spPr>
      </p:pic>
      <p:sp>
        <p:nvSpPr>
          <p:cNvPr id="5" name="Freeform 8"/>
          <p:cNvSpPr/>
          <p:nvPr/>
        </p:nvSpPr>
        <p:spPr>
          <a:xfrm>
            <a:off x="7524360" y="2349000"/>
            <a:ext cx="607680" cy="1271160"/>
          </a:xfrm>
          <a:custGeom>
            <a:avLst/>
            <a:gdLst>
              <a:gd name="textAreaLeft" fmla="*/ 0 w 607680"/>
              <a:gd name="textAreaRight" fmla="*/ 608040 w 607680"/>
              <a:gd name="textAreaTop" fmla="*/ 0 h 1271160"/>
              <a:gd name="textAreaBottom" fmla="*/ 1271520 h 1271160"/>
            </a:gdLst>
            <a:ahLst/>
            <a:rect l="textAreaLeft" t="textAreaTop" r="textAreaRight" b="textAreaBottom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Freeform 13"/>
          <p:cNvSpPr/>
          <p:nvPr/>
        </p:nvSpPr>
        <p:spPr>
          <a:xfrm>
            <a:off x="2830320" y="715680"/>
            <a:ext cx="485280" cy="1272960"/>
          </a:xfrm>
          <a:custGeom>
            <a:avLst/>
            <a:gdLst>
              <a:gd name="textAreaLeft" fmla="*/ 0 w 485280"/>
              <a:gd name="textAreaRight" fmla="*/ 485640 w 485280"/>
              <a:gd name="textAreaTop" fmla="*/ 0 h 1272960"/>
              <a:gd name="textAreaBottom" fmla="*/ 1273320 h 1272960"/>
            </a:gdLst>
            <a:ahLst/>
            <a:rect l="textAreaLeft" t="textAreaTop" r="textAreaRight" b="textAreaBottom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Oval Callout 1"/>
          <p:cNvSpPr/>
          <p:nvPr/>
        </p:nvSpPr>
        <p:spPr>
          <a:xfrm>
            <a:off x="3967200" y="476640"/>
            <a:ext cx="1004400" cy="69804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8" name="Group 1"/>
          <p:cNvGrpSpPr/>
          <p:nvPr/>
        </p:nvGrpSpPr>
        <p:grpSpPr>
          <a:xfrm>
            <a:off x="5014080" y="1340640"/>
            <a:ext cx="893160" cy="811800"/>
            <a:chOff x="5014080" y="1340640"/>
            <a:chExt cx="893160" cy="811800"/>
          </a:xfrm>
        </p:grpSpPr>
        <p:sp>
          <p:nvSpPr>
            <p:cNvPr id="9" name="Rounded Rectangle 2"/>
            <p:cNvSpPr/>
            <p:nvPr/>
          </p:nvSpPr>
          <p:spPr>
            <a:xfrm flipH="1">
              <a:off x="5013720" y="1340640"/>
              <a:ext cx="893160" cy="60408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99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Rounded Rectangle 3"/>
            <p:cNvSpPr/>
            <p:nvPr/>
          </p:nvSpPr>
          <p:spPr>
            <a:xfrm flipH="1">
              <a:off x="5090760" y="1426680"/>
              <a:ext cx="739800" cy="43236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99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ounded Rectangle 4"/>
            <p:cNvSpPr/>
            <p:nvPr/>
          </p:nvSpPr>
          <p:spPr>
            <a:xfrm flipH="1">
              <a:off x="5058720" y="2023560"/>
              <a:ext cx="804960" cy="12888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99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" name="Group 1"/>
          <p:cNvGrpSpPr/>
          <p:nvPr/>
        </p:nvGrpSpPr>
        <p:grpSpPr>
          <a:xfrm>
            <a:off x="3896280" y="1386720"/>
            <a:ext cx="627840" cy="1054080"/>
            <a:chOff x="3896280" y="1386720"/>
            <a:chExt cx="627840" cy="1054080"/>
          </a:xfrm>
        </p:grpSpPr>
        <p:grpSp>
          <p:nvGrpSpPr>
            <p:cNvPr id="13" name="Group 31"/>
            <p:cNvGrpSpPr/>
            <p:nvPr/>
          </p:nvGrpSpPr>
          <p:grpSpPr>
            <a:xfrm>
              <a:off x="3896280" y="1386720"/>
              <a:ext cx="627840" cy="1054080"/>
              <a:chOff x="3896280" y="1386720"/>
              <a:chExt cx="627840" cy="1054080"/>
            </a:xfrm>
          </p:grpSpPr>
          <p:sp>
            <p:nvSpPr>
              <p:cNvPr id="14" name="Rounded Rectangle 14"/>
              <p:cNvSpPr/>
              <p:nvPr/>
            </p:nvSpPr>
            <p:spPr>
              <a:xfrm rot="5826600">
                <a:off x="4347000" y="1427040"/>
                <a:ext cx="173880" cy="10476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Rounded Rectangle 2"/>
              <p:cNvSpPr/>
              <p:nvPr/>
            </p:nvSpPr>
            <p:spPr>
              <a:xfrm rot="5826600">
                <a:off x="3752280" y="1695240"/>
                <a:ext cx="915480" cy="5184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" name="Group 32"/>
            <p:cNvGrpSpPr/>
            <p:nvPr/>
          </p:nvGrpSpPr>
          <p:grpSpPr>
            <a:xfrm>
              <a:off x="3979080" y="1560960"/>
              <a:ext cx="461160" cy="798120"/>
              <a:chOff x="3979080" y="1560960"/>
              <a:chExt cx="461160" cy="798120"/>
            </a:xfrm>
          </p:grpSpPr>
          <p:sp>
            <p:nvSpPr>
              <p:cNvPr id="17" name="Rounded Rectangle 3"/>
              <p:cNvSpPr/>
              <p:nvPr/>
            </p:nvSpPr>
            <p:spPr>
              <a:xfrm rot="5826600">
                <a:off x="4059360" y="1572840"/>
                <a:ext cx="351000" cy="37008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Rounded Rectangle 5"/>
              <p:cNvSpPr/>
              <p:nvPr/>
            </p:nvSpPr>
            <p:spPr>
              <a:xfrm rot="5826600">
                <a:off x="4017960" y="1971000"/>
                <a:ext cx="99360" cy="10476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Rounded Rectangle 6"/>
              <p:cNvSpPr/>
              <p:nvPr/>
            </p:nvSpPr>
            <p:spPr>
              <a:xfrm rot="5826600">
                <a:off x="4149720" y="1987200"/>
                <a:ext cx="99360" cy="10476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Rounded Rectangle 7"/>
              <p:cNvSpPr/>
              <p:nvPr/>
            </p:nvSpPr>
            <p:spPr>
              <a:xfrm rot="5826600">
                <a:off x="4281480" y="2003760"/>
                <a:ext cx="99360" cy="10476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Rounded Rectangle 8"/>
              <p:cNvSpPr/>
              <p:nvPr/>
            </p:nvSpPr>
            <p:spPr>
              <a:xfrm rot="5826600">
                <a:off x="4002480" y="2094480"/>
                <a:ext cx="99360" cy="10476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Rounded Rectangle 9"/>
              <p:cNvSpPr/>
              <p:nvPr/>
            </p:nvSpPr>
            <p:spPr>
              <a:xfrm rot="5826600">
                <a:off x="4134240" y="2111040"/>
                <a:ext cx="99360" cy="10476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Rounded Rectangle 10"/>
              <p:cNvSpPr/>
              <p:nvPr/>
            </p:nvSpPr>
            <p:spPr>
              <a:xfrm rot="5826600">
                <a:off x="4266000" y="2127240"/>
                <a:ext cx="99360" cy="10476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Rounded Rectangle 11"/>
              <p:cNvSpPr/>
              <p:nvPr/>
            </p:nvSpPr>
            <p:spPr>
              <a:xfrm rot="5826600">
                <a:off x="3987360" y="2217960"/>
                <a:ext cx="99360" cy="10476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Rounded Rectangle 12"/>
              <p:cNvSpPr/>
              <p:nvPr/>
            </p:nvSpPr>
            <p:spPr>
              <a:xfrm rot="5826600">
                <a:off x="4118760" y="2234520"/>
                <a:ext cx="99360" cy="10476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Rounded Rectangle 13"/>
              <p:cNvSpPr/>
              <p:nvPr/>
            </p:nvSpPr>
            <p:spPr>
              <a:xfrm rot="5826600">
                <a:off x="4250520" y="2250720"/>
                <a:ext cx="99360" cy="10476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7" name="Freeform 1"/>
          <p:cNvSpPr/>
          <p:nvPr/>
        </p:nvSpPr>
        <p:spPr>
          <a:xfrm>
            <a:off x="4701240" y="2372040"/>
            <a:ext cx="558360" cy="696600"/>
          </a:xfrm>
          <a:custGeom>
            <a:avLst/>
            <a:gdLst>
              <a:gd name="textAreaLeft" fmla="*/ 0 w 558360"/>
              <a:gd name="textAreaRight" fmla="*/ 558720 w 5583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>
            <a:solidFill>
              <a:srgbClr val="0099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Oval Callout 1"/>
          <p:cNvSpPr/>
          <p:nvPr/>
        </p:nvSpPr>
        <p:spPr>
          <a:xfrm>
            <a:off x="6919560" y="1202400"/>
            <a:ext cx="1004400" cy="69804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29" name="Group 239"/>
          <p:cNvGrpSpPr/>
          <p:nvPr/>
        </p:nvGrpSpPr>
        <p:grpSpPr>
          <a:xfrm>
            <a:off x="5226120" y="295560"/>
            <a:ext cx="855360" cy="885960"/>
            <a:chOff x="5226120" y="295560"/>
            <a:chExt cx="855360" cy="885960"/>
          </a:xfrm>
        </p:grpSpPr>
        <p:sp>
          <p:nvSpPr>
            <p:cNvPr id="30" name="Rounded Rectangle 2"/>
            <p:cNvSpPr/>
            <p:nvPr/>
          </p:nvSpPr>
          <p:spPr>
            <a:xfrm rot="2914800">
              <a:off x="5258880" y="516240"/>
              <a:ext cx="789840" cy="44388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Rounded Rectangle 3"/>
            <p:cNvSpPr/>
            <p:nvPr/>
          </p:nvSpPr>
          <p:spPr>
            <a:xfrm rot="2914800">
              <a:off x="5371920" y="579960"/>
              <a:ext cx="564120" cy="31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Diagonal Stripe 4"/>
            <p:cNvSpPr/>
            <p:nvPr/>
          </p:nvSpPr>
          <p:spPr>
            <a:xfrm flipV="1" rot="10148400">
              <a:off x="5631840" y="592920"/>
              <a:ext cx="426960" cy="165960"/>
            </a:xfrm>
            <a:prstGeom prst="diagStripe">
              <a:avLst>
                <a:gd name="adj" fmla="val 50000"/>
              </a:avLst>
            </a:prstGeom>
            <a:noFill/>
            <a:ln w="28575">
              <a:solidFill>
                <a:srgbClr val="00b0f0"/>
              </a:solidFill>
              <a:round/>
            </a:ln>
            <a:effectLst>
              <a:outerShdw algn="bl" blurRad="50760" dist="25560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/>
          </p:style>
        </p:sp>
      </p:grpSp>
      <p:grpSp>
        <p:nvGrpSpPr>
          <p:cNvPr id="33" name="Group 4"/>
          <p:cNvGrpSpPr/>
          <p:nvPr/>
        </p:nvGrpSpPr>
        <p:grpSpPr>
          <a:xfrm>
            <a:off x="6442200" y="2133000"/>
            <a:ext cx="761760" cy="761760"/>
            <a:chOff x="6442200" y="2133000"/>
            <a:chExt cx="761760" cy="761760"/>
          </a:xfrm>
        </p:grpSpPr>
        <p:sp>
          <p:nvSpPr>
            <p:cNvPr id="34" name="Rounded Rectangle 5"/>
            <p:cNvSpPr/>
            <p:nvPr/>
          </p:nvSpPr>
          <p:spPr>
            <a:xfrm>
              <a:off x="6442200" y="2133000"/>
              <a:ext cx="761760" cy="76176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5" name="Rounded Rectangle 6"/>
            <p:cNvSpPr/>
            <p:nvPr/>
          </p:nvSpPr>
          <p:spPr>
            <a:xfrm>
              <a:off x="6587640" y="2208960"/>
              <a:ext cx="471240" cy="53316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2800" spc="-1" strike="noStrike">
                  <a:solidFill>
                    <a:srgbClr val="0066ff"/>
                  </a:solidFill>
                  <a:latin typeface="Arial"/>
                </a:rPr>
                <a:t>A</a:t>
              </a:r>
              <a:endParaRPr b="0" lang="en-US" sz="2800" spc="-1" strike="noStrike">
                <a:latin typeface="Nimbus Sans"/>
              </a:endParaRPr>
            </a:p>
          </p:txBody>
        </p:sp>
      </p:grpSp>
      <p:sp>
        <p:nvSpPr>
          <p:cNvPr id="36" name="Rectangle 3"/>
          <p:cNvSpPr/>
          <p:nvPr/>
        </p:nvSpPr>
        <p:spPr>
          <a:xfrm>
            <a:off x="6516360" y="6226200"/>
            <a:ext cx="2895120" cy="533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59"/>
              </a:spcBef>
            </a:pPr>
            <a:r>
              <a:rPr b="1" lang="pt-BR" sz="2300" spc="-1" strike="noStrike">
                <a:solidFill>
                  <a:schemeClr val="accent1">
                    <a:lumMod val="50000"/>
                  </a:schemeClr>
                </a:solidFill>
                <a:latin typeface="Calibri"/>
              </a:rPr>
              <a:t>Barbosa e Silva </a:t>
            </a:r>
            <a:r>
              <a:rPr b="1" lang="pt-BR" sz="23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2010</a:t>
            </a:r>
            <a:endParaRPr b="0" lang="en-US" sz="2300" spc="-1" strike="noStrike">
              <a:latin typeface="Nimbus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2563200"/>
            <a:ext cx="7543440" cy="2593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6600" spc="-100" strike="noStrike">
                <a:solidFill>
                  <a:srgbClr val="1f497d"/>
                </a:solidFill>
                <a:latin typeface="Calibri"/>
              </a:rPr>
              <a:t>Clique para editar o estilo do título mestre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" name="Group 208"/>
          <p:cNvGrpSpPr/>
          <p:nvPr/>
        </p:nvGrpSpPr>
        <p:grpSpPr>
          <a:xfrm>
            <a:off x="6194880" y="712080"/>
            <a:ext cx="681840" cy="928080"/>
            <a:chOff x="6194880" y="712080"/>
            <a:chExt cx="681840" cy="928080"/>
          </a:xfrm>
        </p:grpSpPr>
        <p:sp>
          <p:nvSpPr>
            <p:cNvPr id="39" name="Rounded Rectangle 2"/>
            <p:cNvSpPr/>
            <p:nvPr/>
          </p:nvSpPr>
          <p:spPr>
            <a:xfrm rot="6292800">
              <a:off x="6120000" y="933480"/>
              <a:ext cx="831240" cy="48456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66ff3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Rounded Rectangle 3"/>
            <p:cNvSpPr/>
            <p:nvPr/>
          </p:nvSpPr>
          <p:spPr>
            <a:xfrm rot="6292800">
              <a:off x="6440760" y="815760"/>
              <a:ext cx="295560" cy="34596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66ff3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" name="Freeform 1"/>
          <p:cNvSpPr/>
          <p:nvPr/>
        </p:nvSpPr>
        <p:spPr>
          <a:xfrm rot="900000">
            <a:off x="5612040" y="2501280"/>
            <a:ext cx="717480" cy="729720"/>
          </a:xfrm>
          <a:custGeom>
            <a:avLst/>
            <a:gdLst>
              <a:gd name="textAreaLeft" fmla="*/ 0 w 717480"/>
              <a:gd name="textAreaRight" fmla="*/ 717840 w 717480"/>
              <a:gd name="textAreaTop" fmla="*/ 0 h 729720"/>
              <a:gd name="textAreaBottom" fmla="*/ 730080 h 729720"/>
            </a:gdLst>
            <a:ahLst/>
            <a:rect l="textAreaLeft" t="textAreaTop" r="textAreaRight" b="textAreaBottom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Rectangle 7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Freeform 8"/>
          <p:cNvSpPr/>
          <p:nvPr/>
        </p:nvSpPr>
        <p:spPr>
          <a:xfrm>
            <a:off x="8654400" y="2133720"/>
            <a:ext cx="310680" cy="649080"/>
          </a:xfrm>
          <a:custGeom>
            <a:avLst/>
            <a:gdLst>
              <a:gd name="textAreaLeft" fmla="*/ 0 w 310680"/>
              <a:gd name="textAreaRight" fmla="*/ 311040 w 310680"/>
              <a:gd name="textAreaTop" fmla="*/ 0 h 649080"/>
              <a:gd name="textAreaBottom" fmla="*/ 649440 h 649080"/>
            </a:gdLst>
            <a:ahLst/>
            <a:rect l="textAreaLeft" t="textAreaTop" r="textAreaRight" b="textAreaBottom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rgbClr val="eeece1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Freeform 13"/>
          <p:cNvSpPr/>
          <p:nvPr/>
        </p:nvSpPr>
        <p:spPr>
          <a:xfrm>
            <a:off x="8697960" y="112680"/>
            <a:ext cx="234720" cy="618840"/>
          </a:xfrm>
          <a:custGeom>
            <a:avLst/>
            <a:gdLst>
              <a:gd name="textAreaLeft" fmla="*/ 0 w 234720"/>
              <a:gd name="textAreaRight" fmla="*/ 235080 w 234720"/>
              <a:gd name="textAreaTop" fmla="*/ 0 h 618840"/>
              <a:gd name="textAreaBottom" fmla="*/ 619200 h 618840"/>
            </a:gdLst>
            <a:ahLst/>
            <a:rect l="textAreaLeft" t="textAreaTop" r="textAreaRight" b="textAreaBottom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rgbClr val="eeece1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Oval Callout 1"/>
          <p:cNvSpPr/>
          <p:nvPr/>
        </p:nvSpPr>
        <p:spPr>
          <a:xfrm>
            <a:off x="8621640" y="885960"/>
            <a:ext cx="353520" cy="250560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84" name="Group 1"/>
          <p:cNvGrpSpPr/>
          <p:nvPr/>
        </p:nvGrpSpPr>
        <p:grpSpPr>
          <a:xfrm>
            <a:off x="8621280" y="1291320"/>
            <a:ext cx="353520" cy="338760"/>
            <a:chOff x="8621280" y="1291320"/>
            <a:chExt cx="353520" cy="338760"/>
          </a:xfrm>
        </p:grpSpPr>
        <p:sp>
          <p:nvSpPr>
            <p:cNvPr id="85" name="Rounded Rectangle 2"/>
            <p:cNvSpPr/>
            <p:nvPr/>
          </p:nvSpPr>
          <p:spPr>
            <a:xfrm flipH="1">
              <a:off x="8621280" y="1291320"/>
              <a:ext cx="353520" cy="25236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9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Rounded Rectangle 3"/>
            <p:cNvSpPr/>
            <p:nvPr/>
          </p:nvSpPr>
          <p:spPr>
            <a:xfrm flipH="1">
              <a:off x="8650800" y="1326960"/>
              <a:ext cx="292680" cy="18036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9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Rounded Rectangle 4"/>
            <p:cNvSpPr/>
            <p:nvPr/>
          </p:nvSpPr>
          <p:spPr>
            <a:xfrm flipH="1">
              <a:off x="8638200" y="1576440"/>
              <a:ext cx="318600" cy="536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9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Oval Callout 1"/>
          <p:cNvSpPr/>
          <p:nvPr/>
        </p:nvSpPr>
        <p:spPr>
          <a:xfrm>
            <a:off x="8621640" y="1784520"/>
            <a:ext cx="353520" cy="19476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9" name="CaixaDeTexto 37"/>
          <p:cNvSpPr/>
          <p:nvPr/>
        </p:nvSpPr>
        <p:spPr>
          <a:xfrm>
            <a:off x="8513280" y="5638680"/>
            <a:ext cx="60912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02E42CB-8F55-4817-96AE-EF67FB72FCDA}" type="slidenum">
              <a:rPr b="1" lang="pt-BR" sz="2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2000" spc="-1" strike="noStrike">
              <a:latin typeface="Nimbus San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Clique para editar o estilo do título mestre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Clique para editar os estilos do texto mestre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004760" indent="-228600">
              <a:lnSpc>
                <a:spcPct val="100000"/>
              </a:lnSpc>
              <a:spcBef>
                <a:spcPts val="360"/>
              </a:spcBef>
              <a:buClr>
                <a:srgbClr val="85776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279440" indent="-228600">
              <a:lnSpc>
                <a:spcPct val="100000"/>
              </a:lnSpc>
              <a:spcBef>
                <a:spcPts val="320"/>
              </a:spcBef>
              <a:buClr>
                <a:srgbClr val="aeafa9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4" marL="1554120" indent="-228600">
              <a:lnSpc>
                <a:spcPct val="100000"/>
              </a:lnSpc>
              <a:spcBef>
                <a:spcPts val="281"/>
              </a:spcBef>
              <a:buClr>
                <a:srgbClr val="8d878b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Rectangle 3"/>
          <p:cNvSpPr/>
          <p:nvPr/>
        </p:nvSpPr>
        <p:spPr>
          <a:xfrm>
            <a:off x="8532360" y="6237360"/>
            <a:ext cx="554760" cy="502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59"/>
              </a:spcBef>
            </a:pPr>
            <a:r>
              <a:rPr b="0" lang="pt-BR" sz="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Barbosa e Silva    </a:t>
            </a:r>
            <a:r>
              <a:rPr b="0" lang="pt-BR" sz="800" spc="-1" strike="noStrike">
                <a:solidFill>
                  <a:srgbClr val="c6d9f1"/>
                </a:solidFill>
                <a:latin typeface="Calibri"/>
              </a:rPr>
              <a:t>2010</a:t>
            </a:r>
            <a:endParaRPr b="0" lang="en-US" sz="8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ectangle 7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Clique para editar o estilo do título mestre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Freeform 8"/>
          <p:cNvSpPr/>
          <p:nvPr/>
        </p:nvSpPr>
        <p:spPr>
          <a:xfrm>
            <a:off x="8654400" y="2133720"/>
            <a:ext cx="310680" cy="649080"/>
          </a:xfrm>
          <a:custGeom>
            <a:avLst/>
            <a:gdLst>
              <a:gd name="textAreaLeft" fmla="*/ 0 w 310680"/>
              <a:gd name="textAreaRight" fmla="*/ 311040 w 310680"/>
              <a:gd name="textAreaTop" fmla="*/ 0 h 649080"/>
              <a:gd name="textAreaBottom" fmla="*/ 649440 h 649080"/>
            </a:gdLst>
            <a:ahLst/>
            <a:rect l="textAreaLeft" t="textAreaTop" r="textAreaRight" b="textAreaBottom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rgbClr val="eeece1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Freeform 13"/>
          <p:cNvSpPr/>
          <p:nvPr/>
        </p:nvSpPr>
        <p:spPr>
          <a:xfrm>
            <a:off x="8697960" y="112680"/>
            <a:ext cx="234720" cy="618840"/>
          </a:xfrm>
          <a:custGeom>
            <a:avLst/>
            <a:gdLst>
              <a:gd name="textAreaLeft" fmla="*/ 0 w 234720"/>
              <a:gd name="textAreaRight" fmla="*/ 235080 w 234720"/>
              <a:gd name="textAreaTop" fmla="*/ 0 h 618840"/>
              <a:gd name="textAreaBottom" fmla="*/ 619200 h 618840"/>
            </a:gdLst>
            <a:ahLst/>
            <a:rect l="textAreaLeft" t="textAreaTop" r="textAreaRight" b="textAreaBottom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rgbClr val="eeece1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Oval Callout 1"/>
          <p:cNvSpPr/>
          <p:nvPr/>
        </p:nvSpPr>
        <p:spPr>
          <a:xfrm>
            <a:off x="8621640" y="885960"/>
            <a:ext cx="353520" cy="250560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135" name="Group 1"/>
          <p:cNvGrpSpPr/>
          <p:nvPr/>
        </p:nvGrpSpPr>
        <p:grpSpPr>
          <a:xfrm>
            <a:off x="8621280" y="1291320"/>
            <a:ext cx="353520" cy="338760"/>
            <a:chOff x="8621280" y="1291320"/>
            <a:chExt cx="353520" cy="338760"/>
          </a:xfrm>
        </p:grpSpPr>
        <p:sp>
          <p:nvSpPr>
            <p:cNvPr id="136" name="Rounded Rectangle 2"/>
            <p:cNvSpPr/>
            <p:nvPr/>
          </p:nvSpPr>
          <p:spPr>
            <a:xfrm flipH="1">
              <a:off x="8621280" y="1291320"/>
              <a:ext cx="353520" cy="25236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9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Rounded Rectangle 3"/>
            <p:cNvSpPr/>
            <p:nvPr/>
          </p:nvSpPr>
          <p:spPr>
            <a:xfrm flipH="1">
              <a:off x="8650800" y="1326960"/>
              <a:ext cx="292680" cy="18036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9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Rounded Rectangle 4"/>
            <p:cNvSpPr/>
            <p:nvPr/>
          </p:nvSpPr>
          <p:spPr>
            <a:xfrm flipH="1">
              <a:off x="8638200" y="1576440"/>
              <a:ext cx="318600" cy="536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9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9" name="Oval Callout 1"/>
          <p:cNvSpPr/>
          <p:nvPr/>
        </p:nvSpPr>
        <p:spPr>
          <a:xfrm>
            <a:off x="8621640" y="1784520"/>
            <a:ext cx="353520" cy="19476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0" name="CaixaDeTexto 37"/>
          <p:cNvSpPr/>
          <p:nvPr/>
        </p:nvSpPr>
        <p:spPr>
          <a:xfrm>
            <a:off x="8513280" y="5638680"/>
            <a:ext cx="60912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6B2E522-9786-49D4-AC95-30A4FA081726}" type="slidenum">
              <a:rPr b="1" lang="pt-BR" sz="2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2000" spc="-1" strike="noStrike">
              <a:latin typeface="Nimbus Sans"/>
            </a:endParaRPr>
          </a:p>
        </p:txBody>
      </p:sp>
      <p:sp>
        <p:nvSpPr>
          <p:cNvPr id="141" name="Rectangle 3"/>
          <p:cNvSpPr/>
          <p:nvPr/>
        </p:nvSpPr>
        <p:spPr>
          <a:xfrm>
            <a:off x="8532360" y="6237360"/>
            <a:ext cx="554760" cy="502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59"/>
              </a:spcBef>
            </a:pPr>
            <a:r>
              <a:rPr b="0" lang="pt-BR" sz="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Barbosa e Silva    </a:t>
            </a:r>
            <a:r>
              <a:rPr b="0" lang="pt-BR" sz="800" spc="-1" strike="noStrike">
                <a:solidFill>
                  <a:srgbClr val="c6d9f1"/>
                </a:solidFill>
                <a:latin typeface="Calibri"/>
              </a:rPr>
              <a:t>2010</a:t>
            </a:r>
            <a:endParaRPr b="0" lang="en-US" sz="800" spc="-1" strike="noStrike">
              <a:latin typeface="Nimbus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9" Type="http://schemas.openxmlformats.org/officeDocument/2006/relationships/image" Target="../media/image12.jpeg"/><Relationship Id="rId10" Type="http://schemas.openxmlformats.org/officeDocument/2006/relationships/image" Target="../media/image13.png"/><Relationship Id="rId11" Type="http://schemas.openxmlformats.org/officeDocument/2006/relationships/image" Target="../media/image14.jpeg"/><Relationship Id="rId12" Type="http://schemas.openxmlformats.org/officeDocument/2006/relationships/image" Target="../media/image15.png"/><Relationship Id="rId13" Type="http://schemas.openxmlformats.org/officeDocument/2006/relationships/image" Target="../media/image16.jpe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jpeg"/><Relationship Id="rId18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2.wmf"/><Relationship Id="rId5" Type="http://schemas.openxmlformats.org/officeDocument/2006/relationships/slideLayout" Target="../slideLayouts/slideLayout29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5800" y="2563200"/>
            <a:ext cx="7543440" cy="2593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6600" spc="-100" strike="noStrike">
                <a:solidFill>
                  <a:srgbClr val="1f497d"/>
                </a:solidFill>
                <a:latin typeface="Calibri"/>
              </a:rPr>
              <a:t>Conceitos Básicos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685800" y="5334120"/>
            <a:ext cx="5790960" cy="1066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1080"/>
              </a:spcBef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Capítulo 2</a:t>
            </a:r>
            <a:endParaRPr b="0" lang="en-US" sz="5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Qualidade de Uso em IHC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critérios de qualidade de uso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usabilidade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experiência do Usuário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acessibilidade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comunicabilidade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Usabilidade (1/2)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na ISO/IEC 9126 (1991) para qualidade de software: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marL="11448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na ISO  9241-11 (1998) para ergonomia: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CaixaDeTexto 3"/>
          <p:cNvSpPr/>
          <p:nvPr/>
        </p:nvSpPr>
        <p:spPr>
          <a:xfrm>
            <a:off x="899640" y="2321640"/>
            <a:ext cx="6840360" cy="130932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um conjunto de atributos relacionados com </a:t>
            </a:r>
            <a:r>
              <a:rPr b="0" i="1" lang="pt-BR" sz="20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i="1" lang="pt-BR" sz="2000" spc="-1" strike="noStrike" u="sng">
                <a:solidFill>
                  <a:srgbClr val="000000"/>
                </a:solidFill>
                <a:uFillTx/>
                <a:latin typeface="Calibri"/>
              </a:rPr>
              <a:t>esforço necessário para o uso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de um sistema interativo, e relacionados com </a:t>
            </a:r>
            <a:r>
              <a:rPr b="0" i="1" lang="pt-BR" sz="2000" spc="-1" strike="noStrike" u="sng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b="0" i="1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2000" spc="-1" strike="noStrike" u="sng">
                <a:solidFill>
                  <a:srgbClr val="000000"/>
                </a:solidFill>
                <a:uFillTx/>
                <a:latin typeface="Calibri"/>
              </a:rPr>
              <a:t>avaliação individual</a:t>
            </a:r>
            <a:r>
              <a:rPr b="1" lang="pt-BR" sz="2000" spc="-1" strike="noStrike" u="sng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de tal uso, por </a:t>
            </a:r>
            <a:r>
              <a:rPr b="0" i="1" lang="pt-BR" sz="2000" spc="-1" strike="noStrike" u="sng">
                <a:solidFill>
                  <a:srgbClr val="000000"/>
                </a:solidFill>
                <a:uFillTx/>
                <a:latin typeface="Calibri"/>
              </a:rPr>
              <a:t>um conjunto especíﬁco de usuários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45" name="CaixaDeTexto 4"/>
          <p:cNvSpPr/>
          <p:nvPr/>
        </p:nvSpPr>
        <p:spPr>
          <a:xfrm>
            <a:off x="899640" y="4789440"/>
            <a:ext cx="6840360" cy="130932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 grau em que um produto é usado por </a:t>
            </a:r>
            <a:r>
              <a:rPr b="0" i="1" lang="pt-BR" sz="2000" spc="-1" strike="noStrike" u="sng">
                <a:solidFill>
                  <a:srgbClr val="000000"/>
                </a:solidFill>
                <a:uFillTx/>
                <a:latin typeface="Calibri"/>
              </a:rPr>
              <a:t>usuários especíﬁcos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para atingir </a:t>
            </a:r>
            <a:r>
              <a:rPr b="0" i="1" lang="pt-BR" sz="2000" spc="-1" strike="noStrike" u="sng">
                <a:solidFill>
                  <a:srgbClr val="000000"/>
                </a:solidFill>
                <a:uFillTx/>
                <a:latin typeface="Calibri"/>
              </a:rPr>
              <a:t>objetivos especíﬁcos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com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eﬁcácia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eﬁciência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satisfação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em um </a:t>
            </a:r>
            <a:r>
              <a:rPr b="0" i="1" lang="pt-BR" sz="2000" spc="-1" strike="noStrike" u="sng">
                <a:solidFill>
                  <a:srgbClr val="000000"/>
                </a:solidFill>
                <a:uFillTx/>
                <a:latin typeface="Calibri"/>
              </a:rPr>
              <a:t>contexto de uso especíﬁco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Usabilidade (2/2)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para Nielsen (1993), a usabilidade é um conjunto de fatores: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119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facilidade de aprendizado (learnability)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facilidade de recordação (memorability)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eﬁciência (eﬃciency)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segurança no uso (safety)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satisfação do usuário (satisfaction)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Experiência do Usuário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envolve o modo como o uso de sistemas interativos afetam os </a:t>
            </a:r>
            <a:r>
              <a:rPr b="1" lang="pt-BR" sz="2200" spc="-1" strike="noStrike">
                <a:solidFill>
                  <a:srgbClr val="000000"/>
                </a:solidFill>
                <a:latin typeface="Calibri"/>
              </a:rPr>
              <a:t>sentimentos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 e as </a:t>
            </a:r>
            <a:r>
              <a:rPr b="1" lang="pt-BR" sz="2200" spc="-1" strike="noStrike">
                <a:solidFill>
                  <a:srgbClr val="000000"/>
                </a:solidFill>
                <a:latin typeface="Calibri"/>
              </a:rPr>
              <a:t>emoções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 do usuário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exemplos de aspectos </a:t>
            </a:r>
            <a:r>
              <a:rPr b="1" lang="pt-BR" sz="2200" spc="-1" strike="noStrike">
                <a:solidFill>
                  <a:srgbClr val="000000"/>
                </a:solidFill>
                <a:latin typeface="Calibri"/>
              </a:rPr>
              <a:t>positivos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pt-BR" sz="2200" spc="-1" strike="noStrike">
                <a:solidFill>
                  <a:srgbClr val="000000"/>
                </a:solidFill>
                <a:latin typeface="Calibri"/>
              </a:rPr>
              <a:t>negativos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 da experiência de uso sobre a </a:t>
            </a:r>
            <a:r>
              <a:rPr b="1" lang="pt-BR" sz="2200" spc="-1" strike="noStrike">
                <a:solidFill>
                  <a:srgbClr val="000000"/>
                </a:solidFill>
                <a:latin typeface="Calibri"/>
              </a:rPr>
              <a:t>subjetividade dos usuários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satisfação, prazer, diversão, entretenimento, interesse, motivação, estética, criatividade, surpresa, desaﬁo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cansaço, frustração e ofensa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Acessibilidade (1/2)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oferecer meios para que o usuário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acesse o sistema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e interaja com ele,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sem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que a interface imponha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obstáculos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pessoas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com e sem limitações possuem igual importância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, sejam limitações na capacidade de movimento, de percepção, de cognição ou de aprendizado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cuidar da acessibilidade permite que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mais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pessoas usem o sistema (tanto sem quanto com limitações), e não apenas poucas pessoas com características específicas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Acessibilidade (2/2)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114480" indent="0">
              <a:lnSpc>
                <a:spcPct val="100000"/>
              </a:lnSpc>
              <a:spcBef>
                <a:spcPts val="1440"/>
              </a:spcBef>
              <a:buNone/>
              <a:tabLst>
                <a:tab algn="l" pos="0"/>
              </a:tabLst>
            </a:pPr>
            <a:r>
              <a:rPr b="1" lang="pt-BR" sz="7200" spc="-1" strike="noStrike">
                <a:solidFill>
                  <a:srgbClr val="000000"/>
                </a:solidFill>
                <a:latin typeface="Calibri"/>
              </a:rPr>
              <a:t>é lei</a:t>
            </a:r>
            <a:endParaRPr b="0" lang="pt-BR" sz="7200" spc="-1" strike="noStrike">
              <a:solidFill>
                <a:srgbClr val="000000"/>
              </a:solidFill>
              <a:latin typeface="Calibri"/>
            </a:endParaRPr>
          </a:p>
          <a:p>
            <a:pPr marL="11448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CaixaDeTexto 3"/>
          <p:cNvSpPr/>
          <p:nvPr/>
        </p:nvSpPr>
        <p:spPr>
          <a:xfrm>
            <a:off x="620280" y="3069000"/>
            <a:ext cx="7335720" cy="161424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...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será obrigatória a acessibilidade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nos portais e sítios eletrônicos da administração pública na rede mundial de computadores (Internet), para o uso das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pessoas portadoras de deﬁciência visual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, garantindo-lhes o pleno acesso às informações disponíveis.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55" name="CaixaDeTexto 4"/>
          <p:cNvSpPr/>
          <p:nvPr/>
        </p:nvSpPr>
        <p:spPr>
          <a:xfrm>
            <a:off x="572400" y="4509000"/>
            <a:ext cx="48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</a:rPr>
              <a:t>decreto presidencial nº  5.296 de 2004, art. 47</a:t>
            </a:r>
            <a:endParaRPr b="0" lang="en-US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Comunicabilidade (1/2)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 interface deve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comunicar ao usuário a lógica do design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3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a quem se destina o sistema, 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3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para que ele serve, 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3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qual a vantagem de utilizá-lo, 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3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como ele funciona e 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39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quais são os princípios gerais de interação com o sistema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permite que os usuários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tirem melhor proveito do sistema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, por comunicar estratégias de uso adequadas a cada situação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conceito proposto pela engenharia semiótica, uma teoria de IHC (de Souza, 2005)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Comunicabilidade (2/2)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a versão XP apresenta apenas o nome do comando associado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a versão 2007 apresenta também o signiﬁcado do comando, as teclas de atalho associadas, uma estratégia de uso para aplicá-lo em múltiplos locais do documento e informações sobre como obter mais ajuda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Picture 2" descr="D:\Meus Documentos\Docs\FTP\Livro de IHC\material para o site\figuras\Figura 2.12 esquerda.jpg"/>
          <p:cNvPicPr/>
          <p:nvPr/>
        </p:nvPicPr>
        <p:blipFill>
          <a:blip r:embed="rId1"/>
          <a:stretch/>
        </p:blipFill>
        <p:spPr>
          <a:xfrm>
            <a:off x="1139400" y="2012760"/>
            <a:ext cx="2214360" cy="145260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3" descr="D:\Meus Documentos\Docs\FTP\Livro de IHC\material para o site\figuras\Figura 2.12 direita.jpg"/>
          <p:cNvPicPr/>
          <p:nvPr/>
        </p:nvPicPr>
        <p:blipFill>
          <a:blip r:embed="rId2"/>
          <a:stretch/>
        </p:blipFill>
        <p:spPr>
          <a:xfrm>
            <a:off x="4716000" y="2012760"/>
            <a:ext cx="2585880" cy="2280240"/>
          </a:xfrm>
          <a:prstGeom prst="rect">
            <a:avLst/>
          </a:prstGeom>
          <a:ln w="0">
            <a:noFill/>
          </a:ln>
        </p:spPr>
      </p:pic>
      <p:sp>
        <p:nvSpPr>
          <p:cNvPr id="262" name="CaixaDeTexto 3"/>
          <p:cNvSpPr/>
          <p:nvPr/>
        </p:nvSpPr>
        <p:spPr>
          <a:xfrm>
            <a:off x="1477800" y="1598040"/>
            <a:ext cx="1537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MS Office XP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263" name="CaixaDeTexto 6"/>
          <p:cNvSpPr/>
          <p:nvPr/>
        </p:nvSpPr>
        <p:spPr>
          <a:xfrm>
            <a:off x="5114520" y="1598040"/>
            <a:ext cx="1788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MS Office 2007</a:t>
            </a:r>
            <a:endParaRPr b="0" lang="en-US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Qualidade de Uso em IHC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envolve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critérios distintos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, porém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interligados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, que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afetam uns aos outros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nem sempre é possível satisfazer todos os critérios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 qualidade de uso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é importante definir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quais critérios devem ser priorizados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no design de IHC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Atividades extraclasse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Leitura do Capítulo 2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228600">
              <a:lnSpc>
                <a:spcPct val="100000"/>
              </a:lnSpc>
              <a:spcBef>
                <a:spcPts val="43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Realização das atividades do Capítulo 2 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Situação Típica de Uso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8" name="Object 3"/>
          <p:cNvGraphicFramePr/>
          <p:nvPr/>
        </p:nvGraphicFramePr>
        <p:xfrm>
          <a:off x="971640" y="1917000"/>
          <a:ext cx="6552360" cy="3960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89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71640" y="1917000"/>
                    <a:ext cx="6552360" cy="3960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Interação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é um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processo de...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sequência de estímulos e respostas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operação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de máquina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c0504d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comunicação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com/por meio da máquina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63972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63972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aixaDeTexto 4"/>
          <p:cNvSpPr/>
          <p:nvPr/>
        </p:nvSpPr>
        <p:spPr>
          <a:xfrm>
            <a:off x="899640" y="3069000"/>
            <a:ext cx="6840360" cy="161424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Norman (1986) interpreta a interação como um processo através do qual o usuário formula uma intenção, planeja suas ações, atua sobre a interface, percebe e interpreta a resposta do sistema e avalia se seu objetivo foi alcançado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193" name="CaixaDeTexto 5"/>
          <p:cNvSpPr/>
          <p:nvPr/>
        </p:nvSpPr>
        <p:spPr>
          <a:xfrm>
            <a:off x="899640" y="5221800"/>
            <a:ext cx="6840360" cy="130932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de Souza (2005) interpreta a interação com um processo de comunicação entre pessoas (incluindo o designer e os usuários), mediada por sistemas computacionais.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Perspectivas de Interação (1/2)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5" name="Object 3"/>
          <p:cNvGraphicFramePr/>
          <p:nvPr/>
        </p:nvGraphicFramePr>
        <p:xfrm>
          <a:off x="971640" y="1852920"/>
          <a:ext cx="6410520" cy="4032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96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71640" y="1852920"/>
                    <a:ext cx="6410520" cy="4032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97" name="CaixaDeTexto 8"/>
          <p:cNvSpPr/>
          <p:nvPr/>
        </p:nvSpPr>
        <p:spPr>
          <a:xfrm>
            <a:off x="906480" y="5914800"/>
            <a:ext cx="2259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404040"/>
                </a:solidFill>
                <a:latin typeface="Arial"/>
              </a:rPr>
              <a:t>Kammersgaard (1988) </a:t>
            </a:r>
            <a:endParaRPr b="0" lang="en-US" sz="1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Perspectivas de Interação (2/2)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9" name="Tabela 5"/>
          <p:cNvGraphicFramePr/>
          <p:nvPr/>
        </p:nvGraphicFramePr>
        <p:xfrm>
          <a:off x="395640" y="1772640"/>
          <a:ext cx="7704360" cy="4032000"/>
        </p:xfrm>
        <a:graphic>
          <a:graphicData uri="http://schemas.openxmlformats.org/drawingml/2006/table">
            <a:tbl>
              <a:tblPr/>
              <a:tblGrid>
                <a:gridCol w="1483200"/>
                <a:gridCol w="2548800"/>
                <a:gridCol w="3672360"/>
              </a:tblGrid>
              <a:tr h="62244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404040"/>
                          </a:solidFill>
                          <a:latin typeface="Calibri"/>
                          <a:ea typeface="Times New Roman"/>
                        </a:rPr>
                        <a:t>perspectiva 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404040"/>
                          </a:solidFill>
                          <a:latin typeface="Calibri"/>
                          <a:ea typeface="Times New Roman"/>
                        </a:rPr>
                        <a:t>significado de interação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404040"/>
                          </a:solidFill>
                          <a:latin typeface="Calibri"/>
                          <a:ea typeface="Times New Roman"/>
                        </a:rPr>
                        <a:t>fatores de qualidade mais evidentes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9018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sistema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transmissão de dados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eficiência (tal como indicado pelo tempo de uso e número de erros cometidos)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9018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parceiro de discurso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conversa usuário-sistema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adequação da interpretação e geração de textos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9018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ferramenta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manipulação da ferramenta 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funcionalidades relevantes ao usuário, facilidade de uso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9018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mídia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comunicação entre usuários e designer-usuário 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ts val="1701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qualidade da comunicação mediada e entendimento mútuo</a:t>
                      </a:r>
                      <a:endParaRPr b="0" lang="en-US" sz="1800" spc="-1" strike="noStrike">
                        <a:latin typeface="Nimbus Sans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Interface (1/2)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aixaDeTexto 5"/>
          <p:cNvSpPr/>
          <p:nvPr/>
        </p:nvSpPr>
        <p:spPr>
          <a:xfrm>
            <a:off x="1420560" y="5583960"/>
            <a:ext cx="302400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7200" spc="-1" strike="noStrike">
                <a:solidFill>
                  <a:srgbClr val="1f497d"/>
                </a:solidFill>
                <a:latin typeface="Calibri"/>
              </a:rPr>
              <a:t>inter</a:t>
            </a:r>
            <a:r>
              <a:rPr b="0" lang="pt-BR" sz="4800" spc="-1" strike="noStrike">
                <a:solidFill>
                  <a:srgbClr val="595959"/>
                </a:solidFill>
                <a:latin typeface="Calibri"/>
              </a:rPr>
              <a:t>face</a:t>
            </a:r>
            <a:endParaRPr b="0" lang="en-US" sz="4800" spc="-1" strike="noStrike">
              <a:latin typeface="Nimbus Sans"/>
            </a:endParaRPr>
          </a:p>
        </p:txBody>
      </p:sp>
      <p:graphicFrame>
        <p:nvGraphicFramePr>
          <p:cNvPr id="202" name="Object 6"/>
          <p:cNvGraphicFramePr/>
          <p:nvPr/>
        </p:nvGraphicFramePr>
        <p:xfrm>
          <a:off x="467640" y="1455120"/>
          <a:ext cx="4083480" cy="4392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03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7640" y="1455120"/>
                    <a:ext cx="4083480" cy="4392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04" name="CaixaDeTexto 13"/>
          <p:cNvSpPr/>
          <p:nvPr/>
        </p:nvSpPr>
        <p:spPr>
          <a:xfrm>
            <a:off x="4788000" y="1607400"/>
            <a:ext cx="3468960" cy="138492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44000" bIns="144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único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meio de contato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entre usuário e sistema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205" name="CaixaDeTexto 14"/>
          <p:cNvSpPr/>
          <p:nvPr/>
        </p:nvSpPr>
        <p:spPr>
          <a:xfrm>
            <a:off x="4788000" y="3010320"/>
            <a:ext cx="3468960" cy="321372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44000" bIns="144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toda a porção do sistema com a qual o usuário mantém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contato físico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(motor ou perceptivo) </a:t>
            </a:r>
            <a:br>
              <a:rPr sz="2400"/>
            </a:b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ou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 conceitual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durante a interação  (Moran, 1981)</a:t>
            </a:r>
            <a:endParaRPr b="0" lang="en-US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Interface (2/2)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aixaDeTexto 5"/>
          <p:cNvSpPr/>
          <p:nvPr/>
        </p:nvSpPr>
        <p:spPr>
          <a:xfrm>
            <a:off x="3348000" y="6198480"/>
            <a:ext cx="2016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95959"/>
                </a:solidFill>
                <a:latin typeface="Calibri"/>
              </a:rPr>
              <a:t>hardware</a:t>
            </a:r>
            <a:endParaRPr b="0" lang="en-US" sz="3600" spc="-1" strike="noStrike">
              <a:latin typeface="Nimbus Sans"/>
            </a:endParaRPr>
          </a:p>
        </p:txBody>
      </p:sp>
      <p:graphicFrame>
        <p:nvGraphicFramePr>
          <p:cNvPr id="208" name="Object 3"/>
          <p:cNvGraphicFramePr/>
          <p:nvPr/>
        </p:nvGraphicFramePr>
        <p:xfrm>
          <a:off x="471960" y="2709000"/>
          <a:ext cx="1147320" cy="20696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09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71960" y="2709000"/>
                    <a:ext cx="1147320" cy="2069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0" name="Object 4"/>
          <p:cNvGraphicFramePr/>
          <p:nvPr/>
        </p:nvGraphicFramePr>
        <p:xfrm>
          <a:off x="6725160" y="2747880"/>
          <a:ext cx="1447200" cy="199188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211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725160" y="2747880"/>
                    <a:ext cx="1447200" cy="1991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12" name="Picture 6" descr="C:\Users\Bruno\Desktop\hd555_800.jpg"/>
          <p:cNvPicPr/>
          <p:nvPr/>
        </p:nvPicPr>
        <p:blipFill>
          <a:blip r:embed="rId5"/>
          <a:stretch/>
        </p:blipFill>
        <p:spPr>
          <a:xfrm>
            <a:off x="3950640" y="3783240"/>
            <a:ext cx="549000" cy="65340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7" descr="C:\Users\Bruno\Desktop\computer-output-device-monitor.jpg"/>
          <p:cNvPicPr/>
          <p:nvPr/>
        </p:nvPicPr>
        <p:blipFill>
          <a:blip r:embed="rId6"/>
          <a:stretch/>
        </p:blipFill>
        <p:spPr>
          <a:xfrm>
            <a:off x="2289600" y="3756600"/>
            <a:ext cx="1201680" cy="82440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8" descr="C:\Users\Bruno\Desktop\speaker2.jpg"/>
          <p:cNvPicPr/>
          <p:nvPr/>
        </p:nvPicPr>
        <p:blipFill>
          <a:blip r:embed="rId7"/>
          <a:stretch/>
        </p:blipFill>
        <p:spPr>
          <a:xfrm>
            <a:off x="5076000" y="4365000"/>
            <a:ext cx="879840" cy="79524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9" descr="C:\Users\Bruno\Desktop\16963.png"/>
          <p:cNvPicPr/>
          <p:nvPr/>
        </p:nvPicPr>
        <p:blipFill>
          <a:blip r:embed="rId8"/>
          <a:stretch/>
        </p:blipFill>
        <p:spPr>
          <a:xfrm>
            <a:off x="4644000" y="3485520"/>
            <a:ext cx="997200" cy="1095480"/>
          </a:xfrm>
          <a:prstGeom prst="rect">
            <a:avLst/>
          </a:prstGeom>
          <a:ln w="0">
            <a:noFill/>
          </a:ln>
        </p:spPr>
      </p:pic>
      <p:pic>
        <p:nvPicPr>
          <p:cNvPr id="216" name="Picture 10" descr="C:\Users\Bruno\Desktop\iphone-touchscreen.jpg"/>
          <p:cNvPicPr/>
          <p:nvPr/>
        </p:nvPicPr>
        <p:blipFill>
          <a:blip r:embed="rId9"/>
          <a:stretch/>
        </p:blipFill>
        <p:spPr>
          <a:xfrm>
            <a:off x="3416760" y="5115960"/>
            <a:ext cx="1183680" cy="112068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11" descr="C:\Users\Bruno\Desktop\26725.png"/>
          <p:cNvPicPr/>
          <p:nvPr/>
        </p:nvPicPr>
        <p:blipFill>
          <a:blip r:embed="rId10"/>
          <a:stretch/>
        </p:blipFill>
        <p:spPr>
          <a:xfrm>
            <a:off x="3303000" y="4509000"/>
            <a:ext cx="952560" cy="4680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2" descr="C:\Users\Bruno\Desktop\tablet.jpg"/>
          <p:cNvPicPr/>
          <p:nvPr/>
        </p:nvPicPr>
        <p:blipFill>
          <a:blip r:embed="rId11"/>
          <a:stretch/>
        </p:blipFill>
        <p:spPr>
          <a:xfrm>
            <a:off x="4867920" y="5282640"/>
            <a:ext cx="1288080" cy="844920"/>
          </a:xfrm>
          <a:prstGeom prst="rect">
            <a:avLst/>
          </a:prstGeom>
          <a:ln w="0">
            <a:noFill/>
          </a:ln>
        </p:spPr>
      </p:pic>
      <p:pic>
        <p:nvPicPr>
          <p:cNvPr id="219" name="Picture 13" descr="C:\Users\Bruno\Desktop\28164.png"/>
          <p:cNvPicPr/>
          <p:nvPr/>
        </p:nvPicPr>
        <p:blipFill>
          <a:blip r:embed="rId12"/>
          <a:srcRect l="21048" t="0" r="21048" b="0"/>
          <a:stretch/>
        </p:blipFill>
        <p:spPr>
          <a:xfrm>
            <a:off x="2388240" y="5468760"/>
            <a:ext cx="671040" cy="623880"/>
          </a:xfrm>
          <a:prstGeom prst="rect">
            <a:avLst/>
          </a:prstGeom>
          <a:ln w="0">
            <a:noFill/>
          </a:ln>
        </p:spPr>
      </p:pic>
      <p:pic>
        <p:nvPicPr>
          <p:cNvPr id="220" name="Picture 14" descr="C:\Users\Bruno\Desktop\controle remoto net digital_2.jpg"/>
          <p:cNvPicPr/>
          <p:nvPr/>
        </p:nvPicPr>
        <p:blipFill>
          <a:blip r:embed="rId13"/>
          <a:stretch/>
        </p:blipFill>
        <p:spPr>
          <a:xfrm>
            <a:off x="2411640" y="4676040"/>
            <a:ext cx="751320" cy="69696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15" descr=""/>
          <p:cNvPicPr/>
          <p:nvPr/>
        </p:nvPicPr>
        <p:blipFill>
          <a:blip r:embed="rId14"/>
          <a:stretch/>
        </p:blipFill>
        <p:spPr>
          <a:xfrm>
            <a:off x="4530600" y="3069000"/>
            <a:ext cx="1656000" cy="431640"/>
          </a:xfrm>
          <a:prstGeom prst="rect">
            <a:avLst/>
          </a:prstGeom>
          <a:ln w="9525">
            <a:noFill/>
          </a:ln>
        </p:spPr>
      </p:pic>
      <p:pic>
        <p:nvPicPr>
          <p:cNvPr id="222" name="Picture 16" descr=""/>
          <p:cNvPicPr/>
          <p:nvPr/>
        </p:nvPicPr>
        <p:blipFill>
          <a:blip r:embed="rId15"/>
          <a:stretch/>
        </p:blipFill>
        <p:spPr>
          <a:xfrm>
            <a:off x="4530600" y="2061360"/>
            <a:ext cx="1656000" cy="935280"/>
          </a:xfrm>
          <a:prstGeom prst="rect">
            <a:avLst/>
          </a:prstGeom>
          <a:ln w="9525">
            <a:noFill/>
          </a:ln>
        </p:spPr>
      </p:pic>
      <p:pic>
        <p:nvPicPr>
          <p:cNvPr id="223" name="Picture 18" descr=""/>
          <p:cNvPicPr/>
          <p:nvPr/>
        </p:nvPicPr>
        <p:blipFill>
          <a:blip r:embed="rId16"/>
          <a:stretch/>
        </p:blipFill>
        <p:spPr>
          <a:xfrm>
            <a:off x="2226240" y="2061000"/>
            <a:ext cx="2162520" cy="1439640"/>
          </a:xfrm>
          <a:prstGeom prst="rect">
            <a:avLst/>
          </a:prstGeom>
          <a:ln w="9525">
            <a:noFill/>
          </a:ln>
        </p:spPr>
      </p:pic>
      <p:sp>
        <p:nvSpPr>
          <p:cNvPr id="224" name="CaixaDeTexto 22"/>
          <p:cNvSpPr/>
          <p:nvPr/>
        </p:nvSpPr>
        <p:spPr>
          <a:xfrm>
            <a:off x="3420000" y="1340640"/>
            <a:ext cx="1872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95959"/>
                </a:solidFill>
                <a:latin typeface="Calibri"/>
              </a:rPr>
              <a:t>software</a:t>
            </a:r>
            <a:endParaRPr b="0" lang="en-US" sz="3600" spc="-1" strike="noStrike">
              <a:latin typeface="Nimbus Sans"/>
            </a:endParaRPr>
          </a:p>
        </p:txBody>
      </p:sp>
      <p:pic>
        <p:nvPicPr>
          <p:cNvPr id="225" name="Picture 5" descr="C:\Users\Bruno\Desktop\1872-1.jpg"/>
          <p:cNvPicPr/>
          <p:nvPr/>
        </p:nvPicPr>
        <p:blipFill>
          <a:blip r:embed="rId17"/>
          <a:stretch/>
        </p:blipFill>
        <p:spPr>
          <a:xfrm>
            <a:off x="4412880" y="4638240"/>
            <a:ext cx="518760" cy="61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i="1" lang="pt-BR" sz="4600" spc="-100" strike="noStrike">
                <a:solidFill>
                  <a:srgbClr val="1f497d"/>
                </a:solidFill>
                <a:latin typeface="Calibri"/>
              </a:rPr>
              <a:t>Affordance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7" name="Object 4"/>
          <p:cNvGraphicFramePr/>
          <p:nvPr/>
        </p:nvGraphicFramePr>
        <p:xfrm>
          <a:off x="4500000" y="3717000"/>
          <a:ext cx="1603800" cy="549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28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00000" y="3717000"/>
                    <a:ext cx="1603800" cy="549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29" name="CaixaDeTexto 7"/>
          <p:cNvSpPr/>
          <p:nvPr/>
        </p:nvSpPr>
        <p:spPr>
          <a:xfrm>
            <a:off x="539640" y="4758120"/>
            <a:ext cx="4320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 que é possível fazer com esses elementos de interface? 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230" name="CaixaDeTexto 8"/>
          <p:cNvSpPr/>
          <p:nvPr/>
        </p:nvSpPr>
        <p:spPr>
          <a:xfrm>
            <a:off x="539640" y="1670040"/>
            <a:ext cx="7632360" cy="138492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44000" bIns="144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características de um objeto capazes de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revelar aos seus usuários as operações e manipulações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que eles podem fazer com ele (Norman, 1988)</a:t>
            </a:r>
            <a:endParaRPr b="0" lang="en-US" sz="2400" spc="-1" strike="noStrike">
              <a:latin typeface="Nimbus Sans"/>
            </a:endParaRPr>
          </a:p>
        </p:txBody>
      </p:sp>
      <p:graphicFrame>
        <p:nvGraphicFramePr>
          <p:cNvPr id="231" name="Object 5"/>
          <p:cNvGraphicFramePr/>
          <p:nvPr/>
        </p:nvGraphicFramePr>
        <p:xfrm>
          <a:off x="565560" y="3775680"/>
          <a:ext cx="3790080" cy="4316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232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65560" y="3775680"/>
                    <a:ext cx="3790080" cy="431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4600" spc="-100" strike="noStrike">
                <a:solidFill>
                  <a:srgbClr val="1f497d"/>
                </a:solidFill>
                <a:latin typeface="Calibri"/>
              </a:rPr>
              <a:t>Cuidado com falsas </a:t>
            </a:r>
            <a:r>
              <a:rPr b="0" i="1" lang="pt-BR" sz="4600" spc="-100" strike="noStrike">
                <a:solidFill>
                  <a:srgbClr val="1f497d"/>
                </a:solidFill>
                <a:latin typeface="Calibri"/>
              </a:rPr>
              <a:t>affordances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4" name="Object 2"/>
          <p:cNvGraphicFramePr/>
          <p:nvPr/>
        </p:nvGraphicFramePr>
        <p:xfrm>
          <a:off x="611640" y="2442240"/>
          <a:ext cx="3746160" cy="17442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35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11640" y="2442240"/>
                    <a:ext cx="3746160" cy="17442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36" name="CaixaDeTexto 9"/>
          <p:cNvSpPr/>
          <p:nvPr/>
        </p:nvSpPr>
        <p:spPr>
          <a:xfrm>
            <a:off x="539640" y="1700640"/>
            <a:ext cx="7416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 que é possível fazer com esses elementos de interface?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237" name="Retângulo 10"/>
          <p:cNvSpPr/>
          <p:nvPr/>
        </p:nvSpPr>
        <p:spPr>
          <a:xfrm>
            <a:off x="4428000" y="2421000"/>
            <a:ext cx="27360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0" lang="pt-BR" sz="2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Ler um número</a:t>
            </a:r>
            <a:r>
              <a:rPr b="0" lang="pt-BR" sz="20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?  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38" name="Retângulo 11"/>
          <p:cNvSpPr/>
          <p:nvPr/>
        </p:nvSpPr>
        <p:spPr>
          <a:xfrm>
            <a:off x="4428000" y="3064680"/>
            <a:ext cx="30240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0" lang="pt-BR" sz="2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Editar um número?  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239" name="Retângulo 12"/>
          <p:cNvSpPr/>
          <p:nvPr/>
        </p:nvSpPr>
        <p:spPr>
          <a:xfrm>
            <a:off x="4428000" y="3738240"/>
            <a:ext cx="4176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0" lang="pt-BR" sz="2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Pressionar um botão para acionar uma ação do sistema?  </a:t>
            </a:r>
            <a:endParaRPr b="0" lang="en-US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arbosa e Silva 2010 model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Barbosa e Silva 2010 model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Barbosa e Silva 2010 model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686</TotalTime>
  <Application>LibreOffice/7.4.0.3$Linux_X86_64 LibreOffice_project/40$Build-3</Application>
  <AppVersion>15.0000</AppVersion>
  <Words>984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2010-10-25T10:54:51Z</dcterms:created>
  <dc:creator>Bruno</dc:creator>
  <dc:description/>
  <dc:language>en-US</dc:language>
  <cp:lastModifiedBy/>
  <cp:lastPrinted>2011-04-25T02:05:10Z</cp:lastPrinted>
  <dcterms:modified xsi:type="dcterms:W3CDTF">2022-09-04T22:14:09Z</dcterms:modified>
  <cp:revision>74</cp:revision>
  <dc:subject/>
  <dc:title>Interação  Humano-Computador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19</vt:i4>
  </property>
  <property fmtid="{D5CDD505-2E9C-101B-9397-08002B2CF9AE}" pid="5" name="Version">
    <vt:i4>1</vt:i4>
  </property>
</Properties>
</file>