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handoutMasterIdLst>
    <p:handoutMasterId r:id="rId25"/>
  </p:handoutMasterIdLst>
  <p:sldIdLst>
    <p:sldId id="280" r:id="rId2"/>
    <p:sldId id="321" r:id="rId3"/>
    <p:sldId id="310" r:id="rId4"/>
    <p:sldId id="311" r:id="rId5"/>
    <p:sldId id="312" r:id="rId6"/>
    <p:sldId id="322" r:id="rId7"/>
    <p:sldId id="323" r:id="rId8"/>
    <p:sldId id="324" r:id="rId9"/>
    <p:sldId id="313" r:id="rId10"/>
    <p:sldId id="314" r:id="rId11"/>
    <p:sldId id="325" r:id="rId12"/>
    <p:sldId id="316" r:id="rId13"/>
    <p:sldId id="326" r:id="rId14"/>
    <p:sldId id="317" r:id="rId15"/>
    <p:sldId id="318" r:id="rId16"/>
    <p:sldId id="327" r:id="rId17"/>
    <p:sldId id="319" r:id="rId18"/>
    <p:sldId id="328" r:id="rId19"/>
    <p:sldId id="329" r:id="rId20"/>
    <p:sldId id="330" r:id="rId21"/>
    <p:sldId id="320" r:id="rId22"/>
    <p:sldId id="307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F87"/>
    <a:srgbClr val="EAEAEA"/>
    <a:srgbClr val="AD9F73"/>
    <a:srgbClr val="C0B592"/>
    <a:srgbClr val="0066FF"/>
    <a:srgbClr val="99CCFF"/>
    <a:srgbClr val="FFFF99"/>
    <a:srgbClr val="CC3300"/>
    <a:srgbClr val="66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92394" autoAdjust="0"/>
  </p:normalViewPr>
  <p:slideViewPr>
    <p:cSldViewPr>
      <p:cViewPr>
        <p:scale>
          <a:sx n="70" d="100"/>
          <a:sy n="70" d="100"/>
        </p:scale>
        <p:origin x="-1675" y="-216"/>
      </p:cViewPr>
      <p:guideLst>
        <p:guide orient="horz" pos="216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797152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pt-BR" dirty="0"/>
              <a:t>Barbosa e Silva 2010 • Interação 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0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24/04/2011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708920"/>
            <a:ext cx="8458200" cy="2593975"/>
          </a:xfrm>
        </p:spPr>
        <p:txBody>
          <a:bodyPr/>
          <a:lstStyle/>
          <a:p>
            <a:r>
              <a:rPr lang="pt-BR" sz="6400" dirty="0" smtClean="0"/>
              <a:t>Princípios e Diretrizes para o Design de IHC</a:t>
            </a:r>
            <a:endParaRPr lang="pt-BR" sz="6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334000"/>
            <a:ext cx="5791200" cy="1066800"/>
          </a:xfrm>
        </p:spPr>
        <p:txBody>
          <a:bodyPr/>
          <a:lstStyle/>
          <a:p>
            <a:r>
              <a:rPr lang="pt-BR" dirty="0" smtClean="0"/>
              <a:t>Capítulo 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100" spc="0" dirty="0"/>
              <a:t>Promovendo a </a:t>
            </a:r>
            <a:r>
              <a:rPr lang="pt-BR" sz="4100" spc="0" dirty="0" smtClean="0"/>
              <a:t>Eficiência </a:t>
            </a:r>
            <a:r>
              <a:rPr lang="pt-BR" sz="4100" spc="0" dirty="0"/>
              <a:t>do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mantenha </a:t>
            </a:r>
            <a:r>
              <a:rPr lang="pt-BR" dirty="0"/>
              <a:t>o usuário </a:t>
            </a:r>
            <a:r>
              <a:rPr lang="pt-BR" dirty="0" smtClean="0"/>
              <a:t>ocupado, ou seja, os processamentos demorados não devem impedir o usuário de realizar outras atividades no sistema</a:t>
            </a:r>
          </a:p>
          <a:p>
            <a:r>
              <a:rPr lang="pt-BR" dirty="0" smtClean="0"/>
              <a:t>proteja </a:t>
            </a:r>
            <a:r>
              <a:rPr lang="pt-BR" dirty="0"/>
              <a:t>o trabalho dos </a:t>
            </a:r>
            <a:r>
              <a:rPr lang="pt-BR" dirty="0" smtClean="0"/>
              <a:t>usuários, ou seja, o sistema deve evitar perder ou deixar de salvar algo que o usuário já fez</a:t>
            </a:r>
          </a:p>
          <a:p>
            <a:r>
              <a:rPr lang="pt-BR" dirty="0" smtClean="0"/>
              <a:t>forneça </a:t>
            </a:r>
            <a:r>
              <a:rPr lang="pt-BR" dirty="0"/>
              <a:t>atalhos e </a:t>
            </a:r>
            <a:r>
              <a:rPr lang="pt-BR" dirty="0" smtClean="0"/>
              <a:t>aceleradores, como teclas de atalho e botões na barra de ferramenta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0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Antecipação</a:t>
            </a:r>
            <a:endParaRPr lang="pt-BR" dirty="0"/>
          </a:p>
        </p:txBody>
      </p:sp>
      <p:pic>
        <p:nvPicPr>
          <p:cNvPr id="5122" name="Picture 2" descr="D:\Meus Documentos\Docs\FTP\Livro de IHC\material para o site\figuras\Figura 8.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9"/>
            <a:ext cx="5796000" cy="24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83568" y="6402814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>
                <a:solidFill>
                  <a:schemeClr val="tx2"/>
                </a:solidFill>
                <a:latin typeface="+mn-lt"/>
              </a:rPr>
              <a:t>Considere </a:t>
            </a:r>
            <a:r>
              <a:rPr lang="pt-BR" sz="1600" dirty="0">
                <a:solidFill>
                  <a:schemeClr val="tx2"/>
                </a:solidFill>
                <a:latin typeface="+mn-lt"/>
              </a:rPr>
              <a:t>cada </a:t>
            </a:r>
            <a:r>
              <a:rPr lang="pt-BR" sz="1600" dirty="0" smtClean="0">
                <a:solidFill>
                  <a:schemeClr val="tx2"/>
                </a:solidFill>
                <a:latin typeface="+mn-lt"/>
              </a:rPr>
              <a:t>alternativa. </a:t>
            </a:r>
            <a:r>
              <a:rPr lang="pt-BR" sz="1600" dirty="0">
                <a:solidFill>
                  <a:schemeClr val="tx2"/>
                </a:solidFill>
                <a:latin typeface="+mn-lt"/>
              </a:rPr>
              <a:t>Ela é </a:t>
            </a:r>
            <a:r>
              <a:rPr lang="pt-BR" sz="1600" dirty="0" smtClean="0">
                <a:solidFill>
                  <a:schemeClr val="tx2"/>
                </a:solidFill>
                <a:latin typeface="+mn-lt"/>
              </a:rPr>
              <a:t>eﬁciente</a:t>
            </a:r>
            <a:r>
              <a:rPr lang="pt-BR" sz="1600" dirty="0">
                <a:solidFill>
                  <a:schemeClr val="tx2"/>
                </a:solidFill>
                <a:latin typeface="+mn-lt"/>
              </a:rPr>
              <a:t>? É neutra? Ou induz a uma determinada opção?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tente </a:t>
            </a:r>
            <a:r>
              <a:rPr lang="pt-BR" dirty="0"/>
              <a:t>prever o que o usuário quer e precisa, </a:t>
            </a:r>
            <a:r>
              <a:rPr lang="pt-BR" dirty="0" smtClean="0"/>
              <a:t>para </a:t>
            </a:r>
            <a:r>
              <a:rPr lang="pt-BR" dirty="0"/>
              <a:t>fornecer </a:t>
            </a:r>
            <a:r>
              <a:rPr lang="pt-BR" dirty="0" smtClean="0"/>
              <a:t>todas </a:t>
            </a:r>
            <a:r>
              <a:rPr lang="pt-BR" dirty="0"/>
              <a:t>as informações e ferramentas necessárias para </a:t>
            </a:r>
            <a:r>
              <a:rPr lang="pt-BR" dirty="0" smtClean="0"/>
              <a:t>cada </a:t>
            </a:r>
            <a:r>
              <a:rPr lang="pt-BR" dirty="0"/>
              <a:t>passo do </a:t>
            </a:r>
            <a:r>
              <a:rPr lang="pt-BR" dirty="0" smtClean="0"/>
              <a:t>processo</a:t>
            </a:r>
          </a:p>
          <a:p>
            <a:r>
              <a:rPr lang="pt-BR" dirty="0" smtClean="0"/>
              <a:t>tome </a:t>
            </a:r>
            <a:r>
              <a:rPr lang="pt-BR" dirty="0"/>
              <a:t>iniciativa e </a:t>
            </a:r>
            <a:r>
              <a:rPr lang="pt-BR" dirty="0" smtClean="0"/>
              <a:t>forneça informações adicionais </a:t>
            </a:r>
            <a:r>
              <a:rPr lang="pt-BR" dirty="0"/>
              <a:t>úteis, em vez de apenas responder precisamente a pergunta que o usuário </a:t>
            </a:r>
            <a:r>
              <a:rPr lang="pt-BR" dirty="0" smtClean="0"/>
              <a:t>tiver </a:t>
            </a:r>
            <a:r>
              <a:rPr lang="pt-BR" dirty="0"/>
              <a:t>feito</a:t>
            </a:r>
          </a:p>
        </p:txBody>
      </p:sp>
    </p:spTree>
    <p:extLst>
      <p:ext uri="{BB962C8B-B14F-4D97-AF65-F5344CB8AC3E}">
        <p14:creationId xmlns:p14="http://schemas.microsoft.com/office/powerpoint/2010/main" val="32082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e Reconhecimento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estado do sistema, os objetos, as ações e as opções devem </a:t>
            </a:r>
            <a:r>
              <a:rPr lang="pt-BR" dirty="0" smtClean="0"/>
              <a:t>estar </a:t>
            </a:r>
            <a:r>
              <a:rPr lang="pt-BR" dirty="0"/>
              <a:t>atualizados e facilmente perceptíveis </a:t>
            </a:r>
            <a:endParaRPr lang="pt-BR" dirty="0" smtClean="0"/>
          </a:p>
          <a:p>
            <a:r>
              <a:rPr lang="pt-BR" dirty="0" smtClean="0"/>
              <a:t>o usuário não </a:t>
            </a:r>
            <a:r>
              <a:rPr lang="pt-BR" dirty="0"/>
              <a:t>deve ter de </a:t>
            </a:r>
            <a:r>
              <a:rPr lang="pt-BR" dirty="0" smtClean="0"/>
              <a:t>se lembrar </a:t>
            </a:r>
            <a:r>
              <a:rPr lang="pt-BR" dirty="0"/>
              <a:t>de informações de uma parte da aplicação quando tiver passado para uma </a:t>
            </a:r>
            <a:r>
              <a:rPr lang="pt-BR" dirty="0" smtClean="0"/>
              <a:t>outra </a:t>
            </a:r>
            <a:r>
              <a:rPr lang="pt-BR" dirty="0"/>
              <a:t>parte da </a:t>
            </a:r>
            <a:r>
              <a:rPr lang="pt-BR" dirty="0" smtClean="0"/>
              <a:t>aplicação</a:t>
            </a:r>
          </a:p>
          <a:p>
            <a:r>
              <a:rPr lang="pt-BR" dirty="0" smtClean="0"/>
              <a:t>quando </a:t>
            </a:r>
            <a:r>
              <a:rPr lang="pt-BR" dirty="0"/>
              <a:t>o usuário realiza uma ação, o sistema deve mantê-lo informado sobre o </a:t>
            </a:r>
            <a:r>
              <a:rPr lang="pt-BR" dirty="0" smtClean="0"/>
              <a:t>que </a:t>
            </a:r>
            <a:r>
              <a:rPr lang="pt-BR" dirty="0"/>
              <a:t>ocorreu ou está ocorrendo, através de </a:t>
            </a:r>
            <a:r>
              <a:rPr lang="pt-BR" i="1" dirty="0"/>
              <a:t>feedback</a:t>
            </a:r>
            <a:r>
              <a:rPr lang="pt-BR" dirty="0"/>
              <a:t> (resposta do sistema) adequado </a:t>
            </a:r>
            <a:r>
              <a:rPr lang="pt-BR" dirty="0" smtClean="0"/>
              <a:t>e </a:t>
            </a:r>
            <a:r>
              <a:rPr lang="pt-BR" dirty="0"/>
              <a:t>no tempo certo</a:t>
            </a:r>
          </a:p>
        </p:txBody>
      </p:sp>
    </p:spTree>
    <p:extLst>
      <p:ext uri="{BB962C8B-B14F-4D97-AF65-F5344CB8AC3E}">
        <p14:creationId xmlns:p14="http://schemas.microsoft.com/office/powerpoint/2010/main" val="24476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e Reconhecimento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geral, as informações de </a:t>
            </a:r>
            <a:r>
              <a:rPr lang="pt-BR" i="1" dirty="0"/>
              <a:t>status</a:t>
            </a:r>
            <a:r>
              <a:rPr lang="pt-BR" dirty="0"/>
              <a:t> podem ser bem sutis</a:t>
            </a:r>
          </a:p>
          <a:p>
            <a:r>
              <a:rPr lang="pt-BR" dirty="0" smtClean="0"/>
              <a:t>para </a:t>
            </a:r>
            <a:r>
              <a:rPr lang="pt-BR" dirty="0"/>
              <a:t>ações </a:t>
            </a:r>
            <a:r>
              <a:rPr lang="pt-BR" dirty="0" smtClean="0"/>
              <a:t>frequentes </a:t>
            </a:r>
            <a:r>
              <a:rPr lang="pt-BR" dirty="0"/>
              <a:t>e com resultado esperado, a resposta pode ser sutil, mas para ações </a:t>
            </a:r>
            <a:r>
              <a:rPr lang="pt-BR" dirty="0" smtClean="0"/>
              <a:t>infrequentes </a:t>
            </a:r>
            <a:r>
              <a:rPr lang="pt-BR" dirty="0"/>
              <a:t>e com grandes consequências, a resposta deve ser mais substancial. </a:t>
            </a:r>
          </a:p>
        </p:txBody>
      </p:sp>
      <p:pic>
        <p:nvPicPr>
          <p:cNvPr id="6146" name="Picture 2" descr="D:\Meus Documentos\Docs\FTP\Livro de IHC\material para o site\figuras\Figura 8.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6" y="3277889"/>
            <a:ext cx="4279900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004048" y="5196969"/>
            <a:ext cx="328923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dirty="0" smtClean="0">
                <a:latin typeface="+mn-lt"/>
              </a:rPr>
              <a:t>um </a:t>
            </a:r>
            <a:r>
              <a:rPr lang="pt-BR" sz="1700" i="1" dirty="0">
                <a:latin typeface="+mn-lt"/>
              </a:rPr>
              <a:t>feedback</a:t>
            </a:r>
            <a:r>
              <a:rPr lang="pt-BR" sz="1700" dirty="0">
                <a:latin typeface="+mn-lt"/>
              </a:rPr>
              <a:t> sutil como resultado de um cadastro </a:t>
            </a:r>
            <a:r>
              <a:rPr lang="pt-BR" sz="1700" dirty="0" smtClean="0">
                <a:latin typeface="+mn-lt"/>
              </a:rPr>
              <a:t>bem-sucedido</a:t>
            </a:r>
          </a:p>
          <a:p>
            <a:r>
              <a:rPr lang="pt-BR" sz="1700" dirty="0" smtClean="0">
                <a:latin typeface="+mn-lt"/>
              </a:rPr>
              <a:t> </a:t>
            </a:r>
          </a:p>
          <a:p>
            <a:r>
              <a:rPr lang="pt-BR" sz="1700" dirty="0" smtClean="0">
                <a:latin typeface="+mn-lt"/>
              </a:rPr>
              <a:t>outro </a:t>
            </a:r>
            <a:r>
              <a:rPr lang="pt-BR" sz="1700" i="1" dirty="0" smtClean="0">
                <a:latin typeface="+mn-lt"/>
              </a:rPr>
              <a:t>feedback</a:t>
            </a:r>
            <a:r>
              <a:rPr lang="pt-BR" sz="1700" dirty="0" smtClean="0">
                <a:latin typeface="+mn-lt"/>
              </a:rPr>
              <a:t> destacado, </a:t>
            </a:r>
            <a:r>
              <a:rPr lang="pt-BR" sz="1700" dirty="0">
                <a:latin typeface="+mn-lt"/>
              </a:rPr>
              <a:t>indicando uma </a:t>
            </a:r>
            <a:r>
              <a:rPr lang="pt-BR" sz="1700" dirty="0" smtClean="0">
                <a:latin typeface="+mn-lt"/>
              </a:rPr>
              <a:t>falha</a:t>
            </a:r>
            <a:endParaRPr lang="pt-BR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3400" spc="0" dirty="0" smtClean="0"/>
              <a:t>Conteúdo Relevante e Expressão Adequada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/>
              <a:t>estético </a:t>
            </a:r>
            <a:r>
              <a:rPr lang="pt-BR" dirty="0" smtClean="0"/>
              <a:t>e minimalista</a:t>
            </a:r>
          </a:p>
          <a:p>
            <a:r>
              <a:rPr lang="pt-BR" dirty="0" smtClean="0"/>
              <a:t>as </a:t>
            </a:r>
            <a:r>
              <a:rPr lang="pt-BR" dirty="0"/>
              <a:t>mensagens de instrução e ajuda devem ser concisas e </a:t>
            </a:r>
            <a:r>
              <a:rPr lang="pt-BR" dirty="0" smtClean="0"/>
              <a:t>informativas  </a:t>
            </a:r>
            <a:r>
              <a:rPr lang="pt-BR" dirty="0"/>
              <a:t>sobre  problemas  que  ocorrerem.  </a:t>
            </a:r>
            <a:endParaRPr lang="pt-BR" dirty="0" smtClean="0"/>
          </a:p>
          <a:p>
            <a:r>
              <a:rPr lang="pt-BR" dirty="0"/>
              <a:t>o</a:t>
            </a:r>
            <a:r>
              <a:rPr lang="pt-BR" dirty="0" smtClean="0"/>
              <a:t>s rótulos de menus e botões devem ser </a:t>
            </a:r>
            <a:r>
              <a:rPr lang="pt-BR" dirty="0"/>
              <a:t>claros e livres de </a:t>
            </a:r>
            <a:r>
              <a:rPr lang="pt-BR" dirty="0" smtClean="0"/>
              <a:t>ambiguidade</a:t>
            </a:r>
          </a:p>
          <a:p>
            <a:r>
              <a:rPr lang="pt-BR" dirty="0" smtClean="0"/>
              <a:t>certifique-se </a:t>
            </a:r>
            <a:r>
              <a:rPr lang="pt-BR" dirty="0"/>
              <a:t>de que o texto também </a:t>
            </a:r>
            <a:r>
              <a:rPr lang="pt-BR" dirty="0" smtClean="0"/>
              <a:t>seja legível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4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Projeto para Erros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r>
              <a:rPr lang="pt-BR" dirty="0" smtClean="0"/>
              <a:t>deve ser fácil reverter as operações e difícil realizar </a:t>
            </a:r>
            <a:r>
              <a:rPr lang="pt-BR" dirty="0"/>
              <a:t>ações </a:t>
            </a:r>
            <a:r>
              <a:rPr lang="pt-BR" dirty="0" smtClean="0"/>
              <a:t>irreversíveis</a:t>
            </a:r>
          </a:p>
          <a:p>
            <a:r>
              <a:rPr lang="pt-BR" dirty="0" smtClean="0"/>
              <a:t>ajude </a:t>
            </a:r>
            <a:r>
              <a:rPr lang="pt-BR" dirty="0"/>
              <a:t>os usuários a reconhecerem, diagnosticarem e se </a:t>
            </a:r>
            <a:r>
              <a:rPr lang="pt-BR" dirty="0" smtClean="0"/>
              <a:t>recuperarem </a:t>
            </a:r>
            <a:r>
              <a:rPr lang="pt-BR" dirty="0"/>
              <a:t>de </a:t>
            </a:r>
            <a:r>
              <a:rPr lang="pt-BR" dirty="0" smtClean="0"/>
              <a:t>erros</a:t>
            </a:r>
            <a:r>
              <a:rPr lang="pt-BR" dirty="0"/>
              <a:t>, informando-lhe sobre o que ocorreu, as consequências disso e como reverter os resultados indesejados</a:t>
            </a:r>
          </a:p>
          <a:p>
            <a:endParaRPr lang="pt-BR" dirty="0" smtClean="0"/>
          </a:p>
        </p:txBody>
      </p:sp>
      <p:pic>
        <p:nvPicPr>
          <p:cNvPr id="7171" name="Picture 3" descr="D:\Meus Documentos\Docs\FTP\Livro de IHC\material para o site\figuras\Figura 8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7" y="3501008"/>
            <a:ext cx="623431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Projeto para Erros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r>
              <a:rPr lang="pt-BR" dirty="0" smtClean="0"/>
              <a:t>não coloque </a:t>
            </a:r>
            <a:r>
              <a:rPr lang="pt-BR" dirty="0"/>
              <a:t>controles de funções utilizadas com frequência </a:t>
            </a:r>
            <a:r>
              <a:rPr lang="pt-BR" dirty="0" smtClean="0"/>
              <a:t>adjacentes </a:t>
            </a:r>
            <a:r>
              <a:rPr lang="pt-BR" dirty="0"/>
              <a:t>a controles perigosos ou que raramente são </a:t>
            </a:r>
            <a:r>
              <a:rPr lang="pt-BR" dirty="0" smtClean="0"/>
              <a:t>utilizados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um </a:t>
            </a:r>
            <a:r>
              <a:rPr lang="pt-BR" dirty="0"/>
              <a:t>botão de inspeção de </a:t>
            </a:r>
            <a:r>
              <a:rPr lang="pt-BR" i="1" dirty="0"/>
              <a:t>Propriedades</a:t>
            </a:r>
            <a:r>
              <a:rPr lang="pt-BR" dirty="0"/>
              <a:t> está posicionado bem próximo ao botão para </a:t>
            </a:r>
            <a:r>
              <a:rPr lang="pt-BR" i="1" dirty="0"/>
              <a:t>Desabilitar</a:t>
            </a:r>
            <a:r>
              <a:rPr lang="pt-BR" dirty="0"/>
              <a:t> a conexão de rede que, inclusive, efetua a operação sem pedir </a:t>
            </a:r>
            <a:r>
              <a:rPr lang="pt-BR" dirty="0" smtClean="0"/>
              <a:t>confirmação </a:t>
            </a:r>
            <a:r>
              <a:rPr lang="pt-BR" dirty="0"/>
              <a:t>do usuário</a:t>
            </a:r>
          </a:p>
        </p:txBody>
      </p:sp>
      <p:pic>
        <p:nvPicPr>
          <p:cNvPr id="7170" name="Picture 2" descr="D:\Meus Documentos\Docs\FTP\Livro de IHC\material para o site\figuras\Figura 8.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51373"/>
            <a:ext cx="3816424" cy="25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000" dirty="0" smtClean="0"/>
              <a:t>Padrões de Design de IHC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Padrões de design (</a:t>
            </a:r>
            <a:r>
              <a:rPr lang="pt-BR" i="1" dirty="0"/>
              <a:t>design </a:t>
            </a:r>
            <a:r>
              <a:rPr lang="pt-BR" i="1" dirty="0" err="1"/>
              <a:t>patterns</a:t>
            </a:r>
            <a:r>
              <a:rPr lang="pt-BR" dirty="0"/>
              <a:t>) são descrições de melhores práticas num </a:t>
            </a:r>
            <a:r>
              <a:rPr lang="pt-BR" dirty="0" smtClean="0"/>
              <a:t>determinado </a:t>
            </a:r>
            <a:r>
              <a:rPr lang="pt-BR" dirty="0"/>
              <a:t>domínio de </a:t>
            </a:r>
            <a:r>
              <a:rPr lang="pt-BR" dirty="0" smtClean="0"/>
              <a:t>design</a:t>
            </a:r>
          </a:p>
          <a:p>
            <a:r>
              <a:rPr lang="pt-BR" dirty="0" smtClean="0"/>
              <a:t>Padrões </a:t>
            </a:r>
            <a:r>
              <a:rPr lang="pt-BR" dirty="0"/>
              <a:t>não são soluções prontas, nem regras ou </a:t>
            </a:r>
            <a:r>
              <a:rPr lang="pt-BR" dirty="0" smtClean="0"/>
              <a:t>heurísticas</a:t>
            </a:r>
            <a:r>
              <a:rPr lang="pt-BR" dirty="0"/>
              <a:t>.  Cada </a:t>
            </a:r>
            <a:r>
              <a:rPr lang="pt-BR" dirty="0" smtClean="0"/>
              <a:t>aplicação de um padrão difere ligeiramente uma da outra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uso de padrões não </a:t>
            </a:r>
            <a:r>
              <a:rPr lang="pt-BR" dirty="0" smtClean="0"/>
              <a:t>substitui </a:t>
            </a:r>
            <a:r>
              <a:rPr lang="pt-BR" dirty="0"/>
              <a:t>o processo criativo envolvido num projeto de design, nem assegura por si </a:t>
            </a:r>
            <a:r>
              <a:rPr lang="pt-BR" dirty="0" smtClean="0"/>
              <a:t>só a </a:t>
            </a:r>
            <a:r>
              <a:rPr lang="pt-BR" dirty="0"/>
              <a:t>qualidade do produto </a:t>
            </a:r>
            <a:r>
              <a:rPr lang="pt-BR" dirty="0" smtClean="0"/>
              <a:t>final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8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000" dirty="0" smtClean="0"/>
              <a:t>Padrões de Design de IHC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 smtClean="0"/>
              <a:t>Padrões de IHC podem ser descritos pelos </a:t>
            </a:r>
            <a:r>
              <a:rPr lang="pt-BR" sz="2000" dirty="0"/>
              <a:t>seguintes elementos</a:t>
            </a:r>
            <a:r>
              <a:rPr lang="pt-BR" sz="2000" dirty="0" smtClean="0"/>
              <a:t>:</a:t>
            </a:r>
          </a:p>
          <a:p>
            <a:r>
              <a:rPr lang="pt-BR" sz="2000" dirty="0" smtClean="0"/>
              <a:t>o </a:t>
            </a:r>
            <a:r>
              <a:rPr lang="pt-BR" sz="2000" b="1" dirty="0" smtClean="0"/>
              <a:t>nome</a:t>
            </a:r>
            <a:r>
              <a:rPr lang="pt-BR" sz="2000" dirty="0" smtClean="0"/>
              <a:t> </a:t>
            </a:r>
            <a:r>
              <a:rPr lang="pt-BR" sz="2000" dirty="0"/>
              <a:t>do </a:t>
            </a:r>
            <a:r>
              <a:rPr lang="pt-BR" sz="2000" dirty="0" smtClean="0"/>
              <a:t>padrão;</a:t>
            </a:r>
          </a:p>
          <a:p>
            <a:r>
              <a:rPr lang="pt-BR" sz="2000" dirty="0" smtClean="0"/>
              <a:t>uma </a:t>
            </a:r>
            <a:r>
              <a:rPr lang="pt-BR" sz="2000" b="1" dirty="0" smtClean="0"/>
              <a:t>avaliação</a:t>
            </a:r>
            <a:r>
              <a:rPr lang="pt-BR" sz="2000" dirty="0" smtClean="0"/>
              <a:t> </a:t>
            </a:r>
            <a:r>
              <a:rPr lang="pt-BR" sz="2000" dirty="0"/>
              <a:t>de sua </a:t>
            </a:r>
            <a:r>
              <a:rPr lang="pt-BR" sz="2000" dirty="0" smtClean="0"/>
              <a:t>validade;</a:t>
            </a:r>
            <a:endParaRPr lang="pt-BR" sz="2000" dirty="0"/>
          </a:p>
          <a:p>
            <a:r>
              <a:rPr lang="pt-BR" sz="2000" dirty="0"/>
              <a:t>uma </a:t>
            </a:r>
            <a:r>
              <a:rPr lang="pt-BR" sz="2000" b="1" dirty="0" smtClean="0"/>
              <a:t>imagem</a:t>
            </a:r>
            <a:r>
              <a:rPr lang="pt-BR" sz="2000" dirty="0" smtClean="0"/>
              <a:t> </a:t>
            </a:r>
            <a:r>
              <a:rPr lang="pt-BR" sz="2000" dirty="0"/>
              <a:t>como exemplo de aplicação do padrão;</a:t>
            </a:r>
          </a:p>
          <a:p>
            <a:r>
              <a:rPr lang="pt-BR" sz="2000" dirty="0"/>
              <a:t>o </a:t>
            </a:r>
            <a:r>
              <a:rPr lang="pt-BR" sz="2000" b="1" dirty="0" smtClean="0"/>
              <a:t>contexto</a:t>
            </a:r>
            <a:r>
              <a:rPr lang="pt-BR" sz="2000" dirty="0" smtClean="0"/>
              <a:t> </a:t>
            </a:r>
            <a:r>
              <a:rPr lang="pt-BR" sz="2000" dirty="0"/>
              <a:t>em que o padrão pode ser </a:t>
            </a:r>
            <a:r>
              <a:rPr lang="pt-BR" sz="2000" dirty="0" smtClean="0"/>
              <a:t>usado;</a:t>
            </a:r>
            <a:endParaRPr lang="pt-BR" sz="2000" dirty="0"/>
          </a:p>
          <a:p>
            <a:r>
              <a:rPr lang="pt-BR" sz="2000" dirty="0"/>
              <a:t>uma </a:t>
            </a:r>
            <a:r>
              <a:rPr lang="pt-BR" sz="2000" b="1" dirty="0" smtClean="0"/>
              <a:t>breve </a:t>
            </a:r>
            <a:r>
              <a:rPr lang="pt-BR" sz="2000" b="1" dirty="0"/>
              <a:t>descriç</a:t>
            </a:r>
            <a:r>
              <a:rPr lang="pt-BR" sz="2000" dirty="0"/>
              <a:t>ão do </a:t>
            </a:r>
            <a:r>
              <a:rPr lang="pt-BR" sz="2000" dirty="0" smtClean="0"/>
              <a:t>problema;</a:t>
            </a:r>
            <a:endParaRPr lang="pt-BR" sz="2000" dirty="0"/>
          </a:p>
          <a:p>
            <a:r>
              <a:rPr lang="pt-BR" sz="2000" dirty="0"/>
              <a:t>uma </a:t>
            </a:r>
            <a:r>
              <a:rPr lang="pt-BR" sz="2000" b="1" dirty="0" smtClean="0"/>
              <a:t>descrição </a:t>
            </a:r>
            <a:r>
              <a:rPr lang="pt-BR" sz="2000" b="1" dirty="0"/>
              <a:t>detalhada </a:t>
            </a:r>
            <a:r>
              <a:rPr lang="pt-BR" sz="2000" dirty="0"/>
              <a:t>do </a:t>
            </a:r>
            <a:r>
              <a:rPr lang="pt-BR" sz="2000" dirty="0" smtClean="0"/>
              <a:t>problema;</a:t>
            </a:r>
            <a:endParaRPr lang="pt-BR" sz="2000" dirty="0"/>
          </a:p>
          <a:p>
            <a:r>
              <a:rPr lang="pt-BR" sz="2000" dirty="0" smtClean="0"/>
              <a:t>a </a:t>
            </a:r>
            <a:r>
              <a:rPr lang="pt-BR" sz="2000" b="1" dirty="0"/>
              <a:t>solução central </a:t>
            </a:r>
            <a:r>
              <a:rPr lang="pt-BR" sz="2000" dirty="0"/>
              <a:t>do </a:t>
            </a:r>
            <a:r>
              <a:rPr lang="pt-BR" sz="2000" dirty="0" smtClean="0"/>
              <a:t>padrão;</a:t>
            </a:r>
            <a:endParaRPr lang="pt-BR" sz="2000" dirty="0"/>
          </a:p>
          <a:p>
            <a:r>
              <a:rPr lang="pt-BR" sz="2000" dirty="0"/>
              <a:t>um </a:t>
            </a:r>
            <a:r>
              <a:rPr lang="pt-BR" sz="2000" b="1" dirty="0" smtClean="0"/>
              <a:t>diagrama</a:t>
            </a:r>
            <a:r>
              <a:rPr lang="pt-BR" sz="2000" dirty="0" smtClean="0"/>
              <a:t> </a:t>
            </a:r>
            <a:r>
              <a:rPr lang="pt-BR" sz="2000" dirty="0"/>
              <a:t>ilustrando a </a:t>
            </a:r>
            <a:r>
              <a:rPr lang="pt-BR" sz="2000" dirty="0" smtClean="0"/>
              <a:t>solução;</a:t>
            </a:r>
            <a:endParaRPr lang="pt-BR" sz="2000" dirty="0"/>
          </a:p>
          <a:p>
            <a:r>
              <a:rPr lang="pt-BR" sz="2000" b="1" dirty="0"/>
              <a:t>referências a padrões</a:t>
            </a:r>
            <a:r>
              <a:rPr lang="pt-BR" sz="2000" dirty="0"/>
              <a:t> </a:t>
            </a:r>
            <a:r>
              <a:rPr lang="pt-BR" sz="2000" dirty="0" smtClean="0"/>
              <a:t>outros padrões.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012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859216" cy="706090"/>
          </a:xfrm>
        </p:spPr>
        <p:txBody>
          <a:bodyPr/>
          <a:lstStyle/>
          <a:p>
            <a:r>
              <a:rPr lang="pt-BR" sz="4000" dirty="0" smtClean="0"/>
              <a:t>Padrões de Design de IHC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208912" cy="5688632"/>
          </a:xfrm>
        </p:spPr>
        <p:txBody>
          <a:bodyPr/>
          <a:lstStyle/>
          <a:p>
            <a:pPr marL="114300" indent="0">
              <a:buNone/>
            </a:pPr>
            <a:r>
              <a:rPr lang="pt-BR" sz="1400" b="1" dirty="0"/>
              <a:t>Título</a:t>
            </a:r>
            <a:r>
              <a:rPr lang="pt-BR" sz="1400" dirty="0"/>
              <a:t>: Acordeão</a:t>
            </a:r>
          </a:p>
          <a:p>
            <a:pPr marL="114300" indent="0">
              <a:buNone/>
            </a:pPr>
            <a:r>
              <a:rPr lang="pt-BR" sz="1400" b="1" dirty="0"/>
              <a:t>Problema</a:t>
            </a:r>
            <a:r>
              <a:rPr lang="pt-BR" sz="1400" dirty="0"/>
              <a:t>: O usuário precisa encontrar um item dentre as opções de navegação.</a:t>
            </a:r>
          </a:p>
          <a:p>
            <a:pPr marL="114300" indent="0">
              <a:buNone/>
            </a:pPr>
            <a:r>
              <a:rPr lang="pt-BR" sz="1400" b="1" dirty="0"/>
              <a:t>Solução</a:t>
            </a:r>
            <a:r>
              <a:rPr lang="pt-BR" sz="1400" dirty="0"/>
              <a:t>: Empilhar painéis vertical ou horizontalmente, abrindo um painel de cada vez, </a:t>
            </a:r>
            <a:r>
              <a:rPr lang="pt-BR" sz="1400" dirty="0" smtClean="0"/>
              <a:t>enquanto colapsa </a:t>
            </a:r>
            <a:r>
              <a:rPr lang="pt-BR" sz="1400" dirty="0"/>
              <a:t>os demais.</a:t>
            </a:r>
          </a:p>
          <a:p>
            <a:pPr marL="114300" indent="0">
              <a:buNone/>
            </a:pPr>
            <a:r>
              <a:rPr lang="pt-BR" sz="1400" b="1" dirty="0"/>
              <a:t>Usar quando</a:t>
            </a:r>
            <a:r>
              <a:rPr lang="pt-BR" sz="1400" dirty="0"/>
              <a:t>: Como mecanismo de navegação, sendo conceitualmente equivalente a Guias e uma </a:t>
            </a:r>
            <a:r>
              <a:rPr lang="pt-BR" sz="1400" dirty="0" smtClean="0"/>
              <a:t>solução </a:t>
            </a:r>
            <a:r>
              <a:rPr lang="pt-BR" sz="1400" dirty="0"/>
              <a:t>alternativa a Árvores de navegação. Embora seja utilizado como parte de um Assistente, isso </a:t>
            </a:r>
            <a:r>
              <a:rPr lang="pt-BR" sz="1400" dirty="0" smtClean="0"/>
              <a:t>não é recomendado</a:t>
            </a:r>
            <a:r>
              <a:rPr lang="pt-BR" sz="1400" dirty="0"/>
              <a:t>,  pois  apresenta  pior  qualidade  de  uso  do  que  implementações  tradicionais. </a:t>
            </a:r>
            <a:r>
              <a:rPr lang="pt-BR" sz="1400" dirty="0" smtClean="0"/>
              <a:t> Pode ser uma </a:t>
            </a:r>
            <a:r>
              <a:rPr lang="pt-BR" sz="1400" dirty="0"/>
              <a:t>boa forma de implementar uma seção de Perguntas Frequentes (FAQ), em que cada </a:t>
            </a:r>
            <a:r>
              <a:rPr lang="pt-BR" sz="1400" dirty="0" smtClean="0"/>
              <a:t>pergunta </a:t>
            </a:r>
            <a:r>
              <a:rPr lang="pt-BR" sz="1400" dirty="0"/>
              <a:t>é aberta de uma vez. Um outro uso seria para gerenciar </a:t>
            </a:r>
            <a:r>
              <a:rPr lang="pt-BR" sz="1400" dirty="0" smtClean="0"/>
              <a:t>configurações </a:t>
            </a:r>
            <a:r>
              <a:rPr lang="pt-BR" sz="1400" dirty="0"/>
              <a:t>de preferências. O </a:t>
            </a:r>
            <a:r>
              <a:rPr lang="pt-BR" sz="1400" dirty="0" smtClean="0"/>
              <a:t>número </a:t>
            </a:r>
            <a:r>
              <a:rPr lang="pt-BR" sz="1400" dirty="0"/>
              <a:t>de painéis deve ser reduzido, em geral menor que dez</a:t>
            </a:r>
            <a:r>
              <a:rPr lang="pt-BR" sz="1400" dirty="0" smtClean="0"/>
              <a:t>.</a:t>
            </a:r>
          </a:p>
          <a:p>
            <a:pPr marL="114300" indent="0">
              <a:buNone/>
            </a:pPr>
            <a:r>
              <a:rPr lang="pt-BR" sz="1400" b="1" dirty="0"/>
              <a:t>Como</a:t>
            </a:r>
            <a:r>
              <a:rPr lang="pt-BR" sz="1400" dirty="0"/>
              <a:t>: Os painéis podem ser dispostos vertical ou horizontalmente. Apenas um painel é mantido </a:t>
            </a:r>
            <a:r>
              <a:rPr lang="pt-BR" sz="1400" dirty="0" smtClean="0"/>
              <a:t>aberto </a:t>
            </a:r>
            <a:r>
              <a:rPr lang="pt-BR" sz="1400" dirty="0"/>
              <a:t>de cada vez. Quando mais do que um painel pode ser mantido aberto, trata-se do padrão </a:t>
            </a:r>
            <a:r>
              <a:rPr lang="pt-BR" sz="1400" dirty="0" smtClean="0"/>
              <a:t>Painéis </a:t>
            </a:r>
            <a:r>
              <a:rPr lang="pt-BR" sz="1400" dirty="0"/>
              <a:t>Colapsáveis. Em geral, painéis verticais são destinados a </a:t>
            </a:r>
            <a:r>
              <a:rPr lang="pt-BR" sz="1400" dirty="0" err="1"/>
              <a:t>submenus</a:t>
            </a:r>
            <a:r>
              <a:rPr lang="pt-BR" sz="1400" dirty="0"/>
              <a:t>, enquanto painéis horizontais revelam grandes áreas de conteúdo. Os seguintes cuidados devem ser tomados na </a:t>
            </a:r>
            <a:r>
              <a:rPr lang="pt-BR" sz="1400" dirty="0" smtClean="0"/>
              <a:t>implementação </a:t>
            </a:r>
            <a:r>
              <a:rPr lang="pt-BR" sz="1400" dirty="0"/>
              <a:t>do padrão </a:t>
            </a:r>
            <a:r>
              <a:rPr lang="pt-BR" sz="1400" dirty="0" smtClean="0"/>
              <a:t>Acordeão</a:t>
            </a:r>
            <a:r>
              <a:rPr lang="pt-BR" sz="1400" dirty="0"/>
              <a:t>:</a:t>
            </a:r>
          </a:p>
          <a:p>
            <a:r>
              <a:rPr lang="pt-BR" sz="1400" dirty="0"/>
              <a:t>Anime a abertura dos painéis para fornecer aos usuários    feedback sobre o que está </a:t>
            </a:r>
            <a:r>
              <a:rPr lang="pt-BR" sz="1400" dirty="0" smtClean="0"/>
              <a:t>acontecendo</a:t>
            </a:r>
            <a:r>
              <a:rPr lang="pt-BR" sz="1400" dirty="0"/>
              <a:t>. A animação deve ser sutil e durar no máximo 250 </a:t>
            </a:r>
            <a:r>
              <a:rPr lang="pt-BR" sz="1400" dirty="0" err="1"/>
              <a:t>ms</a:t>
            </a:r>
            <a:r>
              <a:rPr lang="pt-BR" sz="1400" dirty="0"/>
              <a:t>.</a:t>
            </a:r>
          </a:p>
          <a:p>
            <a:r>
              <a:rPr lang="pt-BR" sz="1400" dirty="0"/>
              <a:t>Permita que a navegação seja feita através das setas do teclado.  </a:t>
            </a:r>
          </a:p>
          <a:p>
            <a:r>
              <a:rPr lang="pt-BR" sz="1400" dirty="0"/>
              <a:t>Destaque o painel atual para que o usuário possa facilmente diferenciar o cabeçalho do painel </a:t>
            </a:r>
            <a:r>
              <a:rPr lang="pt-BR" sz="1400" dirty="0" smtClean="0"/>
              <a:t> aberto </a:t>
            </a:r>
            <a:r>
              <a:rPr lang="pt-BR" sz="1400" dirty="0"/>
              <a:t>dos cabeçalhos dos painéis fechados.</a:t>
            </a:r>
          </a:p>
          <a:p>
            <a:r>
              <a:rPr lang="pt-BR" sz="1400" dirty="0" smtClean="0"/>
              <a:t>Certifique-se </a:t>
            </a:r>
            <a:r>
              <a:rPr lang="pt-BR" sz="1400" dirty="0"/>
              <a:t>de que o tamanho total do Acordeão pode aumentar ou diminuir para </a:t>
            </a:r>
            <a:r>
              <a:rPr lang="pt-BR" sz="1400" dirty="0" smtClean="0"/>
              <a:t>acomodar o </a:t>
            </a:r>
            <a:r>
              <a:rPr lang="pt-BR" sz="1400" dirty="0"/>
              <a:t>conteúdo adequadamente.</a:t>
            </a:r>
          </a:p>
          <a:p>
            <a:pPr marL="114300" indent="0">
              <a:buNone/>
            </a:pPr>
            <a:r>
              <a:rPr lang="pt-BR" sz="1400" b="1" dirty="0"/>
              <a:t>Por quê</a:t>
            </a:r>
            <a:r>
              <a:rPr lang="pt-BR" sz="1400" dirty="0"/>
              <a:t>: Um acordeão é útil para comprimir muitos elementos num espaço de tela compacto. Os </a:t>
            </a:r>
            <a:r>
              <a:rPr lang="pt-BR" sz="1400" dirty="0" smtClean="0"/>
              <a:t>elementos </a:t>
            </a:r>
            <a:r>
              <a:rPr lang="pt-BR" sz="1400" dirty="0"/>
              <a:t>podem ser propriedades, perguntas ou simples itens de navegação. A desvantagem </a:t>
            </a:r>
            <a:r>
              <a:rPr lang="pt-BR" sz="1400" dirty="0" smtClean="0"/>
              <a:t>óbvia </a:t>
            </a:r>
            <a:r>
              <a:rPr lang="pt-BR" sz="1400" dirty="0"/>
              <a:t>é que os elementos dos outros painéis </a:t>
            </a:r>
            <a:r>
              <a:rPr lang="pt-BR" sz="1400" dirty="0" smtClean="0"/>
              <a:t>ficam </a:t>
            </a:r>
            <a:r>
              <a:rPr lang="pt-BR" sz="1400" dirty="0"/>
              <a:t>ocultos.</a:t>
            </a:r>
          </a:p>
        </p:txBody>
      </p:sp>
    </p:spTree>
    <p:extLst>
      <p:ext uri="{BB962C8B-B14F-4D97-AF65-F5344CB8AC3E}">
        <p14:creationId xmlns:p14="http://schemas.microsoft.com/office/powerpoint/2010/main" val="38287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e Diretrizes de Design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auxiliar um projeto de IHC por chamarem atenção e apontarem soluções para problemas comuns na prática</a:t>
            </a:r>
          </a:p>
          <a:p>
            <a:r>
              <a:rPr lang="pt-BR" dirty="0" smtClean="0"/>
              <a:t>entretanto, eles jamais devem substituir </a:t>
            </a:r>
            <a:r>
              <a:rPr lang="pt-BR" dirty="0"/>
              <a:t>as </a:t>
            </a:r>
            <a:r>
              <a:rPr lang="pt-BR" dirty="0" smtClean="0"/>
              <a:t>atividades </a:t>
            </a:r>
            <a:r>
              <a:rPr lang="pt-BR" dirty="0"/>
              <a:t>de análise, design </a:t>
            </a:r>
            <a:r>
              <a:rPr lang="pt-BR" dirty="0" smtClean="0"/>
              <a:t>e avaliação de IHC, pois cada caso de design possui suas particularidades que não podem ser ignoradas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1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272808" cy="706090"/>
          </a:xfrm>
        </p:spPr>
        <p:txBody>
          <a:bodyPr/>
          <a:lstStyle/>
          <a:p>
            <a:r>
              <a:rPr lang="pt-BR" sz="4000" dirty="0" smtClean="0"/>
              <a:t>Padrões de Design de IHC</a:t>
            </a:r>
            <a:endParaRPr lang="pt-BR" sz="4000" dirty="0"/>
          </a:p>
        </p:txBody>
      </p:sp>
      <p:pic>
        <p:nvPicPr>
          <p:cNvPr id="8194" name="Picture 2" descr="D:\Meus Documentos\Docs\FTP\Livro de IHC\material para o site\figuras\Figura 8.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36650"/>
            <a:ext cx="4175125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Guias de Estilo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sz="2000" dirty="0" smtClean="0"/>
              <a:t>podem </a:t>
            </a:r>
            <a:r>
              <a:rPr lang="pt-BR" sz="2000" dirty="0"/>
              <a:t>ser </a:t>
            </a:r>
            <a:r>
              <a:rPr lang="pt-BR" sz="2000" dirty="0" smtClean="0"/>
              <a:t>elaborados </a:t>
            </a:r>
            <a:r>
              <a:rPr lang="pt-BR" sz="2000" dirty="0"/>
              <a:t>com diferentes escopos: </a:t>
            </a:r>
            <a:endParaRPr lang="pt-BR" sz="2000" dirty="0" smtClean="0"/>
          </a:p>
          <a:p>
            <a:pPr lvl="1"/>
            <a:r>
              <a:rPr lang="pt-BR" dirty="0" smtClean="0"/>
              <a:t>plataforma </a:t>
            </a:r>
            <a:r>
              <a:rPr lang="pt-BR" dirty="0"/>
              <a:t>(</a:t>
            </a:r>
            <a:r>
              <a:rPr lang="pt-BR" dirty="0" smtClean="0"/>
              <a:t>composição </a:t>
            </a:r>
            <a:r>
              <a:rPr lang="pt-BR" dirty="0"/>
              <a:t>de dispositivo e sistema operacional</a:t>
            </a:r>
            <a:r>
              <a:rPr lang="pt-BR" dirty="0" smtClean="0"/>
              <a:t>),</a:t>
            </a:r>
          </a:p>
          <a:p>
            <a:pPr lvl="1"/>
            <a:r>
              <a:rPr lang="pt-BR" dirty="0" smtClean="0"/>
              <a:t>corporativo </a:t>
            </a:r>
            <a:r>
              <a:rPr lang="pt-BR" dirty="0"/>
              <a:t>(para assegurar a </a:t>
            </a:r>
            <a:r>
              <a:rPr lang="pt-BR" dirty="0" smtClean="0"/>
              <a:t>padronização </a:t>
            </a:r>
            <a:r>
              <a:rPr lang="pt-BR" dirty="0"/>
              <a:t>e consistência entre produtos de uma empresa), </a:t>
            </a:r>
            <a:endParaRPr lang="pt-BR" dirty="0" smtClean="0"/>
          </a:p>
          <a:p>
            <a:pPr lvl="1"/>
            <a:r>
              <a:rPr lang="pt-BR" dirty="0" smtClean="0"/>
              <a:t>família </a:t>
            </a:r>
            <a:r>
              <a:rPr lang="pt-BR" dirty="0"/>
              <a:t>de produtos e </a:t>
            </a:r>
            <a:endParaRPr lang="pt-BR" dirty="0" smtClean="0"/>
          </a:p>
          <a:p>
            <a:pPr lvl="1"/>
            <a:r>
              <a:rPr lang="pt-BR" dirty="0" smtClean="0"/>
              <a:t>um produto especíﬁco</a:t>
            </a:r>
            <a:endParaRPr lang="pt-BR" dirty="0"/>
          </a:p>
          <a:p>
            <a:r>
              <a:rPr lang="pt-BR" sz="2000" dirty="0" smtClean="0"/>
              <a:t>deve abordar:</a:t>
            </a:r>
          </a:p>
          <a:p>
            <a:pPr lvl="1"/>
            <a:r>
              <a:rPr lang="pt-BR" i="1" dirty="0" smtClean="0"/>
              <a:t>layout</a:t>
            </a:r>
            <a:r>
              <a:rPr lang="pt-BR" dirty="0" smtClean="0"/>
              <a:t>: </a:t>
            </a:r>
            <a:r>
              <a:rPr lang="pt-BR" dirty="0"/>
              <a:t>proporção e </a:t>
            </a:r>
            <a:r>
              <a:rPr lang="pt-BR" dirty="0" smtClean="0"/>
              <a:t>grids; uso </a:t>
            </a:r>
            <a:r>
              <a:rPr lang="pt-BR" dirty="0"/>
              <a:t>de metáforas espaciais; design </a:t>
            </a:r>
            <a:r>
              <a:rPr lang="pt-BR" dirty="0" smtClean="0"/>
              <a:t>gráfico </a:t>
            </a:r>
            <a:r>
              <a:rPr lang="pt-BR" dirty="0"/>
              <a:t>de </a:t>
            </a:r>
            <a:r>
              <a:rPr lang="pt-BR" dirty="0" smtClean="0"/>
              <a:t>exi</a:t>
            </a:r>
            <a:r>
              <a:rPr lang="pt-BR" sz="2000" dirty="0" smtClean="0"/>
              <a:t>bidores </a:t>
            </a:r>
            <a:r>
              <a:rPr lang="pt-BR" sz="2000" dirty="0"/>
              <a:t>e ferramentas;</a:t>
            </a:r>
          </a:p>
          <a:p>
            <a:pPr lvl="1"/>
            <a:r>
              <a:rPr lang="pt-BR" sz="1800" dirty="0" smtClean="0"/>
              <a:t>tipografia </a:t>
            </a:r>
            <a:r>
              <a:rPr lang="pt-BR" sz="1800" dirty="0"/>
              <a:t>e seu uso em diálogos, formulários e relatórios;  </a:t>
            </a:r>
          </a:p>
          <a:p>
            <a:pPr lvl="1"/>
            <a:r>
              <a:rPr lang="pt-BR" sz="1800" dirty="0"/>
              <a:t>simbolismo: clareza e consistência no design de ícones;  </a:t>
            </a:r>
          </a:p>
          <a:p>
            <a:pPr lvl="1"/>
            <a:r>
              <a:rPr lang="pt-BR" sz="1800" dirty="0"/>
              <a:t>cores: os dez mandamentos sobre o uso de cores;  </a:t>
            </a:r>
          </a:p>
          <a:p>
            <a:pPr lvl="1"/>
            <a:r>
              <a:rPr lang="pt-BR" sz="1800" dirty="0"/>
              <a:t>visualização de informação: design de </a:t>
            </a:r>
            <a:r>
              <a:rPr lang="pt-BR" sz="1800" dirty="0" smtClean="0"/>
              <a:t>gráficos</a:t>
            </a:r>
            <a:r>
              <a:rPr lang="pt-BR" sz="1800" dirty="0"/>
              <a:t>, diagramas e mapas;  </a:t>
            </a:r>
          </a:p>
          <a:p>
            <a:pPr lvl="1"/>
            <a:r>
              <a:rPr lang="pt-BR" sz="1800" dirty="0"/>
              <a:t>design de telas e elementos de interface </a:t>
            </a:r>
            <a:r>
              <a:rPr lang="pt-BR" sz="1800" dirty="0" smtClean="0"/>
              <a:t>(</a:t>
            </a:r>
            <a:r>
              <a:rPr lang="pt-BR" sz="1800" i="1" dirty="0" err="1" smtClean="0"/>
              <a:t>widgets</a:t>
            </a:r>
            <a:r>
              <a:rPr lang="pt-BR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772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8</a:t>
            </a:r>
          </a:p>
          <a:p>
            <a:r>
              <a:rPr lang="pt-BR" dirty="0" smtClean="0"/>
              <a:t>Realização das atividades </a:t>
            </a:r>
            <a:r>
              <a:rPr lang="pt-BR" smtClean="0"/>
              <a:t>do Capítulo </a:t>
            </a:r>
            <a:r>
              <a:rPr lang="pt-BR" dirty="0" smtClean="0"/>
              <a:t>8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400" spc="0" dirty="0" smtClean="0"/>
              <a:t>Correspondência </a:t>
            </a:r>
            <a:r>
              <a:rPr lang="pt-BR" sz="4400" spc="0" dirty="0"/>
              <a:t>com as Expectativas dos </a:t>
            </a:r>
            <a:r>
              <a:rPr lang="pt-BR" sz="4400" spc="0" dirty="0" smtClean="0"/>
              <a:t>Usuários</a:t>
            </a:r>
            <a:endParaRPr lang="pt-BR" sz="4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24744"/>
            <a:ext cx="7859216" cy="4800600"/>
          </a:xfrm>
        </p:spPr>
        <p:txBody>
          <a:bodyPr/>
          <a:lstStyle/>
          <a:p>
            <a:r>
              <a:rPr lang="pt-BR" sz="2000" dirty="0" smtClean="0"/>
              <a:t>explorar </a:t>
            </a:r>
            <a:r>
              <a:rPr lang="pt-BR" sz="2000" dirty="0"/>
              <a:t>os  mapeamentos naturais, seja entre as </a:t>
            </a:r>
            <a:r>
              <a:rPr lang="pt-BR" sz="2000" dirty="0" smtClean="0"/>
              <a:t>variáveis </a:t>
            </a:r>
            <a:r>
              <a:rPr lang="pt-BR" sz="2000" dirty="0"/>
              <a:t>mentais e as físicas, seja entre as tarefas e os controles utilizados para </a:t>
            </a:r>
            <a:r>
              <a:rPr lang="pt-BR" sz="2000" dirty="0" smtClean="0"/>
              <a:t>manipular </a:t>
            </a:r>
            <a:r>
              <a:rPr lang="pt-BR" sz="2000" dirty="0"/>
              <a:t>essas variáveis no mundo real e no sistema </a:t>
            </a:r>
            <a:r>
              <a:rPr lang="pt-BR" sz="2000" dirty="0" smtClean="0"/>
              <a:t>projetado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 marL="776288" lvl="2" indent="0">
              <a:buNone/>
            </a:pPr>
            <a:r>
              <a:rPr lang="pt-BR" dirty="0" smtClean="0"/>
              <a:t>Por exemplo, o sistema deve permitir que o usuário encontre o produto desejado antes de se identificar, como ele costuma fazer em lojas físicas.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estruturar </a:t>
            </a:r>
            <a:r>
              <a:rPr lang="pt-BR" sz="2000" dirty="0"/>
              <a:t>o diálogo de forma a seguir uma linha de </a:t>
            </a:r>
            <a:r>
              <a:rPr lang="pt-BR" sz="2000" dirty="0" smtClean="0"/>
              <a:t>raciocínio </a:t>
            </a:r>
            <a:r>
              <a:rPr lang="pt-BR" sz="2000" dirty="0"/>
              <a:t>e fornecer um </a:t>
            </a:r>
            <a:r>
              <a:rPr lang="pt-BR" sz="2000" dirty="0" smtClean="0"/>
              <a:t>fechamento</a:t>
            </a:r>
          </a:p>
          <a:p>
            <a:r>
              <a:rPr lang="pt-BR" sz="2000" dirty="0"/>
              <a:t>seguir as convenções do mundo real, fazendo com que a informação apareça em </a:t>
            </a:r>
            <a:r>
              <a:rPr lang="pt-BR" sz="2000" dirty="0" smtClean="0"/>
              <a:t>uma </a:t>
            </a:r>
            <a:r>
              <a:rPr lang="pt-BR" sz="2000" dirty="0"/>
              <a:t>ordem natural e lógica.</a:t>
            </a:r>
          </a:p>
        </p:txBody>
      </p:sp>
      <p:pic>
        <p:nvPicPr>
          <p:cNvPr id="1026" name="Picture 2" descr="D:\Meus Documentos\Docs\FTP\Livro de IHC\material para o site\figuras\Figura 8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31172"/>
            <a:ext cx="5043309" cy="117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800" spc="0" dirty="0" smtClean="0"/>
              <a:t>Simplicidade nas Estruturas das Tarefas</a:t>
            </a:r>
            <a:endParaRPr lang="pt-BR" sz="38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simplificar a estrutura das </a:t>
            </a:r>
            <a:r>
              <a:rPr lang="pt-BR" dirty="0"/>
              <a:t>tarefas, </a:t>
            </a:r>
            <a:r>
              <a:rPr lang="pt-BR" dirty="0" smtClean="0"/>
              <a:t>reduzindo a quantidade </a:t>
            </a:r>
            <a:r>
              <a:rPr lang="pt-BR" dirty="0"/>
              <a:t>de planejamento e resolução de problemas que elas </a:t>
            </a:r>
            <a:r>
              <a:rPr lang="pt-BR" dirty="0" smtClean="0"/>
              <a:t>requerem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/>
              <a:t>Equilíbrio entre Controle e Liberdade do </a:t>
            </a:r>
            <a:r>
              <a:rPr lang="pt-BR" sz="3300" dirty="0" smtClean="0"/>
              <a:t>Usuário (1/3)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mantenha o usuário no controle</a:t>
            </a:r>
          </a:p>
          <a:p>
            <a:r>
              <a:rPr lang="pt-BR" dirty="0" smtClean="0"/>
              <a:t>explore o poder das restrições</a:t>
            </a:r>
            <a:r>
              <a:rPr lang="pt-BR" dirty="0"/>
              <a:t>, </a:t>
            </a:r>
            <a:r>
              <a:rPr lang="pt-BR" dirty="0" smtClean="0"/>
              <a:t>tanto naturais como artificiais</a:t>
            </a:r>
            <a:r>
              <a:rPr lang="pt-BR" dirty="0"/>
              <a:t>,  e </a:t>
            </a:r>
            <a:r>
              <a:rPr lang="pt-BR" dirty="0" smtClean="0"/>
              <a:t>projetar </a:t>
            </a:r>
            <a:r>
              <a:rPr lang="pt-BR" dirty="0"/>
              <a:t>restrições para que o usuário sinta como </a:t>
            </a:r>
            <a:r>
              <a:rPr lang="pt-BR" dirty="0" smtClean="0"/>
              <a:t>se houvesse </a:t>
            </a:r>
            <a:r>
              <a:rPr lang="pt-BR" dirty="0"/>
              <a:t>apenas uma coisa </a:t>
            </a:r>
            <a:r>
              <a:rPr lang="pt-BR" dirty="0" smtClean="0"/>
              <a:t>possível </a:t>
            </a:r>
            <a:r>
              <a:rPr lang="pt-BR" dirty="0"/>
              <a:t>a </a:t>
            </a:r>
            <a:r>
              <a:rPr lang="pt-BR" dirty="0" smtClean="0"/>
              <a:t>fazer </a:t>
            </a:r>
            <a:r>
              <a:rPr lang="pt-BR" dirty="0"/>
              <a:t>a coisa “</a:t>
            </a:r>
            <a:r>
              <a:rPr lang="pt-BR" dirty="0" smtClean="0"/>
              <a:t>certa”</a:t>
            </a:r>
          </a:p>
          <a:p>
            <a:r>
              <a:rPr lang="pt-BR" dirty="0" smtClean="0"/>
              <a:t>usuários </a:t>
            </a:r>
            <a:r>
              <a:rPr lang="pt-BR" dirty="0"/>
              <a:t>não devem </a:t>
            </a:r>
            <a:r>
              <a:rPr lang="pt-BR" dirty="0" smtClean="0"/>
              <a:t>ficar </a:t>
            </a:r>
            <a:r>
              <a:rPr lang="pt-BR" dirty="0"/>
              <a:t>presos num caminho </a:t>
            </a:r>
            <a:r>
              <a:rPr lang="pt-BR" dirty="0" smtClean="0"/>
              <a:t>de </a:t>
            </a:r>
            <a:r>
              <a:rPr lang="pt-BR" dirty="0"/>
              <a:t>interação único para realizar uma </a:t>
            </a:r>
            <a:r>
              <a:rPr lang="pt-BR" dirty="0" smtClean="0"/>
              <a:t>atividade</a:t>
            </a:r>
          </a:p>
          <a:p>
            <a:r>
              <a:rPr lang="pt-BR" dirty="0" smtClean="0"/>
              <a:t>forneça </a:t>
            </a:r>
            <a:r>
              <a:rPr lang="pt-BR" dirty="0"/>
              <a:t>aos usuários uma “saída” clara e rápida, mas deve </a:t>
            </a:r>
            <a:r>
              <a:rPr lang="pt-BR" dirty="0" smtClean="0"/>
              <a:t>ser mais </a:t>
            </a:r>
            <a:r>
              <a:rPr lang="pt-BR" dirty="0"/>
              <a:t>fácil se manter “no caminho” do que sair dele inadvertidamente</a:t>
            </a:r>
          </a:p>
        </p:txBody>
      </p:sp>
      <p:pic>
        <p:nvPicPr>
          <p:cNvPr id="2050" name="Picture 2" descr="D:\Meus Documentos\Docs\FTP\Livro de IHC\material para o site\figuras\Figura 8.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53136"/>
            <a:ext cx="2827392" cy="19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/>
              <a:t>Equilíbrio entre Controle e Liberdade do </a:t>
            </a:r>
            <a:r>
              <a:rPr lang="pt-BR" sz="3300" dirty="0" smtClean="0"/>
              <a:t>Usuário</a:t>
            </a:r>
            <a:br>
              <a:rPr lang="pt-BR" sz="3300" dirty="0" smtClean="0"/>
            </a:br>
            <a:r>
              <a:rPr lang="pt-BR" sz="3300" dirty="0" smtClean="0"/>
              <a:t>(2/3)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permita </a:t>
            </a:r>
            <a:r>
              <a:rPr lang="pt-BR" dirty="0"/>
              <a:t>que o usuário cancele, desfaça e refaça suas </a:t>
            </a:r>
            <a:r>
              <a:rPr lang="pt-BR" dirty="0" smtClean="0"/>
              <a:t>ações. Isso facilita o </a:t>
            </a:r>
            <a:r>
              <a:rPr lang="pt-BR" b="1" dirty="0" smtClean="0"/>
              <a:t>aprendizado por exploração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</p:txBody>
      </p:sp>
      <p:pic>
        <p:nvPicPr>
          <p:cNvPr id="3074" name="Picture 2" descr="D:\Meus Documentos\Docs\FTP\Livro de IHC\material para o site\figuras\Figura 8.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5855139" cy="15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/>
              <a:t>Equilíbrio entre Controle e Liberdade do </a:t>
            </a:r>
            <a:r>
              <a:rPr lang="pt-BR" sz="3300" dirty="0" smtClean="0"/>
              <a:t>Usuário</a:t>
            </a:r>
            <a:br>
              <a:rPr lang="pt-BR" sz="3300" dirty="0" smtClean="0"/>
            </a:br>
            <a:r>
              <a:rPr lang="pt-BR" sz="3300" dirty="0" smtClean="0"/>
              <a:t>(3/3)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</a:t>
            </a:r>
            <a:r>
              <a:rPr lang="pt-BR" dirty="0"/>
              <a:t>uma operação considerada perigosa não puder ser </a:t>
            </a:r>
            <a:r>
              <a:rPr lang="pt-BR" dirty="0" smtClean="0"/>
              <a:t>desfeita, devemos </a:t>
            </a:r>
            <a:r>
              <a:rPr lang="pt-BR" dirty="0"/>
              <a:t>projetar medidas de segurança para que ela não seja acionada </a:t>
            </a:r>
            <a:r>
              <a:rPr lang="pt-BR" dirty="0" smtClean="0"/>
              <a:t>incidentalmente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escolha </a:t>
            </a:r>
            <a:r>
              <a:rPr lang="pt-BR" dirty="0"/>
              <a:t>bons valores padrão (</a:t>
            </a:r>
            <a:r>
              <a:rPr lang="pt-BR" i="1" dirty="0"/>
              <a:t>defaults</a:t>
            </a:r>
            <a:r>
              <a:rPr lang="pt-BR" dirty="0"/>
              <a:t>) para quando não </a:t>
            </a:r>
            <a:r>
              <a:rPr lang="pt-BR" dirty="0" smtClean="0"/>
              <a:t>for </a:t>
            </a:r>
            <a:r>
              <a:rPr lang="pt-BR" dirty="0"/>
              <a:t>necessário incomodar o </a:t>
            </a:r>
            <a:r>
              <a:rPr lang="pt-BR" dirty="0" smtClean="0"/>
              <a:t>usuário</a:t>
            </a:r>
            <a:endParaRPr lang="pt-BR" dirty="0"/>
          </a:p>
        </p:txBody>
      </p:sp>
      <p:pic>
        <p:nvPicPr>
          <p:cNvPr id="4098" name="Picture 2" descr="D:\Meus Documentos\Docs\FTP\Livro de IHC\material para o site\figuras\Figura 8.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8788"/>
            <a:ext cx="6045648" cy="21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400" dirty="0"/>
              <a:t>Consistência e </a:t>
            </a:r>
            <a:r>
              <a:rPr lang="pt-BR" sz="4400" dirty="0" smtClean="0"/>
              <a:t>Padronização (1/2)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Padronize as ações</a:t>
            </a:r>
            <a:r>
              <a:rPr lang="pt-BR" dirty="0"/>
              <a:t>, </a:t>
            </a:r>
            <a:r>
              <a:rPr lang="pt-BR" dirty="0" smtClean="0"/>
              <a:t>os resultados das ações</a:t>
            </a:r>
            <a:r>
              <a:rPr lang="pt-BR" dirty="0"/>
              <a:t>, o </a:t>
            </a:r>
            <a:r>
              <a:rPr lang="pt-BR" i="1" dirty="0"/>
              <a:t>layout</a:t>
            </a:r>
            <a:r>
              <a:rPr lang="pt-BR" dirty="0"/>
              <a:t> dos diálogos e as visualizações de informação. </a:t>
            </a:r>
            <a:r>
              <a:rPr lang="pt-BR" dirty="0" smtClean="0"/>
              <a:t>Por exemplo, ações semelhantes devem funcionar de modo semelhante</a:t>
            </a:r>
          </a:p>
          <a:p>
            <a:r>
              <a:rPr lang="pt-BR" dirty="0"/>
              <a:t>Os usuários não devem ter de se perguntar se palavras, situações ou ações </a:t>
            </a:r>
            <a:r>
              <a:rPr lang="pt-BR" dirty="0" smtClean="0"/>
              <a:t>diferentes significam </a:t>
            </a:r>
            <a:r>
              <a:rPr lang="pt-BR" dirty="0"/>
              <a:t>a mesma coisa. Por exemplo, utilizar rótulos Salvar e Gravar </a:t>
            </a:r>
            <a:r>
              <a:rPr lang="pt-BR" dirty="0" smtClean="0"/>
              <a:t>indiscriminadamente </a:t>
            </a:r>
            <a:r>
              <a:rPr lang="pt-BR" dirty="0"/>
              <a:t>em um mesmo sistema pode confundir o usuário.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mesma </a:t>
            </a:r>
            <a:r>
              <a:rPr lang="pt-BR" dirty="0" smtClean="0"/>
              <a:t>terminologia </a:t>
            </a:r>
            <a:r>
              <a:rPr lang="pt-BR" dirty="0"/>
              <a:t>deve ser utilizada em perguntas, menus e sistemas de ajuda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400" dirty="0"/>
              <a:t>Consistência e </a:t>
            </a:r>
            <a:r>
              <a:rPr lang="pt-BR" sz="4400" dirty="0" smtClean="0"/>
              <a:t>Padronização (2/2)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</a:t>
            </a:r>
            <a:r>
              <a:rPr lang="pt-BR" dirty="0"/>
              <a:t>dois elementos de interface possuem comportamento </a:t>
            </a:r>
            <a:r>
              <a:rPr lang="pt-BR" dirty="0" smtClean="0"/>
              <a:t>diferente</a:t>
            </a:r>
            <a:r>
              <a:rPr lang="pt-BR" dirty="0"/>
              <a:t>, eles devem ter aparências </a:t>
            </a:r>
            <a:r>
              <a:rPr lang="pt-BR" dirty="0" smtClean="0"/>
              <a:t>distintas.</a:t>
            </a:r>
          </a:p>
          <a:p>
            <a:r>
              <a:rPr lang="pt-BR" dirty="0" smtClean="0"/>
              <a:t>No </a:t>
            </a:r>
            <a:r>
              <a:rPr lang="pt-BR" dirty="0"/>
              <a:t>entanto, </a:t>
            </a:r>
            <a:r>
              <a:rPr lang="pt-BR" dirty="0" smtClean="0"/>
              <a:t> </a:t>
            </a:r>
            <a:r>
              <a:rPr lang="pt-BR" dirty="0"/>
              <a:t>eventualmente </a:t>
            </a:r>
            <a:r>
              <a:rPr lang="pt-BR" dirty="0" smtClean="0"/>
              <a:t>pode ser necessário </a:t>
            </a:r>
            <a:r>
              <a:rPr lang="pt-BR" dirty="0"/>
              <a:t>tornar algo </a:t>
            </a:r>
            <a:r>
              <a:rPr lang="pt-BR" dirty="0" smtClean="0"/>
              <a:t>inconsistente </a:t>
            </a:r>
            <a:r>
              <a:rPr lang="pt-BR" dirty="0"/>
              <a:t>para que o usuário </a:t>
            </a:r>
            <a:r>
              <a:rPr lang="pt-BR" dirty="0" smtClean="0"/>
              <a:t>não atue </a:t>
            </a:r>
            <a:r>
              <a:rPr lang="pt-BR" dirty="0"/>
              <a:t>de forma </a:t>
            </a:r>
            <a:r>
              <a:rPr lang="pt-BR" dirty="0" smtClean="0"/>
              <a:t>automática </a:t>
            </a:r>
            <a:r>
              <a:rPr lang="pt-BR" dirty="0"/>
              <a:t>e precise </a:t>
            </a:r>
            <a:r>
              <a:rPr lang="pt-BR" dirty="0" smtClean="0"/>
              <a:t>reﬂetir </a:t>
            </a:r>
            <a:r>
              <a:rPr lang="pt-BR" dirty="0"/>
              <a:t>sobre o que está fazendo. </a:t>
            </a:r>
          </a:p>
        </p:txBody>
      </p:sp>
    </p:spTree>
    <p:extLst>
      <p:ext uri="{BB962C8B-B14F-4D97-AF65-F5344CB8AC3E}">
        <p14:creationId xmlns:p14="http://schemas.microsoft.com/office/powerpoint/2010/main" val="27775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1049</TotalTime>
  <Words>1511</Words>
  <Application>Microsoft Office PowerPoint</Application>
  <PresentationFormat>On-screen Show (4:3)</PresentationFormat>
  <Paragraphs>125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Barbosa e Silva 2010 modelo</vt:lpstr>
      <vt:lpstr>Princípios e Diretrizes para o Design de IHC</vt:lpstr>
      <vt:lpstr>Princípios e Diretrizes de Design</vt:lpstr>
      <vt:lpstr>Correspondência com as Expectativas dos Usuários</vt:lpstr>
      <vt:lpstr>Simplicidade nas Estruturas das Tarefas</vt:lpstr>
      <vt:lpstr>Equilíbrio entre Controle e Liberdade do Usuário (1/3)</vt:lpstr>
      <vt:lpstr>Equilíbrio entre Controle e Liberdade do Usuário (2/3)</vt:lpstr>
      <vt:lpstr>Equilíbrio entre Controle e Liberdade do Usuário (3/3)</vt:lpstr>
      <vt:lpstr>Consistência e Padronização (1/2)</vt:lpstr>
      <vt:lpstr>Consistência e Padronização (2/2)</vt:lpstr>
      <vt:lpstr>Promovendo a Eficiência do Usuário</vt:lpstr>
      <vt:lpstr>Antecipação</vt:lpstr>
      <vt:lpstr>Visibilidade e Reconhecimento</vt:lpstr>
      <vt:lpstr>Visibilidade e Reconhecimento</vt:lpstr>
      <vt:lpstr>Conteúdo Relevante e Expressão Adequada</vt:lpstr>
      <vt:lpstr>Projeto para Erros (1/2)</vt:lpstr>
      <vt:lpstr>Projeto para Erros (2/2)</vt:lpstr>
      <vt:lpstr>Padrões de Design de IHC</vt:lpstr>
      <vt:lpstr>Padrões de Design de IHC</vt:lpstr>
      <vt:lpstr>Padrões de Design de IHC</vt:lpstr>
      <vt:lpstr>Padrões de Design de IHC</vt:lpstr>
      <vt:lpstr>Guias de Estilo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Simone DJ Barbosa</cp:lastModifiedBy>
  <cp:revision>113</cp:revision>
  <cp:lastPrinted>1601-01-01T00:00:00Z</cp:lastPrinted>
  <dcterms:created xsi:type="dcterms:W3CDTF">2010-10-25T10:54:51Z</dcterms:created>
  <dcterms:modified xsi:type="dcterms:W3CDTF">2011-04-25T02:09:35Z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