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64"/>
  </p:notesMasterIdLst>
  <p:handoutMasterIdLst>
    <p:handoutMasterId r:id="rId65"/>
  </p:handoutMasterIdLst>
  <p:sldIdLst>
    <p:sldId id="280" r:id="rId2"/>
    <p:sldId id="309" r:id="rId3"/>
    <p:sldId id="310" r:id="rId4"/>
    <p:sldId id="318" r:id="rId5"/>
    <p:sldId id="319" r:id="rId6"/>
    <p:sldId id="320" r:id="rId7"/>
    <p:sldId id="321" r:id="rId8"/>
    <p:sldId id="322" r:id="rId9"/>
    <p:sldId id="323" r:id="rId10"/>
    <p:sldId id="324" r:id="rId11"/>
    <p:sldId id="311" r:id="rId12"/>
    <p:sldId id="325" r:id="rId13"/>
    <p:sldId id="326" r:id="rId14"/>
    <p:sldId id="327" r:id="rId15"/>
    <p:sldId id="328" r:id="rId16"/>
    <p:sldId id="312" r:id="rId17"/>
    <p:sldId id="330" r:id="rId18"/>
    <p:sldId id="331" r:id="rId19"/>
    <p:sldId id="332" r:id="rId20"/>
    <p:sldId id="333" r:id="rId21"/>
    <p:sldId id="334" r:id="rId22"/>
    <p:sldId id="335" r:id="rId23"/>
    <p:sldId id="336" r:id="rId24"/>
    <p:sldId id="313" r:id="rId25"/>
    <p:sldId id="314" r:id="rId26"/>
    <p:sldId id="338" r:id="rId27"/>
    <p:sldId id="337" r:id="rId28"/>
    <p:sldId id="315"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60" r:id="rId47"/>
    <p:sldId id="356" r:id="rId48"/>
    <p:sldId id="357" r:id="rId49"/>
    <p:sldId id="358" r:id="rId50"/>
    <p:sldId id="359" r:id="rId51"/>
    <p:sldId id="361" r:id="rId52"/>
    <p:sldId id="362" r:id="rId53"/>
    <p:sldId id="316" r:id="rId54"/>
    <p:sldId id="363" r:id="rId55"/>
    <p:sldId id="364" r:id="rId56"/>
    <p:sldId id="365" r:id="rId57"/>
    <p:sldId id="366" r:id="rId58"/>
    <p:sldId id="367" r:id="rId59"/>
    <p:sldId id="317" r:id="rId60"/>
    <p:sldId id="368" r:id="rId61"/>
    <p:sldId id="369" r:id="rId62"/>
    <p:sldId id="307" r:id="rId63"/>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4F87"/>
    <a:srgbClr val="EAEAEA"/>
    <a:srgbClr val="AD9F73"/>
    <a:srgbClr val="C0B592"/>
    <a:srgbClr val="0066FF"/>
    <a:srgbClr val="99CCFF"/>
    <a:srgbClr val="FFFF99"/>
    <a:srgbClr val="CC3300"/>
    <a:srgbClr val="66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5" autoAdjust="0"/>
    <p:restoredTop sz="92394" autoAdjust="0"/>
  </p:normalViewPr>
  <p:slideViewPr>
    <p:cSldViewPr>
      <p:cViewPr varScale="1">
        <p:scale>
          <a:sx n="76" d="100"/>
          <a:sy n="76" d="100"/>
        </p:scale>
        <p:origin x="-1507" y="-91"/>
      </p:cViewPr>
      <p:guideLst>
        <p:guide orient="horz" pos="2160"/>
        <p:guide pos="3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101"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pt-BR"/>
          </a:p>
        </p:txBody>
      </p:sp>
      <p:sp>
        <p:nvSpPr>
          <p:cNvPr id="4" name="Espaço Reservado para Rodapé 3"/>
          <p:cNvSpPr>
            <a:spLocks noGrp="1"/>
          </p:cNvSpPr>
          <p:nvPr>
            <p:ph type="ftr" sz="quarter" idx="2"/>
          </p:nvPr>
        </p:nvSpPr>
        <p:spPr>
          <a:xfrm>
            <a:off x="0" y="8685213"/>
            <a:ext cx="4365104" cy="457200"/>
          </a:xfrm>
          <a:prstGeom prst="rect">
            <a:avLst/>
          </a:prstGeom>
        </p:spPr>
        <p:txBody>
          <a:bodyPr vert="horz" lIns="91440" tIns="45720" rIns="91440" bIns="45720" rtlCol="0" anchor="b"/>
          <a:lstStyle>
            <a:lvl1pPr algn="l">
              <a:defRPr sz="1200" smtClean="0"/>
            </a:lvl1pPr>
          </a:lstStyle>
          <a:p>
            <a:pPr>
              <a:defRPr/>
            </a:pPr>
            <a:r>
              <a:rPr lang="pt-BR" dirty="0"/>
              <a:t>Barbosa e Silva 2010 • Interação Humano-Computador</a:t>
            </a:r>
            <a:endParaRPr lang="pt-B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3BDFF771-34E0-46D6-859C-B7686A915E20}" type="slidenum">
              <a:rPr lang="pt-BR"/>
              <a:pPr>
                <a:defRPr/>
              </a:pPr>
              <a:t>‹#›</a:t>
            </a:fld>
            <a:endParaRPr lang="pt-BR"/>
          </a:p>
        </p:txBody>
      </p:sp>
    </p:spTree>
    <p:extLst>
      <p:ext uri="{BB962C8B-B14F-4D97-AF65-F5344CB8AC3E}">
        <p14:creationId xmlns:p14="http://schemas.microsoft.com/office/powerpoint/2010/main" val="1938305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BA32819-8918-41C6-BCC8-0CAA09EB709D}" type="datetimeFigureOut">
              <a:rPr lang="pt-BR"/>
              <a:pPr>
                <a:defRPr/>
              </a:pPr>
              <a:t>24/04/2011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3E36F6E-2779-4935-A7BE-27C4105330CD}" type="slidenum">
              <a:rPr lang="pt-BR"/>
              <a:pPr>
                <a:defRPr/>
              </a:pPr>
              <a:t>‹#›</a:t>
            </a:fld>
            <a:endParaRPr lang="pt-BR"/>
          </a:p>
        </p:txBody>
      </p:sp>
    </p:spTree>
    <p:extLst>
      <p:ext uri="{BB962C8B-B14F-4D97-AF65-F5344CB8AC3E}">
        <p14:creationId xmlns:p14="http://schemas.microsoft.com/office/powerpoint/2010/main" val="826183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pPr>
              <a:defRPr/>
            </a:pPr>
            <a:fld id="{23E36F6E-2779-4935-A7BE-27C4105330CD}" type="slidenum">
              <a:rPr lang="pt-BR" smtClean="0"/>
              <a:pPr>
                <a:defRPr/>
              </a:pPr>
              <a:t>1</a:t>
            </a:fld>
            <a:endParaRPr lang="pt-B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23E36F6E-2779-4935-A7BE-27C4105330CD}" type="slidenum">
              <a:rPr lang="pt-BR" smtClean="0"/>
              <a:pPr>
                <a:defRPr/>
              </a:pPr>
              <a:t>24</a:t>
            </a:fld>
            <a:endParaRPr lang="pt-BR"/>
          </a:p>
        </p:txBody>
      </p:sp>
    </p:spTree>
    <p:extLst>
      <p:ext uri="{BB962C8B-B14F-4D97-AF65-F5344CB8AC3E}">
        <p14:creationId xmlns:p14="http://schemas.microsoft.com/office/powerpoint/2010/main" val="2335147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bg1"/>
        </a:solidFill>
        <a:effectLst/>
      </p:bgPr>
    </p:bg>
    <p:spTree>
      <p:nvGrpSpPr>
        <p:cNvPr id="1" name=""/>
        <p:cNvGrpSpPr/>
        <p:nvPr/>
      </p:nvGrpSpPr>
      <p:grpSpPr>
        <a:xfrm>
          <a:off x="0" y="0"/>
          <a:ext cx="0" cy="0"/>
          <a:chOff x="0" y="0"/>
          <a:chExt cx="0" cy="0"/>
        </a:xfrm>
      </p:grpSpPr>
      <p:sp>
        <p:nvSpPr>
          <p:cNvPr id="4" name="Rectangle 2"/>
          <p:cNvSpPr txBox="1">
            <a:spLocks noChangeArrowheads="1"/>
          </p:cNvSpPr>
          <p:nvPr userDrawn="1"/>
        </p:nvSpPr>
        <p:spPr>
          <a:xfrm>
            <a:off x="762000" y="2362200"/>
            <a:ext cx="7543800" cy="2593975"/>
          </a:xfrm>
          <a:prstGeom prst="rect">
            <a:avLst/>
          </a:prstGeom>
        </p:spPr>
        <p:txBody>
          <a:bodyPr anchor="ctr"/>
          <a:lstStyle/>
          <a:p>
            <a:pPr fontAlgn="auto">
              <a:spcAft>
                <a:spcPts val="0"/>
              </a:spcAft>
              <a:defRPr/>
            </a:pPr>
            <a:endParaRPr lang="pt-BR" sz="4600" spc="-100" dirty="0">
              <a:solidFill>
                <a:schemeClr val="tx2"/>
              </a:solidFill>
              <a:latin typeface="+mj-lt"/>
              <a:ea typeface="+mj-ea"/>
              <a:cs typeface="+mj-cs"/>
            </a:endParaRPr>
          </a:p>
        </p:txBody>
      </p:sp>
      <p:pic>
        <p:nvPicPr>
          <p:cNvPr id="5" name="Picture 4" descr="D:\Meus Documentos\Docs\FTP\Livro de IHC\InDesign 20100628e\imgs\logos\campus_lores.gif"/>
          <p:cNvPicPr>
            <a:picLocks noChangeAspect="1" noChangeArrowheads="1"/>
          </p:cNvPicPr>
          <p:nvPr userDrawn="1"/>
        </p:nvPicPr>
        <p:blipFill>
          <a:blip r:embed="rId2" cstate="print"/>
          <a:srcRect/>
          <a:stretch>
            <a:fillRect/>
          </a:stretch>
        </p:blipFill>
        <p:spPr bwMode="auto">
          <a:xfrm>
            <a:off x="6869113" y="5272088"/>
            <a:ext cx="903287" cy="990600"/>
          </a:xfrm>
          <a:prstGeom prst="rect">
            <a:avLst/>
          </a:prstGeom>
          <a:noFill/>
          <a:ln w="9525">
            <a:noFill/>
            <a:miter lim="800000"/>
            <a:headEnd/>
            <a:tailEnd/>
          </a:ln>
        </p:spPr>
      </p:pic>
      <p:pic>
        <p:nvPicPr>
          <p:cNvPr id="6" name="Picture 6" descr="D:\Meus Documentos\Docs\FTP\Livro de IHC\InDesign 20100628e\imgs\logos\logo elsevier.tif"/>
          <p:cNvPicPr>
            <a:picLocks noChangeAspect="1" noChangeArrowheads="1"/>
          </p:cNvPicPr>
          <p:nvPr userDrawn="1"/>
        </p:nvPicPr>
        <p:blipFill>
          <a:blip r:embed="rId3" cstate="print"/>
          <a:srcRect/>
          <a:stretch>
            <a:fillRect/>
          </a:stretch>
        </p:blipFill>
        <p:spPr bwMode="auto">
          <a:xfrm>
            <a:off x="7772400" y="5484813"/>
            <a:ext cx="687388" cy="684212"/>
          </a:xfrm>
          <a:prstGeom prst="rect">
            <a:avLst/>
          </a:prstGeom>
          <a:noFill/>
          <a:ln w="9525">
            <a:noFill/>
            <a:miter lim="800000"/>
            <a:headEnd/>
            <a:tailEnd/>
          </a:ln>
        </p:spPr>
      </p:pic>
      <p:sp>
        <p:nvSpPr>
          <p:cNvPr id="7" name="Freeform 8"/>
          <p:cNvSpPr>
            <a:spLocks noChangeAspect="1" noEditPoints="1"/>
          </p:cNvSpPr>
          <p:nvPr userDrawn="1"/>
        </p:nvSpPr>
        <p:spPr bwMode="auto">
          <a:xfrm>
            <a:off x="7524328" y="2348880"/>
            <a:ext cx="608013" cy="1271588"/>
          </a:xfrm>
          <a:custGeom>
            <a:avLst/>
            <a:gdLst>
              <a:gd name="T0" fmla="*/ 2147483647 w 2579"/>
              <a:gd name="T1" fmla="*/ 2147483647 h 5399"/>
              <a:gd name="T2" fmla="*/ 2147483647 w 2579"/>
              <a:gd name="T3" fmla="*/ 2147483647 h 5399"/>
              <a:gd name="T4" fmla="*/ 2147483647 w 2579"/>
              <a:gd name="T5" fmla="*/ 2147483647 h 5399"/>
              <a:gd name="T6" fmla="*/ 2147483647 w 2579"/>
              <a:gd name="T7" fmla="*/ 2147483647 h 5399"/>
              <a:gd name="T8" fmla="*/ 2147483647 w 2579"/>
              <a:gd name="T9" fmla="*/ 2147483647 h 5399"/>
              <a:gd name="T10" fmla="*/ 170298801 w 2579"/>
              <a:gd name="T11" fmla="*/ 2147483647 h 5399"/>
              <a:gd name="T12" fmla="*/ 2147483647 w 2579"/>
              <a:gd name="T13" fmla="*/ 2147483647 h 5399"/>
              <a:gd name="T14" fmla="*/ 2147483647 w 2579"/>
              <a:gd name="T15" fmla="*/ 2147483647 h 5399"/>
              <a:gd name="T16" fmla="*/ 2147483647 w 2579"/>
              <a:gd name="T17" fmla="*/ 2147483647 h 5399"/>
              <a:gd name="T18" fmla="*/ 2147483647 w 2579"/>
              <a:gd name="T19" fmla="*/ 2147483647 h 5399"/>
              <a:gd name="T20" fmla="*/ 2147483647 w 2579"/>
              <a:gd name="T21" fmla="*/ 2147483647 h 5399"/>
              <a:gd name="T22" fmla="*/ 2147483647 w 2579"/>
              <a:gd name="T23" fmla="*/ 2147483647 h 5399"/>
              <a:gd name="T24" fmla="*/ 2147483647 w 2579"/>
              <a:gd name="T25" fmla="*/ 2147483647 h 5399"/>
              <a:gd name="T26" fmla="*/ 2147483647 w 2579"/>
              <a:gd name="T27" fmla="*/ 2147483647 h 5399"/>
              <a:gd name="T28" fmla="*/ 2147483647 w 2579"/>
              <a:gd name="T29" fmla="*/ 2147483647 h 5399"/>
              <a:gd name="T30" fmla="*/ 2147483647 w 2579"/>
              <a:gd name="T31" fmla="*/ 2147483647 h 5399"/>
              <a:gd name="T32" fmla="*/ 2147483647 w 2579"/>
              <a:gd name="T33" fmla="*/ 2147483647 h 5399"/>
              <a:gd name="T34" fmla="*/ 2147483647 w 2579"/>
              <a:gd name="T35" fmla="*/ 2147483647 h 5399"/>
              <a:gd name="T36" fmla="*/ 2147483647 w 2579"/>
              <a:gd name="T37" fmla="*/ 2147483647 h 5399"/>
              <a:gd name="T38" fmla="*/ 2147483647 w 2579"/>
              <a:gd name="T39" fmla="*/ 2147483647 h 5399"/>
              <a:gd name="T40" fmla="*/ 2147483647 w 2579"/>
              <a:gd name="T41" fmla="*/ 2147483647 h 5399"/>
              <a:gd name="T42" fmla="*/ 2147483647 w 2579"/>
              <a:gd name="T43" fmla="*/ 2147483647 h 5399"/>
              <a:gd name="T44" fmla="*/ 2147483647 w 2579"/>
              <a:gd name="T45" fmla="*/ 2147483647 h 5399"/>
              <a:gd name="T46" fmla="*/ 2147483647 w 2579"/>
              <a:gd name="T47" fmla="*/ 2147483647 h 5399"/>
              <a:gd name="T48" fmla="*/ 2147483647 w 2579"/>
              <a:gd name="T49" fmla="*/ 2147483647 h 5399"/>
              <a:gd name="T50" fmla="*/ 2147483647 w 2579"/>
              <a:gd name="T51" fmla="*/ 2147483647 h 5399"/>
              <a:gd name="T52" fmla="*/ 2147483647 w 2579"/>
              <a:gd name="T53" fmla="*/ 2147483647 h 5399"/>
              <a:gd name="T54" fmla="*/ 2147483647 w 2579"/>
              <a:gd name="T55" fmla="*/ 2147483647 h 5399"/>
              <a:gd name="T56" fmla="*/ 2147483647 w 2579"/>
              <a:gd name="T57" fmla="*/ 2147483647 h 5399"/>
              <a:gd name="T58" fmla="*/ 2147483647 w 2579"/>
              <a:gd name="T59" fmla="*/ 2147483647 h 5399"/>
              <a:gd name="T60" fmla="*/ 2147483647 w 2579"/>
              <a:gd name="T61" fmla="*/ 2147483647 h 5399"/>
              <a:gd name="T62" fmla="*/ 2147483647 w 2579"/>
              <a:gd name="T63" fmla="*/ 2147483647 h 5399"/>
              <a:gd name="T64" fmla="*/ 2147483647 w 2579"/>
              <a:gd name="T65" fmla="*/ 2147483647 h 5399"/>
              <a:gd name="T66" fmla="*/ 2147483647 w 2579"/>
              <a:gd name="T67" fmla="*/ 2147483647 h 5399"/>
              <a:gd name="T68" fmla="*/ 2147483647 w 2579"/>
              <a:gd name="T69" fmla="*/ 2147483647 h 5399"/>
              <a:gd name="T70" fmla="*/ 2147483647 w 2579"/>
              <a:gd name="T71" fmla="*/ 2147483647 h 5399"/>
              <a:gd name="T72" fmla="*/ 2147483647 w 2579"/>
              <a:gd name="T73" fmla="*/ 2147483647 h 5399"/>
              <a:gd name="T74" fmla="*/ 2147483647 w 2579"/>
              <a:gd name="T75" fmla="*/ 2147483647 h 5399"/>
              <a:gd name="T76" fmla="*/ 2147483647 w 2579"/>
              <a:gd name="T77" fmla="*/ 2147483647 h 5399"/>
              <a:gd name="T78" fmla="*/ 2147483647 w 2579"/>
              <a:gd name="T79" fmla="*/ 0 h 5399"/>
              <a:gd name="T80" fmla="*/ 2147483647 w 2579"/>
              <a:gd name="T81" fmla="*/ 2147483647 h 5399"/>
              <a:gd name="T82" fmla="*/ 2147483647 w 2579"/>
              <a:gd name="T83" fmla="*/ 2147483647 h 5399"/>
              <a:gd name="T84" fmla="*/ 2147483647 w 2579"/>
              <a:gd name="T85" fmla="*/ 2147483647 h 5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79"/>
              <a:gd name="T130" fmla="*/ 0 h 5399"/>
              <a:gd name="T131" fmla="*/ 2579 w 2579"/>
              <a:gd name="T132" fmla="*/ 5399 h 5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79" h="5399">
                <a:moveTo>
                  <a:pt x="1714" y="978"/>
                </a:moveTo>
                <a:lnTo>
                  <a:pt x="873" y="978"/>
                </a:lnTo>
                <a:cubicBezTo>
                  <a:pt x="744" y="995"/>
                  <a:pt x="627" y="1062"/>
                  <a:pt x="547" y="1166"/>
                </a:cubicBezTo>
                <a:cubicBezTo>
                  <a:pt x="480" y="1269"/>
                  <a:pt x="432" y="1382"/>
                  <a:pt x="404" y="1502"/>
                </a:cubicBezTo>
                <a:lnTo>
                  <a:pt x="13" y="2698"/>
                </a:lnTo>
                <a:cubicBezTo>
                  <a:pt x="0" y="2796"/>
                  <a:pt x="69" y="2887"/>
                  <a:pt x="167" y="2900"/>
                </a:cubicBezTo>
                <a:cubicBezTo>
                  <a:pt x="241" y="2910"/>
                  <a:pt x="314" y="2873"/>
                  <a:pt x="349" y="2807"/>
                </a:cubicBezTo>
                <a:lnTo>
                  <a:pt x="745" y="1581"/>
                </a:lnTo>
                <a:cubicBezTo>
                  <a:pt x="770" y="1551"/>
                  <a:pt x="814" y="1548"/>
                  <a:pt x="844" y="1573"/>
                </a:cubicBezTo>
                <a:cubicBezTo>
                  <a:pt x="858" y="1585"/>
                  <a:pt x="867" y="1602"/>
                  <a:pt x="868" y="1620"/>
                </a:cubicBezTo>
                <a:lnTo>
                  <a:pt x="250" y="3627"/>
                </a:lnTo>
                <a:lnTo>
                  <a:pt x="809" y="3627"/>
                </a:lnTo>
                <a:lnTo>
                  <a:pt x="809" y="5229"/>
                </a:lnTo>
                <a:cubicBezTo>
                  <a:pt x="837" y="5336"/>
                  <a:pt x="946" y="5399"/>
                  <a:pt x="1053" y="5371"/>
                </a:cubicBezTo>
                <a:cubicBezTo>
                  <a:pt x="1122" y="5353"/>
                  <a:pt x="1176" y="5299"/>
                  <a:pt x="1195" y="5229"/>
                </a:cubicBezTo>
                <a:lnTo>
                  <a:pt x="1195" y="3627"/>
                </a:lnTo>
                <a:lnTo>
                  <a:pt x="1328" y="3627"/>
                </a:lnTo>
                <a:lnTo>
                  <a:pt x="1328" y="5229"/>
                </a:lnTo>
                <a:cubicBezTo>
                  <a:pt x="1358" y="5336"/>
                  <a:pt x="1469" y="5398"/>
                  <a:pt x="1575" y="5368"/>
                </a:cubicBezTo>
                <a:cubicBezTo>
                  <a:pt x="1642" y="5349"/>
                  <a:pt x="1695" y="5296"/>
                  <a:pt x="1714" y="5229"/>
                </a:cubicBezTo>
                <a:lnTo>
                  <a:pt x="1714" y="3627"/>
                </a:lnTo>
                <a:lnTo>
                  <a:pt x="2302" y="3627"/>
                </a:lnTo>
                <a:lnTo>
                  <a:pt x="1728" y="1655"/>
                </a:lnTo>
                <a:cubicBezTo>
                  <a:pt x="1737" y="1604"/>
                  <a:pt x="1786" y="1570"/>
                  <a:pt x="1837" y="1579"/>
                </a:cubicBezTo>
                <a:cubicBezTo>
                  <a:pt x="1853" y="1582"/>
                  <a:pt x="1869" y="1590"/>
                  <a:pt x="1882" y="1601"/>
                </a:cubicBezTo>
                <a:lnTo>
                  <a:pt x="2233" y="2787"/>
                </a:lnTo>
                <a:cubicBezTo>
                  <a:pt x="2285" y="2873"/>
                  <a:pt x="2396" y="2901"/>
                  <a:pt x="2482" y="2849"/>
                </a:cubicBezTo>
                <a:cubicBezTo>
                  <a:pt x="2545" y="2811"/>
                  <a:pt x="2579" y="2740"/>
                  <a:pt x="2569" y="2668"/>
                </a:cubicBezTo>
                <a:lnTo>
                  <a:pt x="2168" y="1433"/>
                </a:lnTo>
                <a:cubicBezTo>
                  <a:pt x="2149" y="1348"/>
                  <a:pt x="2112" y="1269"/>
                  <a:pt x="2060" y="1200"/>
                </a:cubicBezTo>
                <a:cubicBezTo>
                  <a:pt x="1973" y="1088"/>
                  <a:pt x="1851" y="1010"/>
                  <a:pt x="1714" y="978"/>
                </a:cubicBezTo>
                <a:close/>
                <a:moveTo>
                  <a:pt x="1733" y="409"/>
                </a:moveTo>
                <a:cubicBezTo>
                  <a:pt x="1733" y="183"/>
                  <a:pt x="1546" y="0"/>
                  <a:pt x="1315" y="0"/>
                </a:cubicBezTo>
                <a:cubicBezTo>
                  <a:pt x="1084" y="0"/>
                  <a:pt x="897" y="183"/>
                  <a:pt x="897" y="409"/>
                </a:cubicBezTo>
                <a:cubicBezTo>
                  <a:pt x="897" y="635"/>
                  <a:pt x="1084" y="818"/>
                  <a:pt x="1315" y="818"/>
                </a:cubicBezTo>
                <a:cubicBezTo>
                  <a:pt x="1546" y="818"/>
                  <a:pt x="1733" y="635"/>
                  <a:pt x="1733" y="409"/>
                </a:cubicBezTo>
                <a:close/>
              </a:path>
            </a:pathLst>
          </a:custGeom>
          <a:noFill/>
          <a:ln w="28575">
            <a:solidFill>
              <a:srgbClr val="FF0000"/>
            </a:solidFill>
            <a:prstDash val="solid"/>
            <a:round/>
            <a:headEnd/>
            <a:tailEnd/>
          </a:ln>
        </p:spPr>
        <p:txBody>
          <a:bodyPr lIns="91436" tIns="45717" rIns="91436" bIns="45717"/>
          <a:lstStyle/>
          <a:p>
            <a:pPr>
              <a:defRPr/>
            </a:pPr>
            <a:endParaRPr lang="pt-BR"/>
          </a:p>
        </p:txBody>
      </p:sp>
      <p:sp>
        <p:nvSpPr>
          <p:cNvPr id="8" name="Freeform 13"/>
          <p:cNvSpPr>
            <a:spLocks noChangeAspect="1" noEditPoints="1"/>
          </p:cNvSpPr>
          <p:nvPr userDrawn="1"/>
        </p:nvSpPr>
        <p:spPr bwMode="auto">
          <a:xfrm>
            <a:off x="2830140" y="715665"/>
            <a:ext cx="485775" cy="1273175"/>
          </a:xfrm>
          <a:custGeom>
            <a:avLst/>
            <a:gdLst>
              <a:gd name="T0" fmla="*/ 2147483647 w 2083"/>
              <a:gd name="T1" fmla="*/ 2147483647 h 5465"/>
              <a:gd name="T2" fmla="*/ 2147483647 w 2083"/>
              <a:gd name="T3" fmla="*/ 0 h 5465"/>
              <a:gd name="T4" fmla="*/ 2147483647 w 2083"/>
              <a:gd name="T5" fmla="*/ 2147483647 h 5465"/>
              <a:gd name="T6" fmla="*/ 2147483647 w 2083"/>
              <a:gd name="T7" fmla="*/ 2147483647 h 5465"/>
              <a:gd name="T8" fmla="*/ 2147483647 w 2083"/>
              <a:gd name="T9" fmla="*/ 2147483647 h 5465"/>
              <a:gd name="T10" fmla="*/ 2147483647 w 2083"/>
              <a:gd name="T11" fmla="*/ 2147483647 h 5465"/>
              <a:gd name="T12" fmla="*/ 2147483647 w 2083"/>
              <a:gd name="T13" fmla="*/ 2147483647 h 5465"/>
              <a:gd name="T14" fmla="*/ 12672125 w 2083"/>
              <a:gd name="T15" fmla="*/ 2147483647 h 5465"/>
              <a:gd name="T16" fmla="*/ 0 w 2083"/>
              <a:gd name="T17" fmla="*/ 2147483647 h 5465"/>
              <a:gd name="T18" fmla="*/ 0 w 2083"/>
              <a:gd name="T19" fmla="*/ 2147483647 h 5465"/>
              <a:gd name="T20" fmla="*/ 0 w 2083"/>
              <a:gd name="T21" fmla="*/ 2147483647 h 5465"/>
              <a:gd name="T22" fmla="*/ 2147483647 w 2083"/>
              <a:gd name="T23" fmla="*/ 2147483647 h 5465"/>
              <a:gd name="T24" fmla="*/ 2147483647 w 2083"/>
              <a:gd name="T25" fmla="*/ 2147483647 h 5465"/>
              <a:gd name="T26" fmla="*/ 2147483647 w 2083"/>
              <a:gd name="T27" fmla="*/ 2147483647 h 5465"/>
              <a:gd name="T28" fmla="*/ 2147483647 w 2083"/>
              <a:gd name="T29" fmla="*/ 2147483647 h 5465"/>
              <a:gd name="T30" fmla="*/ 2147483647 w 2083"/>
              <a:gd name="T31" fmla="*/ 2147483647 h 5465"/>
              <a:gd name="T32" fmla="*/ 2147483647 w 2083"/>
              <a:gd name="T33" fmla="*/ 2147483647 h 5465"/>
              <a:gd name="T34" fmla="*/ 2147483647 w 2083"/>
              <a:gd name="T35" fmla="*/ 2147483647 h 5465"/>
              <a:gd name="T36" fmla="*/ 2147483647 w 2083"/>
              <a:gd name="T37" fmla="*/ 2147483647 h 5465"/>
              <a:gd name="T38" fmla="*/ 2147483647 w 2083"/>
              <a:gd name="T39" fmla="*/ 2147483647 h 5465"/>
              <a:gd name="T40" fmla="*/ 2147483647 w 2083"/>
              <a:gd name="T41" fmla="*/ 2147483647 h 5465"/>
              <a:gd name="T42" fmla="*/ 2147483647 w 2083"/>
              <a:gd name="T43" fmla="*/ 2147483647 h 5465"/>
              <a:gd name="T44" fmla="*/ 2147483647 w 2083"/>
              <a:gd name="T45" fmla="*/ 2147483647 h 5465"/>
              <a:gd name="T46" fmla="*/ 2147483647 w 2083"/>
              <a:gd name="T47" fmla="*/ 2147483647 h 5465"/>
              <a:gd name="T48" fmla="*/ 2147483647 w 2083"/>
              <a:gd name="T49" fmla="*/ 2147483647 h 5465"/>
              <a:gd name="T50" fmla="*/ 2147483647 w 2083"/>
              <a:gd name="T51" fmla="*/ 2147483647 h 5465"/>
              <a:gd name="T52" fmla="*/ 2147483647 w 2083"/>
              <a:gd name="T53" fmla="*/ 2147483647 h 5465"/>
              <a:gd name="T54" fmla="*/ 2147483647 w 2083"/>
              <a:gd name="T55" fmla="*/ 2147483647 h 5465"/>
              <a:gd name="T56" fmla="*/ 2147483647 w 2083"/>
              <a:gd name="T57" fmla="*/ 2147483647 h 5465"/>
              <a:gd name="T58" fmla="*/ 2147483647 w 2083"/>
              <a:gd name="T59" fmla="*/ 2147483647 h 5465"/>
              <a:gd name="T60" fmla="*/ 2147483647 w 2083"/>
              <a:gd name="T61" fmla="*/ 2147483647 h 5465"/>
              <a:gd name="T62" fmla="*/ 2147483647 w 2083"/>
              <a:gd name="T63" fmla="*/ 2147483647 h 5465"/>
              <a:gd name="T64" fmla="*/ 2147483647 w 2083"/>
              <a:gd name="T65" fmla="*/ 2147483647 h 5465"/>
              <a:gd name="T66" fmla="*/ 2147483647 w 2083"/>
              <a:gd name="T67" fmla="*/ 2147483647 h 5465"/>
              <a:gd name="T68" fmla="*/ 2147483647 w 2083"/>
              <a:gd name="T69" fmla="*/ 2147483647 h 5465"/>
              <a:gd name="T70" fmla="*/ 2147483647 w 2083"/>
              <a:gd name="T71" fmla="*/ 2147483647 h 5465"/>
              <a:gd name="T72" fmla="*/ 2147483647 w 2083"/>
              <a:gd name="T73" fmla="*/ 2147483647 h 5465"/>
              <a:gd name="T74" fmla="*/ 2147483647 w 2083"/>
              <a:gd name="T75" fmla="*/ 2147483647 h 5465"/>
              <a:gd name="T76" fmla="*/ 2147483647 w 2083"/>
              <a:gd name="T77" fmla="*/ 2147483647 h 5465"/>
              <a:gd name="T78" fmla="*/ 2147483647 w 2083"/>
              <a:gd name="T79" fmla="*/ 2147483647 h 5465"/>
              <a:gd name="T80" fmla="*/ 2147483647 w 2083"/>
              <a:gd name="T81" fmla="*/ 2147483647 h 5465"/>
              <a:gd name="T82" fmla="*/ 2147483647 w 2083"/>
              <a:gd name="T83" fmla="*/ 2147483647 h 54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3"/>
              <a:gd name="T127" fmla="*/ 0 h 5465"/>
              <a:gd name="T128" fmla="*/ 2083 w 2083"/>
              <a:gd name="T129" fmla="*/ 5465 h 54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3" h="5465">
                <a:moveTo>
                  <a:pt x="1469" y="432"/>
                </a:moveTo>
                <a:cubicBezTo>
                  <a:pt x="1469" y="194"/>
                  <a:pt x="1273" y="0"/>
                  <a:pt x="1032" y="0"/>
                </a:cubicBezTo>
                <a:cubicBezTo>
                  <a:pt x="791" y="0"/>
                  <a:pt x="595" y="194"/>
                  <a:pt x="595" y="432"/>
                </a:cubicBezTo>
                <a:cubicBezTo>
                  <a:pt x="595" y="671"/>
                  <a:pt x="791" y="864"/>
                  <a:pt x="1032" y="864"/>
                </a:cubicBezTo>
                <a:cubicBezTo>
                  <a:pt x="1273" y="864"/>
                  <a:pt x="1469" y="671"/>
                  <a:pt x="1469" y="432"/>
                </a:cubicBezTo>
                <a:close/>
                <a:moveTo>
                  <a:pt x="1581" y="1022"/>
                </a:moveTo>
                <a:lnTo>
                  <a:pt x="534" y="1022"/>
                </a:lnTo>
                <a:cubicBezTo>
                  <a:pt x="254" y="1008"/>
                  <a:pt x="15" y="1224"/>
                  <a:pt x="1" y="1504"/>
                </a:cubicBezTo>
                <a:cubicBezTo>
                  <a:pt x="1" y="1511"/>
                  <a:pt x="1" y="1518"/>
                  <a:pt x="0" y="1525"/>
                </a:cubicBezTo>
                <a:lnTo>
                  <a:pt x="0" y="3013"/>
                </a:lnTo>
                <a:cubicBezTo>
                  <a:pt x="11" y="3104"/>
                  <a:pt x="93" y="3170"/>
                  <a:pt x="184" y="3160"/>
                </a:cubicBezTo>
                <a:cubicBezTo>
                  <a:pt x="261" y="3151"/>
                  <a:pt x="322" y="3090"/>
                  <a:pt x="331" y="3013"/>
                </a:cubicBezTo>
                <a:lnTo>
                  <a:pt x="336" y="1733"/>
                </a:lnTo>
                <a:cubicBezTo>
                  <a:pt x="336" y="1691"/>
                  <a:pt x="370" y="1657"/>
                  <a:pt x="412" y="1657"/>
                </a:cubicBezTo>
                <a:cubicBezTo>
                  <a:pt x="454" y="1656"/>
                  <a:pt x="488" y="1691"/>
                  <a:pt x="488" y="1733"/>
                </a:cubicBezTo>
                <a:cubicBezTo>
                  <a:pt x="488" y="1733"/>
                  <a:pt x="488" y="1733"/>
                  <a:pt x="488" y="1733"/>
                </a:cubicBezTo>
                <a:lnTo>
                  <a:pt x="488" y="5239"/>
                </a:lnTo>
                <a:cubicBezTo>
                  <a:pt x="495" y="5366"/>
                  <a:pt x="605" y="5464"/>
                  <a:pt x="732" y="5457"/>
                </a:cubicBezTo>
                <a:cubicBezTo>
                  <a:pt x="850" y="5450"/>
                  <a:pt x="944" y="5356"/>
                  <a:pt x="951" y="5239"/>
                </a:cubicBezTo>
                <a:lnTo>
                  <a:pt x="951" y="3196"/>
                </a:lnTo>
                <a:cubicBezTo>
                  <a:pt x="989" y="3153"/>
                  <a:pt x="1055" y="3148"/>
                  <a:pt x="1099" y="3187"/>
                </a:cubicBezTo>
                <a:cubicBezTo>
                  <a:pt x="1102" y="3190"/>
                  <a:pt x="1105" y="3193"/>
                  <a:pt x="1108" y="3196"/>
                </a:cubicBezTo>
                <a:lnTo>
                  <a:pt x="1108" y="5239"/>
                </a:lnTo>
                <a:cubicBezTo>
                  <a:pt x="1117" y="5368"/>
                  <a:pt x="1228" y="5465"/>
                  <a:pt x="1358" y="5456"/>
                </a:cubicBezTo>
                <a:cubicBezTo>
                  <a:pt x="1474" y="5449"/>
                  <a:pt x="1568" y="5355"/>
                  <a:pt x="1575" y="5239"/>
                </a:cubicBezTo>
                <a:lnTo>
                  <a:pt x="1575" y="1728"/>
                </a:lnTo>
                <a:cubicBezTo>
                  <a:pt x="1569" y="1684"/>
                  <a:pt x="1599" y="1644"/>
                  <a:pt x="1642" y="1637"/>
                </a:cubicBezTo>
                <a:cubicBezTo>
                  <a:pt x="1686" y="1631"/>
                  <a:pt x="1726" y="1661"/>
                  <a:pt x="1733" y="1704"/>
                </a:cubicBezTo>
                <a:cubicBezTo>
                  <a:pt x="1734" y="1712"/>
                  <a:pt x="1734" y="1720"/>
                  <a:pt x="1733" y="1728"/>
                </a:cubicBezTo>
                <a:lnTo>
                  <a:pt x="1733" y="3013"/>
                </a:lnTo>
                <a:cubicBezTo>
                  <a:pt x="1743" y="3107"/>
                  <a:pt x="1828" y="3175"/>
                  <a:pt x="1922" y="3165"/>
                </a:cubicBezTo>
                <a:cubicBezTo>
                  <a:pt x="2002" y="3156"/>
                  <a:pt x="2065" y="3093"/>
                  <a:pt x="2073" y="3013"/>
                </a:cubicBezTo>
                <a:lnTo>
                  <a:pt x="2073" y="1525"/>
                </a:lnTo>
                <a:cubicBezTo>
                  <a:pt x="2083" y="1257"/>
                  <a:pt x="1874" y="1032"/>
                  <a:pt x="1606" y="1022"/>
                </a:cubicBezTo>
                <a:cubicBezTo>
                  <a:pt x="1597" y="1022"/>
                  <a:pt x="1589" y="1022"/>
                  <a:pt x="1581" y="1022"/>
                </a:cubicBezTo>
                <a:close/>
              </a:path>
            </a:pathLst>
          </a:custGeom>
          <a:noFill/>
          <a:ln w="28575">
            <a:solidFill>
              <a:srgbClr val="002060"/>
            </a:solidFill>
            <a:prstDash val="solid"/>
            <a:round/>
            <a:headEnd/>
            <a:tailEnd/>
          </a:ln>
        </p:spPr>
        <p:txBody>
          <a:bodyPr lIns="91436" tIns="45717" rIns="91436" bIns="45717"/>
          <a:lstStyle/>
          <a:p>
            <a:pPr>
              <a:defRPr/>
            </a:pPr>
            <a:endParaRPr lang="pt-BR"/>
          </a:p>
        </p:txBody>
      </p:sp>
      <p:sp>
        <p:nvSpPr>
          <p:cNvPr id="9" name="Oval Callout 1"/>
          <p:cNvSpPr/>
          <p:nvPr userDrawn="1"/>
        </p:nvSpPr>
        <p:spPr>
          <a:xfrm>
            <a:off x="3967211" y="476672"/>
            <a:ext cx="1004888" cy="698500"/>
          </a:xfrm>
          <a:prstGeom prst="wedgeEllipseCallout">
            <a:avLst>
              <a:gd name="adj1" fmla="val -64022"/>
              <a:gd name="adj2" fmla="val 44135"/>
            </a:avLst>
          </a:prstGeom>
          <a:noFill/>
          <a:ln w="28575">
            <a:solidFill>
              <a:srgbClr val="FF9933"/>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a:p>
        </p:txBody>
      </p:sp>
      <p:grpSp>
        <p:nvGrpSpPr>
          <p:cNvPr id="10" name="Group 1"/>
          <p:cNvGrpSpPr>
            <a:grpSpLocks/>
          </p:cNvGrpSpPr>
          <p:nvPr userDrawn="1"/>
        </p:nvGrpSpPr>
        <p:grpSpPr bwMode="auto">
          <a:xfrm>
            <a:off x="5014565" y="1340768"/>
            <a:ext cx="893638" cy="812294"/>
            <a:chOff x="1200085" y="966246"/>
            <a:chExt cx="202002" cy="176754"/>
          </a:xfrm>
          <a:noFill/>
        </p:grpSpPr>
        <p:sp>
          <p:nvSpPr>
            <p:cNvPr id="11" name="Rounded Rectangle 2"/>
            <p:cNvSpPr/>
            <p:nvPr/>
          </p:nvSpPr>
          <p:spPr>
            <a:xfrm flipH="1">
              <a:off x="1200085" y="966246"/>
              <a:ext cx="202002" cy="131513"/>
            </a:xfrm>
            <a:prstGeom prst="roundRect">
              <a:avLst/>
            </a:prstGeom>
            <a:grpFill/>
            <a:ln w="28575">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2" name="Rounded Rectangle 3"/>
            <p:cNvSpPr/>
            <p:nvPr/>
          </p:nvSpPr>
          <p:spPr>
            <a:xfrm flipH="1">
              <a:off x="1217445" y="984921"/>
              <a:ext cx="167283" cy="94164"/>
            </a:xfrm>
            <a:prstGeom prst="roundRect">
              <a:avLst/>
            </a:prstGeom>
            <a:grpFill/>
            <a:ln w="28575">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3" name="Rounded Rectangle 4"/>
            <p:cNvSpPr/>
            <p:nvPr/>
          </p:nvSpPr>
          <p:spPr>
            <a:xfrm flipH="1">
              <a:off x="1210080" y="1114856"/>
              <a:ext cx="182012" cy="28144"/>
            </a:xfrm>
            <a:prstGeom prst="roundRect">
              <a:avLst/>
            </a:prstGeom>
            <a:grpFill/>
            <a:ln w="28575">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grpSp>
        <p:nvGrpSpPr>
          <p:cNvPr id="14" name="Group 1"/>
          <p:cNvGrpSpPr/>
          <p:nvPr userDrawn="1"/>
        </p:nvGrpSpPr>
        <p:grpSpPr>
          <a:xfrm rot="426708">
            <a:off x="3958724" y="1368858"/>
            <a:ext cx="518672" cy="1044380"/>
            <a:chOff x="1004343" y="990600"/>
            <a:chExt cx="1648911" cy="3196081"/>
          </a:xfrm>
          <a:noFill/>
        </p:grpSpPr>
        <p:grpSp>
          <p:nvGrpSpPr>
            <p:cNvPr id="15" name="Group 31"/>
            <p:cNvGrpSpPr/>
            <p:nvPr/>
          </p:nvGrpSpPr>
          <p:grpSpPr>
            <a:xfrm>
              <a:off x="1004343" y="990600"/>
              <a:ext cx="1648911" cy="3196081"/>
              <a:chOff x="1004343" y="990600"/>
              <a:chExt cx="1648911" cy="3196081"/>
            </a:xfrm>
            <a:grpFill/>
          </p:grpSpPr>
          <p:sp>
            <p:nvSpPr>
              <p:cNvPr id="27" name="Rounded Rectangle 14"/>
              <p:cNvSpPr/>
              <p:nvPr/>
            </p:nvSpPr>
            <p:spPr>
              <a:xfrm rot="5400000">
                <a:off x="2080942" y="1090342"/>
                <a:ext cx="533400" cy="333916"/>
              </a:xfrm>
              <a:prstGeom prst="roundRect">
                <a:avLst/>
              </a:prstGeom>
              <a:grpFill/>
              <a:ln w="285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8" name="Rounded Rectangle 2"/>
              <p:cNvSpPr/>
              <p:nvPr/>
            </p:nvSpPr>
            <p:spPr>
              <a:xfrm rot="5400000">
                <a:off x="427431" y="1960857"/>
                <a:ext cx="2802736" cy="1648911"/>
              </a:xfrm>
              <a:prstGeom prst="roundRect">
                <a:avLst/>
              </a:prstGeom>
              <a:grpFill/>
              <a:ln w="285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grpSp>
          <p:nvGrpSpPr>
            <p:cNvPr id="16" name="Group 32"/>
            <p:cNvGrpSpPr/>
            <p:nvPr/>
          </p:nvGrpSpPr>
          <p:grpSpPr>
            <a:xfrm>
              <a:off x="1239899" y="1641153"/>
              <a:ext cx="1177801" cy="2321247"/>
              <a:chOff x="1239899" y="1641153"/>
              <a:chExt cx="1177801" cy="2321247"/>
            </a:xfrm>
            <a:grpFill/>
          </p:grpSpPr>
          <p:sp>
            <p:nvSpPr>
              <p:cNvPr id="17" name="Rounded Rectangle 3"/>
              <p:cNvSpPr/>
              <p:nvPr/>
            </p:nvSpPr>
            <p:spPr>
              <a:xfrm rot="5400000">
                <a:off x="1291248" y="1589804"/>
                <a:ext cx="1075103" cy="1177801"/>
              </a:xfrm>
              <a:prstGeom prst="roundRect">
                <a:avLst/>
              </a:prstGeom>
              <a:grpFill/>
              <a:ln w="285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8" name="Rounded Rectangle 5"/>
              <p:cNvSpPr/>
              <p:nvPr/>
            </p:nvSpPr>
            <p:spPr>
              <a:xfrm rot="5400000">
                <a:off x="1254457" y="2881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9" name="Rounded Rectangle 6"/>
              <p:cNvSpPr/>
              <p:nvPr/>
            </p:nvSpPr>
            <p:spPr>
              <a:xfrm rot="5400000">
                <a:off x="1676400" y="2881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0" name="Rounded Rectangle 7"/>
              <p:cNvSpPr/>
              <p:nvPr/>
            </p:nvSpPr>
            <p:spPr>
              <a:xfrm rot="5400000">
                <a:off x="2098342" y="2881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1" name="Rounded Rectangle 8"/>
              <p:cNvSpPr/>
              <p:nvPr/>
            </p:nvSpPr>
            <p:spPr>
              <a:xfrm rot="5400000">
                <a:off x="1254457" y="3262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2" name="Rounded Rectangle 9"/>
              <p:cNvSpPr/>
              <p:nvPr/>
            </p:nvSpPr>
            <p:spPr>
              <a:xfrm rot="5400000">
                <a:off x="1676400" y="3262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3" name="Rounded Rectangle 10"/>
              <p:cNvSpPr/>
              <p:nvPr/>
            </p:nvSpPr>
            <p:spPr>
              <a:xfrm rot="5400000">
                <a:off x="2098342" y="3262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4" name="Rounded Rectangle 11"/>
              <p:cNvSpPr/>
              <p:nvPr/>
            </p:nvSpPr>
            <p:spPr>
              <a:xfrm rot="5400000">
                <a:off x="1254457" y="3643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5" name="Rounded Rectangle 12"/>
              <p:cNvSpPr/>
              <p:nvPr/>
            </p:nvSpPr>
            <p:spPr>
              <a:xfrm rot="5400000">
                <a:off x="1676400" y="3643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6" name="Rounded Rectangle 13"/>
              <p:cNvSpPr/>
              <p:nvPr/>
            </p:nvSpPr>
            <p:spPr>
              <a:xfrm rot="5400000">
                <a:off x="2098342" y="3643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grpSp>
      <p:sp>
        <p:nvSpPr>
          <p:cNvPr id="29" name="Freeform 1"/>
          <p:cNvSpPr/>
          <p:nvPr userDrawn="1"/>
        </p:nvSpPr>
        <p:spPr>
          <a:xfrm>
            <a:off x="4701331" y="2372047"/>
            <a:ext cx="558800" cy="696913"/>
          </a:xfrm>
          <a:custGeom>
            <a:avLst/>
            <a:gdLst>
              <a:gd name="connsiteX0" fmla="*/ 374121 w 1063625"/>
              <a:gd name="connsiteY0" fmla="*/ 1371600 h 1456796"/>
              <a:gd name="connsiteX1" fmla="*/ 37571 w 1063625"/>
              <a:gd name="connsiteY1" fmla="*/ 812800 h 1456796"/>
              <a:gd name="connsiteX2" fmla="*/ 148696 w 1063625"/>
              <a:gd name="connsiteY2" fmla="*/ 669925 h 1456796"/>
              <a:gd name="connsiteX3" fmla="*/ 164571 w 1063625"/>
              <a:gd name="connsiteY3" fmla="*/ 663575 h 1456796"/>
              <a:gd name="connsiteX4" fmla="*/ 278871 w 1063625"/>
              <a:gd name="connsiteY4" fmla="*/ 908050 h 1456796"/>
              <a:gd name="connsiteX5" fmla="*/ 291571 w 1063625"/>
              <a:gd name="connsiteY5" fmla="*/ 127000 h 1456796"/>
              <a:gd name="connsiteX6" fmla="*/ 497946 w 1063625"/>
              <a:gd name="connsiteY6" fmla="*/ 146050 h 1456796"/>
              <a:gd name="connsiteX7" fmla="*/ 472546 w 1063625"/>
              <a:gd name="connsiteY7" fmla="*/ 635000 h 1456796"/>
              <a:gd name="connsiteX8" fmla="*/ 488421 w 1063625"/>
              <a:gd name="connsiteY8" fmla="*/ 381000 h 1456796"/>
              <a:gd name="connsiteX9" fmla="*/ 631296 w 1063625"/>
              <a:gd name="connsiteY9" fmla="*/ 387350 h 1456796"/>
              <a:gd name="connsiteX10" fmla="*/ 672571 w 1063625"/>
              <a:gd name="connsiteY10" fmla="*/ 628650 h 1456796"/>
              <a:gd name="connsiteX11" fmla="*/ 688446 w 1063625"/>
              <a:gd name="connsiteY11" fmla="*/ 428625 h 1456796"/>
              <a:gd name="connsiteX12" fmla="*/ 809096 w 1063625"/>
              <a:gd name="connsiteY12" fmla="*/ 428625 h 1456796"/>
              <a:gd name="connsiteX13" fmla="*/ 828146 w 1063625"/>
              <a:gd name="connsiteY13" fmla="*/ 673100 h 1456796"/>
              <a:gd name="connsiteX14" fmla="*/ 844021 w 1063625"/>
              <a:gd name="connsiteY14" fmla="*/ 492125 h 1456796"/>
              <a:gd name="connsiteX15" fmla="*/ 1037696 w 1063625"/>
              <a:gd name="connsiteY15" fmla="*/ 603250 h 1456796"/>
              <a:gd name="connsiteX16" fmla="*/ 999596 w 1063625"/>
              <a:gd name="connsiteY16" fmla="*/ 977900 h 1456796"/>
              <a:gd name="connsiteX17" fmla="*/ 837671 w 1063625"/>
              <a:gd name="connsiteY17" fmla="*/ 1323975 h 1456796"/>
              <a:gd name="connsiteX18" fmla="*/ 374121 w 1063625"/>
              <a:gd name="connsiteY18" fmla="*/ 1371600 h 1456796"/>
              <a:gd name="connsiteX0" fmla="*/ 374121 w 1048279"/>
              <a:gd name="connsiteY0" fmla="*/ 1371600 h 1456796"/>
              <a:gd name="connsiteX1" fmla="*/ 37571 w 1048279"/>
              <a:gd name="connsiteY1" fmla="*/ 812800 h 1456796"/>
              <a:gd name="connsiteX2" fmla="*/ 148696 w 1048279"/>
              <a:gd name="connsiteY2" fmla="*/ 669925 h 1456796"/>
              <a:gd name="connsiteX3" fmla="*/ 164571 w 1048279"/>
              <a:gd name="connsiteY3" fmla="*/ 663575 h 1456796"/>
              <a:gd name="connsiteX4" fmla="*/ 278871 w 1048279"/>
              <a:gd name="connsiteY4" fmla="*/ 908050 h 1456796"/>
              <a:gd name="connsiteX5" fmla="*/ 291571 w 1048279"/>
              <a:gd name="connsiteY5" fmla="*/ 127000 h 1456796"/>
              <a:gd name="connsiteX6" fmla="*/ 497946 w 1048279"/>
              <a:gd name="connsiteY6" fmla="*/ 146050 h 1456796"/>
              <a:gd name="connsiteX7" fmla="*/ 472546 w 1048279"/>
              <a:gd name="connsiteY7" fmla="*/ 635000 h 1456796"/>
              <a:gd name="connsiteX8" fmla="*/ 488421 w 1048279"/>
              <a:gd name="connsiteY8" fmla="*/ 381000 h 1456796"/>
              <a:gd name="connsiteX9" fmla="*/ 631296 w 1048279"/>
              <a:gd name="connsiteY9" fmla="*/ 387350 h 1456796"/>
              <a:gd name="connsiteX10" fmla="*/ 672571 w 1048279"/>
              <a:gd name="connsiteY10" fmla="*/ 628650 h 1456796"/>
              <a:gd name="connsiteX11" fmla="*/ 688446 w 1048279"/>
              <a:gd name="connsiteY11" fmla="*/ 428625 h 1456796"/>
              <a:gd name="connsiteX12" fmla="*/ 809096 w 1048279"/>
              <a:gd name="connsiteY12" fmla="*/ 428625 h 1456796"/>
              <a:gd name="connsiteX13" fmla="*/ 828146 w 1048279"/>
              <a:gd name="connsiteY13" fmla="*/ 673100 h 1456796"/>
              <a:gd name="connsiteX14" fmla="*/ 936096 w 1048279"/>
              <a:gd name="connsiteY14" fmla="*/ 523875 h 1456796"/>
              <a:gd name="connsiteX15" fmla="*/ 1037696 w 1048279"/>
              <a:gd name="connsiteY15" fmla="*/ 603250 h 1456796"/>
              <a:gd name="connsiteX16" fmla="*/ 999596 w 1048279"/>
              <a:gd name="connsiteY16" fmla="*/ 977900 h 1456796"/>
              <a:gd name="connsiteX17" fmla="*/ 837671 w 1048279"/>
              <a:gd name="connsiteY17" fmla="*/ 1323975 h 1456796"/>
              <a:gd name="connsiteX18" fmla="*/ 374121 w 1048279"/>
              <a:gd name="connsiteY18" fmla="*/ 1371600 h 1456796"/>
              <a:gd name="connsiteX0" fmla="*/ 374121 w 1048279"/>
              <a:gd name="connsiteY0" fmla="*/ 1371600 h 1456796"/>
              <a:gd name="connsiteX1" fmla="*/ 37571 w 1048279"/>
              <a:gd name="connsiteY1" fmla="*/ 812800 h 1456796"/>
              <a:gd name="connsiteX2" fmla="*/ 148696 w 1048279"/>
              <a:gd name="connsiteY2" fmla="*/ 669925 h 1456796"/>
              <a:gd name="connsiteX3" fmla="*/ 164571 w 1048279"/>
              <a:gd name="connsiteY3" fmla="*/ 663575 h 1456796"/>
              <a:gd name="connsiteX4" fmla="*/ 278871 w 1048279"/>
              <a:gd name="connsiteY4" fmla="*/ 908050 h 1456796"/>
              <a:gd name="connsiteX5" fmla="*/ 291571 w 1048279"/>
              <a:gd name="connsiteY5" fmla="*/ 127000 h 1456796"/>
              <a:gd name="connsiteX6" fmla="*/ 497946 w 1048279"/>
              <a:gd name="connsiteY6" fmla="*/ 146050 h 1456796"/>
              <a:gd name="connsiteX7" fmla="*/ 472546 w 1048279"/>
              <a:gd name="connsiteY7" fmla="*/ 635000 h 1456796"/>
              <a:gd name="connsiteX8" fmla="*/ 488421 w 1048279"/>
              <a:gd name="connsiteY8" fmla="*/ 381000 h 1456796"/>
              <a:gd name="connsiteX9" fmla="*/ 631296 w 1048279"/>
              <a:gd name="connsiteY9" fmla="*/ 387350 h 1456796"/>
              <a:gd name="connsiteX10" fmla="*/ 672571 w 1048279"/>
              <a:gd name="connsiteY10" fmla="*/ 628650 h 1456796"/>
              <a:gd name="connsiteX11" fmla="*/ 688446 w 1048279"/>
              <a:gd name="connsiteY11" fmla="*/ 428625 h 1456796"/>
              <a:gd name="connsiteX12" fmla="*/ 809096 w 1048279"/>
              <a:gd name="connsiteY12" fmla="*/ 428625 h 1456796"/>
              <a:gd name="connsiteX13" fmla="*/ 828146 w 1048279"/>
              <a:gd name="connsiteY13" fmla="*/ 673100 h 1456796"/>
              <a:gd name="connsiteX14" fmla="*/ 936096 w 1048279"/>
              <a:gd name="connsiteY14" fmla="*/ 523875 h 1456796"/>
              <a:gd name="connsiteX15" fmla="*/ 1037696 w 1048279"/>
              <a:gd name="connsiteY15" fmla="*/ 603250 h 1456796"/>
              <a:gd name="connsiteX16" fmla="*/ 999596 w 1048279"/>
              <a:gd name="connsiteY16" fmla="*/ 977900 h 1456796"/>
              <a:gd name="connsiteX17" fmla="*/ 837671 w 1048279"/>
              <a:gd name="connsiteY17" fmla="*/ 1323975 h 1456796"/>
              <a:gd name="connsiteX18" fmla="*/ 374121 w 1048279"/>
              <a:gd name="connsiteY18" fmla="*/ 1371600 h 1456796"/>
              <a:gd name="connsiteX0" fmla="*/ 374121 w 1048279"/>
              <a:gd name="connsiteY0" fmla="*/ 1371600 h 1456796"/>
              <a:gd name="connsiteX1" fmla="*/ 37571 w 1048279"/>
              <a:gd name="connsiteY1" fmla="*/ 812800 h 1456796"/>
              <a:gd name="connsiteX2" fmla="*/ 148696 w 1048279"/>
              <a:gd name="connsiteY2" fmla="*/ 669925 h 1456796"/>
              <a:gd name="connsiteX3" fmla="*/ 164571 w 1048279"/>
              <a:gd name="connsiteY3" fmla="*/ 663575 h 1456796"/>
              <a:gd name="connsiteX4" fmla="*/ 278871 w 1048279"/>
              <a:gd name="connsiteY4" fmla="*/ 908050 h 1456796"/>
              <a:gd name="connsiteX5" fmla="*/ 291571 w 1048279"/>
              <a:gd name="connsiteY5" fmla="*/ 127000 h 1456796"/>
              <a:gd name="connsiteX6" fmla="*/ 497946 w 1048279"/>
              <a:gd name="connsiteY6" fmla="*/ 146050 h 1456796"/>
              <a:gd name="connsiteX7" fmla="*/ 472546 w 1048279"/>
              <a:gd name="connsiteY7" fmla="*/ 635000 h 1456796"/>
              <a:gd name="connsiteX8" fmla="*/ 488421 w 1048279"/>
              <a:gd name="connsiteY8" fmla="*/ 381000 h 1456796"/>
              <a:gd name="connsiteX9" fmla="*/ 631296 w 1048279"/>
              <a:gd name="connsiteY9" fmla="*/ 387350 h 1456796"/>
              <a:gd name="connsiteX10" fmla="*/ 672571 w 1048279"/>
              <a:gd name="connsiteY10" fmla="*/ 628650 h 1456796"/>
              <a:gd name="connsiteX11" fmla="*/ 688446 w 1048279"/>
              <a:gd name="connsiteY11" fmla="*/ 428625 h 1456796"/>
              <a:gd name="connsiteX12" fmla="*/ 809096 w 1048279"/>
              <a:gd name="connsiteY12" fmla="*/ 428625 h 1456796"/>
              <a:gd name="connsiteX13" fmla="*/ 828146 w 1048279"/>
              <a:gd name="connsiteY13" fmla="*/ 673100 h 1456796"/>
              <a:gd name="connsiteX14" fmla="*/ 936096 w 1048279"/>
              <a:gd name="connsiteY14" fmla="*/ 523875 h 1456796"/>
              <a:gd name="connsiteX15" fmla="*/ 1037696 w 1048279"/>
              <a:gd name="connsiteY15" fmla="*/ 603250 h 1456796"/>
              <a:gd name="connsiteX16" fmla="*/ 999596 w 1048279"/>
              <a:gd name="connsiteY16" fmla="*/ 977900 h 1456796"/>
              <a:gd name="connsiteX17" fmla="*/ 837671 w 1048279"/>
              <a:gd name="connsiteY17" fmla="*/ 1323975 h 1456796"/>
              <a:gd name="connsiteX18" fmla="*/ 374121 w 1048279"/>
              <a:gd name="connsiteY18" fmla="*/ 1371600 h 1456796"/>
              <a:gd name="connsiteX0" fmla="*/ 374121 w 1060979"/>
              <a:gd name="connsiteY0" fmla="*/ 1371600 h 1456796"/>
              <a:gd name="connsiteX1" fmla="*/ 37571 w 1060979"/>
              <a:gd name="connsiteY1" fmla="*/ 812800 h 1456796"/>
              <a:gd name="connsiteX2" fmla="*/ 148696 w 1060979"/>
              <a:gd name="connsiteY2" fmla="*/ 669925 h 1456796"/>
              <a:gd name="connsiteX3" fmla="*/ 164571 w 1060979"/>
              <a:gd name="connsiteY3" fmla="*/ 663575 h 1456796"/>
              <a:gd name="connsiteX4" fmla="*/ 278871 w 1060979"/>
              <a:gd name="connsiteY4" fmla="*/ 908050 h 1456796"/>
              <a:gd name="connsiteX5" fmla="*/ 291571 w 1060979"/>
              <a:gd name="connsiteY5" fmla="*/ 127000 h 1456796"/>
              <a:gd name="connsiteX6" fmla="*/ 497946 w 1060979"/>
              <a:gd name="connsiteY6" fmla="*/ 146050 h 1456796"/>
              <a:gd name="connsiteX7" fmla="*/ 472546 w 1060979"/>
              <a:gd name="connsiteY7" fmla="*/ 635000 h 1456796"/>
              <a:gd name="connsiteX8" fmla="*/ 488421 w 1060979"/>
              <a:gd name="connsiteY8" fmla="*/ 381000 h 1456796"/>
              <a:gd name="connsiteX9" fmla="*/ 631296 w 1060979"/>
              <a:gd name="connsiteY9" fmla="*/ 387350 h 1456796"/>
              <a:gd name="connsiteX10" fmla="*/ 672571 w 1060979"/>
              <a:gd name="connsiteY10" fmla="*/ 628650 h 1456796"/>
              <a:gd name="connsiteX11" fmla="*/ 688446 w 1060979"/>
              <a:gd name="connsiteY11" fmla="*/ 428625 h 1456796"/>
              <a:gd name="connsiteX12" fmla="*/ 809096 w 1060979"/>
              <a:gd name="connsiteY12" fmla="*/ 428625 h 1456796"/>
              <a:gd name="connsiteX13" fmla="*/ 828146 w 1060979"/>
              <a:gd name="connsiteY13" fmla="*/ 673100 h 1456796"/>
              <a:gd name="connsiteX14" fmla="*/ 859896 w 1060979"/>
              <a:gd name="connsiteY14" fmla="*/ 523875 h 1456796"/>
              <a:gd name="connsiteX15" fmla="*/ 1037696 w 1060979"/>
              <a:gd name="connsiteY15" fmla="*/ 603250 h 1456796"/>
              <a:gd name="connsiteX16" fmla="*/ 999596 w 1060979"/>
              <a:gd name="connsiteY16" fmla="*/ 977900 h 1456796"/>
              <a:gd name="connsiteX17" fmla="*/ 837671 w 1060979"/>
              <a:gd name="connsiteY17" fmla="*/ 1323975 h 1456796"/>
              <a:gd name="connsiteX18" fmla="*/ 374121 w 1060979"/>
              <a:gd name="connsiteY18" fmla="*/ 1371600 h 1456796"/>
              <a:gd name="connsiteX0" fmla="*/ 374121 w 1060979"/>
              <a:gd name="connsiteY0" fmla="*/ 1371600 h 1456796"/>
              <a:gd name="connsiteX1" fmla="*/ 37571 w 1060979"/>
              <a:gd name="connsiteY1" fmla="*/ 812800 h 1456796"/>
              <a:gd name="connsiteX2" fmla="*/ 148696 w 1060979"/>
              <a:gd name="connsiteY2" fmla="*/ 669925 h 1456796"/>
              <a:gd name="connsiteX3" fmla="*/ 164571 w 1060979"/>
              <a:gd name="connsiteY3" fmla="*/ 663575 h 1456796"/>
              <a:gd name="connsiteX4" fmla="*/ 278871 w 1060979"/>
              <a:gd name="connsiteY4" fmla="*/ 908050 h 1456796"/>
              <a:gd name="connsiteX5" fmla="*/ 291571 w 1060979"/>
              <a:gd name="connsiteY5" fmla="*/ 127000 h 1456796"/>
              <a:gd name="connsiteX6" fmla="*/ 497946 w 1060979"/>
              <a:gd name="connsiteY6" fmla="*/ 146050 h 1456796"/>
              <a:gd name="connsiteX7" fmla="*/ 472546 w 1060979"/>
              <a:gd name="connsiteY7" fmla="*/ 635000 h 1456796"/>
              <a:gd name="connsiteX8" fmla="*/ 488421 w 1060979"/>
              <a:gd name="connsiteY8" fmla="*/ 381000 h 1456796"/>
              <a:gd name="connsiteX9" fmla="*/ 631296 w 1060979"/>
              <a:gd name="connsiteY9" fmla="*/ 387350 h 1456796"/>
              <a:gd name="connsiteX10" fmla="*/ 672571 w 1060979"/>
              <a:gd name="connsiteY10" fmla="*/ 628650 h 1456796"/>
              <a:gd name="connsiteX11" fmla="*/ 688446 w 1060979"/>
              <a:gd name="connsiteY11" fmla="*/ 428625 h 1456796"/>
              <a:gd name="connsiteX12" fmla="*/ 809096 w 1060979"/>
              <a:gd name="connsiteY12" fmla="*/ 428625 h 1456796"/>
              <a:gd name="connsiteX13" fmla="*/ 828146 w 1060979"/>
              <a:gd name="connsiteY13" fmla="*/ 673100 h 1456796"/>
              <a:gd name="connsiteX14" fmla="*/ 859896 w 1060979"/>
              <a:gd name="connsiteY14" fmla="*/ 523875 h 1456796"/>
              <a:gd name="connsiteX15" fmla="*/ 1037696 w 1060979"/>
              <a:gd name="connsiteY15" fmla="*/ 603250 h 1456796"/>
              <a:gd name="connsiteX16" fmla="*/ 999596 w 1060979"/>
              <a:gd name="connsiteY16" fmla="*/ 977900 h 1456796"/>
              <a:gd name="connsiteX17" fmla="*/ 837671 w 1060979"/>
              <a:gd name="connsiteY17" fmla="*/ 1323975 h 1456796"/>
              <a:gd name="connsiteX18" fmla="*/ 374121 w 1060979"/>
              <a:gd name="connsiteY18" fmla="*/ 1371600 h 1456796"/>
              <a:gd name="connsiteX0" fmla="*/ 374121 w 1060979"/>
              <a:gd name="connsiteY0" fmla="*/ 1371600 h 1456796"/>
              <a:gd name="connsiteX1" fmla="*/ 37571 w 1060979"/>
              <a:gd name="connsiteY1" fmla="*/ 812800 h 1456796"/>
              <a:gd name="connsiteX2" fmla="*/ 148696 w 1060979"/>
              <a:gd name="connsiteY2" fmla="*/ 669925 h 1456796"/>
              <a:gd name="connsiteX3" fmla="*/ 164571 w 1060979"/>
              <a:gd name="connsiteY3" fmla="*/ 663575 h 1456796"/>
              <a:gd name="connsiteX4" fmla="*/ 278871 w 1060979"/>
              <a:gd name="connsiteY4" fmla="*/ 908050 h 1456796"/>
              <a:gd name="connsiteX5" fmla="*/ 291571 w 1060979"/>
              <a:gd name="connsiteY5" fmla="*/ 127000 h 1456796"/>
              <a:gd name="connsiteX6" fmla="*/ 497946 w 1060979"/>
              <a:gd name="connsiteY6" fmla="*/ 146050 h 1456796"/>
              <a:gd name="connsiteX7" fmla="*/ 472546 w 1060979"/>
              <a:gd name="connsiteY7" fmla="*/ 635000 h 1456796"/>
              <a:gd name="connsiteX8" fmla="*/ 488421 w 1060979"/>
              <a:gd name="connsiteY8" fmla="*/ 381000 h 1456796"/>
              <a:gd name="connsiteX9" fmla="*/ 631296 w 1060979"/>
              <a:gd name="connsiteY9" fmla="*/ 387350 h 1456796"/>
              <a:gd name="connsiteX10" fmla="*/ 672571 w 1060979"/>
              <a:gd name="connsiteY10" fmla="*/ 628650 h 1456796"/>
              <a:gd name="connsiteX11" fmla="*/ 688446 w 1060979"/>
              <a:gd name="connsiteY11" fmla="*/ 428625 h 1456796"/>
              <a:gd name="connsiteX12" fmla="*/ 809096 w 1060979"/>
              <a:gd name="connsiteY12" fmla="*/ 428625 h 1456796"/>
              <a:gd name="connsiteX13" fmla="*/ 828146 w 1060979"/>
              <a:gd name="connsiteY13" fmla="*/ 673100 h 1456796"/>
              <a:gd name="connsiteX14" fmla="*/ 859896 w 1060979"/>
              <a:gd name="connsiteY14" fmla="*/ 523875 h 1456796"/>
              <a:gd name="connsiteX15" fmla="*/ 1037696 w 1060979"/>
              <a:gd name="connsiteY15" fmla="*/ 603250 h 1456796"/>
              <a:gd name="connsiteX16" fmla="*/ 999596 w 1060979"/>
              <a:gd name="connsiteY16" fmla="*/ 977900 h 1456796"/>
              <a:gd name="connsiteX17" fmla="*/ 837671 w 1060979"/>
              <a:gd name="connsiteY17" fmla="*/ 1323975 h 1456796"/>
              <a:gd name="connsiteX18" fmla="*/ 374121 w 1060979"/>
              <a:gd name="connsiteY18" fmla="*/ 1371600 h 1456796"/>
              <a:gd name="connsiteX0" fmla="*/ 374121 w 1060979"/>
              <a:gd name="connsiteY0" fmla="*/ 1450975 h 1536171"/>
              <a:gd name="connsiteX1" fmla="*/ 37571 w 1060979"/>
              <a:gd name="connsiteY1" fmla="*/ 892175 h 1536171"/>
              <a:gd name="connsiteX2" fmla="*/ 148696 w 1060979"/>
              <a:gd name="connsiteY2" fmla="*/ 749300 h 1536171"/>
              <a:gd name="connsiteX3" fmla="*/ 164571 w 1060979"/>
              <a:gd name="connsiteY3" fmla="*/ 742950 h 1536171"/>
              <a:gd name="connsiteX4" fmla="*/ 278871 w 1060979"/>
              <a:gd name="connsiteY4" fmla="*/ 987425 h 1536171"/>
              <a:gd name="connsiteX5" fmla="*/ 291571 w 1060979"/>
              <a:gd name="connsiteY5" fmla="*/ 206375 h 1536171"/>
              <a:gd name="connsiteX6" fmla="*/ 497946 w 1060979"/>
              <a:gd name="connsiteY6" fmla="*/ 225425 h 1536171"/>
              <a:gd name="connsiteX7" fmla="*/ 472546 w 1060979"/>
              <a:gd name="connsiteY7" fmla="*/ 714375 h 1536171"/>
              <a:gd name="connsiteX8" fmla="*/ 488421 w 1060979"/>
              <a:gd name="connsiteY8" fmla="*/ 460375 h 1536171"/>
              <a:gd name="connsiteX9" fmla="*/ 631296 w 1060979"/>
              <a:gd name="connsiteY9" fmla="*/ 466725 h 1536171"/>
              <a:gd name="connsiteX10" fmla="*/ 672571 w 1060979"/>
              <a:gd name="connsiteY10" fmla="*/ 708025 h 1536171"/>
              <a:gd name="connsiteX11" fmla="*/ 688446 w 1060979"/>
              <a:gd name="connsiteY11" fmla="*/ 508000 h 1536171"/>
              <a:gd name="connsiteX12" fmla="*/ 809096 w 1060979"/>
              <a:gd name="connsiteY12" fmla="*/ 508000 h 1536171"/>
              <a:gd name="connsiteX13" fmla="*/ 828146 w 1060979"/>
              <a:gd name="connsiteY13" fmla="*/ 752475 h 1536171"/>
              <a:gd name="connsiteX14" fmla="*/ 859896 w 1060979"/>
              <a:gd name="connsiteY14" fmla="*/ 603250 h 1536171"/>
              <a:gd name="connsiteX15" fmla="*/ 1037696 w 1060979"/>
              <a:gd name="connsiteY15" fmla="*/ 682625 h 1536171"/>
              <a:gd name="connsiteX16" fmla="*/ 999596 w 1060979"/>
              <a:gd name="connsiteY16" fmla="*/ 1057275 h 1536171"/>
              <a:gd name="connsiteX17" fmla="*/ 837671 w 1060979"/>
              <a:gd name="connsiteY17" fmla="*/ 1403350 h 1536171"/>
              <a:gd name="connsiteX18" fmla="*/ 374121 w 1060979"/>
              <a:gd name="connsiteY18" fmla="*/ 1450975 h 1536171"/>
              <a:gd name="connsiteX0" fmla="*/ 374121 w 1060979"/>
              <a:gd name="connsiteY0" fmla="*/ 1310217 h 1395413"/>
              <a:gd name="connsiteX1" fmla="*/ 37571 w 1060979"/>
              <a:gd name="connsiteY1" fmla="*/ 751417 h 1395413"/>
              <a:gd name="connsiteX2" fmla="*/ 148696 w 1060979"/>
              <a:gd name="connsiteY2" fmla="*/ 608542 h 1395413"/>
              <a:gd name="connsiteX3" fmla="*/ 164571 w 1060979"/>
              <a:gd name="connsiteY3" fmla="*/ 602192 h 1395413"/>
              <a:gd name="connsiteX4" fmla="*/ 278871 w 1060979"/>
              <a:gd name="connsiteY4" fmla="*/ 846667 h 1395413"/>
              <a:gd name="connsiteX5" fmla="*/ 291571 w 1060979"/>
              <a:gd name="connsiteY5" fmla="*/ 65617 h 1395413"/>
              <a:gd name="connsiteX6" fmla="*/ 497946 w 1060979"/>
              <a:gd name="connsiteY6" fmla="*/ 84667 h 1395413"/>
              <a:gd name="connsiteX7" fmla="*/ 472546 w 1060979"/>
              <a:gd name="connsiteY7" fmla="*/ 573617 h 1395413"/>
              <a:gd name="connsiteX8" fmla="*/ 488421 w 1060979"/>
              <a:gd name="connsiteY8" fmla="*/ 319617 h 1395413"/>
              <a:gd name="connsiteX9" fmla="*/ 631296 w 1060979"/>
              <a:gd name="connsiteY9" fmla="*/ 325967 h 1395413"/>
              <a:gd name="connsiteX10" fmla="*/ 672571 w 1060979"/>
              <a:gd name="connsiteY10" fmla="*/ 567267 h 1395413"/>
              <a:gd name="connsiteX11" fmla="*/ 688446 w 1060979"/>
              <a:gd name="connsiteY11" fmla="*/ 367242 h 1395413"/>
              <a:gd name="connsiteX12" fmla="*/ 809096 w 1060979"/>
              <a:gd name="connsiteY12" fmla="*/ 367242 h 1395413"/>
              <a:gd name="connsiteX13" fmla="*/ 828146 w 1060979"/>
              <a:gd name="connsiteY13" fmla="*/ 611717 h 1395413"/>
              <a:gd name="connsiteX14" fmla="*/ 859896 w 1060979"/>
              <a:gd name="connsiteY14" fmla="*/ 462492 h 1395413"/>
              <a:gd name="connsiteX15" fmla="*/ 1037696 w 1060979"/>
              <a:gd name="connsiteY15" fmla="*/ 541867 h 1395413"/>
              <a:gd name="connsiteX16" fmla="*/ 999596 w 1060979"/>
              <a:gd name="connsiteY16" fmla="*/ 916517 h 1395413"/>
              <a:gd name="connsiteX17" fmla="*/ 837671 w 1060979"/>
              <a:gd name="connsiteY17" fmla="*/ 1262592 h 1395413"/>
              <a:gd name="connsiteX18" fmla="*/ 374121 w 1060979"/>
              <a:gd name="connsiteY18" fmla="*/ 1310217 h 1395413"/>
              <a:gd name="connsiteX0" fmla="*/ 374121 w 1060979"/>
              <a:gd name="connsiteY0" fmla="*/ 1310217 h 1395413"/>
              <a:gd name="connsiteX1" fmla="*/ 37571 w 1060979"/>
              <a:gd name="connsiteY1" fmla="*/ 751417 h 1395413"/>
              <a:gd name="connsiteX2" fmla="*/ 148696 w 1060979"/>
              <a:gd name="connsiteY2" fmla="*/ 608542 h 1395413"/>
              <a:gd name="connsiteX3" fmla="*/ 164571 w 1060979"/>
              <a:gd name="connsiteY3" fmla="*/ 602192 h 1395413"/>
              <a:gd name="connsiteX4" fmla="*/ 278871 w 1060979"/>
              <a:gd name="connsiteY4" fmla="*/ 846667 h 1395413"/>
              <a:gd name="connsiteX5" fmla="*/ 291571 w 1060979"/>
              <a:gd name="connsiteY5" fmla="*/ 65617 h 1395413"/>
              <a:gd name="connsiteX6" fmla="*/ 497946 w 1060979"/>
              <a:gd name="connsiteY6" fmla="*/ 84667 h 1395413"/>
              <a:gd name="connsiteX7" fmla="*/ 472546 w 1060979"/>
              <a:gd name="connsiteY7" fmla="*/ 573617 h 1395413"/>
              <a:gd name="connsiteX8" fmla="*/ 488421 w 1060979"/>
              <a:gd name="connsiteY8" fmla="*/ 319617 h 1395413"/>
              <a:gd name="connsiteX9" fmla="*/ 631296 w 1060979"/>
              <a:gd name="connsiteY9" fmla="*/ 325967 h 1395413"/>
              <a:gd name="connsiteX10" fmla="*/ 672571 w 1060979"/>
              <a:gd name="connsiteY10" fmla="*/ 567267 h 1395413"/>
              <a:gd name="connsiteX11" fmla="*/ 688446 w 1060979"/>
              <a:gd name="connsiteY11" fmla="*/ 367242 h 1395413"/>
              <a:gd name="connsiteX12" fmla="*/ 809096 w 1060979"/>
              <a:gd name="connsiteY12" fmla="*/ 367242 h 1395413"/>
              <a:gd name="connsiteX13" fmla="*/ 828146 w 1060979"/>
              <a:gd name="connsiteY13" fmla="*/ 611717 h 1395413"/>
              <a:gd name="connsiteX14" fmla="*/ 859896 w 1060979"/>
              <a:gd name="connsiteY14" fmla="*/ 462492 h 1395413"/>
              <a:gd name="connsiteX15" fmla="*/ 1037696 w 1060979"/>
              <a:gd name="connsiteY15" fmla="*/ 541867 h 1395413"/>
              <a:gd name="connsiteX16" fmla="*/ 999596 w 1060979"/>
              <a:gd name="connsiteY16" fmla="*/ 916517 h 1395413"/>
              <a:gd name="connsiteX17" fmla="*/ 837671 w 1060979"/>
              <a:gd name="connsiteY17" fmla="*/ 1262592 h 1395413"/>
              <a:gd name="connsiteX18" fmla="*/ 374121 w 1060979"/>
              <a:gd name="connsiteY18" fmla="*/ 1310217 h 1395413"/>
              <a:gd name="connsiteX0" fmla="*/ 374121 w 1060979"/>
              <a:gd name="connsiteY0" fmla="*/ 1313391 h 1398587"/>
              <a:gd name="connsiteX1" fmla="*/ 37571 w 1060979"/>
              <a:gd name="connsiteY1" fmla="*/ 754591 h 1398587"/>
              <a:gd name="connsiteX2" fmla="*/ 148696 w 1060979"/>
              <a:gd name="connsiteY2" fmla="*/ 611716 h 1398587"/>
              <a:gd name="connsiteX3" fmla="*/ 164571 w 1060979"/>
              <a:gd name="connsiteY3" fmla="*/ 605366 h 1398587"/>
              <a:gd name="connsiteX4" fmla="*/ 278871 w 1060979"/>
              <a:gd name="connsiteY4" fmla="*/ 849841 h 1398587"/>
              <a:gd name="connsiteX5" fmla="*/ 291571 w 1060979"/>
              <a:gd name="connsiteY5" fmla="*/ 68791 h 1398587"/>
              <a:gd name="connsiteX6" fmla="*/ 478896 w 1060979"/>
              <a:gd name="connsiteY6" fmla="*/ 84667 h 1398587"/>
              <a:gd name="connsiteX7" fmla="*/ 472546 w 1060979"/>
              <a:gd name="connsiteY7" fmla="*/ 576791 h 1398587"/>
              <a:gd name="connsiteX8" fmla="*/ 488421 w 1060979"/>
              <a:gd name="connsiteY8" fmla="*/ 322791 h 1398587"/>
              <a:gd name="connsiteX9" fmla="*/ 631296 w 1060979"/>
              <a:gd name="connsiteY9" fmla="*/ 329141 h 1398587"/>
              <a:gd name="connsiteX10" fmla="*/ 672571 w 1060979"/>
              <a:gd name="connsiteY10" fmla="*/ 570441 h 1398587"/>
              <a:gd name="connsiteX11" fmla="*/ 688446 w 1060979"/>
              <a:gd name="connsiteY11" fmla="*/ 370416 h 1398587"/>
              <a:gd name="connsiteX12" fmla="*/ 809096 w 1060979"/>
              <a:gd name="connsiteY12" fmla="*/ 370416 h 1398587"/>
              <a:gd name="connsiteX13" fmla="*/ 828146 w 1060979"/>
              <a:gd name="connsiteY13" fmla="*/ 614891 h 1398587"/>
              <a:gd name="connsiteX14" fmla="*/ 859896 w 1060979"/>
              <a:gd name="connsiteY14" fmla="*/ 465666 h 1398587"/>
              <a:gd name="connsiteX15" fmla="*/ 1037696 w 1060979"/>
              <a:gd name="connsiteY15" fmla="*/ 545041 h 1398587"/>
              <a:gd name="connsiteX16" fmla="*/ 999596 w 1060979"/>
              <a:gd name="connsiteY16" fmla="*/ 919691 h 1398587"/>
              <a:gd name="connsiteX17" fmla="*/ 837671 w 1060979"/>
              <a:gd name="connsiteY17" fmla="*/ 1265766 h 1398587"/>
              <a:gd name="connsiteX18" fmla="*/ 374121 w 1060979"/>
              <a:gd name="connsiteY18"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164571 w 1060979"/>
              <a:gd name="connsiteY3" fmla="*/ 605366 h 1398587"/>
              <a:gd name="connsiteX4" fmla="*/ 278871 w 1060979"/>
              <a:gd name="connsiteY4" fmla="*/ 849841 h 1398587"/>
              <a:gd name="connsiteX5" fmla="*/ 291571 w 1060979"/>
              <a:gd name="connsiteY5" fmla="*/ 68791 h 1398587"/>
              <a:gd name="connsiteX6" fmla="*/ 478896 w 1060979"/>
              <a:gd name="connsiteY6" fmla="*/ 84667 h 1398587"/>
              <a:gd name="connsiteX7" fmla="*/ 472546 w 1060979"/>
              <a:gd name="connsiteY7" fmla="*/ 576791 h 1398587"/>
              <a:gd name="connsiteX8" fmla="*/ 488421 w 1060979"/>
              <a:gd name="connsiteY8" fmla="*/ 322791 h 1398587"/>
              <a:gd name="connsiteX9" fmla="*/ 631296 w 1060979"/>
              <a:gd name="connsiteY9" fmla="*/ 329141 h 1398587"/>
              <a:gd name="connsiteX10" fmla="*/ 672571 w 1060979"/>
              <a:gd name="connsiteY10" fmla="*/ 570441 h 1398587"/>
              <a:gd name="connsiteX11" fmla="*/ 688446 w 1060979"/>
              <a:gd name="connsiteY11" fmla="*/ 370416 h 1398587"/>
              <a:gd name="connsiteX12" fmla="*/ 809096 w 1060979"/>
              <a:gd name="connsiteY12" fmla="*/ 370416 h 1398587"/>
              <a:gd name="connsiteX13" fmla="*/ 828146 w 1060979"/>
              <a:gd name="connsiteY13" fmla="*/ 614891 h 1398587"/>
              <a:gd name="connsiteX14" fmla="*/ 859896 w 1060979"/>
              <a:gd name="connsiteY14" fmla="*/ 465666 h 1398587"/>
              <a:gd name="connsiteX15" fmla="*/ 1037696 w 1060979"/>
              <a:gd name="connsiteY15" fmla="*/ 545041 h 1398587"/>
              <a:gd name="connsiteX16" fmla="*/ 999596 w 1060979"/>
              <a:gd name="connsiteY16" fmla="*/ 919691 h 1398587"/>
              <a:gd name="connsiteX17" fmla="*/ 837671 w 1060979"/>
              <a:gd name="connsiteY17" fmla="*/ 1265766 h 1398587"/>
              <a:gd name="connsiteX18" fmla="*/ 374121 w 1060979"/>
              <a:gd name="connsiteY18"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164571 w 1060979"/>
              <a:gd name="connsiteY3" fmla="*/ 605366 h 1398587"/>
              <a:gd name="connsiteX4" fmla="*/ 278871 w 1060979"/>
              <a:gd name="connsiteY4" fmla="*/ 849841 h 1398587"/>
              <a:gd name="connsiteX5" fmla="*/ 291571 w 1060979"/>
              <a:gd name="connsiteY5" fmla="*/ 68791 h 1398587"/>
              <a:gd name="connsiteX6" fmla="*/ 478896 w 1060979"/>
              <a:gd name="connsiteY6" fmla="*/ 84667 h 1398587"/>
              <a:gd name="connsiteX7" fmla="*/ 472546 w 1060979"/>
              <a:gd name="connsiteY7" fmla="*/ 576791 h 1398587"/>
              <a:gd name="connsiteX8" fmla="*/ 488421 w 1060979"/>
              <a:gd name="connsiteY8" fmla="*/ 322791 h 1398587"/>
              <a:gd name="connsiteX9" fmla="*/ 631296 w 1060979"/>
              <a:gd name="connsiteY9" fmla="*/ 329141 h 1398587"/>
              <a:gd name="connsiteX10" fmla="*/ 672571 w 1060979"/>
              <a:gd name="connsiteY10" fmla="*/ 570441 h 1398587"/>
              <a:gd name="connsiteX11" fmla="*/ 688446 w 1060979"/>
              <a:gd name="connsiteY11" fmla="*/ 370416 h 1398587"/>
              <a:gd name="connsiteX12" fmla="*/ 809096 w 1060979"/>
              <a:gd name="connsiteY12" fmla="*/ 370416 h 1398587"/>
              <a:gd name="connsiteX13" fmla="*/ 828146 w 1060979"/>
              <a:gd name="connsiteY13" fmla="*/ 614891 h 1398587"/>
              <a:gd name="connsiteX14" fmla="*/ 859896 w 1060979"/>
              <a:gd name="connsiteY14" fmla="*/ 465666 h 1398587"/>
              <a:gd name="connsiteX15" fmla="*/ 1037696 w 1060979"/>
              <a:gd name="connsiteY15" fmla="*/ 545041 h 1398587"/>
              <a:gd name="connsiteX16" fmla="*/ 999596 w 1060979"/>
              <a:gd name="connsiteY16" fmla="*/ 919691 h 1398587"/>
              <a:gd name="connsiteX17" fmla="*/ 837671 w 1060979"/>
              <a:gd name="connsiteY17" fmla="*/ 1265766 h 1398587"/>
              <a:gd name="connsiteX18" fmla="*/ 374121 w 1060979"/>
              <a:gd name="connsiteY18"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278871 w 1060979"/>
              <a:gd name="connsiteY3" fmla="*/ 849841 h 1398587"/>
              <a:gd name="connsiteX4" fmla="*/ 291571 w 1060979"/>
              <a:gd name="connsiteY4" fmla="*/ 68791 h 1398587"/>
              <a:gd name="connsiteX5" fmla="*/ 478896 w 1060979"/>
              <a:gd name="connsiteY5" fmla="*/ 84667 h 1398587"/>
              <a:gd name="connsiteX6" fmla="*/ 472546 w 1060979"/>
              <a:gd name="connsiteY6" fmla="*/ 576791 h 1398587"/>
              <a:gd name="connsiteX7" fmla="*/ 488421 w 1060979"/>
              <a:gd name="connsiteY7" fmla="*/ 322791 h 1398587"/>
              <a:gd name="connsiteX8" fmla="*/ 631296 w 1060979"/>
              <a:gd name="connsiteY8" fmla="*/ 329141 h 1398587"/>
              <a:gd name="connsiteX9" fmla="*/ 672571 w 1060979"/>
              <a:gd name="connsiteY9" fmla="*/ 570441 h 1398587"/>
              <a:gd name="connsiteX10" fmla="*/ 688446 w 1060979"/>
              <a:gd name="connsiteY10" fmla="*/ 370416 h 1398587"/>
              <a:gd name="connsiteX11" fmla="*/ 809096 w 1060979"/>
              <a:gd name="connsiteY11" fmla="*/ 370416 h 1398587"/>
              <a:gd name="connsiteX12" fmla="*/ 828146 w 1060979"/>
              <a:gd name="connsiteY12" fmla="*/ 614891 h 1398587"/>
              <a:gd name="connsiteX13" fmla="*/ 859896 w 1060979"/>
              <a:gd name="connsiteY13" fmla="*/ 465666 h 1398587"/>
              <a:gd name="connsiteX14" fmla="*/ 1037696 w 1060979"/>
              <a:gd name="connsiteY14" fmla="*/ 545041 h 1398587"/>
              <a:gd name="connsiteX15" fmla="*/ 999596 w 1060979"/>
              <a:gd name="connsiteY15" fmla="*/ 919691 h 1398587"/>
              <a:gd name="connsiteX16" fmla="*/ 837671 w 1060979"/>
              <a:gd name="connsiteY16" fmla="*/ 1265766 h 1398587"/>
              <a:gd name="connsiteX17" fmla="*/ 374121 w 1060979"/>
              <a:gd name="connsiteY17"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278871 w 1060979"/>
              <a:gd name="connsiteY3" fmla="*/ 849841 h 1398587"/>
              <a:gd name="connsiteX4" fmla="*/ 291571 w 1060979"/>
              <a:gd name="connsiteY4" fmla="*/ 68791 h 1398587"/>
              <a:gd name="connsiteX5" fmla="*/ 478896 w 1060979"/>
              <a:gd name="connsiteY5" fmla="*/ 84667 h 1398587"/>
              <a:gd name="connsiteX6" fmla="*/ 472546 w 1060979"/>
              <a:gd name="connsiteY6" fmla="*/ 576791 h 1398587"/>
              <a:gd name="connsiteX7" fmla="*/ 488421 w 1060979"/>
              <a:gd name="connsiteY7" fmla="*/ 322791 h 1398587"/>
              <a:gd name="connsiteX8" fmla="*/ 631296 w 1060979"/>
              <a:gd name="connsiteY8" fmla="*/ 329141 h 1398587"/>
              <a:gd name="connsiteX9" fmla="*/ 672571 w 1060979"/>
              <a:gd name="connsiteY9" fmla="*/ 570441 h 1398587"/>
              <a:gd name="connsiteX10" fmla="*/ 688446 w 1060979"/>
              <a:gd name="connsiteY10" fmla="*/ 370416 h 1398587"/>
              <a:gd name="connsiteX11" fmla="*/ 809096 w 1060979"/>
              <a:gd name="connsiteY11" fmla="*/ 370416 h 1398587"/>
              <a:gd name="connsiteX12" fmla="*/ 828146 w 1060979"/>
              <a:gd name="connsiteY12" fmla="*/ 614891 h 1398587"/>
              <a:gd name="connsiteX13" fmla="*/ 859896 w 1060979"/>
              <a:gd name="connsiteY13" fmla="*/ 465666 h 1398587"/>
              <a:gd name="connsiteX14" fmla="*/ 1037696 w 1060979"/>
              <a:gd name="connsiteY14" fmla="*/ 545041 h 1398587"/>
              <a:gd name="connsiteX15" fmla="*/ 999596 w 1060979"/>
              <a:gd name="connsiteY15" fmla="*/ 919691 h 1398587"/>
              <a:gd name="connsiteX16" fmla="*/ 837671 w 1060979"/>
              <a:gd name="connsiteY16" fmla="*/ 1265766 h 1398587"/>
              <a:gd name="connsiteX17" fmla="*/ 374121 w 1060979"/>
              <a:gd name="connsiteY17"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278871 w 1060979"/>
              <a:gd name="connsiteY3" fmla="*/ 849841 h 1398587"/>
              <a:gd name="connsiteX4" fmla="*/ 291571 w 1060979"/>
              <a:gd name="connsiteY4" fmla="*/ 68791 h 1398587"/>
              <a:gd name="connsiteX5" fmla="*/ 478896 w 1060979"/>
              <a:gd name="connsiteY5" fmla="*/ 84667 h 1398587"/>
              <a:gd name="connsiteX6" fmla="*/ 472546 w 1060979"/>
              <a:gd name="connsiteY6" fmla="*/ 576791 h 1398587"/>
              <a:gd name="connsiteX7" fmla="*/ 488421 w 1060979"/>
              <a:gd name="connsiteY7" fmla="*/ 322791 h 1398587"/>
              <a:gd name="connsiteX8" fmla="*/ 631296 w 1060979"/>
              <a:gd name="connsiteY8" fmla="*/ 329141 h 1398587"/>
              <a:gd name="connsiteX9" fmla="*/ 672571 w 1060979"/>
              <a:gd name="connsiteY9" fmla="*/ 570441 h 1398587"/>
              <a:gd name="connsiteX10" fmla="*/ 688446 w 1060979"/>
              <a:gd name="connsiteY10" fmla="*/ 370416 h 1398587"/>
              <a:gd name="connsiteX11" fmla="*/ 809096 w 1060979"/>
              <a:gd name="connsiteY11" fmla="*/ 370416 h 1398587"/>
              <a:gd name="connsiteX12" fmla="*/ 828146 w 1060979"/>
              <a:gd name="connsiteY12" fmla="*/ 614891 h 1398587"/>
              <a:gd name="connsiteX13" fmla="*/ 859896 w 1060979"/>
              <a:gd name="connsiteY13" fmla="*/ 465666 h 1398587"/>
              <a:gd name="connsiteX14" fmla="*/ 1037696 w 1060979"/>
              <a:gd name="connsiteY14" fmla="*/ 545041 h 1398587"/>
              <a:gd name="connsiteX15" fmla="*/ 999596 w 1060979"/>
              <a:gd name="connsiteY15" fmla="*/ 919691 h 1398587"/>
              <a:gd name="connsiteX16" fmla="*/ 837671 w 1060979"/>
              <a:gd name="connsiteY16" fmla="*/ 1265766 h 1398587"/>
              <a:gd name="connsiteX17" fmla="*/ 374121 w 1060979"/>
              <a:gd name="connsiteY17"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278871 w 1060979"/>
              <a:gd name="connsiteY3" fmla="*/ 849841 h 1398587"/>
              <a:gd name="connsiteX4" fmla="*/ 291571 w 1060979"/>
              <a:gd name="connsiteY4" fmla="*/ 68791 h 1398587"/>
              <a:gd name="connsiteX5" fmla="*/ 478896 w 1060979"/>
              <a:gd name="connsiteY5" fmla="*/ 84667 h 1398587"/>
              <a:gd name="connsiteX6" fmla="*/ 472546 w 1060979"/>
              <a:gd name="connsiteY6" fmla="*/ 576791 h 1398587"/>
              <a:gd name="connsiteX7" fmla="*/ 488421 w 1060979"/>
              <a:gd name="connsiteY7" fmla="*/ 322791 h 1398587"/>
              <a:gd name="connsiteX8" fmla="*/ 631296 w 1060979"/>
              <a:gd name="connsiteY8" fmla="*/ 329141 h 1398587"/>
              <a:gd name="connsiteX9" fmla="*/ 672571 w 1060979"/>
              <a:gd name="connsiteY9" fmla="*/ 570441 h 1398587"/>
              <a:gd name="connsiteX10" fmla="*/ 688446 w 1060979"/>
              <a:gd name="connsiteY10" fmla="*/ 370416 h 1398587"/>
              <a:gd name="connsiteX11" fmla="*/ 809096 w 1060979"/>
              <a:gd name="connsiteY11" fmla="*/ 370416 h 1398587"/>
              <a:gd name="connsiteX12" fmla="*/ 828146 w 1060979"/>
              <a:gd name="connsiteY12" fmla="*/ 614891 h 1398587"/>
              <a:gd name="connsiteX13" fmla="*/ 859896 w 1060979"/>
              <a:gd name="connsiteY13" fmla="*/ 465666 h 1398587"/>
              <a:gd name="connsiteX14" fmla="*/ 1037696 w 1060979"/>
              <a:gd name="connsiteY14" fmla="*/ 545041 h 1398587"/>
              <a:gd name="connsiteX15" fmla="*/ 999596 w 1060979"/>
              <a:gd name="connsiteY15" fmla="*/ 919691 h 1398587"/>
              <a:gd name="connsiteX16" fmla="*/ 837671 w 1060979"/>
              <a:gd name="connsiteY16" fmla="*/ 1265766 h 1398587"/>
              <a:gd name="connsiteX17" fmla="*/ 374121 w 1060979"/>
              <a:gd name="connsiteY17" fmla="*/ 1313391 h 1398587"/>
              <a:gd name="connsiteX0" fmla="*/ 374121 w 1060979"/>
              <a:gd name="connsiteY0" fmla="*/ 1313391 h 1404937"/>
              <a:gd name="connsiteX1" fmla="*/ 37571 w 1060979"/>
              <a:gd name="connsiteY1" fmla="*/ 754591 h 1404937"/>
              <a:gd name="connsiteX2" fmla="*/ 148696 w 1060979"/>
              <a:gd name="connsiteY2" fmla="*/ 611716 h 1404937"/>
              <a:gd name="connsiteX3" fmla="*/ 278871 w 1060979"/>
              <a:gd name="connsiteY3" fmla="*/ 849841 h 1404937"/>
              <a:gd name="connsiteX4" fmla="*/ 291571 w 1060979"/>
              <a:gd name="connsiteY4" fmla="*/ 68791 h 1404937"/>
              <a:gd name="connsiteX5" fmla="*/ 478896 w 1060979"/>
              <a:gd name="connsiteY5" fmla="*/ 84667 h 1404937"/>
              <a:gd name="connsiteX6" fmla="*/ 472546 w 1060979"/>
              <a:gd name="connsiteY6" fmla="*/ 576791 h 1404937"/>
              <a:gd name="connsiteX7" fmla="*/ 488421 w 1060979"/>
              <a:gd name="connsiteY7" fmla="*/ 322791 h 1404937"/>
              <a:gd name="connsiteX8" fmla="*/ 631296 w 1060979"/>
              <a:gd name="connsiteY8" fmla="*/ 329141 h 1404937"/>
              <a:gd name="connsiteX9" fmla="*/ 672571 w 1060979"/>
              <a:gd name="connsiteY9" fmla="*/ 570441 h 1404937"/>
              <a:gd name="connsiteX10" fmla="*/ 688446 w 1060979"/>
              <a:gd name="connsiteY10" fmla="*/ 370416 h 1404937"/>
              <a:gd name="connsiteX11" fmla="*/ 809096 w 1060979"/>
              <a:gd name="connsiteY11" fmla="*/ 370416 h 1404937"/>
              <a:gd name="connsiteX12" fmla="*/ 828146 w 1060979"/>
              <a:gd name="connsiteY12" fmla="*/ 614891 h 1404937"/>
              <a:gd name="connsiteX13" fmla="*/ 859896 w 1060979"/>
              <a:gd name="connsiteY13" fmla="*/ 465666 h 1404937"/>
              <a:gd name="connsiteX14" fmla="*/ 1037696 w 1060979"/>
              <a:gd name="connsiteY14" fmla="*/ 545041 h 1404937"/>
              <a:gd name="connsiteX15" fmla="*/ 999596 w 1060979"/>
              <a:gd name="connsiteY15" fmla="*/ 919691 h 1404937"/>
              <a:gd name="connsiteX16" fmla="*/ 859896 w 1060979"/>
              <a:gd name="connsiteY16" fmla="*/ 1303867 h 1404937"/>
              <a:gd name="connsiteX17" fmla="*/ 374121 w 1060979"/>
              <a:gd name="connsiteY17" fmla="*/ 1313391 h 1404937"/>
              <a:gd name="connsiteX0" fmla="*/ 374121 w 1060979"/>
              <a:gd name="connsiteY0" fmla="*/ 1313391 h 1404937"/>
              <a:gd name="connsiteX1" fmla="*/ 37571 w 1060979"/>
              <a:gd name="connsiteY1" fmla="*/ 754591 h 1404937"/>
              <a:gd name="connsiteX2" fmla="*/ 148696 w 1060979"/>
              <a:gd name="connsiteY2" fmla="*/ 611716 h 1404937"/>
              <a:gd name="connsiteX3" fmla="*/ 278871 w 1060979"/>
              <a:gd name="connsiteY3" fmla="*/ 849841 h 1404937"/>
              <a:gd name="connsiteX4" fmla="*/ 291571 w 1060979"/>
              <a:gd name="connsiteY4" fmla="*/ 68791 h 1404937"/>
              <a:gd name="connsiteX5" fmla="*/ 478896 w 1060979"/>
              <a:gd name="connsiteY5" fmla="*/ 84667 h 1404937"/>
              <a:gd name="connsiteX6" fmla="*/ 472546 w 1060979"/>
              <a:gd name="connsiteY6" fmla="*/ 576791 h 1404937"/>
              <a:gd name="connsiteX7" fmla="*/ 488421 w 1060979"/>
              <a:gd name="connsiteY7" fmla="*/ 322791 h 1404937"/>
              <a:gd name="connsiteX8" fmla="*/ 631296 w 1060979"/>
              <a:gd name="connsiteY8" fmla="*/ 329141 h 1404937"/>
              <a:gd name="connsiteX9" fmla="*/ 672571 w 1060979"/>
              <a:gd name="connsiteY9" fmla="*/ 570441 h 1404937"/>
              <a:gd name="connsiteX10" fmla="*/ 688446 w 1060979"/>
              <a:gd name="connsiteY10" fmla="*/ 370416 h 1404937"/>
              <a:gd name="connsiteX11" fmla="*/ 809096 w 1060979"/>
              <a:gd name="connsiteY11" fmla="*/ 370416 h 1404937"/>
              <a:gd name="connsiteX12" fmla="*/ 828146 w 1060979"/>
              <a:gd name="connsiteY12" fmla="*/ 614891 h 1404937"/>
              <a:gd name="connsiteX13" fmla="*/ 859896 w 1060979"/>
              <a:gd name="connsiteY13" fmla="*/ 465666 h 1404937"/>
              <a:gd name="connsiteX14" fmla="*/ 1037696 w 1060979"/>
              <a:gd name="connsiteY14" fmla="*/ 545041 h 1404937"/>
              <a:gd name="connsiteX15" fmla="*/ 999596 w 1060979"/>
              <a:gd name="connsiteY15" fmla="*/ 919691 h 1404937"/>
              <a:gd name="connsiteX16" fmla="*/ 859896 w 1060979"/>
              <a:gd name="connsiteY16" fmla="*/ 1303867 h 1404937"/>
              <a:gd name="connsiteX17" fmla="*/ 374121 w 1060979"/>
              <a:gd name="connsiteY17" fmla="*/ 1313391 h 1404937"/>
              <a:gd name="connsiteX0" fmla="*/ 374121 w 1060979"/>
              <a:gd name="connsiteY0" fmla="*/ 1313391 h 1392237"/>
              <a:gd name="connsiteX1" fmla="*/ 37571 w 1060979"/>
              <a:gd name="connsiteY1" fmla="*/ 754591 h 1392237"/>
              <a:gd name="connsiteX2" fmla="*/ 148696 w 1060979"/>
              <a:gd name="connsiteY2" fmla="*/ 611716 h 1392237"/>
              <a:gd name="connsiteX3" fmla="*/ 278871 w 1060979"/>
              <a:gd name="connsiteY3" fmla="*/ 849841 h 1392237"/>
              <a:gd name="connsiteX4" fmla="*/ 291571 w 1060979"/>
              <a:gd name="connsiteY4" fmla="*/ 68791 h 1392237"/>
              <a:gd name="connsiteX5" fmla="*/ 478896 w 1060979"/>
              <a:gd name="connsiteY5" fmla="*/ 84667 h 1392237"/>
              <a:gd name="connsiteX6" fmla="*/ 472546 w 1060979"/>
              <a:gd name="connsiteY6" fmla="*/ 576791 h 1392237"/>
              <a:gd name="connsiteX7" fmla="*/ 488421 w 1060979"/>
              <a:gd name="connsiteY7" fmla="*/ 322791 h 1392237"/>
              <a:gd name="connsiteX8" fmla="*/ 631296 w 1060979"/>
              <a:gd name="connsiteY8" fmla="*/ 329141 h 1392237"/>
              <a:gd name="connsiteX9" fmla="*/ 672571 w 1060979"/>
              <a:gd name="connsiteY9" fmla="*/ 570441 h 1392237"/>
              <a:gd name="connsiteX10" fmla="*/ 688446 w 1060979"/>
              <a:gd name="connsiteY10" fmla="*/ 370416 h 1392237"/>
              <a:gd name="connsiteX11" fmla="*/ 809096 w 1060979"/>
              <a:gd name="connsiteY11" fmla="*/ 370416 h 1392237"/>
              <a:gd name="connsiteX12" fmla="*/ 828146 w 1060979"/>
              <a:gd name="connsiteY12" fmla="*/ 614891 h 1392237"/>
              <a:gd name="connsiteX13" fmla="*/ 859896 w 1060979"/>
              <a:gd name="connsiteY13" fmla="*/ 465666 h 1392237"/>
              <a:gd name="connsiteX14" fmla="*/ 1037696 w 1060979"/>
              <a:gd name="connsiteY14" fmla="*/ 545041 h 1392237"/>
              <a:gd name="connsiteX15" fmla="*/ 999596 w 1060979"/>
              <a:gd name="connsiteY15" fmla="*/ 919691 h 1392237"/>
              <a:gd name="connsiteX16" fmla="*/ 859896 w 1060979"/>
              <a:gd name="connsiteY16" fmla="*/ 1227667 h 1392237"/>
              <a:gd name="connsiteX17" fmla="*/ 374121 w 1060979"/>
              <a:gd name="connsiteY17" fmla="*/ 1313391 h 1392237"/>
              <a:gd name="connsiteX0" fmla="*/ 374121 w 1060979"/>
              <a:gd name="connsiteY0" fmla="*/ 1313391 h 1392237"/>
              <a:gd name="connsiteX1" fmla="*/ 37571 w 1060979"/>
              <a:gd name="connsiteY1" fmla="*/ 754591 h 1392237"/>
              <a:gd name="connsiteX2" fmla="*/ 148696 w 1060979"/>
              <a:gd name="connsiteY2" fmla="*/ 611716 h 1392237"/>
              <a:gd name="connsiteX3" fmla="*/ 278871 w 1060979"/>
              <a:gd name="connsiteY3" fmla="*/ 849841 h 1392237"/>
              <a:gd name="connsiteX4" fmla="*/ 291571 w 1060979"/>
              <a:gd name="connsiteY4" fmla="*/ 68791 h 1392237"/>
              <a:gd name="connsiteX5" fmla="*/ 478896 w 1060979"/>
              <a:gd name="connsiteY5" fmla="*/ 84667 h 1392237"/>
              <a:gd name="connsiteX6" fmla="*/ 472546 w 1060979"/>
              <a:gd name="connsiteY6" fmla="*/ 576791 h 1392237"/>
              <a:gd name="connsiteX7" fmla="*/ 488421 w 1060979"/>
              <a:gd name="connsiteY7" fmla="*/ 322791 h 1392237"/>
              <a:gd name="connsiteX8" fmla="*/ 631296 w 1060979"/>
              <a:gd name="connsiteY8" fmla="*/ 329141 h 1392237"/>
              <a:gd name="connsiteX9" fmla="*/ 672571 w 1060979"/>
              <a:gd name="connsiteY9" fmla="*/ 570441 h 1392237"/>
              <a:gd name="connsiteX10" fmla="*/ 688446 w 1060979"/>
              <a:gd name="connsiteY10" fmla="*/ 370416 h 1392237"/>
              <a:gd name="connsiteX11" fmla="*/ 809096 w 1060979"/>
              <a:gd name="connsiteY11" fmla="*/ 370416 h 1392237"/>
              <a:gd name="connsiteX12" fmla="*/ 828146 w 1060979"/>
              <a:gd name="connsiteY12" fmla="*/ 614891 h 1392237"/>
              <a:gd name="connsiteX13" fmla="*/ 859896 w 1060979"/>
              <a:gd name="connsiteY13" fmla="*/ 465666 h 1392237"/>
              <a:gd name="connsiteX14" fmla="*/ 1037696 w 1060979"/>
              <a:gd name="connsiteY14" fmla="*/ 545041 h 1392237"/>
              <a:gd name="connsiteX15" fmla="*/ 999596 w 1060979"/>
              <a:gd name="connsiteY15" fmla="*/ 919691 h 1392237"/>
              <a:gd name="connsiteX16" fmla="*/ 859896 w 1060979"/>
              <a:gd name="connsiteY16" fmla="*/ 1227667 h 1392237"/>
              <a:gd name="connsiteX17" fmla="*/ 374121 w 1060979"/>
              <a:gd name="connsiteY17" fmla="*/ 1313391 h 1392237"/>
              <a:gd name="connsiteX0" fmla="*/ 374121 w 1060979"/>
              <a:gd name="connsiteY0" fmla="*/ 1313391 h 1392237"/>
              <a:gd name="connsiteX1" fmla="*/ 37571 w 1060979"/>
              <a:gd name="connsiteY1" fmla="*/ 754591 h 1392237"/>
              <a:gd name="connsiteX2" fmla="*/ 148696 w 1060979"/>
              <a:gd name="connsiteY2" fmla="*/ 611716 h 1392237"/>
              <a:gd name="connsiteX3" fmla="*/ 278871 w 1060979"/>
              <a:gd name="connsiteY3" fmla="*/ 849841 h 1392237"/>
              <a:gd name="connsiteX4" fmla="*/ 291571 w 1060979"/>
              <a:gd name="connsiteY4" fmla="*/ 68791 h 1392237"/>
              <a:gd name="connsiteX5" fmla="*/ 478896 w 1060979"/>
              <a:gd name="connsiteY5" fmla="*/ 84667 h 1392237"/>
              <a:gd name="connsiteX6" fmla="*/ 472546 w 1060979"/>
              <a:gd name="connsiteY6" fmla="*/ 576791 h 1392237"/>
              <a:gd name="connsiteX7" fmla="*/ 488421 w 1060979"/>
              <a:gd name="connsiteY7" fmla="*/ 322791 h 1392237"/>
              <a:gd name="connsiteX8" fmla="*/ 631296 w 1060979"/>
              <a:gd name="connsiteY8" fmla="*/ 329141 h 1392237"/>
              <a:gd name="connsiteX9" fmla="*/ 672571 w 1060979"/>
              <a:gd name="connsiteY9" fmla="*/ 570441 h 1392237"/>
              <a:gd name="connsiteX10" fmla="*/ 688446 w 1060979"/>
              <a:gd name="connsiteY10" fmla="*/ 370416 h 1392237"/>
              <a:gd name="connsiteX11" fmla="*/ 809096 w 1060979"/>
              <a:gd name="connsiteY11" fmla="*/ 370416 h 1392237"/>
              <a:gd name="connsiteX12" fmla="*/ 828146 w 1060979"/>
              <a:gd name="connsiteY12" fmla="*/ 614891 h 1392237"/>
              <a:gd name="connsiteX13" fmla="*/ 859896 w 1060979"/>
              <a:gd name="connsiteY13" fmla="*/ 465666 h 1392237"/>
              <a:gd name="connsiteX14" fmla="*/ 1037696 w 1060979"/>
              <a:gd name="connsiteY14" fmla="*/ 545041 h 1392237"/>
              <a:gd name="connsiteX15" fmla="*/ 999596 w 1060979"/>
              <a:gd name="connsiteY15" fmla="*/ 919691 h 1392237"/>
              <a:gd name="connsiteX16" fmla="*/ 859896 w 1060979"/>
              <a:gd name="connsiteY16" fmla="*/ 1227667 h 1392237"/>
              <a:gd name="connsiteX17" fmla="*/ 374121 w 1060979"/>
              <a:gd name="connsiteY17" fmla="*/ 1313391 h 1392237"/>
              <a:gd name="connsiteX0" fmla="*/ 374121 w 1060979"/>
              <a:gd name="connsiteY0" fmla="*/ 1313391 h 1319212"/>
              <a:gd name="connsiteX1" fmla="*/ 37571 w 1060979"/>
              <a:gd name="connsiteY1" fmla="*/ 754591 h 1319212"/>
              <a:gd name="connsiteX2" fmla="*/ 148696 w 1060979"/>
              <a:gd name="connsiteY2" fmla="*/ 611716 h 1319212"/>
              <a:gd name="connsiteX3" fmla="*/ 278871 w 1060979"/>
              <a:gd name="connsiteY3" fmla="*/ 849841 h 1319212"/>
              <a:gd name="connsiteX4" fmla="*/ 291571 w 1060979"/>
              <a:gd name="connsiteY4" fmla="*/ 68791 h 1319212"/>
              <a:gd name="connsiteX5" fmla="*/ 478896 w 1060979"/>
              <a:gd name="connsiteY5" fmla="*/ 84667 h 1319212"/>
              <a:gd name="connsiteX6" fmla="*/ 472546 w 1060979"/>
              <a:gd name="connsiteY6" fmla="*/ 576791 h 1319212"/>
              <a:gd name="connsiteX7" fmla="*/ 488421 w 1060979"/>
              <a:gd name="connsiteY7" fmla="*/ 322791 h 1319212"/>
              <a:gd name="connsiteX8" fmla="*/ 631296 w 1060979"/>
              <a:gd name="connsiteY8" fmla="*/ 329141 h 1319212"/>
              <a:gd name="connsiteX9" fmla="*/ 672571 w 1060979"/>
              <a:gd name="connsiteY9" fmla="*/ 570441 h 1319212"/>
              <a:gd name="connsiteX10" fmla="*/ 688446 w 1060979"/>
              <a:gd name="connsiteY10" fmla="*/ 370416 h 1319212"/>
              <a:gd name="connsiteX11" fmla="*/ 809096 w 1060979"/>
              <a:gd name="connsiteY11" fmla="*/ 370416 h 1319212"/>
              <a:gd name="connsiteX12" fmla="*/ 828146 w 1060979"/>
              <a:gd name="connsiteY12" fmla="*/ 614891 h 1319212"/>
              <a:gd name="connsiteX13" fmla="*/ 859896 w 1060979"/>
              <a:gd name="connsiteY13" fmla="*/ 465666 h 1319212"/>
              <a:gd name="connsiteX14" fmla="*/ 1037696 w 1060979"/>
              <a:gd name="connsiteY14" fmla="*/ 545041 h 1319212"/>
              <a:gd name="connsiteX15" fmla="*/ 999596 w 1060979"/>
              <a:gd name="connsiteY15" fmla="*/ 919691 h 1319212"/>
              <a:gd name="connsiteX16" fmla="*/ 859896 w 1060979"/>
              <a:gd name="connsiteY16" fmla="*/ 1227667 h 1319212"/>
              <a:gd name="connsiteX17" fmla="*/ 374121 w 1060979"/>
              <a:gd name="connsiteY17" fmla="*/ 1313391 h 1319212"/>
              <a:gd name="connsiteX0" fmla="*/ 374121 w 1060979"/>
              <a:gd name="connsiteY0" fmla="*/ 1313391 h 1319212"/>
              <a:gd name="connsiteX1" fmla="*/ 37571 w 1060979"/>
              <a:gd name="connsiteY1" fmla="*/ 754591 h 1319212"/>
              <a:gd name="connsiteX2" fmla="*/ 148696 w 1060979"/>
              <a:gd name="connsiteY2" fmla="*/ 611716 h 1319212"/>
              <a:gd name="connsiteX3" fmla="*/ 278871 w 1060979"/>
              <a:gd name="connsiteY3" fmla="*/ 849841 h 1319212"/>
              <a:gd name="connsiteX4" fmla="*/ 291571 w 1060979"/>
              <a:gd name="connsiteY4" fmla="*/ 68791 h 1319212"/>
              <a:gd name="connsiteX5" fmla="*/ 478896 w 1060979"/>
              <a:gd name="connsiteY5" fmla="*/ 84667 h 1319212"/>
              <a:gd name="connsiteX6" fmla="*/ 472546 w 1060979"/>
              <a:gd name="connsiteY6" fmla="*/ 576791 h 1319212"/>
              <a:gd name="connsiteX7" fmla="*/ 488421 w 1060979"/>
              <a:gd name="connsiteY7" fmla="*/ 322791 h 1319212"/>
              <a:gd name="connsiteX8" fmla="*/ 631296 w 1060979"/>
              <a:gd name="connsiteY8" fmla="*/ 329141 h 1319212"/>
              <a:gd name="connsiteX9" fmla="*/ 672571 w 1060979"/>
              <a:gd name="connsiteY9" fmla="*/ 570441 h 1319212"/>
              <a:gd name="connsiteX10" fmla="*/ 688446 w 1060979"/>
              <a:gd name="connsiteY10" fmla="*/ 370416 h 1319212"/>
              <a:gd name="connsiteX11" fmla="*/ 809096 w 1060979"/>
              <a:gd name="connsiteY11" fmla="*/ 370416 h 1319212"/>
              <a:gd name="connsiteX12" fmla="*/ 828146 w 1060979"/>
              <a:gd name="connsiteY12" fmla="*/ 614891 h 1319212"/>
              <a:gd name="connsiteX13" fmla="*/ 859896 w 1060979"/>
              <a:gd name="connsiteY13" fmla="*/ 465666 h 1319212"/>
              <a:gd name="connsiteX14" fmla="*/ 1037696 w 1060979"/>
              <a:gd name="connsiteY14" fmla="*/ 545041 h 1319212"/>
              <a:gd name="connsiteX15" fmla="*/ 999596 w 1060979"/>
              <a:gd name="connsiteY15" fmla="*/ 919691 h 1319212"/>
              <a:gd name="connsiteX16" fmla="*/ 859896 w 1060979"/>
              <a:gd name="connsiteY16" fmla="*/ 1227667 h 1319212"/>
              <a:gd name="connsiteX17" fmla="*/ 374121 w 1060979"/>
              <a:gd name="connsiteY17" fmla="*/ 1313391 h 1319212"/>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7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85296 w 1060979"/>
              <a:gd name="connsiteY16" fmla="*/ 12530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85296 w 1060979"/>
              <a:gd name="connsiteY16" fmla="*/ 12530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85296 w 1060979"/>
              <a:gd name="connsiteY16" fmla="*/ 1253068 h 1313391"/>
              <a:gd name="connsiteX17" fmla="*/ 374121 w 1060979"/>
              <a:gd name="connsiteY17" fmla="*/ 1313391 h 1313391"/>
              <a:gd name="connsiteX0" fmla="*/ 374121 w 1037696"/>
              <a:gd name="connsiteY0" fmla="*/ 1313391 h 1313391"/>
              <a:gd name="connsiteX1" fmla="*/ 37571 w 1037696"/>
              <a:gd name="connsiteY1" fmla="*/ 754591 h 1313391"/>
              <a:gd name="connsiteX2" fmla="*/ 148696 w 1037696"/>
              <a:gd name="connsiteY2" fmla="*/ 611716 h 1313391"/>
              <a:gd name="connsiteX3" fmla="*/ 278871 w 1037696"/>
              <a:gd name="connsiteY3" fmla="*/ 849841 h 1313391"/>
              <a:gd name="connsiteX4" fmla="*/ 291571 w 1037696"/>
              <a:gd name="connsiteY4" fmla="*/ 68791 h 1313391"/>
              <a:gd name="connsiteX5" fmla="*/ 478896 w 1037696"/>
              <a:gd name="connsiteY5" fmla="*/ 84667 h 1313391"/>
              <a:gd name="connsiteX6" fmla="*/ 472546 w 1037696"/>
              <a:gd name="connsiteY6" fmla="*/ 576791 h 1313391"/>
              <a:gd name="connsiteX7" fmla="*/ 488421 w 1037696"/>
              <a:gd name="connsiteY7" fmla="*/ 322791 h 1313391"/>
              <a:gd name="connsiteX8" fmla="*/ 631296 w 1037696"/>
              <a:gd name="connsiteY8" fmla="*/ 329141 h 1313391"/>
              <a:gd name="connsiteX9" fmla="*/ 672571 w 1037696"/>
              <a:gd name="connsiteY9" fmla="*/ 570441 h 1313391"/>
              <a:gd name="connsiteX10" fmla="*/ 688446 w 1037696"/>
              <a:gd name="connsiteY10" fmla="*/ 370416 h 1313391"/>
              <a:gd name="connsiteX11" fmla="*/ 809096 w 1037696"/>
              <a:gd name="connsiteY11" fmla="*/ 370416 h 1313391"/>
              <a:gd name="connsiteX12" fmla="*/ 828146 w 1037696"/>
              <a:gd name="connsiteY12" fmla="*/ 614891 h 1313391"/>
              <a:gd name="connsiteX13" fmla="*/ 859896 w 1037696"/>
              <a:gd name="connsiteY13" fmla="*/ 465666 h 1313391"/>
              <a:gd name="connsiteX14" fmla="*/ 1037696 w 1037696"/>
              <a:gd name="connsiteY14" fmla="*/ 545041 h 1313391"/>
              <a:gd name="connsiteX15" fmla="*/ 999596 w 1037696"/>
              <a:gd name="connsiteY15" fmla="*/ 919691 h 1313391"/>
              <a:gd name="connsiteX16" fmla="*/ 885296 w 1037696"/>
              <a:gd name="connsiteY16" fmla="*/ 1253068 h 1313391"/>
              <a:gd name="connsiteX17" fmla="*/ 374121 w 1037696"/>
              <a:gd name="connsiteY17" fmla="*/ 1313391 h 1313391"/>
              <a:gd name="connsiteX0" fmla="*/ 374121 w 1037696"/>
              <a:gd name="connsiteY0" fmla="*/ 1313391 h 1313391"/>
              <a:gd name="connsiteX1" fmla="*/ 37571 w 1037696"/>
              <a:gd name="connsiteY1" fmla="*/ 754591 h 1313391"/>
              <a:gd name="connsiteX2" fmla="*/ 148696 w 1037696"/>
              <a:gd name="connsiteY2" fmla="*/ 611716 h 1313391"/>
              <a:gd name="connsiteX3" fmla="*/ 278871 w 1037696"/>
              <a:gd name="connsiteY3" fmla="*/ 849841 h 1313391"/>
              <a:gd name="connsiteX4" fmla="*/ 291571 w 1037696"/>
              <a:gd name="connsiteY4" fmla="*/ 68791 h 1313391"/>
              <a:gd name="connsiteX5" fmla="*/ 478896 w 1037696"/>
              <a:gd name="connsiteY5" fmla="*/ 84667 h 1313391"/>
              <a:gd name="connsiteX6" fmla="*/ 472546 w 1037696"/>
              <a:gd name="connsiteY6" fmla="*/ 576791 h 1313391"/>
              <a:gd name="connsiteX7" fmla="*/ 488421 w 1037696"/>
              <a:gd name="connsiteY7" fmla="*/ 322791 h 1313391"/>
              <a:gd name="connsiteX8" fmla="*/ 631296 w 1037696"/>
              <a:gd name="connsiteY8" fmla="*/ 329141 h 1313391"/>
              <a:gd name="connsiteX9" fmla="*/ 672571 w 1037696"/>
              <a:gd name="connsiteY9" fmla="*/ 570441 h 1313391"/>
              <a:gd name="connsiteX10" fmla="*/ 688446 w 1037696"/>
              <a:gd name="connsiteY10" fmla="*/ 370416 h 1313391"/>
              <a:gd name="connsiteX11" fmla="*/ 809096 w 1037696"/>
              <a:gd name="connsiteY11" fmla="*/ 370416 h 1313391"/>
              <a:gd name="connsiteX12" fmla="*/ 828146 w 1037696"/>
              <a:gd name="connsiteY12" fmla="*/ 614891 h 1313391"/>
              <a:gd name="connsiteX13" fmla="*/ 859896 w 1037696"/>
              <a:gd name="connsiteY13" fmla="*/ 465666 h 1313391"/>
              <a:gd name="connsiteX14" fmla="*/ 1037696 w 1037696"/>
              <a:gd name="connsiteY14" fmla="*/ 545041 h 1313391"/>
              <a:gd name="connsiteX15" fmla="*/ 974196 w 1037696"/>
              <a:gd name="connsiteY15" fmla="*/ 935566 h 1313391"/>
              <a:gd name="connsiteX16" fmla="*/ 885296 w 1037696"/>
              <a:gd name="connsiteY16" fmla="*/ 1253068 h 1313391"/>
              <a:gd name="connsiteX17" fmla="*/ 374121 w 1037696"/>
              <a:gd name="connsiteY17" fmla="*/ 1313391 h 1313391"/>
              <a:gd name="connsiteX0" fmla="*/ 374121 w 1037696"/>
              <a:gd name="connsiteY0" fmla="*/ 1313391 h 1313391"/>
              <a:gd name="connsiteX1" fmla="*/ 37571 w 1037696"/>
              <a:gd name="connsiteY1" fmla="*/ 754591 h 1313391"/>
              <a:gd name="connsiteX2" fmla="*/ 148696 w 1037696"/>
              <a:gd name="connsiteY2" fmla="*/ 611716 h 1313391"/>
              <a:gd name="connsiteX3" fmla="*/ 278871 w 1037696"/>
              <a:gd name="connsiteY3" fmla="*/ 849841 h 1313391"/>
              <a:gd name="connsiteX4" fmla="*/ 291571 w 1037696"/>
              <a:gd name="connsiteY4" fmla="*/ 68791 h 1313391"/>
              <a:gd name="connsiteX5" fmla="*/ 478896 w 1037696"/>
              <a:gd name="connsiteY5" fmla="*/ 84667 h 1313391"/>
              <a:gd name="connsiteX6" fmla="*/ 472546 w 1037696"/>
              <a:gd name="connsiteY6" fmla="*/ 576791 h 1313391"/>
              <a:gd name="connsiteX7" fmla="*/ 488421 w 1037696"/>
              <a:gd name="connsiteY7" fmla="*/ 322791 h 1313391"/>
              <a:gd name="connsiteX8" fmla="*/ 631296 w 1037696"/>
              <a:gd name="connsiteY8" fmla="*/ 329141 h 1313391"/>
              <a:gd name="connsiteX9" fmla="*/ 672571 w 1037696"/>
              <a:gd name="connsiteY9" fmla="*/ 570441 h 1313391"/>
              <a:gd name="connsiteX10" fmla="*/ 688446 w 1037696"/>
              <a:gd name="connsiteY10" fmla="*/ 370416 h 1313391"/>
              <a:gd name="connsiteX11" fmla="*/ 809096 w 1037696"/>
              <a:gd name="connsiteY11" fmla="*/ 370416 h 1313391"/>
              <a:gd name="connsiteX12" fmla="*/ 828146 w 1037696"/>
              <a:gd name="connsiteY12" fmla="*/ 614891 h 1313391"/>
              <a:gd name="connsiteX13" fmla="*/ 859896 w 1037696"/>
              <a:gd name="connsiteY13" fmla="*/ 465666 h 1313391"/>
              <a:gd name="connsiteX14" fmla="*/ 1037696 w 1037696"/>
              <a:gd name="connsiteY14" fmla="*/ 545041 h 1313391"/>
              <a:gd name="connsiteX15" fmla="*/ 974196 w 1037696"/>
              <a:gd name="connsiteY15" fmla="*/ 935566 h 1313391"/>
              <a:gd name="connsiteX16" fmla="*/ 885296 w 1037696"/>
              <a:gd name="connsiteY16" fmla="*/ 1253068 h 1313391"/>
              <a:gd name="connsiteX17" fmla="*/ 374121 w 1037696"/>
              <a:gd name="connsiteY17" fmla="*/ 1313391 h 1313391"/>
              <a:gd name="connsiteX0" fmla="*/ 374121 w 1037696"/>
              <a:gd name="connsiteY0" fmla="*/ 1313391 h 1313391"/>
              <a:gd name="connsiteX1" fmla="*/ 37571 w 1037696"/>
              <a:gd name="connsiteY1" fmla="*/ 754591 h 1313391"/>
              <a:gd name="connsiteX2" fmla="*/ 148696 w 1037696"/>
              <a:gd name="connsiteY2" fmla="*/ 611716 h 1313391"/>
              <a:gd name="connsiteX3" fmla="*/ 278871 w 1037696"/>
              <a:gd name="connsiteY3" fmla="*/ 849841 h 1313391"/>
              <a:gd name="connsiteX4" fmla="*/ 291571 w 1037696"/>
              <a:gd name="connsiteY4" fmla="*/ 68791 h 1313391"/>
              <a:gd name="connsiteX5" fmla="*/ 478896 w 1037696"/>
              <a:gd name="connsiteY5" fmla="*/ 84667 h 1313391"/>
              <a:gd name="connsiteX6" fmla="*/ 472546 w 1037696"/>
              <a:gd name="connsiteY6" fmla="*/ 576791 h 1313391"/>
              <a:gd name="connsiteX7" fmla="*/ 488421 w 1037696"/>
              <a:gd name="connsiteY7" fmla="*/ 322791 h 1313391"/>
              <a:gd name="connsiteX8" fmla="*/ 631296 w 1037696"/>
              <a:gd name="connsiteY8" fmla="*/ 329141 h 1313391"/>
              <a:gd name="connsiteX9" fmla="*/ 672571 w 1037696"/>
              <a:gd name="connsiteY9" fmla="*/ 570441 h 1313391"/>
              <a:gd name="connsiteX10" fmla="*/ 688446 w 1037696"/>
              <a:gd name="connsiteY10" fmla="*/ 370416 h 1313391"/>
              <a:gd name="connsiteX11" fmla="*/ 809096 w 1037696"/>
              <a:gd name="connsiteY11" fmla="*/ 370416 h 1313391"/>
              <a:gd name="connsiteX12" fmla="*/ 828146 w 1037696"/>
              <a:gd name="connsiteY12" fmla="*/ 614891 h 1313391"/>
              <a:gd name="connsiteX13" fmla="*/ 859896 w 1037696"/>
              <a:gd name="connsiteY13" fmla="*/ 465666 h 1313391"/>
              <a:gd name="connsiteX14" fmla="*/ 1037696 w 1037696"/>
              <a:gd name="connsiteY14" fmla="*/ 545041 h 1313391"/>
              <a:gd name="connsiteX15" fmla="*/ 974196 w 1037696"/>
              <a:gd name="connsiteY15" fmla="*/ 935566 h 1313391"/>
              <a:gd name="connsiteX16" fmla="*/ 885296 w 1037696"/>
              <a:gd name="connsiteY16" fmla="*/ 1253068 h 1313391"/>
              <a:gd name="connsiteX17" fmla="*/ 374121 w 1037696"/>
              <a:gd name="connsiteY17" fmla="*/ 1313391 h 1313391"/>
              <a:gd name="connsiteX0" fmla="*/ 374121 w 1012296"/>
              <a:gd name="connsiteY0" fmla="*/ 1313391 h 1313391"/>
              <a:gd name="connsiteX1" fmla="*/ 37571 w 1012296"/>
              <a:gd name="connsiteY1" fmla="*/ 754591 h 1313391"/>
              <a:gd name="connsiteX2" fmla="*/ 148696 w 1012296"/>
              <a:gd name="connsiteY2" fmla="*/ 611716 h 1313391"/>
              <a:gd name="connsiteX3" fmla="*/ 278871 w 1012296"/>
              <a:gd name="connsiteY3" fmla="*/ 849841 h 1313391"/>
              <a:gd name="connsiteX4" fmla="*/ 291571 w 1012296"/>
              <a:gd name="connsiteY4" fmla="*/ 68791 h 1313391"/>
              <a:gd name="connsiteX5" fmla="*/ 478896 w 1012296"/>
              <a:gd name="connsiteY5" fmla="*/ 84667 h 1313391"/>
              <a:gd name="connsiteX6" fmla="*/ 472546 w 1012296"/>
              <a:gd name="connsiteY6" fmla="*/ 576791 h 1313391"/>
              <a:gd name="connsiteX7" fmla="*/ 488421 w 1012296"/>
              <a:gd name="connsiteY7" fmla="*/ 322791 h 1313391"/>
              <a:gd name="connsiteX8" fmla="*/ 631296 w 1012296"/>
              <a:gd name="connsiteY8" fmla="*/ 329141 h 1313391"/>
              <a:gd name="connsiteX9" fmla="*/ 672571 w 1012296"/>
              <a:gd name="connsiteY9" fmla="*/ 570441 h 1313391"/>
              <a:gd name="connsiteX10" fmla="*/ 688446 w 1012296"/>
              <a:gd name="connsiteY10" fmla="*/ 370416 h 1313391"/>
              <a:gd name="connsiteX11" fmla="*/ 809096 w 1012296"/>
              <a:gd name="connsiteY11" fmla="*/ 370416 h 1313391"/>
              <a:gd name="connsiteX12" fmla="*/ 828146 w 1012296"/>
              <a:gd name="connsiteY12" fmla="*/ 614891 h 1313391"/>
              <a:gd name="connsiteX13" fmla="*/ 859896 w 1012296"/>
              <a:gd name="connsiteY13" fmla="*/ 465666 h 1313391"/>
              <a:gd name="connsiteX14" fmla="*/ 1012296 w 1012296"/>
              <a:gd name="connsiteY14" fmla="*/ 541868 h 1313391"/>
              <a:gd name="connsiteX15" fmla="*/ 974196 w 1012296"/>
              <a:gd name="connsiteY15" fmla="*/ 935566 h 1313391"/>
              <a:gd name="connsiteX16" fmla="*/ 885296 w 1012296"/>
              <a:gd name="connsiteY16" fmla="*/ 1253068 h 1313391"/>
              <a:gd name="connsiteX17" fmla="*/ 374121 w 1012296"/>
              <a:gd name="connsiteY17" fmla="*/ 1313391 h 1313391"/>
              <a:gd name="connsiteX0" fmla="*/ 374121 w 1013354"/>
              <a:gd name="connsiteY0" fmla="*/ 1313391 h 1313391"/>
              <a:gd name="connsiteX1" fmla="*/ 37571 w 1013354"/>
              <a:gd name="connsiteY1" fmla="*/ 754591 h 1313391"/>
              <a:gd name="connsiteX2" fmla="*/ 148696 w 1013354"/>
              <a:gd name="connsiteY2" fmla="*/ 611716 h 1313391"/>
              <a:gd name="connsiteX3" fmla="*/ 278871 w 1013354"/>
              <a:gd name="connsiteY3" fmla="*/ 849841 h 1313391"/>
              <a:gd name="connsiteX4" fmla="*/ 291571 w 1013354"/>
              <a:gd name="connsiteY4" fmla="*/ 68791 h 1313391"/>
              <a:gd name="connsiteX5" fmla="*/ 478896 w 1013354"/>
              <a:gd name="connsiteY5" fmla="*/ 84667 h 1313391"/>
              <a:gd name="connsiteX6" fmla="*/ 472546 w 1013354"/>
              <a:gd name="connsiteY6" fmla="*/ 576791 h 1313391"/>
              <a:gd name="connsiteX7" fmla="*/ 488421 w 1013354"/>
              <a:gd name="connsiteY7" fmla="*/ 322791 h 1313391"/>
              <a:gd name="connsiteX8" fmla="*/ 631296 w 1013354"/>
              <a:gd name="connsiteY8" fmla="*/ 329141 h 1313391"/>
              <a:gd name="connsiteX9" fmla="*/ 672571 w 1013354"/>
              <a:gd name="connsiteY9" fmla="*/ 570441 h 1313391"/>
              <a:gd name="connsiteX10" fmla="*/ 688446 w 1013354"/>
              <a:gd name="connsiteY10" fmla="*/ 370416 h 1313391"/>
              <a:gd name="connsiteX11" fmla="*/ 809096 w 1013354"/>
              <a:gd name="connsiteY11" fmla="*/ 370416 h 1313391"/>
              <a:gd name="connsiteX12" fmla="*/ 828146 w 1013354"/>
              <a:gd name="connsiteY12" fmla="*/ 614891 h 1313391"/>
              <a:gd name="connsiteX13" fmla="*/ 859896 w 1013354"/>
              <a:gd name="connsiteY13" fmla="*/ 465666 h 1313391"/>
              <a:gd name="connsiteX14" fmla="*/ 1012296 w 1013354"/>
              <a:gd name="connsiteY14" fmla="*/ 541868 h 1313391"/>
              <a:gd name="connsiteX15" fmla="*/ 974196 w 1013354"/>
              <a:gd name="connsiteY15" fmla="*/ 935566 h 1313391"/>
              <a:gd name="connsiteX16" fmla="*/ 885296 w 1013354"/>
              <a:gd name="connsiteY16" fmla="*/ 1253068 h 1313391"/>
              <a:gd name="connsiteX17" fmla="*/ 374121 w 1013354"/>
              <a:gd name="connsiteY17" fmla="*/ 1313391 h 1313391"/>
              <a:gd name="connsiteX0" fmla="*/ 374121 w 1013354"/>
              <a:gd name="connsiteY0" fmla="*/ 1319741 h 1319741"/>
              <a:gd name="connsiteX1" fmla="*/ 37571 w 1013354"/>
              <a:gd name="connsiteY1" fmla="*/ 760941 h 1319741"/>
              <a:gd name="connsiteX2" fmla="*/ 148696 w 1013354"/>
              <a:gd name="connsiteY2" fmla="*/ 6180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8842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8696 w 1013354"/>
              <a:gd name="connsiteY2" fmla="*/ 6180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8842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8696 w 1013354"/>
              <a:gd name="connsiteY2" fmla="*/ 6180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513821 w 1013354"/>
              <a:gd name="connsiteY7" fmla="*/ 332316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8696 w 1013354"/>
              <a:gd name="connsiteY2" fmla="*/ 6180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59821 w 1013354"/>
              <a:gd name="connsiteY4" fmla="*/ 1005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59821 w 1013354"/>
              <a:gd name="connsiteY4" fmla="*/ 1005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59821 w 1013354"/>
              <a:gd name="connsiteY4" fmla="*/ 1005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72546 w 1013354"/>
              <a:gd name="connsiteY6" fmla="*/ 555625 h 1292225"/>
              <a:gd name="connsiteX7" fmla="*/ 494771 w 1013354"/>
              <a:gd name="connsiteY7" fmla="*/ 301625 h 1292225"/>
              <a:gd name="connsiteX8" fmla="*/ 631296 w 1013354"/>
              <a:gd name="connsiteY8" fmla="*/ 307975 h 1292225"/>
              <a:gd name="connsiteX9" fmla="*/ 672571 w 1013354"/>
              <a:gd name="connsiteY9" fmla="*/ 549275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94771 w 1013354"/>
              <a:gd name="connsiteY7" fmla="*/ 301625 h 1292225"/>
              <a:gd name="connsiteX8" fmla="*/ 631296 w 1013354"/>
              <a:gd name="connsiteY8" fmla="*/ 307975 h 1292225"/>
              <a:gd name="connsiteX9" fmla="*/ 672571 w 1013354"/>
              <a:gd name="connsiteY9" fmla="*/ 549275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94771 w 1013354"/>
              <a:gd name="connsiteY7" fmla="*/ 301625 h 1292225"/>
              <a:gd name="connsiteX8" fmla="*/ 631296 w 1013354"/>
              <a:gd name="connsiteY8" fmla="*/ 307975 h 1292225"/>
              <a:gd name="connsiteX9" fmla="*/ 647171 w 1013354"/>
              <a:gd name="connsiteY9" fmla="*/ 565150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94771 w 1013354"/>
              <a:gd name="connsiteY7" fmla="*/ 301625 h 1292225"/>
              <a:gd name="connsiteX8" fmla="*/ 618596 w 1013354"/>
              <a:gd name="connsiteY8" fmla="*/ 320675 h 1292225"/>
              <a:gd name="connsiteX9" fmla="*/ 647171 w 1013354"/>
              <a:gd name="connsiteY9" fmla="*/ 565150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18596 w 1013354"/>
              <a:gd name="connsiteY8" fmla="*/ 320675 h 1292225"/>
              <a:gd name="connsiteX9" fmla="*/ 647171 w 1013354"/>
              <a:gd name="connsiteY9" fmla="*/ 565150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28121 w 1013354"/>
              <a:gd name="connsiteY8" fmla="*/ 346075 h 1292225"/>
              <a:gd name="connsiteX9" fmla="*/ 647171 w 1013354"/>
              <a:gd name="connsiteY9" fmla="*/ 565150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28121 w 1013354"/>
              <a:gd name="connsiteY8" fmla="*/ 346075 h 1292225"/>
              <a:gd name="connsiteX9" fmla="*/ 647171 w 1013354"/>
              <a:gd name="connsiteY9" fmla="*/ 565150 h 1292225"/>
              <a:gd name="connsiteX10" fmla="*/ 663046 w 1013354"/>
              <a:gd name="connsiteY10" fmla="*/ 365125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28121 w 1013354"/>
              <a:gd name="connsiteY8" fmla="*/ 346075 h 1292225"/>
              <a:gd name="connsiteX9" fmla="*/ 647171 w 1013354"/>
              <a:gd name="connsiteY9" fmla="*/ 565150 h 1292225"/>
              <a:gd name="connsiteX10" fmla="*/ 663046 w 1013354"/>
              <a:gd name="connsiteY10" fmla="*/ 365125 h 1292225"/>
              <a:gd name="connsiteX11" fmla="*/ 809096 w 1013354"/>
              <a:gd name="connsiteY11" fmla="*/ 3746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28121 w 1013354"/>
              <a:gd name="connsiteY8" fmla="*/ 346075 h 1292225"/>
              <a:gd name="connsiteX9" fmla="*/ 647171 w 1013354"/>
              <a:gd name="connsiteY9" fmla="*/ 565150 h 1292225"/>
              <a:gd name="connsiteX10" fmla="*/ 663046 w 1013354"/>
              <a:gd name="connsiteY10" fmla="*/ 365125 h 1292225"/>
              <a:gd name="connsiteX11" fmla="*/ 809096 w 1013354"/>
              <a:gd name="connsiteY11" fmla="*/ 374650 h 1292225"/>
              <a:gd name="connsiteX12" fmla="*/ 828146 w 1013354"/>
              <a:gd name="connsiteY12" fmla="*/ 593725 h 1292225"/>
              <a:gd name="connsiteX13" fmla="*/ 878946 w 1013354"/>
              <a:gd name="connsiteY13" fmla="*/ 415925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6529"/>
              <a:gd name="connsiteY0" fmla="*/ 1292225 h 1292225"/>
              <a:gd name="connsiteX1" fmla="*/ 37571 w 1016529"/>
              <a:gd name="connsiteY1" fmla="*/ 733425 h 1292225"/>
              <a:gd name="connsiteX2" fmla="*/ 145521 w 1016529"/>
              <a:gd name="connsiteY2" fmla="*/ 603250 h 1292225"/>
              <a:gd name="connsiteX3" fmla="*/ 285221 w 1016529"/>
              <a:gd name="connsiteY3" fmla="*/ 765175 h 1292225"/>
              <a:gd name="connsiteX4" fmla="*/ 259821 w 1016529"/>
              <a:gd name="connsiteY4" fmla="*/ 73025 h 1292225"/>
              <a:gd name="connsiteX5" fmla="*/ 434446 w 1016529"/>
              <a:gd name="connsiteY5" fmla="*/ 98426 h 1292225"/>
              <a:gd name="connsiteX6" fmla="*/ 457200 w 1016529"/>
              <a:gd name="connsiteY6" fmla="*/ 609600 h 1292225"/>
              <a:gd name="connsiteX7" fmla="*/ 485246 w 1016529"/>
              <a:gd name="connsiteY7" fmla="*/ 327025 h 1292225"/>
              <a:gd name="connsiteX8" fmla="*/ 628121 w 1016529"/>
              <a:gd name="connsiteY8" fmla="*/ 346075 h 1292225"/>
              <a:gd name="connsiteX9" fmla="*/ 647171 w 1016529"/>
              <a:gd name="connsiteY9" fmla="*/ 565150 h 1292225"/>
              <a:gd name="connsiteX10" fmla="*/ 663046 w 1016529"/>
              <a:gd name="connsiteY10" fmla="*/ 365125 h 1292225"/>
              <a:gd name="connsiteX11" fmla="*/ 809096 w 1016529"/>
              <a:gd name="connsiteY11" fmla="*/ 374650 h 1292225"/>
              <a:gd name="connsiteX12" fmla="*/ 828146 w 1016529"/>
              <a:gd name="connsiteY12" fmla="*/ 593725 h 1292225"/>
              <a:gd name="connsiteX13" fmla="*/ 878946 w 1016529"/>
              <a:gd name="connsiteY13" fmla="*/ 415925 h 1292225"/>
              <a:gd name="connsiteX14" fmla="*/ 1015471 w 1016529"/>
              <a:gd name="connsiteY14" fmla="*/ 587377 h 1292225"/>
              <a:gd name="connsiteX15" fmla="*/ 974196 w 1016529"/>
              <a:gd name="connsiteY15" fmla="*/ 914400 h 1292225"/>
              <a:gd name="connsiteX16" fmla="*/ 885296 w 1016529"/>
              <a:gd name="connsiteY16" fmla="*/ 1231902 h 1292225"/>
              <a:gd name="connsiteX17" fmla="*/ 374121 w 1016529"/>
              <a:gd name="connsiteY17" fmla="*/ 1292225 h 1292225"/>
              <a:gd name="connsiteX0" fmla="*/ 374121 w 1032404"/>
              <a:gd name="connsiteY0" fmla="*/ 1292225 h 1292225"/>
              <a:gd name="connsiteX1" fmla="*/ 37571 w 1032404"/>
              <a:gd name="connsiteY1" fmla="*/ 733425 h 1292225"/>
              <a:gd name="connsiteX2" fmla="*/ 145521 w 1032404"/>
              <a:gd name="connsiteY2" fmla="*/ 603250 h 1292225"/>
              <a:gd name="connsiteX3" fmla="*/ 285221 w 1032404"/>
              <a:gd name="connsiteY3" fmla="*/ 765175 h 1292225"/>
              <a:gd name="connsiteX4" fmla="*/ 259821 w 1032404"/>
              <a:gd name="connsiteY4" fmla="*/ 73025 h 1292225"/>
              <a:gd name="connsiteX5" fmla="*/ 434446 w 1032404"/>
              <a:gd name="connsiteY5" fmla="*/ 98426 h 1292225"/>
              <a:gd name="connsiteX6" fmla="*/ 457200 w 1032404"/>
              <a:gd name="connsiteY6" fmla="*/ 609600 h 1292225"/>
              <a:gd name="connsiteX7" fmla="*/ 485246 w 1032404"/>
              <a:gd name="connsiteY7" fmla="*/ 327025 h 1292225"/>
              <a:gd name="connsiteX8" fmla="*/ 628121 w 1032404"/>
              <a:gd name="connsiteY8" fmla="*/ 346075 h 1292225"/>
              <a:gd name="connsiteX9" fmla="*/ 647171 w 1032404"/>
              <a:gd name="connsiteY9" fmla="*/ 565150 h 1292225"/>
              <a:gd name="connsiteX10" fmla="*/ 663046 w 1032404"/>
              <a:gd name="connsiteY10" fmla="*/ 365125 h 1292225"/>
              <a:gd name="connsiteX11" fmla="*/ 809096 w 1032404"/>
              <a:gd name="connsiteY11" fmla="*/ 374650 h 1292225"/>
              <a:gd name="connsiteX12" fmla="*/ 828146 w 1032404"/>
              <a:gd name="connsiteY12" fmla="*/ 593725 h 1292225"/>
              <a:gd name="connsiteX13" fmla="*/ 878946 w 1032404"/>
              <a:gd name="connsiteY13" fmla="*/ 415925 h 1292225"/>
              <a:gd name="connsiteX14" fmla="*/ 1015471 w 1032404"/>
              <a:gd name="connsiteY14" fmla="*/ 587377 h 1292225"/>
              <a:gd name="connsiteX15" fmla="*/ 974196 w 1032404"/>
              <a:gd name="connsiteY15" fmla="*/ 914400 h 1292225"/>
              <a:gd name="connsiteX16" fmla="*/ 885296 w 1032404"/>
              <a:gd name="connsiteY16" fmla="*/ 1231902 h 1292225"/>
              <a:gd name="connsiteX17" fmla="*/ 374121 w 1032404"/>
              <a:gd name="connsiteY17" fmla="*/ 1292225 h 1292225"/>
              <a:gd name="connsiteX0" fmla="*/ 374121 w 1019704"/>
              <a:gd name="connsiteY0" fmla="*/ 1292225 h 1292225"/>
              <a:gd name="connsiteX1" fmla="*/ 37571 w 1019704"/>
              <a:gd name="connsiteY1" fmla="*/ 733425 h 1292225"/>
              <a:gd name="connsiteX2" fmla="*/ 145521 w 1019704"/>
              <a:gd name="connsiteY2" fmla="*/ 603250 h 1292225"/>
              <a:gd name="connsiteX3" fmla="*/ 285221 w 1019704"/>
              <a:gd name="connsiteY3" fmla="*/ 765175 h 1292225"/>
              <a:gd name="connsiteX4" fmla="*/ 259821 w 1019704"/>
              <a:gd name="connsiteY4" fmla="*/ 73025 h 1292225"/>
              <a:gd name="connsiteX5" fmla="*/ 434446 w 1019704"/>
              <a:gd name="connsiteY5" fmla="*/ 98426 h 1292225"/>
              <a:gd name="connsiteX6" fmla="*/ 457200 w 1019704"/>
              <a:gd name="connsiteY6" fmla="*/ 609600 h 1292225"/>
              <a:gd name="connsiteX7" fmla="*/ 485246 w 1019704"/>
              <a:gd name="connsiteY7" fmla="*/ 327025 h 1292225"/>
              <a:gd name="connsiteX8" fmla="*/ 628121 w 1019704"/>
              <a:gd name="connsiteY8" fmla="*/ 346075 h 1292225"/>
              <a:gd name="connsiteX9" fmla="*/ 647171 w 1019704"/>
              <a:gd name="connsiteY9" fmla="*/ 565150 h 1292225"/>
              <a:gd name="connsiteX10" fmla="*/ 663046 w 1019704"/>
              <a:gd name="connsiteY10" fmla="*/ 365125 h 1292225"/>
              <a:gd name="connsiteX11" fmla="*/ 809096 w 1019704"/>
              <a:gd name="connsiteY11" fmla="*/ 374650 h 1292225"/>
              <a:gd name="connsiteX12" fmla="*/ 828146 w 1019704"/>
              <a:gd name="connsiteY12" fmla="*/ 593725 h 1292225"/>
              <a:gd name="connsiteX13" fmla="*/ 878946 w 1019704"/>
              <a:gd name="connsiteY13" fmla="*/ 415925 h 1292225"/>
              <a:gd name="connsiteX14" fmla="*/ 1002771 w 1019704"/>
              <a:gd name="connsiteY14" fmla="*/ 558802 h 1292225"/>
              <a:gd name="connsiteX15" fmla="*/ 974196 w 1019704"/>
              <a:gd name="connsiteY15" fmla="*/ 914400 h 1292225"/>
              <a:gd name="connsiteX16" fmla="*/ 885296 w 1019704"/>
              <a:gd name="connsiteY16" fmla="*/ 1231902 h 1292225"/>
              <a:gd name="connsiteX17" fmla="*/ 374121 w 1019704"/>
              <a:gd name="connsiteY17" fmla="*/ 1292225 h 1292225"/>
              <a:gd name="connsiteX0" fmla="*/ 374121 w 1019704"/>
              <a:gd name="connsiteY0" fmla="*/ 1292225 h 1292225"/>
              <a:gd name="connsiteX1" fmla="*/ 37571 w 1019704"/>
              <a:gd name="connsiteY1" fmla="*/ 733425 h 1292225"/>
              <a:gd name="connsiteX2" fmla="*/ 145521 w 1019704"/>
              <a:gd name="connsiteY2" fmla="*/ 603250 h 1292225"/>
              <a:gd name="connsiteX3" fmla="*/ 285221 w 1019704"/>
              <a:gd name="connsiteY3" fmla="*/ 765175 h 1292225"/>
              <a:gd name="connsiteX4" fmla="*/ 259821 w 1019704"/>
              <a:gd name="connsiteY4" fmla="*/ 73025 h 1292225"/>
              <a:gd name="connsiteX5" fmla="*/ 434446 w 1019704"/>
              <a:gd name="connsiteY5" fmla="*/ 98426 h 1292225"/>
              <a:gd name="connsiteX6" fmla="*/ 457200 w 1019704"/>
              <a:gd name="connsiteY6" fmla="*/ 609600 h 1292225"/>
              <a:gd name="connsiteX7" fmla="*/ 485246 w 1019704"/>
              <a:gd name="connsiteY7" fmla="*/ 327025 h 1292225"/>
              <a:gd name="connsiteX8" fmla="*/ 628121 w 1019704"/>
              <a:gd name="connsiteY8" fmla="*/ 346075 h 1292225"/>
              <a:gd name="connsiteX9" fmla="*/ 647171 w 1019704"/>
              <a:gd name="connsiteY9" fmla="*/ 565150 h 1292225"/>
              <a:gd name="connsiteX10" fmla="*/ 663046 w 1019704"/>
              <a:gd name="connsiteY10" fmla="*/ 365125 h 1292225"/>
              <a:gd name="connsiteX11" fmla="*/ 809096 w 1019704"/>
              <a:gd name="connsiteY11" fmla="*/ 374650 h 1292225"/>
              <a:gd name="connsiteX12" fmla="*/ 828146 w 1019704"/>
              <a:gd name="connsiteY12" fmla="*/ 593725 h 1292225"/>
              <a:gd name="connsiteX13" fmla="*/ 878946 w 1019704"/>
              <a:gd name="connsiteY13" fmla="*/ 415925 h 1292225"/>
              <a:gd name="connsiteX14" fmla="*/ 1002771 w 1019704"/>
              <a:gd name="connsiteY14" fmla="*/ 558802 h 1292225"/>
              <a:gd name="connsiteX15" fmla="*/ 974196 w 1019704"/>
              <a:gd name="connsiteY15" fmla="*/ 914400 h 1292225"/>
              <a:gd name="connsiteX16" fmla="*/ 885296 w 1019704"/>
              <a:gd name="connsiteY16" fmla="*/ 1231902 h 1292225"/>
              <a:gd name="connsiteX17" fmla="*/ 374121 w 1019704"/>
              <a:gd name="connsiteY17" fmla="*/ 1292225 h 1292225"/>
              <a:gd name="connsiteX0" fmla="*/ 374121 w 1016529"/>
              <a:gd name="connsiteY0" fmla="*/ 1292225 h 1292225"/>
              <a:gd name="connsiteX1" fmla="*/ 37571 w 1016529"/>
              <a:gd name="connsiteY1" fmla="*/ 733425 h 1292225"/>
              <a:gd name="connsiteX2" fmla="*/ 145521 w 1016529"/>
              <a:gd name="connsiteY2" fmla="*/ 603250 h 1292225"/>
              <a:gd name="connsiteX3" fmla="*/ 285221 w 1016529"/>
              <a:gd name="connsiteY3" fmla="*/ 765175 h 1292225"/>
              <a:gd name="connsiteX4" fmla="*/ 259821 w 1016529"/>
              <a:gd name="connsiteY4" fmla="*/ 73025 h 1292225"/>
              <a:gd name="connsiteX5" fmla="*/ 434446 w 1016529"/>
              <a:gd name="connsiteY5" fmla="*/ 98426 h 1292225"/>
              <a:gd name="connsiteX6" fmla="*/ 457200 w 1016529"/>
              <a:gd name="connsiteY6" fmla="*/ 609600 h 1292225"/>
              <a:gd name="connsiteX7" fmla="*/ 485246 w 1016529"/>
              <a:gd name="connsiteY7" fmla="*/ 327025 h 1292225"/>
              <a:gd name="connsiteX8" fmla="*/ 628121 w 1016529"/>
              <a:gd name="connsiteY8" fmla="*/ 346075 h 1292225"/>
              <a:gd name="connsiteX9" fmla="*/ 647171 w 1016529"/>
              <a:gd name="connsiteY9" fmla="*/ 565150 h 1292225"/>
              <a:gd name="connsiteX10" fmla="*/ 663046 w 1016529"/>
              <a:gd name="connsiteY10" fmla="*/ 365125 h 1292225"/>
              <a:gd name="connsiteX11" fmla="*/ 809096 w 1016529"/>
              <a:gd name="connsiteY11" fmla="*/ 374650 h 1292225"/>
              <a:gd name="connsiteX12" fmla="*/ 828146 w 1016529"/>
              <a:gd name="connsiteY12" fmla="*/ 593725 h 1292225"/>
              <a:gd name="connsiteX13" fmla="*/ 878946 w 1016529"/>
              <a:gd name="connsiteY13" fmla="*/ 415925 h 1292225"/>
              <a:gd name="connsiteX14" fmla="*/ 999596 w 1016529"/>
              <a:gd name="connsiteY14" fmla="*/ 581027 h 1292225"/>
              <a:gd name="connsiteX15" fmla="*/ 974196 w 1016529"/>
              <a:gd name="connsiteY15" fmla="*/ 914400 h 1292225"/>
              <a:gd name="connsiteX16" fmla="*/ 885296 w 1016529"/>
              <a:gd name="connsiteY16" fmla="*/ 1231902 h 1292225"/>
              <a:gd name="connsiteX17" fmla="*/ 374121 w 1016529"/>
              <a:gd name="connsiteY17" fmla="*/ 1292225 h 1292225"/>
              <a:gd name="connsiteX0" fmla="*/ 374121 w 1007004"/>
              <a:gd name="connsiteY0" fmla="*/ 1292225 h 1292225"/>
              <a:gd name="connsiteX1" fmla="*/ 37571 w 1007004"/>
              <a:gd name="connsiteY1" fmla="*/ 733425 h 1292225"/>
              <a:gd name="connsiteX2" fmla="*/ 145521 w 1007004"/>
              <a:gd name="connsiteY2" fmla="*/ 603250 h 1292225"/>
              <a:gd name="connsiteX3" fmla="*/ 285221 w 1007004"/>
              <a:gd name="connsiteY3" fmla="*/ 765175 h 1292225"/>
              <a:gd name="connsiteX4" fmla="*/ 259821 w 1007004"/>
              <a:gd name="connsiteY4" fmla="*/ 73025 h 1292225"/>
              <a:gd name="connsiteX5" fmla="*/ 434446 w 1007004"/>
              <a:gd name="connsiteY5" fmla="*/ 98426 h 1292225"/>
              <a:gd name="connsiteX6" fmla="*/ 457200 w 1007004"/>
              <a:gd name="connsiteY6" fmla="*/ 609600 h 1292225"/>
              <a:gd name="connsiteX7" fmla="*/ 485246 w 1007004"/>
              <a:gd name="connsiteY7" fmla="*/ 327025 h 1292225"/>
              <a:gd name="connsiteX8" fmla="*/ 628121 w 1007004"/>
              <a:gd name="connsiteY8" fmla="*/ 346075 h 1292225"/>
              <a:gd name="connsiteX9" fmla="*/ 647171 w 1007004"/>
              <a:gd name="connsiteY9" fmla="*/ 565150 h 1292225"/>
              <a:gd name="connsiteX10" fmla="*/ 663046 w 1007004"/>
              <a:gd name="connsiteY10" fmla="*/ 365125 h 1292225"/>
              <a:gd name="connsiteX11" fmla="*/ 809096 w 1007004"/>
              <a:gd name="connsiteY11" fmla="*/ 374650 h 1292225"/>
              <a:gd name="connsiteX12" fmla="*/ 828146 w 1007004"/>
              <a:gd name="connsiteY12" fmla="*/ 593725 h 1292225"/>
              <a:gd name="connsiteX13" fmla="*/ 878946 w 1007004"/>
              <a:gd name="connsiteY13" fmla="*/ 415925 h 1292225"/>
              <a:gd name="connsiteX14" fmla="*/ 999596 w 1007004"/>
              <a:gd name="connsiteY14" fmla="*/ 581027 h 1292225"/>
              <a:gd name="connsiteX15" fmla="*/ 974196 w 1007004"/>
              <a:gd name="connsiteY15" fmla="*/ 914400 h 1292225"/>
              <a:gd name="connsiteX16" fmla="*/ 885296 w 1007004"/>
              <a:gd name="connsiteY16" fmla="*/ 1231902 h 1292225"/>
              <a:gd name="connsiteX17" fmla="*/ 374121 w 1007004"/>
              <a:gd name="connsiteY17" fmla="*/ 1292225 h 1292225"/>
              <a:gd name="connsiteX0" fmla="*/ 374121 w 1001713"/>
              <a:gd name="connsiteY0" fmla="*/ 1292225 h 1292225"/>
              <a:gd name="connsiteX1" fmla="*/ 37571 w 1001713"/>
              <a:gd name="connsiteY1" fmla="*/ 733425 h 1292225"/>
              <a:gd name="connsiteX2" fmla="*/ 145521 w 1001713"/>
              <a:gd name="connsiteY2" fmla="*/ 603250 h 1292225"/>
              <a:gd name="connsiteX3" fmla="*/ 285221 w 1001713"/>
              <a:gd name="connsiteY3" fmla="*/ 765175 h 1292225"/>
              <a:gd name="connsiteX4" fmla="*/ 259821 w 1001713"/>
              <a:gd name="connsiteY4" fmla="*/ 73025 h 1292225"/>
              <a:gd name="connsiteX5" fmla="*/ 434446 w 1001713"/>
              <a:gd name="connsiteY5" fmla="*/ 98426 h 1292225"/>
              <a:gd name="connsiteX6" fmla="*/ 457200 w 1001713"/>
              <a:gd name="connsiteY6" fmla="*/ 609600 h 1292225"/>
              <a:gd name="connsiteX7" fmla="*/ 485246 w 1001713"/>
              <a:gd name="connsiteY7" fmla="*/ 327025 h 1292225"/>
              <a:gd name="connsiteX8" fmla="*/ 628121 w 1001713"/>
              <a:gd name="connsiteY8" fmla="*/ 346075 h 1292225"/>
              <a:gd name="connsiteX9" fmla="*/ 647171 w 1001713"/>
              <a:gd name="connsiteY9" fmla="*/ 565150 h 1292225"/>
              <a:gd name="connsiteX10" fmla="*/ 663046 w 1001713"/>
              <a:gd name="connsiteY10" fmla="*/ 365125 h 1292225"/>
              <a:gd name="connsiteX11" fmla="*/ 809096 w 1001713"/>
              <a:gd name="connsiteY11" fmla="*/ 374650 h 1292225"/>
              <a:gd name="connsiteX12" fmla="*/ 828146 w 1001713"/>
              <a:gd name="connsiteY12" fmla="*/ 593725 h 1292225"/>
              <a:gd name="connsiteX13" fmla="*/ 878946 w 1001713"/>
              <a:gd name="connsiteY13" fmla="*/ 415925 h 1292225"/>
              <a:gd name="connsiteX14" fmla="*/ 999596 w 1001713"/>
              <a:gd name="connsiteY14" fmla="*/ 581027 h 1292225"/>
              <a:gd name="connsiteX15" fmla="*/ 974196 w 1001713"/>
              <a:gd name="connsiteY15" fmla="*/ 914400 h 1292225"/>
              <a:gd name="connsiteX16" fmla="*/ 885296 w 1001713"/>
              <a:gd name="connsiteY16" fmla="*/ 1231902 h 1292225"/>
              <a:gd name="connsiteX17" fmla="*/ 374121 w 1001713"/>
              <a:gd name="connsiteY17" fmla="*/ 1292225 h 1292225"/>
              <a:gd name="connsiteX0" fmla="*/ 374121 w 1001713"/>
              <a:gd name="connsiteY0" fmla="*/ 1292225 h 1292225"/>
              <a:gd name="connsiteX1" fmla="*/ 37571 w 1001713"/>
              <a:gd name="connsiteY1" fmla="*/ 733425 h 1292225"/>
              <a:gd name="connsiteX2" fmla="*/ 145521 w 1001713"/>
              <a:gd name="connsiteY2" fmla="*/ 603250 h 1292225"/>
              <a:gd name="connsiteX3" fmla="*/ 285221 w 1001713"/>
              <a:gd name="connsiteY3" fmla="*/ 765175 h 1292225"/>
              <a:gd name="connsiteX4" fmla="*/ 259821 w 1001713"/>
              <a:gd name="connsiteY4" fmla="*/ 73025 h 1292225"/>
              <a:gd name="connsiteX5" fmla="*/ 450321 w 1001713"/>
              <a:gd name="connsiteY5" fmla="*/ 117476 h 1292225"/>
              <a:gd name="connsiteX6" fmla="*/ 457200 w 1001713"/>
              <a:gd name="connsiteY6" fmla="*/ 609600 h 1292225"/>
              <a:gd name="connsiteX7" fmla="*/ 485246 w 1001713"/>
              <a:gd name="connsiteY7" fmla="*/ 327025 h 1292225"/>
              <a:gd name="connsiteX8" fmla="*/ 628121 w 1001713"/>
              <a:gd name="connsiteY8" fmla="*/ 346075 h 1292225"/>
              <a:gd name="connsiteX9" fmla="*/ 647171 w 1001713"/>
              <a:gd name="connsiteY9" fmla="*/ 565150 h 1292225"/>
              <a:gd name="connsiteX10" fmla="*/ 663046 w 1001713"/>
              <a:gd name="connsiteY10" fmla="*/ 365125 h 1292225"/>
              <a:gd name="connsiteX11" fmla="*/ 809096 w 1001713"/>
              <a:gd name="connsiteY11" fmla="*/ 374650 h 1292225"/>
              <a:gd name="connsiteX12" fmla="*/ 828146 w 1001713"/>
              <a:gd name="connsiteY12" fmla="*/ 593725 h 1292225"/>
              <a:gd name="connsiteX13" fmla="*/ 878946 w 1001713"/>
              <a:gd name="connsiteY13" fmla="*/ 415925 h 1292225"/>
              <a:gd name="connsiteX14" fmla="*/ 999596 w 1001713"/>
              <a:gd name="connsiteY14" fmla="*/ 581027 h 1292225"/>
              <a:gd name="connsiteX15" fmla="*/ 974196 w 1001713"/>
              <a:gd name="connsiteY15" fmla="*/ 914400 h 1292225"/>
              <a:gd name="connsiteX16" fmla="*/ 885296 w 1001713"/>
              <a:gd name="connsiteY16" fmla="*/ 1231902 h 1292225"/>
              <a:gd name="connsiteX17" fmla="*/ 374121 w 1001713"/>
              <a:gd name="connsiteY17" fmla="*/ 1292225 h 1292225"/>
              <a:gd name="connsiteX0" fmla="*/ 374121 w 1001713"/>
              <a:gd name="connsiteY0" fmla="*/ 1282700 h 1282700"/>
              <a:gd name="connsiteX1" fmla="*/ 37571 w 1001713"/>
              <a:gd name="connsiteY1" fmla="*/ 723900 h 1282700"/>
              <a:gd name="connsiteX2" fmla="*/ 145521 w 1001713"/>
              <a:gd name="connsiteY2" fmla="*/ 593725 h 1282700"/>
              <a:gd name="connsiteX3" fmla="*/ 285221 w 1001713"/>
              <a:gd name="connsiteY3" fmla="*/ 755650 h 1282700"/>
              <a:gd name="connsiteX4" fmla="*/ 294746 w 1001713"/>
              <a:gd name="connsiteY4" fmla="*/ 73025 h 1282700"/>
              <a:gd name="connsiteX5" fmla="*/ 450321 w 1001713"/>
              <a:gd name="connsiteY5" fmla="*/ 107951 h 1282700"/>
              <a:gd name="connsiteX6" fmla="*/ 457200 w 1001713"/>
              <a:gd name="connsiteY6" fmla="*/ 600075 h 1282700"/>
              <a:gd name="connsiteX7" fmla="*/ 485246 w 1001713"/>
              <a:gd name="connsiteY7" fmla="*/ 317500 h 1282700"/>
              <a:gd name="connsiteX8" fmla="*/ 628121 w 1001713"/>
              <a:gd name="connsiteY8" fmla="*/ 336550 h 1282700"/>
              <a:gd name="connsiteX9" fmla="*/ 647171 w 1001713"/>
              <a:gd name="connsiteY9" fmla="*/ 555625 h 1282700"/>
              <a:gd name="connsiteX10" fmla="*/ 663046 w 1001713"/>
              <a:gd name="connsiteY10" fmla="*/ 355600 h 1282700"/>
              <a:gd name="connsiteX11" fmla="*/ 809096 w 1001713"/>
              <a:gd name="connsiteY11" fmla="*/ 365125 h 1282700"/>
              <a:gd name="connsiteX12" fmla="*/ 828146 w 1001713"/>
              <a:gd name="connsiteY12" fmla="*/ 584200 h 1282700"/>
              <a:gd name="connsiteX13" fmla="*/ 878946 w 1001713"/>
              <a:gd name="connsiteY13" fmla="*/ 406400 h 1282700"/>
              <a:gd name="connsiteX14" fmla="*/ 999596 w 1001713"/>
              <a:gd name="connsiteY14" fmla="*/ 571502 h 1282700"/>
              <a:gd name="connsiteX15" fmla="*/ 974196 w 1001713"/>
              <a:gd name="connsiteY15" fmla="*/ 904875 h 1282700"/>
              <a:gd name="connsiteX16" fmla="*/ 885296 w 1001713"/>
              <a:gd name="connsiteY16" fmla="*/ 1222377 h 1282700"/>
              <a:gd name="connsiteX17" fmla="*/ 374121 w 1001713"/>
              <a:gd name="connsiteY17"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1713" h="1282700">
                <a:moveTo>
                  <a:pt x="374121" y="1282700"/>
                </a:moveTo>
                <a:cubicBezTo>
                  <a:pt x="303742" y="1114954"/>
                  <a:pt x="167217" y="821796"/>
                  <a:pt x="37571" y="723900"/>
                </a:cubicBezTo>
                <a:cubicBezTo>
                  <a:pt x="0" y="606954"/>
                  <a:pt x="104246" y="588433"/>
                  <a:pt x="145521" y="593725"/>
                </a:cubicBezTo>
                <a:cubicBezTo>
                  <a:pt x="186796" y="599017"/>
                  <a:pt x="197909" y="642937"/>
                  <a:pt x="285221" y="755650"/>
                </a:cubicBezTo>
                <a:cubicBezTo>
                  <a:pt x="271463" y="663046"/>
                  <a:pt x="277284" y="203200"/>
                  <a:pt x="294746" y="73025"/>
                </a:cubicBezTo>
                <a:cubicBezTo>
                  <a:pt x="328084" y="0"/>
                  <a:pt x="420159" y="23284"/>
                  <a:pt x="450321" y="107951"/>
                </a:cubicBezTo>
                <a:cubicBezTo>
                  <a:pt x="451909" y="237068"/>
                  <a:pt x="451379" y="565150"/>
                  <a:pt x="457200" y="600075"/>
                </a:cubicBezTo>
                <a:cubicBezTo>
                  <a:pt x="463021" y="635000"/>
                  <a:pt x="458788" y="358775"/>
                  <a:pt x="485246" y="317500"/>
                </a:cubicBezTo>
                <a:cubicBezTo>
                  <a:pt x="533929" y="269875"/>
                  <a:pt x="601134" y="296863"/>
                  <a:pt x="628121" y="336550"/>
                </a:cubicBezTo>
                <a:cubicBezTo>
                  <a:pt x="655109" y="376238"/>
                  <a:pt x="641350" y="552450"/>
                  <a:pt x="647171" y="555625"/>
                </a:cubicBezTo>
                <a:cubicBezTo>
                  <a:pt x="652992" y="558800"/>
                  <a:pt x="636059" y="387350"/>
                  <a:pt x="663046" y="355600"/>
                </a:cubicBezTo>
                <a:cubicBezTo>
                  <a:pt x="690033" y="323850"/>
                  <a:pt x="781579" y="327025"/>
                  <a:pt x="809096" y="365125"/>
                </a:cubicBezTo>
                <a:cubicBezTo>
                  <a:pt x="836613" y="403225"/>
                  <a:pt x="816504" y="577321"/>
                  <a:pt x="828146" y="584200"/>
                </a:cubicBezTo>
                <a:cubicBezTo>
                  <a:pt x="839788" y="591079"/>
                  <a:pt x="844021" y="418042"/>
                  <a:pt x="878946" y="406400"/>
                </a:cubicBezTo>
                <a:cubicBezTo>
                  <a:pt x="974196" y="382058"/>
                  <a:pt x="1001713" y="508531"/>
                  <a:pt x="999596" y="571502"/>
                </a:cubicBezTo>
                <a:cubicBezTo>
                  <a:pt x="987954" y="736073"/>
                  <a:pt x="999596" y="786871"/>
                  <a:pt x="974196" y="904875"/>
                </a:cubicBezTo>
                <a:cubicBezTo>
                  <a:pt x="958321" y="1007004"/>
                  <a:pt x="934082" y="1035094"/>
                  <a:pt x="885296" y="1222377"/>
                </a:cubicBezTo>
                <a:cubicBezTo>
                  <a:pt x="795867" y="1256773"/>
                  <a:pt x="603250" y="1272646"/>
                  <a:pt x="374121" y="1282700"/>
                </a:cubicBezTo>
                <a:close/>
              </a:path>
            </a:pathLst>
          </a:custGeom>
          <a:noFill/>
          <a:ln w="28575" cmpd="sng">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30" name="Oval Callout 1"/>
          <p:cNvSpPr/>
          <p:nvPr userDrawn="1"/>
        </p:nvSpPr>
        <p:spPr>
          <a:xfrm>
            <a:off x="6919539" y="1202432"/>
            <a:ext cx="1004888" cy="698500"/>
          </a:xfrm>
          <a:prstGeom prst="wedgeEllipseCallout">
            <a:avLst>
              <a:gd name="adj1" fmla="val 37591"/>
              <a:gd name="adj2" fmla="val 78881"/>
            </a:avLst>
          </a:prstGeom>
          <a:noFill/>
          <a:ln w="28575">
            <a:solidFill>
              <a:srgbClr val="FFCC00"/>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a:p>
        </p:txBody>
      </p:sp>
      <p:grpSp>
        <p:nvGrpSpPr>
          <p:cNvPr id="31" name="Group 239"/>
          <p:cNvGrpSpPr>
            <a:grpSpLocks noChangeAspect="1"/>
          </p:cNvGrpSpPr>
          <p:nvPr userDrawn="1"/>
        </p:nvGrpSpPr>
        <p:grpSpPr>
          <a:xfrm rot="19737339">
            <a:off x="5418615" y="295055"/>
            <a:ext cx="632172" cy="790214"/>
            <a:chOff x="838199" y="3733801"/>
            <a:chExt cx="489888" cy="457200"/>
          </a:xfrm>
          <a:noFill/>
        </p:grpSpPr>
        <p:sp>
          <p:nvSpPr>
            <p:cNvPr id="32" name="Rounded Rectangle 2"/>
            <p:cNvSpPr/>
            <p:nvPr/>
          </p:nvSpPr>
          <p:spPr>
            <a:xfrm rot="4777577">
              <a:off x="781664" y="3790336"/>
              <a:ext cx="457200" cy="344129"/>
            </a:xfrm>
            <a:prstGeom prst="roundRect">
              <a:avLst/>
            </a:prstGeom>
            <a:grp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33" name="Rounded Rectangle 3"/>
            <p:cNvSpPr/>
            <p:nvPr/>
          </p:nvSpPr>
          <p:spPr>
            <a:xfrm rot="4777577">
              <a:off x="846978" y="3839497"/>
              <a:ext cx="326572" cy="245807"/>
            </a:xfrm>
            <a:prstGeom prst="roundRect">
              <a:avLst/>
            </a:prstGeom>
            <a:grp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34" name="Diagonal Stripe 4"/>
            <p:cNvSpPr/>
            <p:nvPr/>
          </p:nvSpPr>
          <p:spPr>
            <a:xfrm rot="12011087" flipV="1">
              <a:off x="997034" y="3940359"/>
              <a:ext cx="331053" cy="96218"/>
            </a:xfrm>
            <a:prstGeom prst="diagStripe">
              <a:avLst/>
            </a:prstGeom>
            <a:grpFill/>
            <a:ln w="28575">
              <a:solidFill>
                <a:srgbClr val="00B0F0"/>
              </a:solidFill>
            </a:ln>
          </p:spPr>
          <p:style>
            <a:lnRef idx="1">
              <a:schemeClr val="dk1"/>
            </a:lnRef>
            <a:fillRef idx="3">
              <a:schemeClr val="dk1"/>
            </a:fillRef>
            <a:effectRef idx="2">
              <a:schemeClr val="dk1"/>
            </a:effectRef>
            <a:fontRef idx="minor">
              <a:schemeClr val="lt1"/>
            </a:fontRef>
          </p:style>
          <p:txBody>
            <a:bodyPr anchor="ctr"/>
            <a:lstStyle/>
            <a:p>
              <a:pPr algn="ctr" defTabSz="208929" fontAlgn="auto">
                <a:spcBef>
                  <a:spcPts val="0"/>
                </a:spcBef>
                <a:spcAft>
                  <a:spcPts val="0"/>
                </a:spcAft>
                <a:defRPr/>
              </a:pPr>
              <a:endParaRPr lang="en-US">
                <a:solidFill>
                  <a:schemeClr val="tx1"/>
                </a:solidFill>
              </a:endParaRPr>
            </a:p>
          </p:txBody>
        </p:sp>
      </p:grpSp>
      <p:grpSp>
        <p:nvGrpSpPr>
          <p:cNvPr id="35" name="Group 4"/>
          <p:cNvGrpSpPr/>
          <p:nvPr userDrawn="1"/>
        </p:nvGrpSpPr>
        <p:grpSpPr>
          <a:xfrm>
            <a:off x="6442347" y="2132856"/>
            <a:ext cx="762000" cy="762000"/>
            <a:chOff x="1524000" y="4191000"/>
            <a:chExt cx="1600200" cy="1524000"/>
          </a:xfrm>
          <a:noFill/>
        </p:grpSpPr>
        <p:sp>
          <p:nvSpPr>
            <p:cNvPr id="36" name="Rounded Rectangle 5"/>
            <p:cNvSpPr/>
            <p:nvPr/>
          </p:nvSpPr>
          <p:spPr>
            <a:xfrm>
              <a:off x="1524000" y="4191000"/>
              <a:ext cx="1600200" cy="1524000"/>
            </a:xfrm>
            <a:prstGeom prst="roundRect">
              <a:avLst/>
            </a:prstGeom>
            <a:grpFill/>
            <a:ln w="28575">
              <a:solidFill>
                <a:srgbClr val="0066FF"/>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sz="2800">
                <a:solidFill>
                  <a:srgbClr val="66FFFF"/>
                </a:solidFill>
              </a:endParaRPr>
            </a:p>
          </p:txBody>
        </p:sp>
        <p:sp>
          <p:nvSpPr>
            <p:cNvPr id="37" name="Rounded Rectangle 6"/>
            <p:cNvSpPr/>
            <p:nvPr/>
          </p:nvSpPr>
          <p:spPr>
            <a:xfrm>
              <a:off x="1828800" y="4343400"/>
              <a:ext cx="990600" cy="1066800"/>
            </a:xfrm>
            <a:prstGeom prst="roundRect">
              <a:avLst/>
            </a:prstGeom>
            <a:grpFill/>
            <a:ln w="28575">
              <a:solidFill>
                <a:srgbClr val="0066FF"/>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r>
                <a:rPr lang="pt-BR" sz="2800" dirty="0">
                  <a:solidFill>
                    <a:srgbClr val="0066FF"/>
                  </a:solidFill>
                  <a:latin typeface="Arial" pitchFamily="34" charset="0"/>
                  <a:cs typeface="Arial" pitchFamily="34" charset="0"/>
                </a:rPr>
                <a:t>A</a:t>
              </a:r>
              <a:endParaRPr lang="en-US" sz="2800" dirty="0">
                <a:solidFill>
                  <a:srgbClr val="0066FF"/>
                </a:solidFill>
                <a:latin typeface="Arial" pitchFamily="34" charset="0"/>
                <a:cs typeface="Arial" pitchFamily="34" charset="0"/>
              </a:endParaRPr>
            </a:p>
          </p:txBody>
        </p:sp>
      </p:grpSp>
      <p:sp>
        <p:nvSpPr>
          <p:cNvPr id="38" name="Rectangle 3"/>
          <p:cNvSpPr txBox="1">
            <a:spLocks noChangeArrowheads="1"/>
          </p:cNvSpPr>
          <p:nvPr userDrawn="1"/>
        </p:nvSpPr>
        <p:spPr bwMode="auto">
          <a:xfrm>
            <a:off x="6516216" y="6226175"/>
            <a:ext cx="2895600" cy="533400"/>
          </a:xfrm>
          <a:prstGeom prst="rect">
            <a:avLst/>
          </a:prstGeom>
          <a:noFill/>
          <a:ln w="9525">
            <a:noFill/>
            <a:miter lim="800000"/>
            <a:headEnd/>
            <a:tailEnd/>
          </a:ln>
        </p:spPr>
        <p:txBody>
          <a:bodyPr/>
          <a:lstStyle/>
          <a:p>
            <a:pPr fontAlgn="auto">
              <a:spcBef>
                <a:spcPct val="20000"/>
              </a:spcBef>
              <a:spcAft>
                <a:spcPts val="0"/>
              </a:spcAft>
              <a:buClr>
                <a:schemeClr val="accent1"/>
              </a:buClr>
              <a:buFont typeface="Arial" pitchFamily="34" charset="0"/>
              <a:buNone/>
              <a:defRPr/>
            </a:pPr>
            <a:r>
              <a:rPr lang="pt-BR" sz="2300" b="1" dirty="0">
                <a:solidFill>
                  <a:schemeClr val="accent1">
                    <a:lumMod val="50000"/>
                  </a:schemeClr>
                </a:solidFill>
                <a:latin typeface="+mn-lt"/>
              </a:rPr>
              <a:t>Barbosa e </a:t>
            </a:r>
            <a:r>
              <a:rPr lang="pt-BR" sz="2300" b="1" dirty="0" smtClean="0">
                <a:solidFill>
                  <a:schemeClr val="accent1">
                    <a:lumMod val="50000"/>
                  </a:schemeClr>
                </a:solidFill>
                <a:latin typeface="+mn-lt"/>
              </a:rPr>
              <a:t>Silva </a:t>
            </a:r>
            <a:r>
              <a:rPr lang="pt-BR" sz="2300" b="1" dirty="0">
                <a:solidFill>
                  <a:schemeClr val="accent1">
                    <a:lumMod val="60000"/>
                    <a:lumOff val="40000"/>
                  </a:schemeClr>
                </a:solidFill>
                <a:latin typeface="+mn-lt"/>
              </a:rPr>
              <a:t>2010</a:t>
            </a:r>
          </a:p>
        </p:txBody>
      </p:sp>
      <p:sp>
        <p:nvSpPr>
          <p:cNvPr id="2" name="Title 1"/>
          <p:cNvSpPr>
            <a:spLocks noGrp="1"/>
          </p:cNvSpPr>
          <p:nvPr>
            <p:ph type="ctrTitle"/>
          </p:nvPr>
        </p:nvSpPr>
        <p:spPr>
          <a:xfrm>
            <a:off x="685800" y="2563217"/>
            <a:ext cx="7543800" cy="2593975"/>
          </a:xfrm>
        </p:spPr>
        <p:txBody>
          <a:bodyPr anchor="b"/>
          <a:lstStyle>
            <a:lvl1pPr>
              <a:defRPr sz="6600">
                <a:ln>
                  <a:noFill/>
                </a:ln>
                <a:solidFill>
                  <a:schemeClr val="tx2"/>
                </a:solidFill>
              </a:defRPr>
            </a:lvl1pPr>
          </a:lstStyle>
          <a:p>
            <a:r>
              <a:rPr lang="pt-BR" smtClean="0"/>
              <a:t>Clique para editar o estilo do título mestre</a:t>
            </a:r>
            <a:endParaRPr lang="en-US" dirty="0"/>
          </a:p>
        </p:txBody>
      </p:sp>
      <p:sp>
        <p:nvSpPr>
          <p:cNvPr id="3" name="Subtitle 2"/>
          <p:cNvSpPr>
            <a:spLocks noGrp="1"/>
          </p:cNvSpPr>
          <p:nvPr>
            <p:ph type="subTitle" idx="1"/>
          </p:nvPr>
        </p:nvSpPr>
        <p:spPr>
          <a:xfrm>
            <a:off x="685800" y="5334000"/>
            <a:ext cx="5791200" cy="1066800"/>
          </a:xfrm>
          <a:noFill/>
          <a:ln w="9525">
            <a:noFill/>
            <a:miter lim="800000"/>
            <a:headEnd/>
            <a:tailEnd/>
          </a:ln>
        </p:spPr>
        <p:txBody>
          <a:bodyPr rtlCol="0">
            <a:noAutofit/>
          </a:bodyPr>
          <a:lstStyle>
            <a:lvl1pPr marL="0" indent="0" algn="l">
              <a:buNone/>
              <a:defRPr kumimoji="0" lang="en-US" sz="5400" b="0" i="0" u="none" strike="noStrike" kern="1200" cap="none" spc="0" normalizeH="0" baseline="0" noProof="0" dirty="0">
                <a:ln>
                  <a:noFill/>
                </a:ln>
                <a:solidFill>
                  <a:schemeClr val="accent1">
                    <a:lumMod val="75000"/>
                  </a:schemeClr>
                </a:solidFill>
                <a:effectLst/>
                <a:uLnTx/>
                <a:uFillTx/>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pt-BR" dirty="0" smtClean="0"/>
              <a:t>Clique para editar o estilo do subtítulo mestre</a:t>
            </a:r>
            <a:endParaRPr lang="en-US" dirty="0"/>
          </a:p>
        </p:txBody>
      </p:sp>
      <p:grpSp>
        <p:nvGrpSpPr>
          <p:cNvPr id="39" name="Group 208"/>
          <p:cNvGrpSpPr>
            <a:grpSpLocks noChangeAspect="1"/>
          </p:cNvGrpSpPr>
          <p:nvPr userDrawn="1"/>
        </p:nvGrpSpPr>
        <p:grpSpPr>
          <a:xfrm rot="2700000">
            <a:off x="6271452" y="751330"/>
            <a:ext cx="510230" cy="831428"/>
            <a:chOff x="4625052" y="3796473"/>
            <a:chExt cx="130906" cy="211400"/>
          </a:xfrm>
          <a:noFill/>
        </p:grpSpPr>
        <p:sp>
          <p:nvSpPr>
            <p:cNvPr id="40" name="Rounded Rectangle 2"/>
            <p:cNvSpPr/>
            <p:nvPr/>
          </p:nvSpPr>
          <p:spPr>
            <a:xfrm rot="3592972">
              <a:off x="4588073" y="3839987"/>
              <a:ext cx="211400" cy="124371"/>
            </a:xfrm>
            <a:prstGeom prst="roundRect">
              <a:avLst/>
            </a:prstGeom>
            <a:grpFill/>
            <a:ln w="28575">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41" name="Rounded Rectangle 3"/>
            <p:cNvSpPr/>
            <p:nvPr/>
          </p:nvSpPr>
          <p:spPr>
            <a:xfrm rot="3592972">
              <a:off x="4631828" y="3814607"/>
              <a:ext cx="75285" cy="88837"/>
            </a:xfrm>
            <a:prstGeom prst="roundRect">
              <a:avLst/>
            </a:prstGeom>
            <a:grpFill/>
            <a:ln w="28575">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sp>
        <p:nvSpPr>
          <p:cNvPr id="42" name="Freeform 1"/>
          <p:cNvSpPr/>
          <p:nvPr userDrawn="1"/>
        </p:nvSpPr>
        <p:spPr>
          <a:xfrm rot="900000">
            <a:off x="5612152" y="2501351"/>
            <a:ext cx="717875" cy="729944"/>
          </a:xfrm>
          <a:custGeom>
            <a:avLst/>
            <a:gdLst>
              <a:gd name="connsiteX0" fmla="*/ 0 w 621507"/>
              <a:gd name="connsiteY0" fmla="*/ 0 h 631032"/>
              <a:gd name="connsiteX1" fmla="*/ 604838 w 621507"/>
              <a:gd name="connsiteY1" fmla="*/ 278607 h 631032"/>
              <a:gd name="connsiteX2" fmla="*/ 426244 w 621507"/>
              <a:gd name="connsiteY2" fmla="*/ 376238 h 631032"/>
              <a:gd name="connsiteX3" fmla="*/ 621507 w 621507"/>
              <a:gd name="connsiteY3" fmla="*/ 576263 h 631032"/>
              <a:gd name="connsiteX4" fmla="*/ 576263 w 621507"/>
              <a:gd name="connsiteY4" fmla="*/ 631032 h 631032"/>
              <a:gd name="connsiteX5" fmla="*/ 364332 w 621507"/>
              <a:gd name="connsiteY5" fmla="*/ 426244 h 631032"/>
              <a:gd name="connsiteX6" fmla="*/ 276225 w 621507"/>
              <a:gd name="connsiteY6" fmla="*/ 619125 h 631032"/>
              <a:gd name="connsiteX7" fmla="*/ 0 w 621507"/>
              <a:gd name="connsiteY7" fmla="*/ 0 h 63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1507" h="631032">
                <a:moveTo>
                  <a:pt x="0" y="0"/>
                </a:moveTo>
                <a:lnTo>
                  <a:pt x="604838" y="278607"/>
                </a:lnTo>
                <a:lnTo>
                  <a:pt x="426244" y="376238"/>
                </a:lnTo>
                <a:lnTo>
                  <a:pt x="621507" y="576263"/>
                </a:lnTo>
                <a:lnTo>
                  <a:pt x="576263" y="631032"/>
                </a:lnTo>
                <a:lnTo>
                  <a:pt x="364332" y="426244"/>
                </a:lnTo>
                <a:lnTo>
                  <a:pt x="276225" y="619125"/>
                </a:lnTo>
                <a:lnTo>
                  <a:pt x="0" y="0"/>
                </a:lnTo>
                <a:close/>
              </a:path>
            </a:pathLst>
          </a:custGeom>
          <a:noFill/>
          <a:ln w="28575">
            <a:solidFill>
              <a:srgbClr val="FF9933"/>
            </a:solidFill>
          </a:ln>
        </p:spPr>
        <p:style>
          <a:lnRef idx="2">
            <a:schemeClr val="dk1"/>
          </a:lnRef>
          <a:fillRef idx="1">
            <a:schemeClr val="lt1"/>
          </a:fillRef>
          <a:effectRef idx="0">
            <a:schemeClr val="dk1"/>
          </a:effectRef>
          <a:fontRef idx="minor">
            <a:schemeClr val="dk1"/>
          </a:fontRef>
        </p:style>
        <p:txBody>
          <a:bodyPr anchor="ctr"/>
          <a:lstStyle/>
          <a:p>
            <a:pPr algn="ctr" defTabSz="208929" rtl="0" fontAlgn="auto">
              <a:spcBef>
                <a:spcPts val="0"/>
              </a:spcBef>
              <a:spcAft>
                <a:spcPts val="0"/>
              </a:spcAft>
              <a:defRPr/>
            </a:pPr>
            <a:endParaRPr lang="en-US" kern="1200">
              <a:solidFill>
                <a:schemeClr val="dk1"/>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4AB4918F-7C28-4510-85E6-85193F91E897}" type="slidenum">
              <a:rPr lang="pt-BR"/>
              <a:pPr>
                <a:defRPr/>
              </a:pPr>
              <a:t>‹#›</a:t>
            </a:fld>
            <a:endParaRPr lang="pt-BR" dirty="0"/>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pt-BR" smtClean="0"/>
              <a:t>Clique para editar o estilo do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7B6D7FF8-F950-445D-90C0-8BAC7CC58923}" type="slidenum">
              <a:rPr lang="pt-BR"/>
              <a:pPr>
                <a:defRPr/>
              </a:pPr>
              <a:t>‹#›</a:t>
            </a:fld>
            <a:endParaRPr lang="pt-BR" dirty="0"/>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Freeform 8"/>
          <p:cNvSpPr>
            <a:spLocks noChangeAspect="1" noEditPoints="1"/>
          </p:cNvSpPr>
          <p:nvPr userDrawn="1"/>
        </p:nvSpPr>
        <p:spPr bwMode="auto">
          <a:xfrm>
            <a:off x="8654439" y="2133600"/>
            <a:ext cx="311150" cy="649288"/>
          </a:xfrm>
          <a:custGeom>
            <a:avLst/>
            <a:gdLst>
              <a:gd name="T0" fmla="*/ 2147483647 w 2579"/>
              <a:gd name="T1" fmla="*/ 2147483647 h 5399"/>
              <a:gd name="T2" fmla="*/ 2147483647 w 2579"/>
              <a:gd name="T3" fmla="*/ 2147483647 h 5399"/>
              <a:gd name="T4" fmla="*/ 2147483647 w 2579"/>
              <a:gd name="T5" fmla="*/ 2147483647 h 5399"/>
              <a:gd name="T6" fmla="*/ 2147483647 w 2579"/>
              <a:gd name="T7" fmla="*/ 2147483647 h 5399"/>
              <a:gd name="T8" fmla="*/ 2147483647 w 2579"/>
              <a:gd name="T9" fmla="*/ 2147483647 h 5399"/>
              <a:gd name="T10" fmla="*/ 170298801 w 2579"/>
              <a:gd name="T11" fmla="*/ 2147483647 h 5399"/>
              <a:gd name="T12" fmla="*/ 2147483647 w 2579"/>
              <a:gd name="T13" fmla="*/ 2147483647 h 5399"/>
              <a:gd name="T14" fmla="*/ 2147483647 w 2579"/>
              <a:gd name="T15" fmla="*/ 2147483647 h 5399"/>
              <a:gd name="T16" fmla="*/ 2147483647 w 2579"/>
              <a:gd name="T17" fmla="*/ 2147483647 h 5399"/>
              <a:gd name="T18" fmla="*/ 2147483647 w 2579"/>
              <a:gd name="T19" fmla="*/ 2147483647 h 5399"/>
              <a:gd name="T20" fmla="*/ 2147483647 w 2579"/>
              <a:gd name="T21" fmla="*/ 2147483647 h 5399"/>
              <a:gd name="T22" fmla="*/ 2147483647 w 2579"/>
              <a:gd name="T23" fmla="*/ 2147483647 h 5399"/>
              <a:gd name="T24" fmla="*/ 2147483647 w 2579"/>
              <a:gd name="T25" fmla="*/ 2147483647 h 5399"/>
              <a:gd name="T26" fmla="*/ 2147483647 w 2579"/>
              <a:gd name="T27" fmla="*/ 2147483647 h 5399"/>
              <a:gd name="T28" fmla="*/ 2147483647 w 2579"/>
              <a:gd name="T29" fmla="*/ 2147483647 h 5399"/>
              <a:gd name="T30" fmla="*/ 2147483647 w 2579"/>
              <a:gd name="T31" fmla="*/ 2147483647 h 5399"/>
              <a:gd name="T32" fmla="*/ 2147483647 w 2579"/>
              <a:gd name="T33" fmla="*/ 2147483647 h 5399"/>
              <a:gd name="T34" fmla="*/ 2147483647 w 2579"/>
              <a:gd name="T35" fmla="*/ 2147483647 h 5399"/>
              <a:gd name="T36" fmla="*/ 2147483647 w 2579"/>
              <a:gd name="T37" fmla="*/ 2147483647 h 5399"/>
              <a:gd name="T38" fmla="*/ 2147483647 w 2579"/>
              <a:gd name="T39" fmla="*/ 2147483647 h 5399"/>
              <a:gd name="T40" fmla="*/ 2147483647 w 2579"/>
              <a:gd name="T41" fmla="*/ 2147483647 h 5399"/>
              <a:gd name="T42" fmla="*/ 2147483647 w 2579"/>
              <a:gd name="T43" fmla="*/ 2147483647 h 5399"/>
              <a:gd name="T44" fmla="*/ 2147483647 w 2579"/>
              <a:gd name="T45" fmla="*/ 2147483647 h 5399"/>
              <a:gd name="T46" fmla="*/ 2147483647 w 2579"/>
              <a:gd name="T47" fmla="*/ 2147483647 h 5399"/>
              <a:gd name="T48" fmla="*/ 2147483647 w 2579"/>
              <a:gd name="T49" fmla="*/ 2147483647 h 5399"/>
              <a:gd name="T50" fmla="*/ 2147483647 w 2579"/>
              <a:gd name="T51" fmla="*/ 2147483647 h 5399"/>
              <a:gd name="T52" fmla="*/ 2147483647 w 2579"/>
              <a:gd name="T53" fmla="*/ 2147483647 h 5399"/>
              <a:gd name="T54" fmla="*/ 2147483647 w 2579"/>
              <a:gd name="T55" fmla="*/ 2147483647 h 5399"/>
              <a:gd name="T56" fmla="*/ 2147483647 w 2579"/>
              <a:gd name="T57" fmla="*/ 2147483647 h 5399"/>
              <a:gd name="T58" fmla="*/ 2147483647 w 2579"/>
              <a:gd name="T59" fmla="*/ 2147483647 h 5399"/>
              <a:gd name="T60" fmla="*/ 2147483647 w 2579"/>
              <a:gd name="T61" fmla="*/ 2147483647 h 5399"/>
              <a:gd name="T62" fmla="*/ 2147483647 w 2579"/>
              <a:gd name="T63" fmla="*/ 2147483647 h 5399"/>
              <a:gd name="T64" fmla="*/ 2147483647 w 2579"/>
              <a:gd name="T65" fmla="*/ 2147483647 h 5399"/>
              <a:gd name="T66" fmla="*/ 2147483647 w 2579"/>
              <a:gd name="T67" fmla="*/ 2147483647 h 5399"/>
              <a:gd name="T68" fmla="*/ 2147483647 w 2579"/>
              <a:gd name="T69" fmla="*/ 2147483647 h 5399"/>
              <a:gd name="T70" fmla="*/ 2147483647 w 2579"/>
              <a:gd name="T71" fmla="*/ 2147483647 h 5399"/>
              <a:gd name="T72" fmla="*/ 2147483647 w 2579"/>
              <a:gd name="T73" fmla="*/ 2147483647 h 5399"/>
              <a:gd name="T74" fmla="*/ 2147483647 w 2579"/>
              <a:gd name="T75" fmla="*/ 2147483647 h 5399"/>
              <a:gd name="T76" fmla="*/ 2147483647 w 2579"/>
              <a:gd name="T77" fmla="*/ 2147483647 h 5399"/>
              <a:gd name="T78" fmla="*/ 2147483647 w 2579"/>
              <a:gd name="T79" fmla="*/ 0 h 5399"/>
              <a:gd name="T80" fmla="*/ 2147483647 w 2579"/>
              <a:gd name="T81" fmla="*/ 2147483647 h 5399"/>
              <a:gd name="T82" fmla="*/ 2147483647 w 2579"/>
              <a:gd name="T83" fmla="*/ 2147483647 h 5399"/>
              <a:gd name="T84" fmla="*/ 2147483647 w 2579"/>
              <a:gd name="T85" fmla="*/ 2147483647 h 5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79"/>
              <a:gd name="T130" fmla="*/ 0 h 5399"/>
              <a:gd name="T131" fmla="*/ 2579 w 2579"/>
              <a:gd name="T132" fmla="*/ 5399 h 5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79" h="5399">
                <a:moveTo>
                  <a:pt x="1714" y="978"/>
                </a:moveTo>
                <a:lnTo>
                  <a:pt x="873" y="978"/>
                </a:lnTo>
                <a:cubicBezTo>
                  <a:pt x="744" y="995"/>
                  <a:pt x="627" y="1062"/>
                  <a:pt x="547" y="1166"/>
                </a:cubicBezTo>
                <a:cubicBezTo>
                  <a:pt x="480" y="1269"/>
                  <a:pt x="432" y="1382"/>
                  <a:pt x="404" y="1502"/>
                </a:cubicBezTo>
                <a:lnTo>
                  <a:pt x="13" y="2698"/>
                </a:lnTo>
                <a:cubicBezTo>
                  <a:pt x="0" y="2796"/>
                  <a:pt x="69" y="2887"/>
                  <a:pt x="167" y="2900"/>
                </a:cubicBezTo>
                <a:cubicBezTo>
                  <a:pt x="241" y="2910"/>
                  <a:pt x="314" y="2873"/>
                  <a:pt x="349" y="2807"/>
                </a:cubicBezTo>
                <a:lnTo>
                  <a:pt x="745" y="1581"/>
                </a:lnTo>
                <a:cubicBezTo>
                  <a:pt x="770" y="1551"/>
                  <a:pt x="814" y="1548"/>
                  <a:pt x="844" y="1573"/>
                </a:cubicBezTo>
                <a:cubicBezTo>
                  <a:pt x="858" y="1585"/>
                  <a:pt x="867" y="1602"/>
                  <a:pt x="868" y="1620"/>
                </a:cubicBezTo>
                <a:lnTo>
                  <a:pt x="250" y="3627"/>
                </a:lnTo>
                <a:lnTo>
                  <a:pt x="809" y="3627"/>
                </a:lnTo>
                <a:lnTo>
                  <a:pt x="809" y="5229"/>
                </a:lnTo>
                <a:cubicBezTo>
                  <a:pt x="837" y="5336"/>
                  <a:pt x="946" y="5399"/>
                  <a:pt x="1053" y="5371"/>
                </a:cubicBezTo>
                <a:cubicBezTo>
                  <a:pt x="1122" y="5353"/>
                  <a:pt x="1176" y="5299"/>
                  <a:pt x="1195" y="5229"/>
                </a:cubicBezTo>
                <a:lnTo>
                  <a:pt x="1195" y="3627"/>
                </a:lnTo>
                <a:lnTo>
                  <a:pt x="1328" y="3627"/>
                </a:lnTo>
                <a:lnTo>
                  <a:pt x="1328" y="5229"/>
                </a:lnTo>
                <a:cubicBezTo>
                  <a:pt x="1358" y="5336"/>
                  <a:pt x="1469" y="5398"/>
                  <a:pt x="1575" y="5368"/>
                </a:cubicBezTo>
                <a:cubicBezTo>
                  <a:pt x="1642" y="5349"/>
                  <a:pt x="1695" y="5296"/>
                  <a:pt x="1714" y="5229"/>
                </a:cubicBezTo>
                <a:lnTo>
                  <a:pt x="1714" y="3627"/>
                </a:lnTo>
                <a:lnTo>
                  <a:pt x="2302" y="3627"/>
                </a:lnTo>
                <a:lnTo>
                  <a:pt x="1728" y="1655"/>
                </a:lnTo>
                <a:cubicBezTo>
                  <a:pt x="1737" y="1604"/>
                  <a:pt x="1786" y="1570"/>
                  <a:pt x="1837" y="1579"/>
                </a:cubicBezTo>
                <a:cubicBezTo>
                  <a:pt x="1853" y="1582"/>
                  <a:pt x="1869" y="1590"/>
                  <a:pt x="1882" y="1601"/>
                </a:cubicBezTo>
                <a:lnTo>
                  <a:pt x="2233" y="2787"/>
                </a:lnTo>
                <a:cubicBezTo>
                  <a:pt x="2285" y="2873"/>
                  <a:pt x="2396" y="2901"/>
                  <a:pt x="2482" y="2849"/>
                </a:cubicBezTo>
                <a:cubicBezTo>
                  <a:pt x="2545" y="2811"/>
                  <a:pt x="2579" y="2740"/>
                  <a:pt x="2569" y="2668"/>
                </a:cubicBezTo>
                <a:lnTo>
                  <a:pt x="2168" y="1433"/>
                </a:lnTo>
                <a:cubicBezTo>
                  <a:pt x="2149" y="1348"/>
                  <a:pt x="2112" y="1269"/>
                  <a:pt x="2060" y="1200"/>
                </a:cubicBezTo>
                <a:cubicBezTo>
                  <a:pt x="1973" y="1088"/>
                  <a:pt x="1851" y="1010"/>
                  <a:pt x="1714" y="978"/>
                </a:cubicBezTo>
                <a:close/>
                <a:moveTo>
                  <a:pt x="1733" y="409"/>
                </a:moveTo>
                <a:cubicBezTo>
                  <a:pt x="1733" y="183"/>
                  <a:pt x="1546" y="0"/>
                  <a:pt x="1315" y="0"/>
                </a:cubicBezTo>
                <a:cubicBezTo>
                  <a:pt x="1084" y="0"/>
                  <a:pt x="897" y="183"/>
                  <a:pt x="897" y="409"/>
                </a:cubicBezTo>
                <a:cubicBezTo>
                  <a:pt x="897" y="635"/>
                  <a:pt x="1084" y="818"/>
                  <a:pt x="1315" y="818"/>
                </a:cubicBezTo>
                <a:cubicBezTo>
                  <a:pt x="1546" y="818"/>
                  <a:pt x="1733" y="635"/>
                  <a:pt x="1733" y="409"/>
                </a:cubicBezTo>
                <a:close/>
              </a:path>
            </a:pathLst>
          </a:custGeom>
          <a:noFill/>
          <a:ln w="12700">
            <a:solidFill>
              <a:schemeClr val="bg2">
                <a:lumMod val="75000"/>
              </a:schemeClr>
            </a:solidFill>
            <a:prstDash val="solid"/>
            <a:round/>
            <a:headEnd/>
            <a:tailEnd/>
          </a:ln>
        </p:spPr>
        <p:txBody>
          <a:bodyPr lIns="91436" tIns="45717" rIns="91436" bIns="45717"/>
          <a:lstStyle/>
          <a:p>
            <a:pPr>
              <a:defRPr/>
            </a:pPr>
            <a:endParaRPr lang="pt-BR"/>
          </a:p>
        </p:txBody>
      </p:sp>
      <p:sp>
        <p:nvSpPr>
          <p:cNvPr id="5" name="Freeform 13"/>
          <p:cNvSpPr>
            <a:spLocks noChangeAspect="1" noEditPoints="1"/>
          </p:cNvSpPr>
          <p:nvPr userDrawn="1"/>
        </p:nvSpPr>
        <p:spPr bwMode="auto">
          <a:xfrm>
            <a:off x="8697913" y="112713"/>
            <a:ext cx="234950" cy="619125"/>
          </a:xfrm>
          <a:custGeom>
            <a:avLst/>
            <a:gdLst>
              <a:gd name="T0" fmla="*/ 2147483647 w 2083"/>
              <a:gd name="T1" fmla="*/ 2147483647 h 5465"/>
              <a:gd name="T2" fmla="*/ 2147483647 w 2083"/>
              <a:gd name="T3" fmla="*/ 0 h 5465"/>
              <a:gd name="T4" fmla="*/ 2147483647 w 2083"/>
              <a:gd name="T5" fmla="*/ 2147483647 h 5465"/>
              <a:gd name="T6" fmla="*/ 2147483647 w 2083"/>
              <a:gd name="T7" fmla="*/ 2147483647 h 5465"/>
              <a:gd name="T8" fmla="*/ 2147483647 w 2083"/>
              <a:gd name="T9" fmla="*/ 2147483647 h 5465"/>
              <a:gd name="T10" fmla="*/ 2147483647 w 2083"/>
              <a:gd name="T11" fmla="*/ 2147483647 h 5465"/>
              <a:gd name="T12" fmla="*/ 2147483647 w 2083"/>
              <a:gd name="T13" fmla="*/ 2147483647 h 5465"/>
              <a:gd name="T14" fmla="*/ 12672125 w 2083"/>
              <a:gd name="T15" fmla="*/ 2147483647 h 5465"/>
              <a:gd name="T16" fmla="*/ 0 w 2083"/>
              <a:gd name="T17" fmla="*/ 2147483647 h 5465"/>
              <a:gd name="T18" fmla="*/ 0 w 2083"/>
              <a:gd name="T19" fmla="*/ 2147483647 h 5465"/>
              <a:gd name="T20" fmla="*/ 0 w 2083"/>
              <a:gd name="T21" fmla="*/ 2147483647 h 5465"/>
              <a:gd name="T22" fmla="*/ 2147483647 w 2083"/>
              <a:gd name="T23" fmla="*/ 2147483647 h 5465"/>
              <a:gd name="T24" fmla="*/ 2147483647 w 2083"/>
              <a:gd name="T25" fmla="*/ 2147483647 h 5465"/>
              <a:gd name="T26" fmla="*/ 2147483647 w 2083"/>
              <a:gd name="T27" fmla="*/ 2147483647 h 5465"/>
              <a:gd name="T28" fmla="*/ 2147483647 w 2083"/>
              <a:gd name="T29" fmla="*/ 2147483647 h 5465"/>
              <a:gd name="T30" fmla="*/ 2147483647 w 2083"/>
              <a:gd name="T31" fmla="*/ 2147483647 h 5465"/>
              <a:gd name="T32" fmla="*/ 2147483647 w 2083"/>
              <a:gd name="T33" fmla="*/ 2147483647 h 5465"/>
              <a:gd name="T34" fmla="*/ 2147483647 w 2083"/>
              <a:gd name="T35" fmla="*/ 2147483647 h 5465"/>
              <a:gd name="T36" fmla="*/ 2147483647 w 2083"/>
              <a:gd name="T37" fmla="*/ 2147483647 h 5465"/>
              <a:gd name="T38" fmla="*/ 2147483647 w 2083"/>
              <a:gd name="T39" fmla="*/ 2147483647 h 5465"/>
              <a:gd name="T40" fmla="*/ 2147483647 w 2083"/>
              <a:gd name="T41" fmla="*/ 2147483647 h 5465"/>
              <a:gd name="T42" fmla="*/ 2147483647 w 2083"/>
              <a:gd name="T43" fmla="*/ 2147483647 h 5465"/>
              <a:gd name="T44" fmla="*/ 2147483647 w 2083"/>
              <a:gd name="T45" fmla="*/ 2147483647 h 5465"/>
              <a:gd name="T46" fmla="*/ 2147483647 w 2083"/>
              <a:gd name="T47" fmla="*/ 2147483647 h 5465"/>
              <a:gd name="T48" fmla="*/ 2147483647 w 2083"/>
              <a:gd name="T49" fmla="*/ 2147483647 h 5465"/>
              <a:gd name="T50" fmla="*/ 2147483647 w 2083"/>
              <a:gd name="T51" fmla="*/ 2147483647 h 5465"/>
              <a:gd name="T52" fmla="*/ 2147483647 w 2083"/>
              <a:gd name="T53" fmla="*/ 2147483647 h 5465"/>
              <a:gd name="T54" fmla="*/ 2147483647 w 2083"/>
              <a:gd name="T55" fmla="*/ 2147483647 h 5465"/>
              <a:gd name="T56" fmla="*/ 2147483647 w 2083"/>
              <a:gd name="T57" fmla="*/ 2147483647 h 5465"/>
              <a:gd name="T58" fmla="*/ 2147483647 w 2083"/>
              <a:gd name="T59" fmla="*/ 2147483647 h 5465"/>
              <a:gd name="T60" fmla="*/ 2147483647 w 2083"/>
              <a:gd name="T61" fmla="*/ 2147483647 h 5465"/>
              <a:gd name="T62" fmla="*/ 2147483647 w 2083"/>
              <a:gd name="T63" fmla="*/ 2147483647 h 5465"/>
              <a:gd name="T64" fmla="*/ 2147483647 w 2083"/>
              <a:gd name="T65" fmla="*/ 2147483647 h 5465"/>
              <a:gd name="T66" fmla="*/ 2147483647 w 2083"/>
              <a:gd name="T67" fmla="*/ 2147483647 h 5465"/>
              <a:gd name="T68" fmla="*/ 2147483647 w 2083"/>
              <a:gd name="T69" fmla="*/ 2147483647 h 5465"/>
              <a:gd name="T70" fmla="*/ 2147483647 w 2083"/>
              <a:gd name="T71" fmla="*/ 2147483647 h 5465"/>
              <a:gd name="T72" fmla="*/ 2147483647 w 2083"/>
              <a:gd name="T73" fmla="*/ 2147483647 h 5465"/>
              <a:gd name="T74" fmla="*/ 2147483647 w 2083"/>
              <a:gd name="T75" fmla="*/ 2147483647 h 5465"/>
              <a:gd name="T76" fmla="*/ 2147483647 w 2083"/>
              <a:gd name="T77" fmla="*/ 2147483647 h 5465"/>
              <a:gd name="T78" fmla="*/ 2147483647 w 2083"/>
              <a:gd name="T79" fmla="*/ 2147483647 h 5465"/>
              <a:gd name="T80" fmla="*/ 2147483647 w 2083"/>
              <a:gd name="T81" fmla="*/ 2147483647 h 5465"/>
              <a:gd name="T82" fmla="*/ 2147483647 w 2083"/>
              <a:gd name="T83" fmla="*/ 2147483647 h 54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3"/>
              <a:gd name="T127" fmla="*/ 0 h 5465"/>
              <a:gd name="T128" fmla="*/ 2083 w 2083"/>
              <a:gd name="T129" fmla="*/ 5465 h 54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3" h="5465">
                <a:moveTo>
                  <a:pt x="1469" y="432"/>
                </a:moveTo>
                <a:cubicBezTo>
                  <a:pt x="1469" y="194"/>
                  <a:pt x="1273" y="0"/>
                  <a:pt x="1032" y="0"/>
                </a:cubicBezTo>
                <a:cubicBezTo>
                  <a:pt x="791" y="0"/>
                  <a:pt x="595" y="194"/>
                  <a:pt x="595" y="432"/>
                </a:cubicBezTo>
                <a:cubicBezTo>
                  <a:pt x="595" y="671"/>
                  <a:pt x="791" y="864"/>
                  <a:pt x="1032" y="864"/>
                </a:cubicBezTo>
                <a:cubicBezTo>
                  <a:pt x="1273" y="864"/>
                  <a:pt x="1469" y="671"/>
                  <a:pt x="1469" y="432"/>
                </a:cubicBezTo>
                <a:close/>
                <a:moveTo>
                  <a:pt x="1581" y="1022"/>
                </a:moveTo>
                <a:lnTo>
                  <a:pt x="534" y="1022"/>
                </a:lnTo>
                <a:cubicBezTo>
                  <a:pt x="254" y="1008"/>
                  <a:pt x="15" y="1224"/>
                  <a:pt x="1" y="1504"/>
                </a:cubicBezTo>
                <a:cubicBezTo>
                  <a:pt x="1" y="1511"/>
                  <a:pt x="1" y="1518"/>
                  <a:pt x="0" y="1525"/>
                </a:cubicBezTo>
                <a:lnTo>
                  <a:pt x="0" y="3013"/>
                </a:lnTo>
                <a:cubicBezTo>
                  <a:pt x="11" y="3104"/>
                  <a:pt x="93" y="3170"/>
                  <a:pt x="184" y="3160"/>
                </a:cubicBezTo>
                <a:cubicBezTo>
                  <a:pt x="261" y="3151"/>
                  <a:pt x="322" y="3090"/>
                  <a:pt x="331" y="3013"/>
                </a:cubicBezTo>
                <a:lnTo>
                  <a:pt x="336" y="1733"/>
                </a:lnTo>
                <a:cubicBezTo>
                  <a:pt x="336" y="1691"/>
                  <a:pt x="370" y="1657"/>
                  <a:pt x="412" y="1657"/>
                </a:cubicBezTo>
                <a:cubicBezTo>
                  <a:pt x="454" y="1656"/>
                  <a:pt x="488" y="1691"/>
                  <a:pt x="488" y="1733"/>
                </a:cubicBezTo>
                <a:cubicBezTo>
                  <a:pt x="488" y="1733"/>
                  <a:pt x="488" y="1733"/>
                  <a:pt x="488" y="1733"/>
                </a:cubicBezTo>
                <a:lnTo>
                  <a:pt x="488" y="5239"/>
                </a:lnTo>
                <a:cubicBezTo>
                  <a:pt x="495" y="5366"/>
                  <a:pt x="605" y="5464"/>
                  <a:pt x="732" y="5457"/>
                </a:cubicBezTo>
                <a:cubicBezTo>
                  <a:pt x="850" y="5450"/>
                  <a:pt x="944" y="5356"/>
                  <a:pt x="951" y="5239"/>
                </a:cubicBezTo>
                <a:lnTo>
                  <a:pt x="951" y="3196"/>
                </a:lnTo>
                <a:cubicBezTo>
                  <a:pt x="989" y="3153"/>
                  <a:pt x="1055" y="3148"/>
                  <a:pt x="1099" y="3187"/>
                </a:cubicBezTo>
                <a:cubicBezTo>
                  <a:pt x="1102" y="3190"/>
                  <a:pt x="1105" y="3193"/>
                  <a:pt x="1108" y="3196"/>
                </a:cubicBezTo>
                <a:lnTo>
                  <a:pt x="1108" y="5239"/>
                </a:lnTo>
                <a:cubicBezTo>
                  <a:pt x="1117" y="5368"/>
                  <a:pt x="1228" y="5465"/>
                  <a:pt x="1358" y="5456"/>
                </a:cubicBezTo>
                <a:cubicBezTo>
                  <a:pt x="1474" y="5449"/>
                  <a:pt x="1568" y="5355"/>
                  <a:pt x="1575" y="5239"/>
                </a:cubicBezTo>
                <a:lnTo>
                  <a:pt x="1575" y="1728"/>
                </a:lnTo>
                <a:cubicBezTo>
                  <a:pt x="1569" y="1684"/>
                  <a:pt x="1599" y="1644"/>
                  <a:pt x="1642" y="1637"/>
                </a:cubicBezTo>
                <a:cubicBezTo>
                  <a:pt x="1686" y="1631"/>
                  <a:pt x="1726" y="1661"/>
                  <a:pt x="1733" y="1704"/>
                </a:cubicBezTo>
                <a:cubicBezTo>
                  <a:pt x="1734" y="1712"/>
                  <a:pt x="1734" y="1720"/>
                  <a:pt x="1733" y="1728"/>
                </a:cubicBezTo>
                <a:lnTo>
                  <a:pt x="1733" y="3013"/>
                </a:lnTo>
                <a:cubicBezTo>
                  <a:pt x="1743" y="3107"/>
                  <a:pt x="1828" y="3175"/>
                  <a:pt x="1922" y="3165"/>
                </a:cubicBezTo>
                <a:cubicBezTo>
                  <a:pt x="2002" y="3156"/>
                  <a:pt x="2065" y="3093"/>
                  <a:pt x="2073" y="3013"/>
                </a:cubicBezTo>
                <a:lnTo>
                  <a:pt x="2073" y="1525"/>
                </a:lnTo>
                <a:cubicBezTo>
                  <a:pt x="2083" y="1257"/>
                  <a:pt x="1874" y="1032"/>
                  <a:pt x="1606" y="1022"/>
                </a:cubicBezTo>
                <a:cubicBezTo>
                  <a:pt x="1597" y="1022"/>
                  <a:pt x="1589" y="1022"/>
                  <a:pt x="1581" y="1022"/>
                </a:cubicBezTo>
                <a:close/>
              </a:path>
            </a:pathLst>
          </a:custGeom>
          <a:noFill/>
          <a:ln w="12700">
            <a:solidFill>
              <a:schemeClr val="bg2">
                <a:lumMod val="75000"/>
              </a:schemeClr>
            </a:solidFill>
            <a:prstDash val="solid"/>
            <a:round/>
            <a:headEnd/>
            <a:tailEnd/>
          </a:ln>
        </p:spPr>
        <p:txBody>
          <a:bodyPr lIns="91436" tIns="45717" rIns="91436" bIns="45717"/>
          <a:lstStyle/>
          <a:p>
            <a:pPr>
              <a:defRPr/>
            </a:pPr>
            <a:endParaRPr lang="pt-BR"/>
          </a:p>
        </p:txBody>
      </p:sp>
      <p:sp>
        <p:nvSpPr>
          <p:cNvPr id="6" name="Oval Callout 1"/>
          <p:cNvSpPr/>
          <p:nvPr userDrawn="1"/>
        </p:nvSpPr>
        <p:spPr>
          <a:xfrm>
            <a:off x="8621713" y="885825"/>
            <a:ext cx="354012" cy="250825"/>
          </a:xfrm>
          <a:prstGeom prst="wedgeEllipseCallout">
            <a:avLst>
              <a:gd name="adj1" fmla="val -66161"/>
              <a:gd name="adj2" fmla="val -43615"/>
            </a:avLst>
          </a:prstGeom>
          <a:noFill/>
          <a:ln w="12700">
            <a:solidFill>
              <a:srgbClr val="FF9933"/>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a:p>
        </p:txBody>
      </p:sp>
      <p:grpSp>
        <p:nvGrpSpPr>
          <p:cNvPr id="7" name="Group 1"/>
          <p:cNvGrpSpPr>
            <a:grpSpLocks/>
          </p:cNvGrpSpPr>
          <p:nvPr userDrawn="1"/>
        </p:nvGrpSpPr>
        <p:grpSpPr bwMode="auto">
          <a:xfrm>
            <a:off x="8621233" y="1291140"/>
            <a:ext cx="353932" cy="339436"/>
            <a:chOff x="1200085" y="966246"/>
            <a:chExt cx="202002" cy="176754"/>
          </a:xfrm>
          <a:noFill/>
        </p:grpSpPr>
        <p:sp>
          <p:nvSpPr>
            <p:cNvPr id="8" name="Rounded Rectangle 2"/>
            <p:cNvSpPr/>
            <p:nvPr/>
          </p:nvSpPr>
          <p:spPr>
            <a:xfrm flipH="1">
              <a:off x="1200085" y="966246"/>
              <a:ext cx="202002" cy="131513"/>
            </a:xfrm>
            <a:prstGeom prst="roundRect">
              <a:avLst/>
            </a:prstGeom>
            <a:grpFill/>
            <a:ln w="1270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9" name="Rounded Rectangle 3"/>
            <p:cNvSpPr/>
            <p:nvPr/>
          </p:nvSpPr>
          <p:spPr>
            <a:xfrm flipH="1">
              <a:off x="1217445" y="984921"/>
              <a:ext cx="167283" cy="94164"/>
            </a:xfrm>
            <a:prstGeom prst="roundRect">
              <a:avLst/>
            </a:prstGeom>
            <a:grpFill/>
            <a:ln w="1270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0" name="Rounded Rectangle 4"/>
            <p:cNvSpPr/>
            <p:nvPr/>
          </p:nvSpPr>
          <p:spPr>
            <a:xfrm flipH="1">
              <a:off x="1210080" y="1114856"/>
              <a:ext cx="182012" cy="28144"/>
            </a:xfrm>
            <a:prstGeom prst="roundRect">
              <a:avLst/>
            </a:prstGeom>
            <a:grpFill/>
            <a:ln w="1270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sp>
        <p:nvSpPr>
          <p:cNvPr id="11" name="Oval Callout 1"/>
          <p:cNvSpPr/>
          <p:nvPr userDrawn="1"/>
        </p:nvSpPr>
        <p:spPr>
          <a:xfrm>
            <a:off x="8621713" y="1784350"/>
            <a:ext cx="354012" cy="195263"/>
          </a:xfrm>
          <a:prstGeom prst="wedgeEllipseCallout">
            <a:avLst>
              <a:gd name="adj1" fmla="val 37591"/>
              <a:gd name="adj2" fmla="val 78881"/>
            </a:avLst>
          </a:prstGeom>
          <a:noFill/>
          <a:ln w="12700">
            <a:solidFill>
              <a:srgbClr val="FFCC00"/>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a:p>
        </p:txBody>
      </p:sp>
      <p:sp>
        <p:nvSpPr>
          <p:cNvPr id="12" name="CaixaDeTexto 37"/>
          <p:cNvSpPr txBox="1">
            <a:spLocks noChangeArrowheads="1"/>
          </p:cNvSpPr>
          <p:nvPr userDrawn="1"/>
        </p:nvSpPr>
        <p:spPr bwMode="auto">
          <a:xfrm>
            <a:off x="8513390" y="5638800"/>
            <a:ext cx="609600" cy="400050"/>
          </a:xfrm>
          <a:prstGeom prst="rect">
            <a:avLst/>
          </a:prstGeom>
          <a:noFill/>
          <a:ln w="9525">
            <a:noFill/>
            <a:miter lim="800000"/>
            <a:headEnd/>
            <a:tailEnd/>
          </a:ln>
        </p:spPr>
        <p:txBody>
          <a:bodyPr>
            <a:spAutoFit/>
          </a:bodyPr>
          <a:lstStyle/>
          <a:p>
            <a:pPr algn="ctr">
              <a:defRPr/>
            </a:pPr>
            <a:fld id="{62A23D76-1214-463F-B4A5-A6BD5845F9B8}" type="slidenum">
              <a:rPr lang="pt-BR" sz="2000" b="1">
                <a:solidFill>
                  <a:schemeClr val="bg1"/>
                </a:solidFill>
              </a:rPr>
              <a:pPr algn="ctr">
                <a:defRPr/>
              </a:pPr>
              <a:t>‹#›</a:t>
            </a:fld>
            <a:endParaRPr lang="pt-BR" sz="2000" b="1" dirty="0">
              <a:solidFill>
                <a:schemeClr val="bg1"/>
              </a:solidFill>
            </a:endParaRPr>
          </a:p>
        </p:txBody>
      </p:sp>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4" name="Rectangle 3"/>
          <p:cNvSpPr txBox="1">
            <a:spLocks noChangeArrowheads="1"/>
          </p:cNvSpPr>
          <p:nvPr userDrawn="1"/>
        </p:nvSpPr>
        <p:spPr bwMode="auto">
          <a:xfrm>
            <a:off x="8532440" y="6237312"/>
            <a:ext cx="555149" cy="502838"/>
          </a:xfrm>
          <a:prstGeom prst="rect">
            <a:avLst/>
          </a:prstGeom>
          <a:noFill/>
          <a:ln w="9525">
            <a:noFill/>
            <a:miter lim="800000"/>
            <a:headEnd/>
            <a:tailEnd/>
          </a:ln>
        </p:spPr>
        <p:txBody>
          <a:bodyPr/>
          <a:lstStyle/>
          <a:p>
            <a:pPr algn="ctr" fontAlgn="auto">
              <a:spcBef>
                <a:spcPct val="20000"/>
              </a:spcBef>
              <a:spcAft>
                <a:spcPts val="0"/>
              </a:spcAft>
              <a:buClr>
                <a:schemeClr val="accent1"/>
              </a:buClr>
              <a:buFont typeface="Arial" pitchFamily="34" charset="0"/>
              <a:buNone/>
              <a:defRPr/>
            </a:pPr>
            <a:r>
              <a:rPr lang="pt-BR" sz="800" dirty="0">
                <a:solidFill>
                  <a:schemeClr val="accent1">
                    <a:lumMod val="60000"/>
                    <a:lumOff val="40000"/>
                  </a:schemeClr>
                </a:solidFill>
                <a:latin typeface="+mn-lt"/>
              </a:rPr>
              <a:t>Barbosa e </a:t>
            </a:r>
            <a:r>
              <a:rPr lang="pt-BR" sz="800" dirty="0" smtClean="0">
                <a:solidFill>
                  <a:schemeClr val="accent1">
                    <a:lumMod val="60000"/>
                    <a:lumOff val="40000"/>
                  </a:schemeClr>
                </a:solidFill>
                <a:latin typeface="+mn-lt"/>
              </a:rPr>
              <a:t>Silva    </a:t>
            </a:r>
            <a:r>
              <a:rPr lang="pt-BR" sz="800" dirty="0" smtClean="0">
                <a:solidFill>
                  <a:schemeClr val="tx2">
                    <a:lumMod val="20000"/>
                    <a:lumOff val="80000"/>
                  </a:schemeClr>
                </a:solidFill>
                <a:latin typeface="+mn-lt"/>
              </a:rPr>
              <a:t>2010</a:t>
            </a:r>
            <a:endParaRPr lang="pt-BR" sz="800" dirty="0">
              <a:solidFill>
                <a:schemeClr val="tx2">
                  <a:lumMod val="20000"/>
                  <a:lumOff val="80000"/>
                </a:schemeClr>
              </a:solidFill>
              <a:latin typeface="+mn-lt"/>
            </a:endParaRPr>
          </a:p>
        </p:txBody>
      </p:sp>
    </p:spTree>
    <p:extLst>
      <p:ext uri="{BB962C8B-B14F-4D97-AF65-F5344CB8AC3E}">
        <p14:creationId xmlns:p14="http://schemas.microsoft.com/office/powerpoint/2010/main" val="4023031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pt-BR" smtClean="0"/>
              <a:t>Clique para editar o estilo do título mestre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Slide Number Placeholder 5"/>
          <p:cNvSpPr>
            <a:spLocks noGrp="1"/>
          </p:cNvSpPr>
          <p:nvPr>
            <p:ph type="sldNum" sz="quarter" idx="10"/>
          </p:nvPr>
        </p:nvSpPr>
        <p:spPr>
          <a:ln/>
        </p:spPr>
        <p:txBody>
          <a:bodyPr/>
          <a:lstStyle>
            <a:lvl1pPr>
              <a:defRPr/>
            </a:lvl1pPr>
          </a:lstStyle>
          <a:p>
            <a:pPr>
              <a:defRPr/>
            </a:pPr>
            <a:fld id="{683F4280-796B-4F18-AF67-E272DBC97D89}" type="slidenum">
              <a:rPr lang="pt-BR"/>
              <a:pPr>
                <a:defRPr/>
              </a:pPr>
              <a:t>‹#›</a:t>
            </a:fld>
            <a:endParaRPr lang="pt-BR" dirty="0"/>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AD603AC3-577C-411D-AEF1-2F7C1951FCCC}" type="slidenum">
              <a:rPr lang="pt-BR"/>
              <a:pPr>
                <a:defRPr/>
              </a:pPr>
              <a:t>‹#›</a:t>
            </a:fld>
            <a:endParaRPr lang="pt-BR" dirty="0"/>
          </a:p>
        </p:txBody>
      </p:sp>
      <p:sp>
        <p:nvSpPr>
          <p:cNvPr id="6" name="Footer Placeholder 4"/>
          <p:cNvSpPr>
            <a:spLocks noGrp="1"/>
          </p:cNvSpPr>
          <p:nvPr>
            <p:ph type="ftr" sz="quarter" idx="11"/>
          </p:nvPr>
        </p:nvSpPr>
        <p:spPr/>
        <p:txBody>
          <a:bodyPr/>
          <a:lstStyle>
            <a:lvl1pPr>
              <a:defRPr/>
            </a:lvl1pPr>
          </a:lstStyle>
          <a:p>
            <a:pPr>
              <a:defRPr/>
            </a:pPr>
            <a:endParaRPr lang="pt-BR"/>
          </a:p>
        </p:txBody>
      </p:sp>
      <p:sp>
        <p:nvSpPr>
          <p:cNvPr id="7"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Slide Number Placeholder 5"/>
          <p:cNvSpPr>
            <a:spLocks noGrp="1"/>
          </p:cNvSpPr>
          <p:nvPr>
            <p:ph type="sldNum" sz="quarter" idx="10"/>
          </p:nvPr>
        </p:nvSpPr>
        <p:spPr>
          <a:ln/>
        </p:spPr>
        <p:txBody>
          <a:bodyPr/>
          <a:lstStyle>
            <a:lvl1pPr>
              <a:defRPr/>
            </a:lvl1pPr>
          </a:lstStyle>
          <a:p>
            <a:pPr>
              <a:defRPr/>
            </a:pPr>
            <a:fld id="{D72C381F-1433-4348-967E-AF8D266334CB}" type="slidenum">
              <a:rPr lang="pt-BR"/>
              <a:pPr>
                <a:defRPr/>
              </a:pPr>
              <a:t>‹#›</a:t>
            </a:fld>
            <a:endParaRPr lang="pt-BR" dirty="0"/>
          </a:p>
        </p:txBody>
      </p:sp>
      <p:sp>
        <p:nvSpPr>
          <p:cNvPr id="8" name="Footer Placeholder 4"/>
          <p:cNvSpPr>
            <a:spLocks noGrp="1"/>
          </p:cNvSpPr>
          <p:nvPr>
            <p:ph type="ftr" sz="quarter" idx="11"/>
          </p:nvPr>
        </p:nvSpPr>
        <p:spPr/>
        <p:txBody>
          <a:bodyPr/>
          <a:lstStyle>
            <a:lvl1pPr>
              <a:defRPr/>
            </a:lvl1pPr>
          </a:lstStyle>
          <a:p>
            <a:pPr>
              <a:defRPr/>
            </a:pPr>
            <a:endParaRPr lang="pt-BR"/>
          </a:p>
        </p:txBody>
      </p:sp>
      <p:sp>
        <p:nvSpPr>
          <p:cNvPr id="9"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Slide Number Placeholder 5"/>
          <p:cNvSpPr>
            <a:spLocks noGrp="1"/>
          </p:cNvSpPr>
          <p:nvPr>
            <p:ph type="sldNum" sz="quarter" idx="10"/>
          </p:nvPr>
        </p:nvSpPr>
        <p:spPr>
          <a:ln/>
        </p:spPr>
        <p:txBody>
          <a:bodyPr/>
          <a:lstStyle>
            <a:lvl1pPr>
              <a:defRPr/>
            </a:lvl1pPr>
          </a:lstStyle>
          <a:p>
            <a:pPr>
              <a:defRPr/>
            </a:pPr>
            <a:fld id="{395A813C-264A-482A-96BE-EEC1FC80C4E3}" type="slidenum">
              <a:rPr lang="pt-BR"/>
              <a:pPr>
                <a:defRPr/>
              </a:pPr>
              <a:t>‹#›</a:t>
            </a:fld>
            <a:endParaRPr lang="pt-BR" dirty="0"/>
          </a:p>
        </p:txBody>
      </p:sp>
      <p:sp>
        <p:nvSpPr>
          <p:cNvPr id="4" name="Footer Placeholder 4"/>
          <p:cNvSpPr>
            <a:spLocks noGrp="1"/>
          </p:cNvSpPr>
          <p:nvPr>
            <p:ph type="ftr" sz="quarter" idx="11"/>
          </p:nvPr>
        </p:nvSpPr>
        <p:spPr/>
        <p:txBody>
          <a:bodyPr/>
          <a:lstStyle>
            <a:lvl1pPr>
              <a:defRPr/>
            </a:lvl1pPr>
          </a:lstStyle>
          <a:p>
            <a:pPr>
              <a:defRPr/>
            </a:pPr>
            <a:endParaRPr lang="pt-BR"/>
          </a:p>
        </p:txBody>
      </p:sp>
      <p:sp>
        <p:nvSpPr>
          <p:cNvPr id="5"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6CCFB8B9-6BAE-458C-AFC1-D793DBAFF067}" type="slidenum">
              <a:rPr lang="pt-BR"/>
              <a:pPr>
                <a:defRPr/>
              </a:pPr>
              <a:t>‹#›</a:t>
            </a:fld>
            <a:endParaRPr lang="pt-BR" dirty="0"/>
          </a:p>
        </p:txBody>
      </p:sp>
      <p:sp>
        <p:nvSpPr>
          <p:cNvPr id="3" name="Footer Placeholder 4"/>
          <p:cNvSpPr>
            <a:spLocks noGrp="1"/>
          </p:cNvSpPr>
          <p:nvPr>
            <p:ph type="ftr" sz="quarter" idx="11"/>
          </p:nvPr>
        </p:nvSpPr>
        <p:spPr/>
        <p:txBody>
          <a:bodyPr/>
          <a:lstStyle>
            <a:lvl1pPr>
              <a:defRPr/>
            </a:lvl1pPr>
          </a:lstStyle>
          <a:p>
            <a:pPr>
              <a:defRPr/>
            </a:pPr>
            <a:endParaRPr lang="pt-BR"/>
          </a:p>
        </p:txBody>
      </p:sp>
      <p:sp>
        <p:nvSpPr>
          <p:cNvPr id="4"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pt-BR" smtClean="0"/>
              <a:t>Clique para editar o estilo do título mestre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9" name="Content Placeholder 8"/>
          <p:cNvSpPr>
            <a:spLocks noGrp="1"/>
          </p:cNvSpPr>
          <p:nvPr>
            <p:ph sz="quarter" idx="13"/>
          </p:nvPr>
        </p:nvSpPr>
        <p:spPr>
          <a:xfrm>
            <a:off x="304800" y="381000"/>
            <a:ext cx="7772400" cy="494284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Slide Number Placeholder 5"/>
          <p:cNvSpPr>
            <a:spLocks noGrp="1"/>
          </p:cNvSpPr>
          <p:nvPr>
            <p:ph type="sldNum" sz="quarter" idx="14"/>
          </p:nvPr>
        </p:nvSpPr>
        <p:spPr>
          <a:ln/>
        </p:spPr>
        <p:txBody>
          <a:bodyPr/>
          <a:lstStyle>
            <a:lvl1pPr>
              <a:defRPr/>
            </a:lvl1pPr>
          </a:lstStyle>
          <a:p>
            <a:pPr>
              <a:defRPr/>
            </a:pPr>
            <a:fld id="{5BB0ACE8-9BD4-4B85-AD3B-0ACC73D33DBF}" type="slidenum">
              <a:rPr lang="pt-BR"/>
              <a:pPr>
                <a:defRPr/>
              </a:pPr>
              <a:t>‹#›</a:t>
            </a:fld>
            <a:endParaRPr lang="pt-BR" dirty="0"/>
          </a:p>
        </p:txBody>
      </p:sp>
      <p:sp>
        <p:nvSpPr>
          <p:cNvPr id="6" name="Footer Placeholder 4"/>
          <p:cNvSpPr>
            <a:spLocks noGrp="1"/>
          </p:cNvSpPr>
          <p:nvPr>
            <p:ph type="ftr" sz="quarter" idx="15"/>
          </p:nvPr>
        </p:nvSpPr>
        <p:spPr/>
        <p:txBody>
          <a:bodyPr/>
          <a:lstStyle>
            <a:lvl1pPr>
              <a:defRPr/>
            </a:lvl1pPr>
          </a:lstStyle>
          <a:p>
            <a:pPr>
              <a:defRPr/>
            </a:pPr>
            <a:endParaRPr lang="pt-BR"/>
          </a:p>
        </p:txBody>
      </p:sp>
      <p:sp>
        <p:nvSpPr>
          <p:cNvPr id="7" name="Date Placeholder 3"/>
          <p:cNvSpPr>
            <a:spLocks noGrp="1"/>
          </p:cNvSpPr>
          <p:nvPr>
            <p:ph type="dt" sz="half" idx="16"/>
          </p:nvPr>
        </p:nvSpPr>
        <p:spPr/>
        <p:txBody>
          <a:bodyPr/>
          <a:lstStyle>
            <a:lvl1pPr>
              <a:defRPr/>
            </a:lvl1pPr>
          </a:lstStyle>
          <a:p>
            <a:pPr>
              <a:defRPr/>
            </a:pPr>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Slide Number Placeholder 5"/>
          <p:cNvSpPr>
            <a:spLocks noGrp="1"/>
          </p:cNvSpPr>
          <p:nvPr>
            <p:ph type="sldNum" sz="quarter" idx="10"/>
          </p:nvPr>
        </p:nvSpPr>
        <p:spPr>
          <a:ln/>
        </p:spPr>
        <p:txBody>
          <a:bodyPr/>
          <a:lstStyle>
            <a:lvl1pPr>
              <a:defRPr/>
            </a:lvl1pPr>
          </a:lstStyle>
          <a:p>
            <a:pPr>
              <a:defRPr/>
            </a:pPr>
            <a:fld id="{F1D0F08F-EAA6-45CF-A55F-8097622CA442}" type="slidenum">
              <a:rPr lang="pt-BR"/>
              <a:pPr>
                <a:defRPr/>
              </a:pPr>
              <a:t>‹#›</a:t>
            </a:fld>
            <a:endParaRPr lang="pt-BR" dirty="0"/>
          </a:p>
        </p:txBody>
      </p:sp>
      <p:sp>
        <p:nvSpPr>
          <p:cNvPr id="6" name="Footer Placeholder 4"/>
          <p:cNvSpPr>
            <a:spLocks noGrp="1"/>
          </p:cNvSpPr>
          <p:nvPr>
            <p:ph type="ftr" sz="quarter" idx="11"/>
          </p:nvPr>
        </p:nvSpPr>
        <p:spPr/>
        <p:txBody>
          <a:bodyPr/>
          <a:lstStyle>
            <a:lvl1pPr>
              <a:defRPr/>
            </a:lvl1pPr>
          </a:lstStyle>
          <a:p>
            <a:pPr>
              <a:defRPr/>
            </a:pPr>
            <a:endParaRPr lang="pt-BR"/>
          </a:p>
        </p:txBody>
      </p:sp>
      <p:sp>
        <p:nvSpPr>
          <p:cNvPr id="7"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smtClean="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5FAE36F4-BBF0-4B80-81E3-3E19848A86FF}" type="slidenum">
              <a:rPr lang="pt-BR"/>
              <a:pPr>
                <a:defRPr/>
              </a:pPr>
              <a:t>‹#›</a:t>
            </a:fld>
            <a:endParaRPr lang="pt-BR" dirty="0"/>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a:defRPr sz="1200" dirty="0">
                <a:solidFill>
                  <a:schemeClr val="bg2"/>
                </a:solidFill>
              </a:defRPr>
            </a:lvl1pPr>
          </a:lstStyle>
          <a:p>
            <a:pPr>
              <a:defRPr/>
            </a:pPr>
            <a:endParaRPr lang="pt-BR"/>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pt-BR"/>
          </a:p>
        </p:txBody>
      </p:sp>
    </p:spTree>
  </p:cSld>
  <p:clrMap bg1="lt1" tx1="dk1" bg2="lt2" tx2="dk2" accent1="accent1" accent2="accent2" accent3="accent3" accent4="accent4" accent5="accent5" accent6="accent6" hlink="hlink" folHlink="folHlink"/>
  <p:sldLayoutIdLst>
    <p:sldLayoutId id="2147483875" r:id="rId1"/>
    <p:sldLayoutId id="2147483877"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rtl="0" eaLnBrk="1" fontAlgn="base" hangingPunct="1">
        <a:spcBef>
          <a:spcPct val="0"/>
        </a:spcBef>
        <a:spcAft>
          <a:spcPct val="0"/>
        </a:spcAft>
        <a:defRPr sz="4600" kern="1200" spc="-100">
          <a:solidFill>
            <a:schemeClr val="tx2"/>
          </a:solidFill>
          <a:latin typeface="+mj-lt"/>
          <a:ea typeface="+mj-ea"/>
          <a:cs typeface="+mj-cs"/>
        </a:defRPr>
      </a:lvl1pPr>
      <a:lvl2pPr algn="l" rtl="0" eaLnBrk="1" fontAlgn="base" hangingPunct="1">
        <a:spcBef>
          <a:spcPct val="0"/>
        </a:spcBef>
        <a:spcAft>
          <a:spcPct val="0"/>
        </a:spcAft>
        <a:defRPr sz="4600">
          <a:solidFill>
            <a:schemeClr val="tx2"/>
          </a:solidFill>
          <a:latin typeface="Calibri" pitchFamily="34" charset="0"/>
        </a:defRPr>
      </a:lvl2pPr>
      <a:lvl3pPr algn="l" rtl="0" eaLnBrk="1" fontAlgn="base" hangingPunct="1">
        <a:spcBef>
          <a:spcPct val="0"/>
        </a:spcBef>
        <a:spcAft>
          <a:spcPct val="0"/>
        </a:spcAft>
        <a:defRPr sz="4600">
          <a:solidFill>
            <a:schemeClr val="tx2"/>
          </a:solidFill>
          <a:latin typeface="Calibri" pitchFamily="34" charset="0"/>
        </a:defRPr>
      </a:lvl3pPr>
      <a:lvl4pPr algn="l" rtl="0" eaLnBrk="1" fontAlgn="base" hangingPunct="1">
        <a:spcBef>
          <a:spcPct val="0"/>
        </a:spcBef>
        <a:spcAft>
          <a:spcPct val="0"/>
        </a:spcAft>
        <a:defRPr sz="4600">
          <a:solidFill>
            <a:schemeClr val="tx2"/>
          </a:solidFill>
          <a:latin typeface="Calibri" pitchFamily="34" charset="0"/>
        </a:defRPr>
      </a:lvl4pPr>
      <a:lvl5pPr algn="l" rtl="0" eaLnBrk="1" fontAlgn="base" hangingPunct="1">
        <a:spcBef>
          <a:spcPct val="0"/>
        </a:spcBef>
        <a:spcAft>
          <a:spcPct val="0"/>
        </a:spcAft>
        <a:defRPr sz="4600">
          <a:solidFill>
            <a:schemeClr val="tx2"/>
          </a:solidFill>
          <a:latin typeface="Calibri" pitchFamily="34" charset="0"/>
        </a:defRPr>
      </a:lvl5pPr>
      <a:lvl6pPr marL="457200" algn="l" rtl="0" eaLnBrk="1" fontAlgn="base" hangingPunct="1">
        <a:spcBef>
          <a:spcPct val="0"/>
        </a:spcBef>
        <a:spcAft>
          <a:spcPct val="0"/>
        </a:spcAft>
        <a:defRPr sz="4600">
          <a:solidFill>
            <a:schemeClr val="tx2"/>
          </a:solidFill>
          <a:latin typeface="Calibri" pitchFamily="34" charset="0"/>
        </a:defRPr>
      </a:lvl6pPr>
      <a:lvl7pPr marL="914400" algn="l" rtl="0" eaLnBrk="1" fontAlgn="base" hangingPunct="1">
        <a:spcBef>
          <a:spcPct val="0"/>
        </a:spcBef>
        <a:spcAft>
          <a:spcPct val="0"/>
        </a:spcAft>
        <a:defRPr sz="4600">
          <a:solidFill>
            <a:schemeClr val="tx2"/>
          </a:solidFill>
          <a:latin typeface="Calibri" pitchFamily="34" charset="0"/>
        </a:defRPr>
      </a:lvl7pPr>
      <a:lvl8pPr marL="1371600" algn="l" rtl="0" eaLnBrk="1" fontAlgn="base" hangingPunct="1">
        <a:spcBef>
          <a:spcPct val="0"/>
        </a:spcBef>
        <a:spcAft>
          <a:spcPct val="0"/>
        </a:spcAft>
        <a:defRPr sz="4600">
          <a:solidFill>
            <a:schemeClr val="tx2"/>
          </a:solidFill>
          <a:latin typeface="Calibri" pitchFamily="34" charset="0"/>
        </a:defRPr>
      </a:lvl8pPr>
      <a:lvl9pPr marL="1828800" algn="l" rtl="0" eaLnBrk="1" fontAlgn="base" hangingPunct="1">
        <a:spcBef>
          <a:spcPct val="0"/>
        </a:spcBef>
        <a:spcAft>
          <a:spcPct val="0"/>
        </a:spcAft>
        <a:defRPr sz="4600">
          <a:solidFill>
            <a:schemeClr val="tx2"/>
          </a:solidFill>
          <a:latin typeface="Calibri" pitchFamily="34" charset="0"/>
        </a:defRPr>
      </a:lvl9pPr>
    </p:titleStyle>
    <p:bodyStyle>
      <a:lvl1pPr marL="342900" indent="-228600" algn="l" rtl="0" eaLnBrk="1" fontAlgn="base" hangingPunct="1">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1" fontAlgn="base" hangingPunct="1">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1" fontAlgn="base" hangingPunct="1">
        <a:spcBef>
          <a:spcPct val="20000"/>
        </a:spcBef>
        <a:spcAft>
          <a:spcPct val="0"/>
        </a:spcAft>
        <a:buClr>
          <a:srgbClr val="85776D"/>
        </a:buClr>
        <a:buFont typeface="Arial" charset="0"/>
        <a:buChar char="•"/>
        <a:defRPr kern="1200">
          <a:solidFill>
            <a:schemeClr val="tx1"/>
          </a:solidFill>
          <a:latin typeface="+mn-lt"/>
          <a:ea typeface="+mn-ea"/>
          <a:cs typeface="+mn-cs"/>
        </a:defRPr>
      </a:lvl3pPr>
      <a:lvl4pPr marL="1279525" indent="-228600" algn="l" rtl="0" eaLnBrk="1" fontAlgn="base" hangingPunct="1">
        <a:spcBef>
          <a:spcPct val="20000"/>
        </a:spcBef>
        <a:spcAft>
          <a:spcPct val="0"/>
        </a:spcAft>
        <a:buClr>
          <a:srgbClr val="AEAFA9"/>
        </a:buClr>
        <a:buFont typeface="Arial" charset="0"/>
        <a:buChar char="•"/>
        <a:defRPr sz="1600" kern="1200">
          <a:solidFill>
            <a:schemeClr val="tx1"/>
          </a:solidFill>
          <a:latin typeface="+mn-lt"/>
          <a:ea typeface="+mn-ea"/>
          <a:cs typeface="+mn-cs"/>
        </a:defRPr>
      </a:lvl4pPr>
      <a:lvl5pPr marL="1554163" indent="-228600" algn="l" rtl="0" eaLnBrk="1" fontAlgn="base" hangingPunct="1">
        <a:spcBef>
          <a:spcPct val="20000"/>
        </a:spcBef>
        <a:spcAft>
          <a:spcPct val="0"/>
        </a:spcAft>
        <a:buClr>
          <a:srgbClr val="8D878B"/>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7544" y="2708920"/>
            <a:ext cx="8458200" cy="2593975"/>
          </a:xfrm>
        </p:spPr>
        <p:txBody>
          <a:bodyPr/>
          <a:lstStyle/>
          <a:p>
            <a:r>
              <a:rPr lang="pt-BR" sz="6400" dirty="0" smtClean="0"/>
              <a:t>Métodos de </a:t>
            </a:r>
            <a:br>
              <a:rPr lang="pt-BR" sz="6400" dirty="0" smtClean="0"/>
            </a:br>
            <a:r>
              <a:rPr lang="pt-BR" sz="6400" dirty="0" smtClean="0"/>
              <a:t>Avaliação de IHC</a:t>
            </a:r>
            <a:endParaRPr lang="pt-BR" sz="6400" dirty="0"/>
          </a:p>
        </p:txBody>
      </p:sp>
      <p:sp>
        <p:nvSpPr>
          <p:cNvPr id="4099" name="Rectangle 3"/>
          <p:cNvSpPr>
            <a:spLocks noGrp="1" noChangeArrowheads="1"/>
          </p:cNvSpPr>
          <p:nvPr>
            <p:ph type="subTitle" idx="1"/>
          </p:nvPr>
        </p:nvSpPr>
        <p:spPr>
          <a:xfrm>
            <a:off x="467544" y="5334000"/>
            <a:ext cx="5791200" cy="1066800"/>
          </a:xfrm>
        </p:spPr>
        <p:txBody>
          <a:bodyPr/>
          <a:lstStyle/>
          <a:p>
            <a:r>
              <a:rPr lang="pt-BR" dirty="0" smtClean="0"/>
              <a:t>Capítulo 10</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lstStyle/>
          <a:p>
            <a:r>
              <a:rPr lang="pt-BR" sz="3300" dirty="0" smtClean="0"/>
              <a:t>Severidade de Problemas na Avaliação Heurística</a:t>
            </a:r>
            <a:endParaRPr lang="pt-BR" sz="3300" dirty="0"/>
          </a:p>
        </p:txBody>
      </p:sp>
      <p:sp>
        <p:nvSpPr>
          <p:cNvPr id="3" name="Espaço Reservado para Conteúdo 2"/>
          <p:cNvSpPr>
            <a:spLocks noGrp="1"/>
          </p:cNvSpPr>
          <p:nvPr>
            <p:ph idx="1"/>
          </p:nvPr>
        </p:nvSpPr>
        <p:spPr>
          <a:xfrm>
            <a:off x="395536" y="1412776"/>
            <a:ext cx="7992888" cy="5256584"/>
          </a:xfrm>
        </p:spPr>
        <p:txBody>
          <a:bodyPr/>
          <a:lstStyle/>
          <a:p>
            <a:pPr marL="114300" indent="0">
              <a:spcAft>
                <a:spcPts val="600"/>
              </a:spcAft>
              <a:buNone/>
            </a:pPr>
            <a:r>
              <a:rPr lang="pt-BR" sz="2000" dirty="0" smtClean="0"/>
              <a:t>A severidade </a:t>
            </a:r>
            <a:r>
              <a:rPr lang="pt-BR" sz="2000" dirty="0"/>
              <a:t>de um problema </a:t>
            </a:r>
            <a:r>
              <a:rPr lang="pt-BR" sz="2000" dirty="0" smtClean="0"/>
              <a:t>envolve </a:t>
            </a:r>
            <a:r>
              <a:rPr lang="pt-BR" sz="2000" dirty="0"/>
              <a:t>três fatores: </a:t>
            </a:r>
            <a:endParaRPr lang="pt-BR" sz="2000" dirty="0" smtClean="0"/>
          </a:p>
          <a:p>
            <a:r>
              <a:rPr lang="pt-BR" sz="1900" dirty="0" smtClean="0"/>
              <a:t>a </a:t>
            </a:r>
            <a:r>
              <a:rPr lang="pt-BR" sz="1900" b="1" dirty="0" smtClean="0"/>
              <a:t>frequência</a:t>
            </a:r>
            <a:r>
              <a:rPr lang="pt-BR" sz="1900" dirty="0" smtClean="0"/>
              <a:t> </a:t>
            </a:r>
            <a:r>
              <a:rPr lang="pt-BR" sz="1900" dirty="0"/>
              <a:t>com que o problema ocorre: é um problema comum ou raro?</a:t>
            </a:r>
          </a:p>
          <a:p>
            <a:r>
              <a:rPr lang="pt-BR" sz="1900" dirty="0"/>
              <a:t>o </a:t>
            </a:r>
            <a:r>
              <a:rPr lang="pt-BR" sz="1900" b="1" dirty="0" smtClean="0"/>
              <a:t>impacto</a:t>
            </a:r>
            <a:r>
              <a:rPr lang="pt-BR" sz="1900" dirty="0" smtClean="0"/>
              <a:t> </a:t>
            </a:r>
            <a:r>
              <a:rPr lang="pt-BR" sz="1900" dirty="0"/>
              <a:t>do problema, se ocorrer: será fácil ou difícil para os usuários </a:t>
            </a:r>
            <a:r>
              <a:rPr lang="pt-BR" sz="1900" dirty="0" smtClean="0"/>
              <a:t>superarem </a:t>
            </a:r>
            <a:r>
              <a:rPr lang="pt-BR" sz="1900" dirty="0"/>
              <a:t>o problema?</a:t>
            </a:r>
          </a:p>
          <a:p>
            <a:r>
              <a:rPr lang="pt-BR" sz="1900" dirty="0"/>
              <a:t>a </a:t>
            </a:r>
            <a:r>
              <a:rPr lang="pt-BR" sz="1900" b="1" dirty="0" smtClean="0"/>
              <a:t>persistência</a:t>
            </a:r>
            <a:r>
              <a:rPr lang="pt-BR" sz="1900" dirty="0" smtClean="0"/>
              <a:t> </a:t>
            </a:r>
            <a:r>
              <a:rPr lang="pt-BR" sz="1900" dirty="0"/>
              <a:t>do problema: o problema ocorre apenas uma vez e será </a:t>
            </a:r>
            <a:r>
              <a:rPr lang="pt-BR" sz="1900" dirty="0" smtClean="0"/>
              <a:t>superado </a:t>
            </a:r>
            <a:r>
              <a:rPr lang="pt-BR" sz="1900" dirty="0"/>
              <a:t>pelos usuários, ou atrapalhará os usuários repetidas vezes</a:t>
            </a:r>
            <a:r>
              <a:rPr lang="pt-BR" sz="1900" dirty="0" smtClean="0"/>
              <a:t>?</a:t>
            </a:r>
          </a:p>
          <a:p>
            <a:pPr marL="114300" indent="0">
              <a:spcBef>
                <a:spcPts val="1200"/>
              </a:spcBef>
              <a:spcAft>
                <a:spcPts val="600"/>
              </a:spcAft>
              <a:buNone/>
            </a:pPr>
            <a:r>
              <a:rPr lang="pt-BR" sz="2000" dirty="0" smtClean="0"/>
              <a:t>Nielsen sugere </a:t>
            </a:r>
            <a:r>
              <a:rPr lang="pt-BR" sz="2000" dirty="0"/>
              <a:t>a seguinte escala de severidade:</a:t>
            </a:r>
          </a:p>
          <a:p>
            <a:r>
              <a:rPr lang="pt-BR" sz="1800" b="1" dirty="0" smtClean="0"/>
              <a:t>problema cosmético</a:t>
            </a:r>
            <a:r>
              <a:rPr lang="pt-BR" sz="1800" dirty="0" smtClean="0"/>
              <a:t>: não </a:t>
            </a:r>
            <a:r>
              <a:rPr lang="pt-BR" sz="1800" dirty="0"/>
              <a:t>precisa ser consertado a menos que haja tempo no </a:t>
            </a:r>
            <a:r>
              <a:rPr lang="pt-BR" sz="1800" dirty="0" smtClean="0"/>
              <a:t>cronograma </a:t>
            </a:r>
            <a:r>
              <a:rPr lang="pt-BR" sz="1800" dirty="0"/>
              <a:t>do </a:t>
            </a:r>
            <a:r>
              <a:rPr lang="pt-BR" sz="1800" dirty="0" smtClean="0"/>
              <a:t>projeto</a:t>
            </a:r>
            <a:endParaRPr lang="pt-BR" sz="1800" dirty="0"/>
          </a:p>
          <a:p>
            <a:r>
              <a:rPr lang="pt-BR" sz="1800" b="1" dirty="0" smtClean="0"/>
              <a:t>problema pequeno</a:t>
            </a:r>
            <a:r>
              <a:rPr lang="pt-BR" sz="1800" dirty="0" smtClean="0"/>
              <a:t>: </a:t>
            </a:r>
            <a:r>
              <a:rPr lang="pt-BR" sz="1800" dirty="0"/>
              <a:t>o conserto deste problema pode receber baixa </a:t>
            </a:r>
            <a:r>
              <a:rPr lang="pt-BR" sz="1800" dirty="0" smtClean="0"/>
              <a:t>prioridade</a:t>
            </a:r>
            <a:endParaRPr lang="pt-BR" sz="1800" dirty="0"/>
          </a:p>
          <a:p>
            <a:r>
              <a:rPr lang="pt-BR" sz="1800" b="1" dirty="0" smtClean="0"/>
              <a:t>problema grande</a:t>
            </a:r>
            <a:r>
              <a:rPr lang="pt-BR" sz="1800" dirty="0" smtClean="0"/>
              <a:t>: importante </a:t>
            </a:r>
            <a:r>
              <a:rPr lang="pt-BR" sz="1800" dirty="0"/>
              <a:t>de ser consertado e deve receber alta prioridade. </a:t>
            </a:r>
            <a:r>
              <a:rPr lang="pt-BR" sz="1800" dirty="0" smtClean="0"/>
              <a:t>Esse </a:t>
            </a:r>
            <a:r>
              <a:rPr lang="pt-BR" sz="1800" dirty="0"/>
              <a:t>tipo de problema prejudica fatores de usabilidade tidos como </a:t>
            </a:r>
            <a:r>
              <a:rPr lang="pt-BR" sz="1800" dirty="0" smtClean="0"/>
              <a:t>importantes </a:t>
            </a:r>
            <a:r>
              <a:rPr lang="pt-BR" sz="1800" dirty="0"/>
              <a:t>para o projeto </a:t>
            </a:r>
            <a:endParaRPr lang="pt-BR" sz="1800" dirty="0" smtClean="0"/>
          </a:p>
          <a:p>
            <a:r>
              <a:rPr lang="pt-BR" sz="1800" b="1" dirty="0" smtClean="0"/>
              <a:t>problema  catastrófico</a:t>
            </a:r>
            <a:r>
              <a:rPr lang="pt-BR" sz="1800" dirty="0" smtClean="0"/>
              <a:t>: é extremamente importante consertá-lo antes de se lançar o produto, pois provavelmente impedirá que o usuário </a:t>
            </a:r>
            <a:r>
              <a:rPr lang="pt-BR" sz="1800" dirty="0"/>
              <a:t>realize suas tarefas e alcance seus </a:t>
            </a:r>
            <a:r>
              <a:rPr lang="pt-BR" sz="1800" dirty="0" smtClean="0"/>
              <a:t>objetivos</a:t>
            </a:r>
            <a:endParaRPr lang="pt-BR" sz="1800" dirty="0"/>
          </a:p>
        </p:txBody>
      </p:sp>
    </p:spTree>
    <p:extLst>
      <p:ext uri="{BB962C8B-B14F-4D97-AF65-F5344CB8AC3E}">
        <p14:creationId xmlns:p14="http://schemas.microsoft.com/office/powerpoint/2010/main" val="1093866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lstStyle/>
          <a:p>
            <a:r>
              <a:rPr lang="pt-BR" spc="0" dirty="0" smtClean="0"/>
              <a:t>Percurso Cognitivo</a:t>
            </a:r>
            <a:endParaRPr lang="pt-BR" spc="0" dirty="0"/>
          </a:p>
        </p:txBody>
      </p:sp>
      <p:sp>
        <p:nvSpPr>
          <p:cNvPr id="3" name="Espaço Reservado para Conteúdo 2"/>
          <p:cNvSpPr>
            <a:spLocks noGrp="1"/>
          </p:cNvSpPr>
          <p:nvPr>
            <p:ph idx="1"/>
          </p:nvPr>
        </p:nvSpPr>
        <p:spPr/>
        <p:txBody>
          <a:bodyPr/>
          <a:lstStyle/>
          <a:p>
            <a:r>
              <a:rPr lang="pt-BR" dirty="0" smtClean="0"/>
              <a:t>método </a:t>
            </a:r>
            <a:r>
              <a:rPr lang="pt-BR" dirty="0"/>
              <a:t>de avaliação de IHC </a:t>
            </a:r>
            <a:r>
              <a:rPr lang="pt-BR" dirty="0" smtClean="0"/>
              <a:t>cujo </a:t>
            </a:r>
            <a:r>
              <a:rPr lang="pt-BR" dirty="0"/>
              <a:t>principal objetivo é avaliar a </a:t>
            </a:r>
            <a:r>
              <a:rPr lang="pt-BR" b="1" dirty="0"/>
              <a:t>facilidade de aprendizado </a:t>
            </a:r>
            <a:r>
              <a:rPr lang="pt-BR" dirty="0"/>
              <a:t>de um sistema </a:t>
            </a:r>
            <a:r>
              <a:rPr lang="pt-BR" dirty="0" smtClean="0"/>
              <a:t>interativo, através da exploração da sua interface </a:t>
            </a:r>
          </a:p>
          <a:p>
            <a:r>
              <a:rPr lang="pt-BR" dirty="0"/>
              <a:t>motivado </a:t>
            </a:r>
            <a:r>
              <a:rPr lang="pt-BR" dirty="0" smtClean="0"/>
              <a:t>pela </a:t>
            </a:r>
            <a:r>
              <a:rPr lang="pt-BR" dirty="0"/>
              <a:t>preferência de muitas pessoas em </a:t>
            </a:r>
            <a:r>
              <a:rPr lang="pt-BR" dirty="0" smtClean="0"/>
              <a:t>“aprenderem </a:t>
            </a:r>
            <a:r>
              <a:rPr lang="pt-BR" dirty="0"/>
              <a:t>fazendo”, em vez de </a:t>
            </a:r>
            <a:r>
              <a:rPr lang="pt-BR" dirty="0" smtClean="0"/>
              <a:t>aprenderem </a:t>
            </a:r>
            <a:r>
              <a:rPr lang="pt-BR" dirty="0"/>
              <a:t>através de treinamentos, leitura de </a:t>
            </a:r>
            <a:r>
              <a:rPr lang="pt-BR" dirty="0" smtClean="0"/>
              <a:t>manuais, </a:t>
            </a:r>
            <a:r>
              <a:rPr lang="pt-BR" dirty="0"/>
              <a:t>etc</a:t>
            </a:r>
            <a:r>
              <a:rPr lang="pt-BR" dirty="0" smtClean="0"/>
              <a:t>.</a:t>
            </a:r>
          </a:p>
          <a:p>
            <a:r>
              <a:rPr lang="pt-BR" dirty="0" smtClean="0"/>
              <a:t>considera </a:t>
            </a:r>
            <a:r>
              <a:rPr lang="pt-BR" dirty="0"/>
              <a:t>principalmente a </a:t>
            </a:r>
            <a:r>
              <a:rPr lang="pt-BR" dirty="0" smtClean="0"/>
              <a:t>correspondência entre </a:t>
            </a:r>
            <a:r>
              <a:rPr lang="pt-BR" dirty="0"/>
              <a:t>o modelo conceitual dos usuários e a imagem do sistema, no que tange à </a:t>
            </a:r>
            <a:r>
              <a:rPr lang="pt-BR" dirty="0" err="1" smtClean="0"/>
              <a:t>conceitualização</a:t>
            </a:r>
            <a:r>
              <a:rPr lang="pt-BR" dirty="0" smtClean="0"/>
              <a:t> </a:t>
            </a:r>
            <a:r>
              <a:rPr lang="pt-BR" dirty="0"/>
              <a:t>da tarefa, ao vocabulário utilizado e à resposta do sistema a cada ação </a:t>
            </a:r>
            <a:r>
              <a:rPr lang="pt-BR" dirty="0" smtClean="0"/>
              <a:t>realizada</a:t>
            </a:r>
            <a:endParaRPr lang="pt-BR" dirty="0"/>
          </a:p>
        </p:txBody>
      </p:sp>
    </p:spTree>
    <p:extLst>
      <p:ext uri="{BB962C8B-B14F-4D97-AF65-F5344CB8AC3E}">
        <p14:creationId xmlns:p14="http://schemas.microsoft.com/office/powerpoint/2010/main" val="191729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lstStyle/>
          <a:p>
            <a:r>
              <a:rPr lang="pt-BR" spc="0" dirty="0" smtClean="0"/>
              <a:t>Percurso Cognitivo</a:t>
            </a:r>
            <a:endParaRPr lang="pt-BR" spc="0" dirty="0"/>
          </a:p>
        </p:txBody>
      </p:sp>
      <p:sp>
        <p:nvSpPr>
          <p:cNvPr id="3" name="Espaço Reservado para Conteúdo 2"/>
          <p:cNvSpPr>
            <a:spLocks noGrp="1"/>
          </p:cNvSpPr>
          <p:nvPr>
            <p:ph idx="1"/>
          </p:nvPr>
        </p:nvSpPr>
        <p:spPr/>
        <p:txBody>
          <a:bodyPr/>
          <a:lstStyle/>
          <a:p>
            <a:r>
              <a:rPr lang="pt-BR" dirty="0" smtClean="0"/>
              <a:t>método </a:t>
            </a:r>
            <a:r>
              <a:rPr lang="pt-BR" dirty="0"/>
              <a:t>de avaliação de IHC </a:t>
            </a:r>
            <a:r>
              <a:rPr lang="pt-BR" dirty="0" smtClean="0"/>
              <a:t>cujo </a:t>
            </a:r>
            <a:r>
              <a:rPr lang="pt-BR" dirty="0"/>
              <a:t>principal objetivo é avaliar a </a:t>
            </a:r>
            <a:r>
              <a:rPr lang="pt-BR" b="1" dirty="0"/>
              <a:t>facilidade de aprendizado </a:t>
            </a:r>
            <a:r>
              <a:rPr lang="pt-BR" dirty="0"/>
              <a:t>de um sistema </a:t>
            </a:r>
            <a:r>
              <a:rPr lang="pt-BR" dirty="0" smtClean="0"/>
              <a:t>interativo, através da exploração da sua interface </a:t>
            </a:r>
          </a:p>
          <a:p>
            <a:r>
              <a:rPr lang="pt-BR" dirty="0"/>
              <a:t>motivado </a:t>
            </a:r>
            <a:r>
              <a:rPr lang="pt-BR" dirty="0" smtClean="0"/>
              <a:t>pela </a:t>
            </a:r>
            <a:r>
              <a:rPr lang="pt-BR" dirty="0"/>
              <a:t>preferência de muitas pessoas em </a:t>
            </a:r>
            <a:r>
              <a:rPr lang="pt-BR" dirty="0" smtClean="0"/>
              <a:t>“aprenderem </a:t>
            </a:r>
            <a:r>
              <a:rPr lang="pt-BR" dirty="0"/>
              <a:t>fazendo”, em vez de </a:t>
            </a:r>
            <a:r>
              <a:rPr lang="pt-BR" dirty="0" smtClean="0"/>
              <a:t>aprenderem </a:t>
            </a:r>
            <a:r>
              <a:rPr lang="pt-BR" dirty="0"/>
              <a:t>através de treinamentos, leitura de </a:t>
            </a:r>
            <a:r>
              <a:rPr lang="pt-BR" dirty="0" smtClean="0"/>
              <a:t>manuais, </a:t>
            </a:r>
            <a:r>
              <a:rPr lang="pt-BR" dirty="0"/>
              <a:t>etc</a:t>
            </a:r>
            <a:r>
              <a:rPr lang="pt-BR" dirty="0" smtClean="0"/>
              <a:t>.</a:t>
            </a:r>
          </a:p>
          <a:p>
            <a:r>
              <a:rPr lang="pt-BR" dirty="0" smtClean="0"/>
              <a:t>considera </a:t>
            </a:r>
            <a:r>
              <a:rPr lang="pt-BR" dirty="0"/>
              <a:t>principalmente a </a:t>
            </a:r>
            <a:r>
              <a:rPr lang="pt-BR" dirty="0" smtClean="0"/>
              <a:t>correspondência entre </a:t>
            </a:r>
            <a:r>
              <a:rPr lang="pt-BR" dirty="0"/>
              <a:t>o modelo conceitual dos usuários e a imagem do sistema, no que tange à </a:t>
            </a:r>
            <a:r>
              <a:rPr lang="pt-BR" dirty="0" err="1" smtClean="0"/>
              <a:t>conceitualização</a:t>
            </a:r>
            <a:r>
              <a:rPr lang="pt-BR" dirty="0" smtClean="0"/>
              <a:t> </a:t>
            </a:r>
            <a:r>
              <a:rPr lang="pt-BR" dirty="0"/>
              <a:t>da tarefa, ao vocabulário utilizado e à resposta do sistema a cada ação </a:t>
            </a:r>
            <a:r>
              <a:rPr lang="pt-BR" dirty="0" smtClean="0"/>
              <a:t>realizada</a:t>
            </a:r>
            <a:endParaRPr lang="pt-BR" dirty="0"/>
          </a:p>
        </p:txBody>
      </p:sp>
    </p:spTree>
    <p:extLst>
      <p:ext uri="{BB962C8B-B14F-4D97-AF65-F5344CB8AC3E}">
        <p14:creationId xmlns:p14="http://schemas.microsoft.com/office/powerpoint/2010/main" val="2683178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 do Percurso Cognitivo</a:t>
            </a:r>
            <a:endParaRPr lang="pt-B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124744"/>
            <a:ext cx="6067476"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984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dirty="0" smtClean="0"/>
              <a:t>Tipos de Correção de Problemas no Percurso Cognitivo (1/2)</a:t>
            </a:r>
            <a:endParaRPr lang="pt-BR" sz="4000" dirty="0"/>
          </a:p>
        </p:txBody>
      </p:sp>
      <p:sp>
        <p:nvSpPr>
          <p:cNvPr id="3" name="Espaço Reservado para Conteúdo 2"/>
          <p:cNvSpPr>
            <a:spLocks noGrp="1"/>
          </p:cNvSpPr>
          <p:nvPr>
            <p:ph idx="1"/>
          </p:nvPr>
        </p:nvSpPr>
        <p:spPr/>
        <p:txBody>
          <a:bodyPr/>
          <a:lstStyle/>
          <a:p>
            <a:r>
              <a:rPr lang="pt-BR" sz="2000" dirty="0" smtClean="0"/>
              <a:t>Se </a:t>
            </a:r>
            <a:r>
              <a:rPr lang="pt-BR" sz="2000" dirty="0"/>
              <a:t>o usuário não tentar fazer a coisa </a:t>
            </a:r>
            <a:r>
              <a:rPr lang="pt-BR" sz="2000" dirty="0" smtClean="0"/>
              <a:t>certa (</a:t>
            </a:r>
            <a:r>
              <a:rPr lang="pt-BR" sz="2000" i="1" dirty="0" smtClean="0"/>
              <a:t>O usuário tentaria alcançar o efeito desejado?</a:t>
            </a:r>
            <a:r>
              <a:rPr lang="pt-BR" sz="2000" dirty="0" smtClean="0"/>
              <a:t>), há </a:t>
            </a:r>
            <a:r>
              <a:rPr lang="pt-BR" sz="2000" dirty="0"/>
              <a:t>pelo menos três soluções possíveis:</a:t>
            </a:r>
          </a:p>
          <a:p>
            <a:pPr lvl="1"/>
            <a:r>
              <a:rPr lang="pt-BR" sz="1800" dirty="0"/>
              <a:t>eliminar a ação, combinando-a com outras ações ou deixar o </a:t>
            </a:r>
            <a:r>
              <a:rPr lang="pt-BR" sz="1800" dirty="0" smtClean="0"/>
              <a:t>sistema executá-la sozinho</a:t>
            </a:r>
            <a:endParaRPr lang="pt-BR" sz="1800" dirty="0"/>
          </a:p>
          <a:p>
            <a:pPr lvl="1"/>
            <a:r>
              <a:rPr lang="pt-BR" sz="1800" dirty="0"/>
              <a:t>fornecer uma instrução ou indicação de que a ação precisa ser </a:t>
            </a:r>
            <a:r>
              <a:rPr lang="pt-BR" sz="1800" dirty="0" smtClean="0"/>
              <a:t>realizada</a:t>
            </a:r>
            <a:endParaRPr lang="pt-BR" sz="1800" dirty="0"/>
          </a:p>
          <a:p>
            <a:pPr lvl="1"/>
            <a:r>
              <a:rPr lang="pt-BR" sz="1800" dirty="0" smtClean="0"/>
              <a:t>modificar </a:t>
            </a:r>
            <a:r>
              <a:rPr lang="pt-BR" sz="1800" dirty="0"/>
              <a:t>alguma parte da tarefa para que o usuário entenda a </a:t>
            </a:r>
            <a:r>
              <a:rPr lang="pt-BR" sz="1800" dirty="0" smtClean="0"/>
              <a:t>necessidade </a:t>
            </a:r>
            <a:r>
              <a:rPr lang="pt-BR" sz="1800" dirty="0"/>
              <a:t>dessa ação.</a:t>
            </a:r>
          </a:p>
          <a:p>
            <a:r>
              <a:rPr lang="pt-BR" sz="2000" dirty="0" smtClean="0"/>
              <a:t>Se </a:t>
            </a:r>
            <a:r>
              <a:rPr lang="pt-BR" sz="2000" dirty="0"/>
              <a:t>o usuário formula a intenção </a:t>
            </a:r>
            <a:r>
              <a:rPr lang="pt-BR" sz="2000" dirty="0" smtClean="0"/>
              <a:t>correta </a:t>
            </a:r>
            <a:r>
              <a:rPr lang="pt-BR" sz="2000" dirty="0"/>
              <a:t>mas não sabe que a ação está disponível na </a:t>
            </a:r>
            <a:r>
              <a:rPr lang="pt-BR" sz="2000" dirty="0" smtClean="0"/>
              <a:t>interface (</a:t>
            </a:r>
            <a:r>
              <a:rPr lang="pt-BR" sz="2000" i="1" dirty="0"/>
              <a:t>O usuário saberá que a ação correta está disponível?</a:t>
            </a:r>
            <a:r>
              <a:rPr lang="pt-BR" sz="2000" dirty="0" smtClean="0"/>
              <a:t>), </a:t>
            </a:r>
            <a:r>
              <a:rPr lang="pt-BR" sz="2000" dirty="0"/>
              <a:t>a solução pode </a:t>
            </a:r>
            <a:r>
              <a:rPr lang="pt-BR" sz="2000" dirty="0" smtClean="0"/>
              <a:t>ser </a:t>
            </a:r>
            <a:r>
              <a:rPr lang="pt-BR" sz="2000" dirty="0"/>
              <a:t>tornar a ação mais evidente. </a:t>
            </a:r>
          </a:p>
        </p:txBody>
      </p:sp>
    </p:spTree>
    <p:extLst>
      <p:ext uri="{BB962C8B-B14F-4D97-AF65-F5344CB8AC3E}">
        <p14:creationId xmlns:p14="http://schemas.microsoft.com/office/powerpoint/2010/main" val="162944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dirty="0" smtClean="0"/>
              <a:t>Tipos de Correção de Problemas no Percurso Cognitivo (2/2)</a:t>
            </a:r>
            <a:endParaRPr lang="pt-BR" sz="4000" dirty="0"/>
          </a:p>
        </p:txBody>
      </p:sp>
      <p:sp>
        <p:nvSpPr>
          <p:cNvPr id="3" name="Espaço Reservado para Conteúdo 2"/>
          <p:cNvSpPr>
            <a:spLocks noGrp="1"/>
          </p:cNvSpPr>
          <p:nvPr>
            <p:ph idx="1"/>
          </p:nvPr>
        </p:nvSpPr>
        <p:spPr/>
        <p:txBody>
          <a:bodyPr/>
          <a:lstStyle/>
          <a:p>
            <a:r>
              <a:rPr lang="pt-BR" sz="2000" dirty="0" smtClean="0"/>
              <a:t>Se o usuário </a:t>
            </a:r>
            <a:r>
              <a:rPr lang="pt-BR" sz="2000" dirty="0"/>
              <a:t>não for capaz de mapear seu objetivo nas ações disponíveis na </a:t>
            </a:r>
            <a:r>
              <a:rPr lang="pt-BR" sz="2000" dirty="0" smtClean="0"/>
              <a:t>interface (</a:t>
            </a:r>
            <a:r>
              <a:rPr lang="pt-BR" sz="2000" i="1" dirty="0"/>
              <a:t>O usuário conseguirá associar a ação correta com o efeito que está tentando atingir?</a:t>
            </a:r>
            <a:r>
              <a:rPr lang="pt-BR" sz="2000" dirty="0" smtClean="0"/>
              <a:t>), pode </a:t>
            </a:r>
            <a:r>
              <a:rPr lang="pt-BR" sz="2000" dirty="0"/>
              <a:t>ser necessário renomear as ações e reescrever as instruções da </a:t>
            </a:r>
            <a:r>
              <a:rPr lang="pt-BR" sz="2000" dirty="0" smtClean="0"/>
              <a:t>interface</a:t>
            </a:r>
            <a:r>
              <a:rPr lang="pt-BR" sz="2000" dirty="0"/>
              <a:t>. </a:t>
            </a:r>
          </a:p>
          <a:p>
            <a:r>
              <a:rPr lang="pt-BR" sz="2000" dirty="0"/>
              <a:t>Se </a:t>
            </a:r>
            <a:r>
              <a:rPr lang="pt-BR" sz="2000" dirty="0" smtClean="0"/>
              <a:t>o </a:t>
            </a:r>
            <a:r>
              <a:rPr lang="pt-BR" sz="2000" dirty="0"/>
              <a:t>usuário não for capaz de </a:t>
            </a:r>
            <a:r>
              <a:rPr lang="pt-BR" sz="2000" dirty="0" smtClean="0"/>
              <a:t>perceber </a:t>
            </a:r>
            <a:r>
              <a:rPr lang="pt-BR" sz="2000" dirty="0"/>
              <a:t>que está caminhando para concluir a </a:t>
            </a:r>
            <a:r>
              <a:rPr lang="pt-BR" sz="2000" dirty="0" smtClean="0"/>
              <a:t>tarefa (</a:t>
            </a:r>
            <a:r>
              <a:rPr lang="pt-BR" sz="2000" i="1" dirty="0"/>
              <a:t>O usuário </a:t>
            </a:r>
            <a:r>
              <a:rPr lang="pt-BR" sz="2000" i="1" dirty="0" smtClean="0"/>
              <a:t>perceberá </a:t>
            </a:r>
            <a:r>
              <a:rPr lang="pt-BR" sz="2000" i="1" dirty="0"/>
              <a:t>que está progredindo em direção à conclusão da tarefa?</a:t>
            </a:r>
            <a:r>
              <a:rPr lang="pt-BR" sz="2000" dirty="0" smtClean="0"/>
              <a:t>), </a:t>
            </a:r>
            <a:r>
              <a:rPr lang="pt-BR" sz="2000" dirty="0"/>
              <a:t>as respostas (feedbacks) </a:t>
            </a:r>
            <a:r>
              <a:rPr lang="pt-BR" sz="2000" dirty="0" smtClean="0"/>
              <a:t>do </a:t>
            </a:r>
            <a:r>
              <a:rPr lang="pt-BR" sz="2000" dirty="0"/>
              <a:t>sistema devem ser destacadas ou expressas mais claramente</a:t>
            </a:r>
            <a:r>
              <a:rPr lang="pt-BR" sz="2000" dirty="0" smtClean="0"/>
              <a:t>.</a:t>
            </a:r>
            <a:endParaRPr lang="pt-BR" sz="2000" dirty="0"/>
          </a:p>
        </p:txBody>
      </p:sp>
    </p:spTree>
    <p:extLst>
      <p:ext uri="{BB962C8B-B14F-4D97-AF65-F5344CB8AC3E}">
        <p14:creationId xmlns:p14="http://schemas.microsoft.com/office/powerpoint/2010/main" val="130203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lstStyle/>
          <a:p>
            <a:r>
              <a:rPr lang="pt-BR" dirty="0" smtClean="0"/>
              <a:t>Método de Inspeção Semiótica</a:t>
            </a:r>
            <a:endParaRPr lang="pt-BR" dirty="0"/>
          </a:p>
        </p:txBody>
      </p:sp>
      <p:sp>
        <p:nvSpPr>
          <p:cNvPr id="3" name="Espaço Reservado para Conteúdo 2"/>
          <p:cNvSpPr>
            <a:spLocks noGrp="1"/>
          </p:cNvSpPr>
          <p:nvPr>
            <p:ph idx="1"/>
          </p:nvPr>
        </p:nvSpPr>
        <p:spPr/>
        <p:txBody>
          <a:bodyPr/>
          <a:lstStyle/>
          <a:p>
            <a:r>
              <a:rPr lang="pt-BR" dirty="0" smtClean="0"/>
              <a:t>avalia a </a:t>
            </a:r>
            <a:r>
              <a:rPr lang="pt-BR" b="1" dirty="0" smtClean="0"/>
              <a:t>comunicabilidade</a:t>
            </a:r>
            <a:r>
              <a:rPr lang="pt-BR" dirty="0" smtClean="0"/>
              <a:t> de uma solução de IHC, considerando a </a:t>
            </a:r>
            <a:r>
              <a:rPr lang="pt-BR" b="1" dirty="0" smtClean="0"/>
              <a:t>emissão </a:t>
            </a:r>
            <a:r>
              <a:rPr lang="pt-BR" dirty="0" smtClean="0"/>
              <a:t>da metacomunicação do designer codificada na interface</a:t>
            </a:r>
          </a:p>
          <a:p>
            <a:r>
              <a:rPr lang="pt-BR" dirty="0"/>
              <a:t>a engenharia semiótica </a:t>
            </a:r>
            <a:r>
              <a:rPr lang="pt-BR" dirty="0" smtClean="0"/>
              <a:t>classifica </a:t>
            </a:r>
            <a:r>
              <a:rPr lang="pt-BR" dirty="0"/>
              <a:t>os signos </a:t>
            </a:r>
            <a:r>
              <a:rPr lang="pt-BR" dirty="0" smtClean="0"/>
              <a:t>codificados </a:t>
            </a:r>
            <a:r>
              <a:rPr lang="pt-BR" dirty="0"/>
              <a:t>na interface em três tipos: </a:t>
            </a:r>
            <a:r>
              <a:rPr lang="pt-BR" b="1" dirty="0"/>
              <a:t>estáticos</a:t>
            </a:r>
            <a:r>
              <a:rPr lang="pt-BR" dirty="0"/>
              <a:t>, </a:t>
            </a:r>
            <a:r>
              <a:rPr lang="pt-BR" b="1" dirty="0"/>
              <a:t>dinâmicos</a:t>
            </a:r>
            <a:r>
              <a:rPr lang="pt-BR" dirty="0"/>
              <a:t> e </a:t>
            </a:r>
            <a:r>
              <a:rPr lang="pt-BR" b="1" dirty="0" smtClean="0"/>
              <a:t>metalinguísticos</a:t>
            </a:r>
          </a:p>
          <a:p>
            <a:r>
              <a:rPr lang="pt-BR" dirty="0"/>
              <a:t>Para cada tipo de signo, o avaliador </a:t>
            </a:r>
            <a:r>
              <a:rPr lang="pt-BR" dirty="0" smtClean="0"/>
              <a:t>inspeciona </a:t>
            </a:r>
            <a:r>
              <a:rPr lang="pt-BR" dirty="0"/>
              <a:t>a interface, incluindo a documentação disponível para o usuário (por exemplo, </a:t>
            </a:r>
            <a:r>
              <a:rPr lang="pt-BR" dirty="0" smtClean="0"/>
              <a:t>a </a:t>
            </a:r>
            <a:r>
              <a:rPr lang="pt-BR" dirty="0"/>
              <a:t>ajuda on-line e manuais de uso), interpretando os signos daquele tipo </a:t>
            </a:r>
            <a:r>
              <a:rPr lang="pt-BR" dirty="0" smtClean="0"/>
              <a:t>codificados no </a:t>
            </a:r>
            <a:r>
              <a:rPr lang="pt-BR" dirty="0"/>
              <a:t>sistema com objetivo de </a:t>
            </a:r>
            <a:r>
              <a:rPr lang="pt-BR" b="1" dirty="0"/>
              <a:t>reconstruir a metamensagem do designer</a:t>
            </a:r>
          </a:p>
        </p:txBody>
      </p:sp>
    </p:spTree>
    <p:extLst>
      <p:ext uri="{BB962C8B-B14F-4D97-AF65-F5344CB8AC3E}">
        <p14:creationId xmlns:p14="http://schemas.microsoft.com/office/powerpoint/2010/main" val="3726624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lstStyle/>
          <a:p>
            <a:r>
              <a:rPr lang="pt-BR" dirty="0" smtClean="0"/>
              <a:t>Método de Inspeção Semiótica</a:t>
            </a:r>
            <a:endParaRPr lang="pt-BR" dirty="0"/>
          </a:p>
        </p:txBody>
      </p:sp>
      <p:sp>
        <p:nvSpPr>
          <p:cNvPr id="3" name="Espaço Reservado para Conteúdo 2"/>
          <p:cNvSpPr>
            <a:spLocks noGrp="1"/>
          </p:cNvSpPr>
          <p:nvPr>
            <p:ph idx="1"/>
          </p:nvPr>
        </p:nvSpPr>
        <p:spPr/>
        <p:txBody>
          <a:bodyPr/>
          <a:lstStyle/>
          <a:p>
            <a:endParaRPr lang="pt-BR"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1484784"/>
            <a:ext cx="830014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150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Reconstrução da </a:t>
            </a:r>
            <a:r>
              <a:rPr lang="pt-BR" sz="3600" dirty="0" err="1" smtClean="0"/>
              <a:t>Metamensagem</a:t>
            </a:r>
            <a:r>
              <a:rPr lang="pt-BR" sz="3600" dirty="0" smtClean="0"/>
              <a:t> no MIS</a:t>
            </a:r>
            <a:endParaRPr lang="pt-BR" sz="3600" dirty="0"/>
          </a:p>
        </p:txBody>
      </p:sp>
      <p:sp>
        <p:nvSpPr>
          <p:cNvPr id="3" name="Espaço Reservado para Conteúdo 2"/>
          <p:cNvSpPr>
            <a:spLocks noGrp="1"/>
          </p:cNvSpPr>
          <p:nvPr>
            <p:ph idx="1"/>
          </p:nvPr>
        </p:nvSpPr>
        <p:spPr/>
        <p:txBody>
          <a:bodyPr/>
          <a:lstStyle/>
          <a:p>
            <a:endParaRPr lang="pt-BR" dirty="0" smtClean="0"/>
          </a:p>
          <a:p>
            <a:endParaRPr lang="pt-BR" dirty="0"/>
          </a:p>
          <a:p>
            <a:endParaRPr lang="pt-BR" dirty="0" smtClean="0"/>
          </a:p>
          <a:p>
            <a:endParaRPr lang="pt-BR" dirty="0" smtClean="0"/>
          </a:p>
          <a:p>
            <a:endParaRPr lang="pt-BR" dirty="0"/>
          </a:p>
        </p:txBody>
      </p:sp>
      <p:sp>
        <p:nvSpPr>
          <p:cNvPr id="4" name="CaixaDeTexto 3"/>
          <p:cNvSpPr txBox="1"/>
          <p:nvPr/>
        </p:nvSpPr>
        <p:spPr>
          <a:xfrm>
            <a:off x="539750" y="1628800"/>
            <a:ext cx="7704658" cy="2986523"/>
          </a:xfrm>
          <a:prstGeom prst="rect">
            <a:avLst/>
          </a:prstGeom>
          <a:solidFill>
            <a:schemeClr val="accent1">
              <a:lumMod val="20000"/>
              <a:lumOff val="80000"/>
            </a:schemeClr>
          </a:solidFill>
        </p:spPr>
        <p:txBody>
          <a:bodyPr wrap="square" lIns="432000" tIns="252000" rIns="432000" bIns="252000" rtlCol="0">
            <a:spAutoFit/>
          </a:bodyPr>
          <a:lstStyle>
            <a:defPPr>
              <a:defRPr lang="pt-BR"/>
            </a:defPPr>
            <a:lvl1pPr>
              <a:defRPr sz="2400">
                <a:latin typeface="+mn-lt"/>
              </a:defRPr>
            </a:lvl1pPr>
          </a:lstStyle>
          <a:p>
            <a:r>
              <a:rPr lang="pt-BR" sz="2300" dirty="0"/>
              <a:t>Este é o meu entendimento, como </a:t>
            </a:r>
            <a:r>
              <a:rPr lang="pt-BR" sz="2300" dirty="0" smtClean="0"/>
              <a:t>designer, de</a:t>
            </a:r>
            <a:r>
              <a:rPr lang="pt-BR" sz="2300" b="1" dirty="0" smtClean="0"/>
              <a:t> </a:t>
            </a:r>
            <a:br>
              <a:rPr lang="pt-BR" sz="2300" b="1" dirty="0" smtClean="0"/>
            </a:br>
            <a:r>
              <a:rPr lang="pt-BR" sz="2300" b="1" dirty="0" smtClean="0"/>
              <a:t>quem </a:t>
            </a:r>
            <a:r>
              <a:rPr lang="pt-BR" sz="2300" b="1" dirty="0"/>
              <a:t>você, usuário, é</a:t>
            </a:r>
            <a:r>
              <a:rPr lang="pt-BR" sz="2300" dirty="0"/>
              <a:t>, do que aprendi que você </a:t>
            </a:r>
            <a:r>
              <a:rPr lang="pt-BR" sz="2300" dirty="0" smtClean="0"/>
              <a:t/>
            </a:r>
            <a:br>
              <a:rPr lang="pt-BR" sz="2300" dirty="0" smtClean="0"/>
            </a:br>
            <a:r>
              <a:rPr lang="pt-BR" sz="2300" b="1" dirty="0" smtClean="0"/>
              <a:t>quer </a:t>
            </a:r>
            <a:r>
              <a:rPr lang="pt-BR" sz="2300" b="1" dirty="0"/>
              <a:t>ou precisa fazer</a:t>
            </a:r>
            <a:r>
              <a:rPr lang="pt-BR" sz="2300" dirty="0"/>
              <a:t>, de </a:t>
            </a:r>
            <a:r>
              <a:rPr lang="pt-BR" sz="2300" b="1" dirty="0"/>
              <a:t>que maneiras prefere fazer</a:t>
            </a:r>
            <a:r>
              <a:rPr lang="pt-BR" sz="2300" dirty="0"/>
              <a:t>, e</a:t>
            </a:r>
            <a:r>
              <a:rPr lang="pt-BR" sz="2300" b="1" dirty="0"/>
              <a:t> por quê</a:t>
            </a:r>
            <a:r>
              <a:rPr lang="pt-BR" sz="2300" dirty="0"/>
              <a:t>. Este, portanto, é o sistema que projetei para você, e esta é </a:t>
            </a:r>
            <a:r>
              <a:rPr lang="pt-BR" sz="2300" b="1" dirty="0"/>
              <a:t>a forma como você pode ou deve utilizá-lo </a:t>
            </a:r>
            <a:r>
              <a:rPr lang="pt-BR" sz="2300" dirty="0"/>
              <a:t>para alcançar uma gama de objetivos que se encaixam nesta visão.</a:t>
            </a:r>
          </a:p>
        </p:txBody>
      </p:sp>
    </p:spTree>
    <p:extLst>
      <p:ext uri="{BB962C8B-B14F-4D97-AF65-F5344CB8AC3E}">
        <p14:creationId xmlns:p14="http://schemas.microsoft.com/office/powerpoint/2010/main" val="3700521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Reconstrução da </a:t>
            </a:r>
            <a:r>
              <a:rPr lang="pt-BR" sz="3600" dirty="0" err="1" smtClean="0"/>
              <a:t>Metamensagem</a:t>
            </a:r>
            <a:r>
              <a:rPr lang="pt-BR" sz="3600" dirty="0" smtClean="0"/>
              <a:t> no MIS</a:t>
            </a:r>
            <a:endParaRPr lang="pt-BR" sz="3600" dirty="0"/>
          </a:p>
        </p:txBody>
      </p:sp>
      <p:sp>
        <p:nvSpPr>
          <p:cNvPr id="3" name="Espaço Reservado para Conteúdo 2"/>
          <p:cNvSpPr>
            <a:spLocks noGrp="1"/>
          </p:cNvSpPr>
          <p:nvPr>
            <p:ph idx="1"/>
          </p:nvPr>
        </p:nvSpPr>
        <p:spPr/>
        <p:txBody>
          <a:bodyPr/>
          <a:lstStyle/>
          <a:p>
            <a:pPr marL="114300" indent="0">
              <a:buNone/>
            </a:pPr>
            <a:r>
              <a:rPr lang="pt-BR" dirty="0" smtClean="0"/>
              <a:t>Perguntas </a:t>
            </a:r>
            <a:r>
              <a:rPr lang="pt-BR" dirty="0"/>
              <a:t>para </a:t>
            </a:r>
            <a:r>
              <a:rPr lang="pt-BR" dirty="0" smtClean="0"/>
              <a:t>auxiliar </a:t>
            </a:r>
            <a:r>
              <a:rPr lang="pt-BR" dirty="0"/>
              <a:t>a </a:t>
            </a:r>
            <a:r>
              <a:rPr lang="pt-BR" dirty="0" smtClean="0"/>
              <a:t>interpretação dos </a:t>
            </a:r>
            <a:r>
              <a:rPr lang="pt-BR" dirty="0"/>
              <a:t>signos da interface e </a:t>
            </a:r>
            <a:r>
              <a:rPr lang="pt-BR" dirty="0" smtClean="0"/>
              <a:t>a reconstrução da metamensagem</a:t>
            </a:r>
            <a:r>
              <a:rPr lang="pt-BR" dirty="0"/>
              <a:t> </a:t>
            </a:r>
            <a:r>
              <a:rPr lang="pt-BR" dirty="0" smtClean="0"/>
              <a:t>correspondente:</a:t>
            </a:r>
            <a:endParaRPr lang="pt-BR" dirty="0"/>
          </a:p>
          <a:p>
            <a:endParaRPr lang="pt-BR" dirty="0" smtClean="0"/>
          </a:p>
          <a:p>
            <a:r>
              <a:rPr lang="pt-BR" dirty="0" smtClean="0"/>
              <a:t>[</a:t>
            </a:r>
            <a:r>
              <a:rPr lang="pt-BR" i="1" dirty="0" smtClean="0"/>
              <a:t>quem </a:t>
            </a:r>
            <a:r>
              <a:rPr lang="pt-BR" i="1" dirty="0"/>
              <a:t>você, usuário, é</a:t>
            </a:r>
            <a:r>
              <a:rPr lang="pt-BR" dirty="0"/>
              <a:t>] A quem a mensagem do designer está endereçada </a:t>
            </a:r>
            <a:r>
              <a:rPr lang="pt-BR" dirty="0" smtClean="0"/>
              <a:t>(</a:t>
            </a:r>
            <a:r>
              <a:rPr lang="pt-BR" dirty="0"/>
              <a:t>i.e., para o designer, quem são os usuários do sistema)? Quais os </a:t>
            </a:r>
            <a:r>
              <a:rPr lang="pt-BR" dirty="0" smtClean="0"/>
              <a:t>perfis desses </a:t>
            </a:r>
            <a:r>
              <a:rPr lang="pt-BR" dirty="0"/>
              <a:t>destinatários (i.e., quais são suas características, valores e crenças)?</a:t>
            </a:r>
          </a:p>
          <a:p>
            <a:r>
              <a:rPr lang="pt-BR" dirty="0" smtClean="0"/>
              <a:t>[</a:t>
            </a:r>
            <a:r>
              <a:rPr lang="pt-BR" i="1" dirty="0" smtClean="0"/>
              <a:t>quer </a:t>
            </a:r>
            <a:r>
              <a:rPr lang="pt-BR" i="1" dirty="0"/>
              <a:t>ou precisa fazer</a:t>
            </a:r>
            <a:r>
              <a:rPr lang="pt-BR" dirty="0"/>
              <a:t>] Na visão do designer, o que os usuários vão querer </a:t>
            </a:r>
            <a:r>
              <a:rPr lang="pt-BR" dirty="0" smtClean="0"/>
              <a:t>comunicar </a:t>
            </a:r>
            <a:r>
              <a:rPr lang="pt-BR" dirty="0"/>
              <a:t>ao sistema (i.e., quais são os desejos e necessidades dos usuários, </a:t>
            </a:r>
            <a:r>
              <a:rPr lang="pt-BR" dirty="0" smtClean="0"/>
              <a:t>o </a:t>
            </a:r>
            <a:r>
              <a:rPr lang="pt-BR" dirty="0"/>
              <a:t>que eles querem ou precisam fazer com apoio do sistema)? Por quê</a:t>
            </a:r>
            <a:r>
              <a:rPr lang="pt-BR" dirty="0" smtClean="0"/>
              <a:t>?</a:t>
            </a:r>
          </a:p>
        </p:txBody>
      </p:sp>
    </p:spTree>
    <p:extLst>
      <p:ext uri="{BB962C8B-B14F-4D97-AF65-F5344CB8AC3E}">
        <p14:creationId xmlns:p14="http://schemas.microsoft.com/office/powerpoint/2010/main" val="684864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lstStyle/>
          <a:p>
            <a:r>
              <a:rPr lang="pt-BR" sz="4300" dirty="0" smtClean="0"/>
              <a:t>Avaliação de IHC através de Inspeção</a:t>
            </a:r>
            <a:endParaRPr lang="pt-BR" sz="4300" dirty="0"/>
          </a:p>
        </p:txBody>
      </p:sp>
      <p:sp>
        <p:nvSpPr>
          <p:cNvPr id="3" name="Espaço Reservado para Conteúdo 2"/>
          <p:cNvSpPr>
            <a:spLocks noGrp="1"/>
          </p:cNvSpPr>
          <p:nvPr>
            <p:ph idx="1"/>
          </p:nvPr>
        </p:nvSpPr>
        <p:spPr/>
        <p:txBody>
          <a:bodyPr/>
          <a:lstStyle/>
          <a:p>
            <a:r>
              <a:rPr lang="pt-BR" dirty="0"/>
              <a:t>não envolvem a participação de usuários</a:t>
            </a:r>
            <a:endParaRPr lang="pt-BR" dirty="0" smtClean="0"/>
          </a:p>
          <a:p>
            <a:r>
              <a:rPr lang="pt-BR" dirty="0" smtClean="0"/>
              <a:t>o avaliador </a:t>
            </a:r>
            <a:r>
              <a:rPr lang="pt-BR" dirty="0"/>
              <a:t>tenta se colocar no lugar </a:t>
            </a:r>
            <a:r>
              <a:rPr lang="pt-BR" dirty="0" smtClean="0"/>
              <a:t>do usuário enquanto examina </a:t>
            </a:r>
            <a:r>
              <a:rPr lang="pt-BR" dirty="0"/>
              <a:t>(ou </a:t>
            </a:r>
            <a:r>
              <a:rPr lang="pt-BR" dirty="0" smtClean="0"/>
              <a:t>inspeciona) </a:t>
            </a:r>
            <a:r>
              <a:rPr lang="pt-BR" dirty="0"/>
              <a:t>uma solução de </a:t>
            </a:r>
            <a:r>
              <a:rPr lang="pt-BR" dirty="0" smtClean="0"/>
              <a:t>IHC</a:t>
            </a:r>
          </a:p>
          <a:p>
            <a:r>
              <a:rPr lang="pt-BR" dirty="0" smtClean="0"/>
              <a:t>permite identificar </a:t>
            </a:r>
            <a:r>
              <a:rPr lang="pt-BR" dirty="0"/>
              <a:t>problemas que os usuários podem vir a ter quando interagirem com o sistema, e quais formas de apoio o sistema oferece para ajudá-los a contornarem </a:t>
            </a:r>
            <a:r>
              <a:rPr lang="pt-BR" dirty="0" smtClean="0"/>
              <a:t>esses problemas</a:t>
            </a:r>
          </a:p>
          <a:p>
            <a:r>
              <a:rPr lang="pt-BR" dirty="0" smtClean="0"/>
              <a:t>alguns métodos de inspeção em IHC são:</a:t>
            </a:r>
          </a:p>
          <a:p>
            <a:pPr lvl="1"/>
            <a:r>
              <a:rPr lang="pt-BR" dirty="0" smtClean="0"/>
              <a:t>avaliação heurística</a:t>
            </a:r>
          </a:p>
          <a:p>
            <a:pPr lvl="1"/>
            <a:r>
              <a:rPr lang="pt-BR" dirty="0" smtClean="0"/>
              <a:t>percurso cognitivo</a:t>
            </a:r>
          </a:p>
          <a:p>
            <a:pPr lvl="1"/>
            <a:r>
              <a:rPr lang="pt-BR" dirty="0" smtClean="0"/>
              <a:t>método de inspeção semiótica</a:t>
            </a:r>
          </a:p>
        </p:txBody>
      </p:sp>
    </p:spTree>
    <p:extLst>
      <p:ext uri="{BB962C8B-B14F-4D97-AF65-F5344CB8AC3E}">
        <p14:creationId xmlns:p14="http://schemas.microsoft.com/office/powerpoint/2010/main" val="3594829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Reconstrução da </a:t>
            </a:r>
            <a:r>
              <a:rPr lang="pt-BR" sz="3600" dirty="0" err="1" smtClean="0"/>
              <a:t>Metamensagem</a:t>
            </a:r>
            <a:r>
              <a:rPr lang="pt-BR" sz="3600" dirty="0" smtClean="0"/>
              <a:t> no MIS</a:t>
            </a:r>
            <a:endParaRPr lang="pt-BR" sz="3600" dirty="0"/>
          </a:p>
        </p:txBody>
      </p:sp>
      <p:sp>
        <p:nvSpPr>
          <p:cNvPr id="3" name="Espaço Reservado para Conteúdo 2"/>
          <p:cNvSpPr>
            <a:spLocks noGrp="1"/>
          </p:cNvSpPr>
          <p:nvPr>
            <p:ph idx="1"/>
          </p:nvPr>
        </p:nvSpPr>
        <p:spPr/>
        <p:txBody>
          <a:bodyPr/>
          <a:lstStyle/>
          <a:p>
            <a:pPr marL="114300" indent="0">
              <a:buNone/>
            </a:pPr>
            <a:r>
              <a:rPr lang="pt-BR" dirty="0" smtClean="0"/>
              <a:t>Perguntas </a:t>
            </a:r>
            <a:r>
              <a:rPr lang="pt-BR" dirty="0"/>
              <a:t>para </a:t>
            </a:r>
            <a:r>
              <a:rPr lang="pt-BR" dirty="0" smtClean="0"/>
              <a:t>auxiliar </a:t>
            </a:r>
            <a:r>
              <a:rPr lang="pt-BR" dirty="0"/>
              <a:t>a </a:t>
            </a:r>
            <a:r>
              <a:rPr lang="pt-BR" dirty="0" smtClean="0"/>
              <a:t>interpretação dos </a:t>
            </a:r>
            <a:r>
              <a:rPr lang="pt-BR" dirty="0"/>
              <a:t>signos da interface e </a:t>
            </a:r>
            <a:r>
              <a:rPr lang="pt-BR" dirty="0" smtClean="0"/>
              <a:t>a reconstrução da metamensagem</a:t>
            </a:r>
            <a:r>
              <a:rPr lang="pt-BR" dirty="0"/>
              <a:t> </a:t>
            </a:r>
            <a:r>
              <a:rPr lang="pt-BR" dirty="0" smtClean="0"/>
              <a:t>correspondente:</a:t>
            </a:r>
            <a:endParaRPr lang="pt-BR" dirty="0"/>
          </a:p>
          <a:p>
            <a:endParaRPr lang="pt-BR" dirty="0" smtClean="0"/>
          </a:p>
          <a:p>
            <a:r>
              <a:rPr lang="pt-BR" dirty="0" smtClean="0"/>
              <a:t>[</a:t>
            </a:r>
            <a:r>
              <a:rPr lang="pt-BR" i="1" dirty="0" smtClean="0"/>
              <a:t>de </a:t>
            </a:r>
            <a:r>
              <a:rPr lang="pt-BR" i="1" dirty="0"/>
              <a:t>que maneiras prefere fazer</a:t>
            </a:r>
            <a:r>
              <a:rPr lang="pt-BR" dirty="0"/>
              <a:t>] Como, onde e quando o designer espera que </a:t>
            </a:r>
            <a:r>
              <a:rPr lang="pt-BR" dirty="0" smtClean="0"/>
              <a:t>os </a:t>
            </a:r>
            <a:r>
              <a:rPr lang="pt-BR" dirty="0"/>
              <a:t>usuários se engajem </a:t>
            </a:r>
            <a:r>
              <a:rPr lang="pt-BR" dirty="0" smtClean="0"/>
              <a:t>nessa comunicação </a:t>
            </a:r>
            <a:r>
              <a:rPr lang="pt-BR" dirty="0"/>
              <a:t>(i.e., utilizem o sistema para </a:t>
            </a:r>
            <a:r>
              <a:rPr lang="pt-BR" dirty="0" smtClean="0"/>
              <a:t>realizar </a:t>
            </a:r>
            <a:r>
              <a:rPr lang="pt-BR" dirty="0"/>
              <a:t>o que querem ou precisam fazer)? Por quê</a:t>
            </a:r>
            <a:r>
              <a:rPr lang="pt-BR" dirty="0" smtClean="0"/>
              <a:t>?</a:t>
            </a:r>
          </a:p>
          <a:p>
            <a:r>
              <a:rPr lang="pt-BR" dirty="0" smtClean="0"/>
              <a:t>[</a:t>
            </a:r>
            <a:r>
              <a:rPr lang="pt-BR" i="1" dirty="0" smtClean="0"/>
              <a:t>Este</a:t>
            </a:r>
            <a:r>
              <a:rPr lang="pt-BR" i="1" dirty="0"/>
              <a:t>, portanto, é o sistema que projetei para você</a:t>
            </a:r>
            <a:r>
              <a:rPr lang="pt-BR" dirty="0"/>
              <a:t>] O que o designer está </a:t>
            </a:r>
            <a:r>
              <a:rPr lang="pt-BR" dirty="0" smtClean="0"/>
              <a:t>comunicando</a:t>
            </a:r>
            <a:r>
              <a:rPr lang="pt-BR" dirty="0"/>
              <a:t>? Que conteúdo e expressão está utilizando nessa </a:t>
            </a:r>
            <a:r>
              <a:rPr lang="pt-BR" dirty="0" smtClean="0"/>
              <a:t>comunicação? Qual </a:t>
            </a:r>
            <a:r>
              <a:rPr lang="pt-BR" dirty="0"/>
              <a:t>é a sua visão de design</a:t>
            </a:r>
            <a:r>
              <a:rPr lang="pt-BR" dirty="0" smtClean="0"/>
              <a:t>?</a:t>
            </a:r>
          </a:p>
          <a:p>
            <a:endParaRPr lang="pt-BR" dirty="0"/>
          </a:p>
        </p:txBody>
      </p:sp>
    </p:spTree>
    <p:extLst>
      <p:ext uri="{BB962C8B-B14F-4D97-AF65-F5344CB8AC3E}">
        <p14:creationId xmlns:p14="http://schemas.microsoft.com/office/powerpoint/2010/main" val="2841040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Reconstrução da </a:t>
            </a:r>
            <a:r>
              <a:rPr lang="pt-BR" sz="3600" dirty="0" err="1" smtClean="0"/>
              <a:t>Metamensagem</a:t>
            </a:r>
            <a:r>
              <a:rPr lang="pt-BR" sz="3600" dirty="0" smtClean="0"/>
              <a:t> no MIS</a:t>
            </a:r>
            <a:endParaRPr lang="pt-BR" sz="3600" dirty="0"/>
          </a:p>
        </p:txBody>
      </p:sp>
      <p:sp>
        <p:nvSpPr>
          <p:cNvPr id="3" name="Espaço Reservado para Conteúdo 2"/>
          <p:cNvSpPr>
            <a:spLocks noGrp="1"/>
          </p:cNvSpPr>
          <p:nvPr>
            <p:ph idx="1"/>
          </p:nvPr>
        </p:nvSpPr>
        <p:spPr/>
        <p:txBody>
          <a:bodyPr/>
          <a:lstStyle/>
          <a:p>
            <a:pPr marL="114300" indent="0">
              <a:buNone/>
            </a:pPr>
            <a:r>
              <a:rPr lang="pt-BR" dirty="0" smtClean="0"/>
              <a:t>Perguntas </a:t>
            </a:r>
            <a:r>
              <a:rPr lang="pt-BR" dirty="0"/>
              <a:t>para </a:t>
            </a:r>
            <a:r>
              <a:rPr lang="pt-BR" dirty="0" smtClean="0"/>
              <a:t>auxiliar </a:t>
            </a:r>
            <a:r>
              <a:rPr lang="pt-BR" dirty="0"/>
              <a:t>a </a:t>
            </a:r>
            <a:r>
              <a:rPr lang="pt-BR" dirty="0" smtClean="0"/>
              <a:t>interpretação dos </a:t>
            </a:r>
            <a:r>
              <a:rPr lang="pt-BR" dirty="0"/>
              <a:t>signos da interface e </a:t>
            </a:r>
            <a:r>
              <a:rPr lang="pt-BR" dirty="0" smtClean="0"/>
              <a:t>a reconstrução da metamensagem</a:t>
            </a:r>
            <a:r>
              <a:rPr lang="pt-BR" dirty="0"/>
              <a:t> </a:t>
            </a:r>
            <a:r>
              <a:rPr lang="pt-BR" dirty="0" smtClean="0"/>
              <a:t>correspondente:</a:t>
            </a:r>
            <a:endParaRPr lang="pt-BR" dirty="0"/>
          </a:p>
          <a:p>
            <a:endParaRPr lang="pt-BR" dirty="0" smtClean="0"/>
          </a:p>
          <a:p>
            <a:r>
              <a:rPr lang="pt-BR" dirty="0" smtClean="0"/>
              <a:t>[</a:t>
            </a:r>
            <a:r>
              <a:rPr lang="pt-BR" i="1" dirty="0" smtClean="0"/>
              <a:t>a forma como você pode ou deve utilizá-lo</a:t>
            </a:r>
            <a:r>
              <a:rPr lang="pt-BR" dirty="0"/>
              <a:t>] </a:t>
            </a:r>
            <a:r>
              <a:rPr lang="pt-BR" dirty="0" smtClean="0"/>
              <a:t>Como essa metacomunicação </a:t>
            </a:r>
            <a:r>
              <a:rPr lang="pt-BR" dirty="0"/>
              <a:t>privilegia certos desejos e necessidades dos usuários, em detrimento a </a:t>
            </a:r>
            <a:r>
              <a:rPr lang="pt-BR" dirty="0" smtClean="0"/>
              <a:t>outros</a:t>
            </a:r>
            <a:r>
              <a:rPr lang="pt-BR" dirty="0"/>
              <a:t>? </a:t>
            </a:r>
            <a:r>
              <a:rPr lang="pt-BR" dirty="0" smtClean="0"/>
              <a:t>Como essa metacomunicação indica diferentes estratégias de comunicação </a:t>
            </a:r>
            <a:r>
              <a:rPr lang="pt-BR" dirty="0"/>
              <a:t>que o usuário pode seguir ao se comunicar com o preposto </a:t>
            </a:r>
            <a:r>
              <a:rPr lang="pt-BR" dirty="0" smtClean="0"/>
              <a:t>do designer</a:t>
            </a:r>
            <a:r>
              <a:rPr lang="pt-BR" dirty="0"/>
              <a:t>? Como a comunicação do usuário com o preposto do designer é </a:t>
            </a:r>
            <a:r>
              <a:rPr lang="pt-BR" dirty="0" smtClean="0"/>
              <a:t>facilitada </a:t>
            </a:r>
            <a:r>
              <a:rPr lang="pt-BR" dirty="0"/>
              <a:t>em certos contextos, em detrimento a outros? Por quê</a:t>
            </a:r>
            <a:r>
              <a:rPr lang="pt-BR" dirty="0" smtClean="0"/>
              <a:t>?</a:t>
            </a:r>
          </a:p>
          <a:p>
            <a:r>
              <a:rPr lang="pt-BR" dirty="0" smtClean="0"/>
              <a:t>[</a:t>
            </a:r>
            <a:r>
              <a:rPr lang="pt-BR" i="1" dirty="0" smtClean="0"/>
              <a:t>alcançar </a:t>
            </a:r>
            <a:r>
              <a:rPr lang="pt-BR" i="1" dirty="0"/>
              <a:t>uma gama de objetivos</a:t>
            </a:r>
            <a:r>
              <a:rPr lang="pt-BR" dirty="0"/>
              <a:t>] Que efeito(s) o designer espera que </a:t>
            </a:r>
            <a:r>
              <a:rPr lang="pt-BR" dirty="0" smtClean="0"/>
              <a:t>sua comunicação  </a:t>
            </a:r>
            <a:r>
              <a:rPr lang="pt-BR" dirty="0"/>
              <a:t>cause?  Que  objetivos  ele  espera </a:t>
            </a:r>
            <a:r>
              <a:rPr lang="pt-BR" dirty="0" smtClean="0"/>
              <a:t>que o usuário alcance por meio </a:t>
            </a:r>
            <a:r>
              <a:rPr lang="pt-BR" dirty="0"/>
              <a:t>dessa comunicação?</a:t>
            </a:r>
          </a:p>
        </p:txBody>
      </p:sp>
    </p:spTree>
    <p:extLst>
      <p:ext uri="{BB962C8B-B14F-4D97-AF65-F5344CB8AC3E}">
        <p14:creationId xmlns:p14="http://schemas.microsoft.com/office/powerpoint/2010/main" val="3780124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dirty="0" smtClean="0"/>
              <a:t>Contraste e Comparação das </a:t>
            </a:r>
            <a:r>
              <a:rPr lang="pt-BR" sz="4000" dirty="0" err="1" smtClean="0"/>
              <a:t>Metamensagens</a:t>
            </a:r>
            <a:r>
              <a:rPr lang="pt-BR" sz="4000" dirty="0" smtClean="0"/>
              <a:t> Reconstruídas - MIS</a:t>
            </a:r>
            <a:endParaRPr lang="pt-BR" sz="4000" dirty="0"/>
          </a:p>
        </p:txBody>
      </p:sp>
      <p:sp>
        <p:nvSpPr>
          <p:cNvPr id="3" name="Espaço Reservado para Conteúdo 2"/>
          <p:cNvSpPr>
            <a:spLocks noGrp="1"/>
          </p:cNvSpPr>
          <p:nvPr>
            <p:ph idx="1"/>
          </p:nvPr>
        </p:nvSpPr>
        <p:spPr>
          <a:xfrm>
            <a:off x="457200" y="1700808"/>
            <a:ext cx="7715200" cy="5157192"/>
          </a:xfrm>
        </p:spPr>
        <p:txBody>
          <a:bodyPr/>
          <a:lstStyle/>
          <a:p>
            <a:pPr marL="114300" indent="0">
              <a:buNone/>
            </a:pPr>
            <a:r>
              <a:rPr lang="pt-BR" dirty="0" smtClean="0"/>
              <a:t>O avaliador </a:t>
            </a:r>
            <a:r>
              <a:rPr lang="pt-BR" dirty="0"/>
              <a:t>revisa as </a:t>
            </a:r>
            <a:r>
              <a:rPr lang="pt-BR" dirty="0" smtClean="0"/>
              <a:t>metamensagens reconstruídas com base nos signos metalinguísticos, estáticos e dinâmicos, </a:t>
            </a:r>
            <a:r>
              <a:rPr lang="pt-BR" b="1" dirty="0" smtClean="0"/>
              <a:t>procurando  intencionalmente por significados contraditórios, inconsistentes </a:t>
            </a:r>
            <a:r>
              <a:rPr lang="pt-BR" b="1" dirty="0"/>
              <a:t>ou </a:t>
            </a:r>
            <a:r>
              <a:rPr lang="pt-BR" b="1" dirty="0" smtClean="0"/>
              <a:t>ambíguos</a:t>
            </a:r>
            <a:r>
              <a:rPr lang="pt-BR" dirty="0" smtClean="0"/>
              <a:t> </a:t>
            </a:r>
            <a:endParaRPr lang="pt-BR" dirty="0"/>
          </a:p>
        </p:txBody>
      </p:sp>
    </p:spTree>
    <p:extLst>
      <p:ext uri="{BB962C8B-B14F-4D97-AF65-F5344CB8AC3E}">
        <p14:creationId xmlns:p14="http://schemas.microsoft.com/office/powerpoint/2010/main" val="4074369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dirty="0" smtClean="0"/>
              <a:t>Contraste e Comparação das </a:t>
            </a:r>
            <a:r>
              <a:rPr lang="pt-BR" sz="4000" dirty="0" err="1" smtClean="0"/>
              <a:t>Metamensagens</a:t>
            </a:r>
            <a:r>
              <a:rPr lang="pt-BR" sz="4000" dirty="0" smtClean="0"/>
              <a:t> Reconstruídas - MIS</a:t>
            </a:r>
            <a:endParaRPr lang="pt-BR" sz="4000" dirty="0"/>
          </a:p>
        </p:txBody>
      </p:sp>
      <p:sp>
        <p:nvSpPr>
          <p:cNvPr id="3" name="Espaço Reservado para Conteúdo 2"/>
          <p:cNvSpPr>
            <a:spLocks noGrp="1"/>
          </p:cNvSpPr>
          <p:nvPr>
            <p:ph idx="1"/>
          </p:nvPr>
        </p:nvSpPr>
        <p:spPr>
          <a:xfrm>
            <a:off x="457200" y="1600200"/>
            <a:ext cx="7715200" cy="5257800"/>
          </a:xfrm>
        </p:spPr>
        <p:txBody>
          <a:bodyPr/>
          <a:lstStyle/>
          <a:p>
            <a:pPr marL="114300" indent="0">
              <a:buNone/>
            </a:pPr>
            <a:r>
              <a:rPr lang="pt-BR" dirty="0" smtClean="0"/>
              <a:t>Para </a:t>
            </a:r>
            <a:r>
              <a:rPr lang="pt-BR" dirty="0"/>
              <a:t>motivar e auxiliar </a:t>
            </a:r>
            <a:r>
              <a:rPr lang="pt-BR" dirty="0" smtClean="0"/>
              <a:t>essa comparação, responda as perguntas:</a:t>
            </a:r>
            <a:endParaRPr lang="pt-BR" dirty="0"/>
          </a:p>
          <a:p>
            <a:pPr marL="571500" indent="-457200">
              <a:buFont typeface="+mj-lt"/>
              <a:buAutoNum type="arabicPeriod"/>
            </a:pPr>
            <a:r>
              <a:rPr lang="pt-BR" dirty="0"/>
              <a:t>O </a:t>
            </a:r>
            <a:r>
              <a:rPr lang="pt-BR" dirty="0" smtClean="0"/>
              <a:t>usuário poderia </a:t>
            </a:r>
            <a:r>
              <a:rPr lang="pt-BR" dirty="0"/>
              <a:t>interpretar </a:t>
            </a:r>
            <a:r>
              <a:rPr lang="pt-BR" dirty="0" smtClean="0"/>
              <a:t>este signo ou esta mensagem  </a:t>
            </a:r>
            <a:r>
              <a:rPr lang="pt-BR" dirty="0"/>
              <a:t>diferente </a:t>
            </a:r>
            <a:r>
              <a:rPr lang="pt-BR" dirty="0" smtClean="0"/>
              <a:t>do previsto </a:t>
            </a:r>
            <a:r>
              <a:rPr lang="pt-BR" dirty="0"/>
              <a:t>pelo designer? Como? Por quê?</a:t>
            </a:r>
          </a:p>
          <a:p>
            <a:pPr marL="571500" indent="-457200">
              <a:buFont typeface="+mj-lt"/>
              <a:buAutoNum type="arabicPeriod"/>
            </a:pPr>
            <a:r>
              <a:rPr lang="pt-BR" dirty="0"/>
              <a:t>Essa outra interpretação ainda seria consistente com a intenção de </a:t>
            </a:r>
            <a:r>
              <a:rPr lang="pt-BR" dirty="0" smtClean="0"/>
              <a:t>design? </a:t>
            </a:r>
            <a:endParaRPr lang="pt-BR" dirty="0"/>
          </a:p>
          <a:p>
            <a:pPr marL="571500" indent="-457200">
              <a:buFont typeface="+mj-lt"/>
              <a:buAutoNum type="arabicPeriod"/>
            </a:pPr>
            <a:r>
              <a:rPr lang="pt-BR" dirty="0"/>
              <a:t>A interpretação que estou (como avaliador) fazendo no momento me </a:t>
            </a:r>
            <a:r>
              <a:rPr lang="pt-BR" dirty="0" smtClean="0"/>
              <a:t>lembra </a:t>
            </a:r>
            <a:r>
              <a:rPr lang="pt-BR" dirty="0"/>
              <a:t>de outras que já </a:t>
            </a:r>
            <a:r>
              <a:rPr lang="pt-BR" dirty="0" err="1" smtClean="0"/>
              <a:t>ﬁz</a:t>
            </a:r>
            <a:r>
              <a:rPr lang="pt-BR" dirty="0" smtClean="0"/>
              <a:t> </a:t>
            </a:r>
            <a:r>
              <a:rPr lang="pt-BR" dirty="0"/>
              <a:t>em momentos anteriores da avaliação? Quais? </a:t>
            </a:r>
            <a:r>
              <a:rPr lang="pt-BR" dirty="0" smtClean="0"/>
              <a:t>Por quê</a:t>
            </a:r>
            <a:r>
              <a:rPr lang="pt-BR" dirty="0"/>
              <a:t>?</a:t>
            </a:r>
          </a:p>
          <a:p>
            <a:pPr marL="571500" indent="-457200">
              <a:buFont typeface="+mj-lt"/>
              <a:buAutoNum type="arabicPeriod"/>
            </a:pPr>
            <a:r>
              <a:rPr lang="pt-BR" dirty="0"/>
              <a:t>É possível formar classes de signos estáticos e dinâmicos a partir das </a:t>
            </a:r>
            <a:r>
              <a:rPr lang="pt-BR" dirty="0" smtClean="0"/>
              <a:t>análises </a:t>
            </a:r>
            <a:r>
              <a:rPr lang="pt-BR" dirty="0"/>
              <a:t>realizadas? Quais?</a:t>
            </a:r>
          </a:p>
          <a:p>
            <a:pPr marL="571500" indent="-457200">
              <a:buFont typeface="+mj-lt"/>
              <a:buAutoNum type="arabicPeriod"/>
            </a:pPr>
            <a:r>
              <a:rPr lang="pt-BR" dirty="0"/>
              <a:t>Existem signos estáticos ou dinâmicos que estão aparentemente mal </a:t>
            </a:r>
            <a:r>
              <a:rPr lang="pt-BR" dirty="0" smtClean="0"/>
              <a:t>classificados </a:t>
            </a:r>
            <a:r>
              <a:rPr lang="pt-BR" dirty="0"/>
              <a:t>de acordo com as classes propostas em 4? Isso poderia causar </a:t>
            </a:r>
            <a:r>
              <a:rPr lang="pt-BR" dirty="0" smtClean="0"/>
              <a:t>problemas </a:t>
            </a:r>
            <a:r>
              <a:rPr lang="pt-BR" dirty="0"/>
              <a:t>de comunicação com o sistema? Como?</a:t>
            </a:r>
          </a:p>
        </p:txBody>
      </p:sp>
    </p:spTree>
    <p:extLst>
      <p:ext uri="{BB962C8B-B14F-4D97-AF65-F5344CB8AC3E}">
        <p14:creationId xmlns:p14="http://schemas.microsoft.com/office/powerpoint/2010/main" val="1926057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003232" cy="1143000"/>
          </a:xfrm>
        </p:spPr>
        <p:txBody>
          <a:bodyPr/>
          <a:lstStyle/>
          <a:p>
            <a:r>
              <a:rPr lang="pt-BR" sz="4100" spc="-150" dirty="0" smtClean="0"/>
              <a:t>Avaliação de IHC através de Observação</a:t>
            </a:r>
            <a:endParaRPr lang="pt-BR" sz="4100" spc="-150" dirty="0"/>
          </a:p>
        </p:txBody>
      </p:sp>
      <p:sp>
        <p:nvSpPr>
          <p:cNvPr id="3" name="Espaço Reservado para Conteúdo 2"/>
          <p:cNvSpPr>
            <a:spLocks noGrp="1"/>
          </p:cNvSpPr>
          <p:nvPr>
            <p:ph idx="1"/>
          </p:nvPr>
        </p:nvSpPr>
        <p:spPr/>
        <p:txBody>
          <a:bodyPr/>
          <a:lstStyle/>
          <a:p>
            <a:r>
              <a:rPr lang="pt-BR" dirty="0" smtClean="0"/>
              <a:t>permitem coletar dados sobre situações </a:t>
            </a:r>
            <a:r>
              <a:rPr lang="pt-BR" b="1" dirty="0" smtClean="0"/>
              <a:t>reais de uso, para </a:t>
            </a:r>
            <a:r>
              <a:rPr lang="pt-BR" dirty="0" smtClean="0"/>
              <a:t>identificar problemas que os usuários enfrentaram</a:t>
            </a:r>
          </a:p>
          <a:p>
            <a:r>
              <a:rPr lang="pt-BR" dirty="0" smtClean="0"/>
              <a:t>alguns métodos são:</a:t>
            </a:r>
          </a:p>
          <a:p>
            <a:pPr lvl="1"/>
            <a:r>
              <a:rPr lang="pt-BR" dirty="0" smtClean="0"/>
              <a:t>teste de usabilidade</a:t>
            </a:r>
          </a:p>
          <a:p>
            <a:pPr lvl="1"/>
            <a:r>
              <a:rPr lang="pt-BR" dirty="0" smtClean="0"/>
              <a:t>método de avaliação de comunicabilidade</a:t>
            </a:r>
          </a:p>
          <a:p>
            <a:pPr lvl="1"/>
            <a:r>
              <a:rPr lang="pt-BR" dirty="0" smtClean="0"/>
              <a:t>prototipação em papel</a:t>
            </a:r>
            <a:endParaRPr lang="pt-BR" dirty="0"/>
          </a:p>
        </p:txBody>
      </p:sp>
    </p:spTree>
    <p:extLst>
      <p:ext uri="{BB962C8B-B14F-4D97-AF65-F5344CB8AC3E}">
        <p14:creationId xmlns:p14="http://schemas.microsoft.com/office/powerpoint/2010/main" val="2777552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lstStyle/>
          <a:p>
            <a:r>
              <a:rPr lang="pt-BR" spc="0" dirty="0" smtClean="0"/>
              <a:t>Teste de Usabilidade</a:t>
            </a:r>
            <a:endParaRPr lang="pt-BR" spc="0" dirty="0"/>
          </a:p>
        </p:txBody>
      </p:sp>
      <p:sp>
        <p:nvSpPr>
          <p:cNvPr id="3" name="Espaço Reservado para Conteúdo 2"/>
          <p:cNvSpPr>
            <a:spLocks noGrp="1"/>
          </p:cNvSpPr>
          <p:nvPr>
            <p:ph idx="1"/>
          </p:nvPr>
        </p:nvSpPr>
        <p:spPr>
          <a:xfrm>
            <a:off x="457200" y="1600200"/>
            <a:ext cx="7787208" cy="5069160"/>
          </a:xfrm>
        </p:spPr>
        <p:txBody>
          <a:bodyPr/>
          <a:lstStyle/>
          <a:p>
            <a:r>
              <a:rPr lang="pt-BR" dirty="0" smtClean="0"/>
              <a:t>avalia a usabilidade a partir de observações de experiências de uso</a:t>
            </a:r>
          </a:p>
          <a:p>
            <a:r>
              <a:rPr lang="pt-BR" dirty="0" smtClean="0"/>
              <a:t>os objetivos de avaliação determinam quais critérios de usabilidade devem ser </a:t>
            </a:r>
            <a:r>
              <a:rPr lang="pt-BR" b="1" dirty="0" smtClean="0"/>
              <a:t>medidos</a:t>
            </a:r>
          </a:p>
          <a:p>
            <a:r>
              <a:rPr lang="pt-BR" dirty="0" smtClean="0"/>
              <a:t>por exemplo, pode-se avaliar a facilidade de aprendizado medindo:</a:t>
            </a:r>
          </a:p>
          <a:p>
            <a:pPr lvl="1"/>
            <a:r>
              <a:rPr lang="pt-BR" dirty="0" smtClean="0"/>
              <a:t>Quantos </a:t>
            </a:r>
            <a:r>
              <a:rPr lang="pt-BR" dirty="0"/>
              <a:t>erros os usuários </a:t>
            </a:r>
            <a:r>
              <a:rPr lang="pt-BR" dirty="0" smtClean="0"/>
              <a:t>cometem </a:t>
            </a:r>
            <a:r>
              <a:rPr lang="pt-BR" dirty="0"/>
              <a:t>nas primeiras sessões de </a:t>
            </a:r>
            <a:r>
              <a:rPr lang="pt-BR" dirty="0" smtClean="0"/>
              <a:t>uso?</a:t>
            </a:r>
          </a:p>
          <a:p>
            <a:pPr lvl="1"/>
            <a:r>
              <a:rPr lang="pt-BR" dirty="0" smtClean="0"/>
              <a:t>Quantos </a:t>
            </a:r>
            <a:r>
              <a:rPr lang="pt-BR" dirty="0"/>
              <a:t>usuários conseguiram completar </a:t>
            </a:r>
            <a:r>
              <a:rPr lang="pt-BR" dirty="0" smtClean="0"/>
              <a:t>com </a:t>
            </a:r>
            <a:r>
              <a:rPr lang="pt-BR" dirty="0"/>
              <a:t>sucesso determinadas </a:t>
            </a:r>
            <a:r>
              <a:rPr lang="pt-BR" dirty="0" smtClean="0"/>
              <a:t>tarefas?</a:t>
            </a:r>
          </a:p>
          <a:p>
            <a:pPr lvl="1"/>
            <a:r>
              <a:rPr lang="pt-BR" dirty="0" smtClean="0"/>
              <a:t>Quantas </a:t>
            </a:r>
            <a:r>
              <a:rPr lang="pt-BR" dirty="0"/>
              <a:t>vezes os usuários consultaram a </a:t>
            </a:r>
            <a:r>
              <a:rPr lang="pt-BR" dirty="0" smtClean="0"/>
              <a:t>ajuda </a:t>
            </a:r>
            <a:r>
              <a:rPr lang="pt-BR" dirty="0"/>
              <a:t>on-line ou o manual de usuário</a:t>
            </a:r>
            <a:r>
              <a:rPr lang="pt-BR" dirty="0" smtClean="0"/>
              <a:t>?</a:t>
            </a:r>
          </a:p>
        </p:txBody>
      </p:sp>
    </p:spTree>
    <p:extLst>
      <p:ext uri="{BB962C8B-B14F-4D97-AF65-F5344CB8AC3E}">
        <p14:creationId xmlns:p14="http://schemas.microsoft.com/office/powerpoint/2010/main" val="1717093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lstStyle/>
          <a:p>
            <a:r>
              <a:rPr lang="pt-BR" spc="0" dirty="0" smtClean="0"/>
              <a:t>Teste de Usabilidade</a:t>
            </a:r>
            <a:endParaRPr lang="pt-BR" spc="0" dirty="0"/>
          </a:p>
        </p:txBody>
      </p:sp>
      <p:sp>
        <p:nvSpPr>
          <p:cNvPr id="3" name="Espaço Reservado para Conteúdo 2"/>
          <p:cNvSpPr>
            <a:spLocks noGrp="1"/>
          </p:cNvSpPr>
          <p:nvPr>
            <p:ph idx="1"/>
          </p:nvPr>
        </p:nvSpPr>
        <p:spPr>
          <a:xfrm>
            <a:off x="457200" y="1600200"/>
            <a:ext cx="7859216" cy="5069160"/>
          </a:xfrm>
        </p:spPr>
        <p:txBody>
          <a:bodyPr/>
          <a:lstStyle/>
          <a:p>
            <a:r>
              <a:rPr lang="pt-BR" dirty="0" smtClean="0"/>
              <a:t>para </a:t>
            </a:r>
            <a:r>
              <a:rPr lang="pt-BR" dirty="0"/>
              <a:t>cada tarefa, realizada por cada </a:t>
            </a:r>
            <a:r>
              <a:rPr lang="pt-BR" dirty="0" smtClean="0"/>
              <a:t>participante, é possível medir: </a:t>
            </a:r>
          </a:p>
          <a:p>
            <a:pPr lvl="1"/>
            <a:r>
              <a:rPr lang="pt-BR" dirty="0" smtClean="0"/>
              <a:t>o </a:t>
            </a:r>
            <a:r>
              <a:rPr lang="pt-BR" dirty="0"/>
              <a:t>grau de sucesso da </a:t>
            </a:r>
            <a:r>
              <a:rPr lang="pt-BR" dirty="0" smtClean="0"/>
              <a:t>execução </a:t>
            </a:r>
          </a:p>
          <a:p>
            <a:pPr lvl="1"/>
            <a:r>
              <a:rPr lang="pt-BR" dirty="0" smtClean="0"/>
              <a:t>o </a:t>
            </a:r>
            <a:r>
              <a:rPr lang="pt-BR" dirty="0"/>
              <a:t>total de erros </a:t>
            </a:r>
            <a:r>
              <a:rPr lang="pt-BR" dirty="0" smtClean="0"/>
              <a:t>cometidos </a:t>
            </a:r>
          </a:p>
          <a:p>
            <a:pPr lvl="1"/>
            <a:r>
              <a:rPr lang="pt-BR" dirty="0" smtClean="0"/>
              <a:t>quantos </a:t>
            </a:r>
            <a:r>
              <a:rPr lang="pt-BR" dirty="0"/>
              <a:t>erros de cada tipo </a:t>
            </a:r>
            <a:r>
              <a:rPr lang="pt-BR" dirty="0" smtClean="0"/>
              <a:t>ocorreram</a:t>
            </a:r>
          </a:p>
          <a:p>
            <a:pPr lvl="1"/>
            <a:r>
              <a:rPr lang="pt-BR" dirty="0" smtClean="0"/>
              <a:t>quanto </a:t>
            </a:r>
            <a:r>
              <a:rPr lang="pt-BR" dirty="0"/>
              <a:t>tempo foi necessário para </a:t>
            </a:r>
            <a:r>
              <a:rPr lang="pt-BR" dirty="0" smtClean="0"/>
              <a:t>concluí-la</a:t>
            </a:r>
          </a:p>
          <a:p>
            <a:pPr lvl="1"/>
            <a:r>
              <a:rPr lang="pt-BR" dirty="0" smtClean="0"/>
              <a:t>o </a:t>
            </a:r>
            <a:r>
              <a:rPr lang="pt-BR" dirty="0"/>
              <a:t>grau de satisfação do usuário, </a:t>
            </a:r>
            <a:r>
              <a:rPr lang="pt-BR" dirty="0" smtClean="0"/>
              <a:t> etc.</a:t>
            </a:r>
            <a:endParaRPr lang="pt-BR" dirty="0"/>
          </a:p>
          <a:p>
            <a:r>
              <a:rPr lang="pt-BR" dirty="0" smtClean="0"/>
              <a:t>ênfase na avaliação do </a:t>
            </a:r>
            <a:r>
              <a:rPr lang="pt-BR" b="1" dirty="0" smtClean="0"/>
              <a:t>desempenho</a:t>
            </a:r>
            <a:r>
              <a:rPr lang="pt-BR" dirty="0" smtClean="0"/>
              <a:t> dos participantes na realização das </a:t>
            </a:r>
            <a:r>
              <a:rPr lang="pt-BR" dirty="0"/>
              <a:t>tarefas </a:t>
            </a:r>
            <a:r>
              <a:rPr lang="pt-BR" dirty="0" smtClean="0"/>
              <a:t>e de </a:t>
            </a:r>
            <a:r>
              <a:rPr lang="pt-BR" b="1" dirty="0" smtClean="0"/>
              <a:t>suas opiniões e sentimentos</a:t>
            </a:r>
            <a:r>
              <a:rPr lang="pt-BR" dirty="0" smtClean="0"/>
              <a:t> </a:t>
            </a:r>
            <a:r>
              <a:rPr lang="pt-BR" dirty="0"/>
              <a:t>decorrentes de suas experiências de uso</a:t>
            </a:r>
          </a:p>
        </p:txBody>
      </p:sp>
    </p:spTree>
    <p:extLst>
      <p:ext uri="{BB962C8B-B14F-4D97-AF65-F5344CB8AC3E}">
        <p14:creationId xmlns:p14="http://schemas.microsoft.com/office/powerpoint/2010/main" val="1836892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lstStyle/>
          <a:p>
            <a:r>
              <a:rPr lang="pt-BR" sz="4000" spc="0" dirty="0" smtClean="0"/>
              <a:t>Atividades do Teste de Usabilidade</a:t>
            </a:r>
            <a:endParaRPr lang="pt-BR" sz="4000" spc="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6" y="1556792"/>
            <a:ext cx="799328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690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216" cy="1143000"/>
          </a:xfrm>
        </p:spPr>
        <p:txBody>
          <a:bodyPr/>
          <a:lstStyle/>
          <a:p>
            <a:r>
              <a:rPr lang="pt-BR" sz="3600" dirty="0" smtClean="0"/>
              <a:t>Método de Avaliação de Comunicabilidade</a:t>
            </a:r>
            <a:endParaRPr lang="pt-BR" sz="3600" dirty="0"/>
          </a:p>
        </p:txBody>
      </p:sp>
      <p:sp>
        <p:nvSpPr>
          <p:cNvPr id="3" name="Espaço Reservado para Conteúdo 2"/>
          <p:cNvSpPr>
            <a:spLocks noGrp="1"/>
          </p:cNvSpPr>
          <p:nvPr>
            <p:ph idx="1"/>
          </p:nvPr>
        </p:nvSpPr>
        <p:spPr/>
        <p:txBody>
          <a:bodyPr/>
          <a:lstStyle/>
          <a:p>
            <a:r>
              <a:rPr lang="pt-BR" dirty="0"/>
              <a:t>avalia a </a:t>
            </a:r>
            <a:r>
              <a:rPr lang="pt-BR" b="1" dirty="0"/>
              <a:t>comunicabilidade</a:t>
            </a:r>
            <a:r>
              <a:rPr lang="pt-BR" dirty="0"/>
              <a:t> de uma solução de IHC, considerando a </a:t>
            </a:r>
            <a:r>
              <a:rPr lang="pt-BR" b="1" dirty="0" smtClean="0"/>
              <a:t>recepção </a:t>
            </a:r>
            <a:r>
              <a:rPr lang="pt-BR" dirty="0" smtClean="0"/>
              <a:t>da </a:t>
            </a:r>
            <a:r>
              <a:rPr lang="pt-BR" dirty="0"/>
              <a:t>metacomunicação do designer codificada na </a:t>
            </a:r>
            <a:r>
              <a:rPr lang="pt-BR" dirty="0" smtClean="0"/>
              <a:t>interface</a:t>
            </a:r>
          </a:p>
          <a:p>
            <a:r>
              <a:rPr lang="pt-BR" dirty="0" smtClean="0"/>
              <a:t>o </a:t>
            </a:r>
            <a:r>
              <a:rPr lang="pt-BR" dirty="0"/>
              <a:t>foco </a:t>
            </a:r>
            <a:r>
              <a:rPr lang="pt-BR" dirty="0" smtClean="0"/>
              <a:t>da </a:t>
            </a:r>
            <a:r>
              <a:rPr lang="pt-BR" dirty="0"/>
              <a:t>análise </a:t>
            </a:r>
            <a:r>
              <a:rPr lang="pt-BR" dirty="0" smtClean="0"/>
              <a:t>abrange </a:t>
            </a:r>
            <a:r>
              <a:rPr lang="pt-BR" dirty="0"/>
              <a:t>os prováveis caminhos de </a:t>
            </a:r>
            <a:r>
              <a:rPr lang="pt-BR" dirty="0" smtClean="0"/>
              <a:t>interpretação </a:t>
            </a:r>
            <a:r>
              <a:rPr lang="pt-BR" dirty="0"/>
              <a:t>dos usuários, suas intenções de </a:t>
            </a:r>
            <a:r>
              <a:rPr lang="pt-BR" dirty="0" smtClean="0"/>
              <a:t>comunicação </a:t>
            </a:r>
            <a:r>
              <a:rPr lang="pt-BR" dirty="0"/>
              <a:t>e, principalmente, as rupturas de comunicação que ocorreram durante </a:t>
            </a:r>
            <a:r>
              <a:rPr lang="pt-BR" dirty="0" smtClean="0"/>
              <a:t>a interação</a:t>
            </a:r>
            <a:r>
              <a:rPr lang="pt-BR" dirty="0"/>
              <a:t>. </a:t>
            </a:r>
            <a:endParaRPr lang="pt-BR" dirty="0" smtClean="0"/>
          </a:p>
          <a:p>
            <a:r>
              <a:rPr lang="pt-BR" dirty="0" smtClean="0"/>
              <a:t>Como </a:t>
            </a:r>
            <a:r>
              <a:rPr lang="pt-BR" dirty="0"/>
              <a:t>resultado, os avaliadores </a:t>
            </a:r>
            <a:r>
              <a:rPr lang="pt-BR" dirty="0" smtClean="0"/>
              <a:t>identificam </a:t>
            </a:r>
            <a:r>
              <a:rPr lang="pt-BR" dirty="0"/>
              <a:t>problemas na comunicação da </a:t>
            </a:r>
            <a:r>
              <a:rPr lang="pt-BR" dirty="0" smtClean="0"/>
              <a:t>metamensagem </a:t>
            </a:r>
            <a:r>
              <a:rPr lang="pt-BR" dirty="0"/>
              <a:t>do designer e na comunicação do usuário com o sistema, e também </a:t>
            </a:r>
            <a:r>
              <a:rPr lang="pt-BR" dirty="0" smtClean="0"/>
              <a:t>ajudam </a:t>
            </a:r>
            <a:r>
              <a:rPr lang="pt-BR" dirty="0"/>
              <a:t>a informar ao designer as causas desses </a:t>
            </a:r>
            <a:r>
              <a:rPr lang="pt-BR" dirty="0" smtClean="0"/>
              <a:t>problemas </a:t>
            </a:r>
            <a:endParaRPr lang="pt-BR" dirty="0"/>
          </a:p>
        </p:txBody>
      </p:sp>
    </p:spTree>
    <p:extLst>
      <p:ext uri="{BB962C8B-B14F-4D97-AF65-F5344CB8AC3E}">
        <p14:creationId xmlns:p14="http://schemas.microsoft.com/office/powerpoint/2010/main" val="1106350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dirty="0" smtClean="0"/>
              <a:t>Atividades do Método de </a:t>
            </a:r>
            <a:br>
              <a:rPr lang="pt-BR" sz="4000" dirty="0" smtClean="0"/>
            </a:br>
            <a:r>
              <a:rPr lang="pt-BR" sz="4000" dirty="0" smtClean="0"/>
              <a:t>Avaliação de Comunicabilidade</a:t>
            </a:r>
            <a:endParaRPr lang="pt-BR" sz="4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7842345"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29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003232" cy="1143000"/>
          </a:xfrm>
        </p:spPr>
        <p:txBody>
          <a:bodyPr/>
          <a:lstStyle/>
          <a:p>
            <a:r>
              <a:rPr lang="pt-BR" spc="0" dirty="0" smtClean="0"/>
              <a:t>Avaliação Heurística</a:t>
            </a:r>
            <a:endParaRPr lang="pt-BR" spc="0" dirty="0"/>
          </a:p>
        </p:txBody>
      </p:sp>
      <p:sp>
        <p:nvSpPr>
          <p:cNvPr id="3" name="Espaço Reservado para Conteúdo 2"/>
          <p:cNvSpPr>
            <a:spLocks noGrp="1"/>
          </p:cNvSpPr>
          <p:nvPr>
            <p:ph idx="1"/>
          </p:nvPr>
        </p:nvSpPr>
        <p:spPr/>
        <p:txBody>
          <a:bodyPr/>
          <a:lstStyle/>
          <a:p>
            <a:r>
              <a:rPr lang="pt-BR" dirty="0" smtClean="0"/>
              <a:t>método </a:t>
            </a:r>
            <a:r>
              <a:rPr lang="pt-BR" dirty="0"/>
              <a:t>de avaliação de IHC criado para encontrar </a:t>
            </a:r>
            <a:r>
              <a:rPr lang="pt-BR" dirty="0" smtClean="0"/>
              <a:t>problemas  </a:t>
            </a:r>
            <a:r>
              <a:rPr lang="pt-BR" dirty="0"/>
              <a:t>de </a:t>
            </a:r>
            <a:r>
              <a:rPr lang="pt-BR" b="1" dirty="0" smtClean="0"/>
              <a:t>usabilidade</a:t>
            </a:r>
            <a:r>
              <a:rPr lang="pt-BR" dirty="0" smtClean="0"/>
              <a:t> durante um processo de design iterativo</a:t>
            </a:r>
          </a:p>
          <a:p>
            <a:r>
              <a:rPr lang="pt-BR" dirty="0" smtClean="0"/>
              <a:t>método simples, rápido e de baixo custo para avaliar IHC, quando comparado aos métodos empíricos</a:t>
            </a:r>
          </a:p>
          <a:p>
            <a:r>
              <a:rPr lang="pt-BR" dirty="0"/>
              <a:t>tem como base um conjunto de </a:t>
            </a:r>
            <a:r>
              <a:rPr lang="pt-BR" dirty="0" smtClean="0"/>
              <a:t>heurísticas </a:t>
            </a:r>
            <a:r>
              <a:rPr lang="pt-BR" dirty="0"/>
              <a:t>de usabilidade, </a:t>
            </a:r>
            <a:r>
              <a:rPr lang="pt-BR" dirty="0" smtClean="0"/>
              <a:t> que </a:t>
            </a:r>
            <a:r>
              <a:rPr lang="pt-BR" dirty="0"/>
              <a:t>descrevem características desejáveis da interação e da </a:t>
            </a:r>
            <a:r>
              <a:rPr lang="pt-BR" dirty="0" smtClean="0"/>
              <a:t>interface</a:t>
            </a:r>
          </a:p>
          <a:p>
            <a:r>
              <a:rPr lang="pt-BR" dirty="0" smtClean="0"/>
              <a:t>Nielsen propõem </a:t>
            </a:r>
            <a:r>
              <a:rPr lang="pt-BR" dirty="0"/>
              <a:t>um conjunto de </a:t>
            </a:r>
            <a:r>
              <a:rPr lang="pt-BR" dirty="0" smtClean="0"/>
              <a:t>inicial de 10 heurísticas, que pode ser complementado conforme o avaliador julgar necessário</a:t>
            </a:r>
            <a:endParaRPr lang="pt-BR" dirty="0"/>
          </a:p>
        </p:txBody>
      </p:sp>
    </p:spTree>
    <p:extLst>
      <p:ext uri="{BB962C8B-B14F-4D97-AF65-F5344CB8AC3E}">
        <p14:creationId xmlns:p14="http://schemas.microsoft.com/office/powerpoint/2010/main" val="3183753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Interpretação dos Dados Coletados no MAC</a:t>
            </a:r>
            <a:endParaRPr lang="pt-BR" sz="3600" dirty="0"/>
          </a:p>
        </p:txBody>
      </p:sp>
      <p:sp>
        <p:nvSpPr>
          <p:cNvPr id="3" name="Espaço Reservado para Conteúdo 2"/>
          <p:cNvSpPr>
            <a:spLocks noGrp="1"/>
          </p:cNvSpPr>
          <p:nvPr>
            <p:ph idx="1"/>
          </p:nvPr>
        </p:nvSpPr>
        <p:spPr/>
        <p:txBody>
          <a:bodyPr/>
          <a:lstStyle/>
          <a:p>
            <a:r>
              <a:rPr lang="pt-BR" dirty="0" smtClean="0"/>
              <a:t>o avaliador deve </a:t>
            </a:r>
            <a:r>
              <a:rPr lang="pt-BR" b="1" dirty="0" smtClean="0"/>
              <a:t>etiquetar os vídeos </a:t>
            </a:r>
            <a:r>
              <a:rPr lang="pt-BR" dirty="0" smtClean="0"/>
              <a:t>de interação, à medida que interpreta o processo de interação do usuário</a:t>
            </a:r>
          </a:p>
          <a:p>
            <a:r>
              <a:rPr lang="pt-BR" dirty="0" smtClean="0"/>
              <a:t>ele </a:t>
            </a:r>
            <a:r>
              <a:rPr lang="pt-BR" dirty="0"/>
              <a:t>assiste a cada vídeo de interação repetidas vezes para </a:t>
            </a:r>
            <a:r>
              <a:rPr lang="pt-BR" b="1" dirty="0" smtClean="0"/>
              <a:t>identificar rupturas </a:t>
            </a:r>
            <a:r>
              <a:rPr lang="pt-BR" b="1" dirty="0"/>
              <a:t>de comunicação</a:t>
            </a:r>
            <a:r>
              <a:rPr lang="pt-BR" dirty="0"/>
              <a:t>, ou seja, momentos da interação em que o usuário </a:t>
            </a:r>
            <a:r>
              <a:rPr lang="pt-BR" dirty="0" smtClean="0"/>
              <a:t>demonstra não </a:t>
            </a:r>
            <a:r>
              <a:rPr lang="pt-BR" dirty="0"/>
              <a:t>ter entendido a metacomunicação do designer, ou momentos em que o usuário </a:t>
            </a:r>
            <a:r>
              <a:rPr lang="pt-BR" dirty="0" smtClean="0"/>
              <a:t>encontra dificuldades </a:t>
            </a:r>
            <a:r>
              <a:rPr lang="pt-BR" dirty="0"/>
              <a:t>de expressar sua intenção de comunicação na </a:t>
            </a:r>
            <a:r>
              <a:rPr lang="pt-BR" dirty="0" smtClean="0"/>
              <a:t>interface</a:t>
            </a:r>
          </a:p>
          <a:p>
            <a:r>
              <a:rPr lang="pt-BR" dirty="0"/>
              <a:t>as rupturas de comunicação devem ser categorizadas por uma </a:t>
            </a:r>
            <a:r>
              <a:rPr lang="pt-BR" b="1" dirty="0"/>
              <a:t>expressão de comunicabilidade </a:t>
            </a:r>
            <a:r>
              <a:rPr lang="pt-BR" dirty="0"/>
              <a:t>que coloca “palavras na boca do usuário”, tais como: “Cadê?” e “</a:t>
            </a:r>
            <a:r>
              <a:rPr lang="pt-BR" dirty="0" err="1"/>
              <a:t>Epa</a:t>
            </a:r>
            <a:r>
              <a:rPr lang="pt-BR" dirty="0"/>
              <a:t>!”</a:t>
            </a:r>
          </a:p>
          <a:p>
            <a:pPr marL="114300" indent="0">
              <a:buNone/>
            </a:pPr>
            <a:endParaRPr lang="pt-BR" dirty="0" smtClean="0"/>
          </a:p>
        </p:txBody>
      </p:sp>
    </p:spTree>
    <p:extLst>
      <p:ext uri="{BB962C8B-B14F-4D97-AF65-F5344CB8AC3E}">
        <p14:creationId xmlns:p14="http://schemas.microsoft.com/office/powerpoint/2010/main" val="3007931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Interpretação dos Dados Coletados no MAC</a:t>
            </a:r>
            <a:endParaRPr lang="pt-BR" sz="3600" dirty="0"/>
          </a:p>
        </p:txBody>
      </p:sp>
      <p:sp>
        <p:nvSpPr>
          <p:cNvPr id="3" name="Espaço Reservado para Conteúdo 2"/>
          <p:cNvSpPr>
            <a:spLocks noGrp="1"/>
          </p:cNvSpPr>
          <p:nvPr>
            <p:ph idx="1"/>
          </p:nvPr>
        </p:nvSpPr>
        <p:spPr>
          <a:xfrm>
            <a:off x="457200" y="1412776"/>
            <a:ext cx="7620000" cy="5184576"/>
          </a:xfrm>
        </p:spPr>
        <p:txBody>
          <a:bodyPr/>
          <a:lstStyle/>
          <a:p>
            <a:r>
              <a:rPr lang="pt-BR" dirty="0" smtClean="0"/>
              <a:t>existem </a:t>
            </a:r>
            <a:r>
              <a:rPr lang="pt-BR" dirty="0"/>
              <a:t>13 etiquetas: </a:t>
            </a:r>
            <a:endParaRPr lang="pt-BR" dirty="0" smtClean="0"/>
          </a:p>
          <a:p>
            <a:pPr lvl="1"/>
            <a:r>
              <a:rPr lang="pt-BR" dirty="0" smtClean="0"/>
              <a:t>Cadê</a:t>
            </a:r>
            <a:r>
              <a:rPr lang="pt-BR" dirty="0"/>
              <a:t>? </a:t>
            </a:r>
            <a:endParaRPr lang="pt-BR" dirty="0" smtClean="0"/>
          </a:p>
          <a:p>
            <a:pPr lvl="1"/>
            <a:r>
              <a:rPr lang="pt-BR" dirty="0" smtClean="0"/>
              <a:t>E </a:t>
            </a:r>
            <a:r>
              <a:rPr lang="pt-BR" dirty="0"/>
              <a:t>agora? </a:t>
            </a:r>
            <a:endParaRPr lang="pt-BR" dirty="0" smtClean="0"/>
          </a:p>
          <a:p>
            <a:pPr lvl="1"/>
            <a:r>
              <a:rPr lang="pt-BR" dirty="0" smtClean="0"/>
              <a:t>O </a:t>
            </a:r>
            <a:r>
              <a:rPr lang="pt-BR" dirty="0"/>
              <a:t>que é isto? </a:t>
            </a:r>
            <a:endParaRPr lang="pt-BR" dirty="0" smtClean="0"/>
          </a:p>
          <a:p>
            <a:pPr lvl="1"/>
            <a:r>
              <a:rPr lang="pt-BR" dirty="0" err="1" smtClean="0"/>
              <a:t>Epa</a:t>
            </a:r>
            <a:r>
              <a:rPr lang="pt-BR" dirty="0"/>
              <a:t>! </a:t>
            </a:r>
            <a:endParaRPr lang="pt-BR" dirty="0" smtClean="0"/>
          </a:p>
          <a:p>
            <a:pPr lvl="1"/>
            <a:r>
              <a:rPr lang="pt-BR" dirty="0" smtClean="0"/>
              <a:t>Onde </a:t>
            </a:r>
            <a:r>
              <a:rPr lang="pt-BR" dirty="0"/>
              <a:t>estou? </a:t>
            </a:r>
            <a:endParaRPr lang="pt-BR" dirty="0" smtClean="0"/>
          </a:p>
          <a:p>
            <a:pPr lvl="1"/>
            <a:r>
              <a:rPr lang="pt-BR" dirty="0" smtClean="0"/>
              <a:t>Ué</a:t>
            </a:r>
            <a:r>
              <a:rPr lang="pt-BR" dirty="0"/>
              <a:t>, o que houve? </a:t>
            </a:r>
            <a:endParaRPr lang="pt-BR" dirty="0" smtClean="0"/>
          </a:p>
          <a:p>
            <a:pPr lvl="1"/>
            <a:r>
              <a:rPr lang="pt-BR" dirty="0" smtClean="0"/>
              <a:t>Por </a:t>
            </a:r>
            <a:r>
              <a:rPr lang="pt-BR" dirty="0"/>
              <a:t>que não funciona? </a:t>
            </a:r>
            <a:endParaRPr lang="pt-BR" dirty="0" smtClean="0"/>
          </a:p>
          <a:p>
            <a:pPr lvl="1"/>
            <a:r>
              <a:rPr lang="pt-BR" dirty="0" smtClean="0"/>
              <a:t>Assim </a:t>
            </a:r>
            <a:r>
              <a:rPr lang="pt-BR" dirty="0"/>
              <a:t>não dá. </a:t>
            </a:r>
            <a:endParaRPr lang="pt-BR" dirty="0" smtClean="0"/>
          </a:p>
          <a:p>
            <a:pPr lvl="1"/>
            <a:r>
              <a:rPr lang="pt-BR" dirty="0" smtClean="0"/>
              <a:t>Vai </a:t>
            </a:r>
            <a:r>
              <a:rPr lang="pt-BR" dirty="0"/>
              <a:t>de outro jeito. </a:t>
            </a:r>
            <a:endParaRPr lang="pt-BR" dirty="0" smtClean="0"/>
          </a:p>
          <a:p>
            <a:pPr lvl="1"/>
            <a:r>
              <a:rPr lang="pt-BR" dirty="0" smtClean="0"/>
              <a:t>Não</a:t>
            </a:r>
            <a:r>
              <a:rPr lang="pt-BR" dirty="0"/>
              <a:t>, obrigado! </a:t>
            </a:r>
            <a:endParaRPr lang="pt-BR" dirty="0" smtClean="0"/>
          </a:p>
          <a:p>
            <a:pPr lvl="1"/>
            <a:r>
              <a:rPr lang="pt-BR" dirty="0" smtClean="0"/>
              <a:t>Pra </a:t>
            </a:r>
            <a:r>
              <a:rPr lang="pt-BR" dirty="0"/>
              <a:t>mim está bom. </a:t>
            </a:r>
            <a:endParaRPr lang="pt-BR" dirty="0" smtClean="0"/>
          </a:p>
          <a:p>
            <a:pPr lvl="1"/>
            <a:r>
              <a:rPr lang="pt-BR" dirty="0" smtClean="0"/>
              <a:t>Socorro</a:t>
            </a:r>
            <a:r>
              <a:rPr lang="pt-BR" dirty="0"/>
              <a:t>! </a:t>
            </a:r>
            <a:endParaRPr lang="pt-BR" dirty="0" smtClean="0"/>
          </a:p>
          <a:p>
            <a:pPr lvl="1"/>
            <a:r>
              <a:rPr lang="pt-BR" dirty="0" smtClean="0"/>
              <a:t>Desisto</a:t>
            </a:r>
            <a:r>
              <a:rPr lang="pt-BR" dirty="0"/>
              <a:t>.</a:t>
            </a:r>
          </a:p>
        </p:txBody>
      </p:sp>
    </p:spTree>
    <p:extLst>
      <p:ext uri="{BB962C8B-B14F-4D97-AF65-F5344CB8AC3E}">
        <p14:creationId xmlns:p14="http://schemas.microsoft.com/office/powerpoint/2010/main" val="3938814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(1/13)</a:t>
            </a:r>
            <a:endParaRPr lang="pt-BR" sz="3600" dirty="0"/>
          </a:p>
        </p:txBody>
      </p:sp>
      <p:sp>
        <p:nvSpPr>
          <p:cNvPr id="3" name="Espaço Reservado para Conteúdo 2"/>
          <p:cNvSpPr>
            <a:spLocks noGrp="1"/>
          </p:cNvSpPr>
          <p:nvPr>
            <p:ph idx="1"/>
          </p:nvPr>
        </p:nvSpPr>
        <p:spPr>
          <a:xfrm>
            <a:off x="457200" y="1412776"/>
            <a:ext cx="7620000" cy="5184576"/>
          </a:xfrm>
        </p:spPr>
        <p:txBody>
          <a:bodyPr/>
          <a:lstStyle/>
          <a:p>
            <a:pPr marL="114300" indent="0">
              <a:spcAft>
                <a:spcPts val="1200"/>
              </a:spcAft>
              <a:buNone/>
            </a:pPr>
            <a:r>
              <a:rPr lang="pt-BR" b="1" dirty="0"/>
              <a:t>Cadê</a:t>
            </a:r>
            <a:r>
              <a:rPr lang="pt-BR" b="1" dirty="0" smtClean="0"/>
              <a:t>?</a:t>
            </a:r>
          </a:p>
          <a:p>
            <a:r>
              <a:rPr lang="pt-BR" dirty="0"/>
              <a:t>usada quando o usuário deseja expressar sua intenção de </a:t>
            </a:r>
            <a:r>
              <a:rPr lang="pt-BR" dirty="0" smtClean="0"/>
              <a:t>comunicação</a:t>
            </a:r>
            <a:r>
              <a:rPr lang="pt-BR" dirty="0"/>
              <a:t>, mas não consegue expressá-la com os signos </a:t>
            </a:r>
            <a:r>
              <a:rPr lang="pt-BR" dirty="0" smtClean="0"/>
              <a:t>codificados </a:t>
            </a:r>
            <a:r>
              <a:rPr lang="pt-BR" dirty="0"/>
              <a:t>na </a:t>
            </a:r>
            <a:r>
              <a:rPr lang="pt-BR" dirty="0" smtClean="0"/>
              <a:t>interface.</a:t>
            </a:r>
          </a:p>
          <a:p>
            <a:r>
              <a:rPr lang="pt-BR" dirty="0" smtClean="0"/>
              <a:t>por </a:t>
            </a:r>
            <a:r>
              <a:rPr lang="pt-BR" dirty="0"/>
              <a:t>exemplo, o usuário pode saber que o sistema permite executar determinada ação, </a:t>
            </a:r>
            <a:r>
              <a:rPr lang="pt-BR" dirty="0" smtClean="0"/>
              <a:t>mas </a:t>
            </a:r>
            <a:r>
              <a:rPr lang="pt-BR" dirty="0"/>
              <a:t>não encontra como acioná-la na interface</a:t>
            </a:r>
            <a:r>
              <a:rPr lang="pt-BR" dirty="0" smtClean="0"/>
              <a:t>.</a:t>
            </a:r>
          </a:p>
          <a:p>
            <a:endParaRPr lang="pt-BR" dirty="0"/>
          </a:p>
        </p:txBody>
      </p:sp>
    </p:spTree>
    <p:extLst>
      <p:ext uri="{BB962C8B-B14F-4D97-AF65-F5344CB8AC3E}">
        <p14:creationId xmlns:p14="http://schemas.microsoft.com/office/powerpoint/2010/main" val="2838695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(2/13)</a:t>
            </a:r>
            <a:endParaRPr lang="pt-BR" sz="3600" dirty="0"/>
          </a:p>
        </p:txBody>
      </p:sp>
      <p:sp>
        <p:nvSpPr>
          <p:cNvPr id="3" name="Espaço Reservado para Conteúdo 2"/>
          <p:cNvSpPr>
            <a:spLocks noGrp="1"/>
          </p:cNvSpPr>
          <p:nvPr>
            <p:ph idx="1"/>
          </p:nvPr>
        </p:nvSpPr>
        <p:spPr>
          <a:xfrm>
            <a:off x="457200" y="1412776"/>
            <a:ext cx="7620000" cy="5184576"/>
          </a:xfrm>
        </p:spPr>
        <p:txBody>
          <a:bodyPr/>
          <a:lstStyle/>
          <a:p>
            <a:pPr marL="114300" indent="0">
              <a:spcAft>
                <a:spcPts val="1200"/>
              </a:spcAft>
              <a:buNone/>
            </a:pPr>
            <a:r>
              <a:rPr lang="pt-BR" b="1" dirty="0" smtClean="0"/>
              <a:t>E agora?</a:t>
            </a:r>
          </a:p>
          <a:p>
            <a:r>
              <a:rPr lang="pt-BR" dirty="0" smtClean="0"/>
              <a:t>empregada </a:t>
            </a:r>
            <a:r>
              <a:rPr lang="pt-BR" dirty="0"/>
              <a:t>quando o usuário não sabe o que fazer em </a:t>
            </a:r>
            <a:r>
              <a:rPr lang="pt-BR" dirty="0" smtClean="0"/>
              <a:t>determinado </a:t>
            </a:r>
            <a:r>
              <a:rPr lang="pt-BR" dirty="0"/>
              <a:t>momento para concluir a tarefa, e procura descobrir qual deve ser o </a:t>
            </a:r>
            <a:r>
              <a:rPr lang="pt-BR" dirty="0" smtClean="0"/>
              <a:t>seu </a:t>
            </a:r>
            <a:r>
              <a:rPr lang="pt-BR" dirty="0"/>
              <a:t>próximo </a:t>
            </a:r>
            <a:r>
              <a:rPr lang="pt-BR" dirty="0" smtClean="0"/>
              <a:t>passo</a:t>
            </a:r>
          </a:p>
          <a:p>
            <a:pPr>
              <a:spcAft>
                <a:spcPts val="1200"/>
              </a:spcAft>
            </a:pPr>
            <a:r>
              <a:rPr lang="pt-BR" dirty="0" smtClean="0"/>
              <a:t>como </a:t>
            </a:r>
            <a:r>
              <a:rPr lang="pt-BR" dirty="0"/>
              <a:t>o usuário não </a:t>
            </a:r>
            <a:r>
              <a:rPr lang="pt-BR" dirty="0" smtClean="0"/>
              <a:t>consegue </a:t>
            </a:r>
            <a:r>
              <a:rPr lang="pt-BR" dirty="0"/>
              <a:t>formular a próxima intenção de comunicação, o sintoma típico é navegar </a:t>
            </a:r>
            <a:r>
              <a:rPr lang="pt-BR" dirty="0" smtClean="0"/>
              <a:t>pelos </a:t>
            </a:r>
            <a:r>
              <a:rPr lang="pt-BR" dirty="0"/>
              <a:t>elementos da interface de forma sequencial ou aleatória para tentar obter </a:t>
            </a:r>
            <a:r>
              <a:rPr lang="pt-BR" dirty="0" smtClean="0"/>
              <a:t>alguma </a:t>
            </a:r>
            <a:r>
              <a:rPr lang="pt-BR" dirty="0"/>
              <a:t>dica que lhe permita formular uma intenção e </a:t>
            </a:r>
            <a:r>
              <a:rPr lang="pt-BR" dirty="0" smtClean="0"/>
              <a:t>identificar </a:t>
            </a:r>
            <a:r>
              <a:rPr lang="pt-BR" dirty="0"/>
              <a:t>o próximo passo a ser </a:t>
            </a:r>
            <a:r>
              <a:rPr lang="pt-BR" dirty="0" smtClean="0"/>
              <a:t>executado</a:t>
            </a:r>
          </a:p>
          <a:p>
            <a:pPr marL="114300" indent="0">
              <a:buNone/>
            </a:pPr>
            <a:r>
              <a:rPr lang="pt-BR" sz="2100" u="sng" dirty="0" smtClean="0"/>
              <a:t>observação</a:t>
            </a:r>
            <a:r>
              <a:rPr lang="pt-BR" sz="2100" dirty="0" smtClean="0"/>
              <a:t>: embora parecidas, “E agora?” e “Cadê?” possuem diferenças importantes. No caso de “Cadê?”, </a:t>
            </a:r>
            <a:r>
              <a:rPr lang="pt-BR" sz="2100" b="1" dirty="0" smtClean="0"/>
              <a:t>o usuário sabe </a:t>
            </a:r>
            <a:r>
              <a:rPr lang="pt-BR" sz="2100" dirty="0" smtClean="0"/>
              <a:t>o que quer fazer. Já no caso de “E agora?”, </a:t>
            </a:r>
            <a:r>
              <a:rPr lang="pt-BR" sz="2100" b="1" dirty="0" smtClean="0"/>
              <a:t>ele não sabe </a:t>
            </a:r>
            <a:r>
              <a:rPr lang="pt-BR" sz="2100" dirty="0" smtClean="0"/>
              <a:t>o que deve fazer para concluir a tarefa. Isso geralmente é esclarecido na entrevista pós-teste</a:t>
            </a:r>
            <a:endParaRPr lang="pt-BR" dirty="0"/>
          </a:p>
        </p:txBody>
      </p:sp>
    </p:spTree>
    <p:extLst>
      <p:ext uri="{BB962C8B-B14F-4D97-AF65-F5344CB8AC3E}">
        <p14:creationId xmlns:p14="http://schemas.microsoft.com/office/powerpoint/2010/main" val="1512407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(3/13)</a:t>
            </a:r>
            <a:endParaRPr lang="pt-BR" sz="3600" dirty="0"/>
          </a:p>
        </p:txBody>
      </p:sp>
      <p:sp>
        <p:nvSpPr>
          <p:cNvPr id="3" name="Espaço Reservado para Conteúdo 2"/>
          <p:cNvSpPr>
            <a:spLocks noGrp="1"/>
          </p:cNvSpPr>
          <p:nvPr>
            <p:ph idx="1"/>
          </p:nvPr>
        </p:nvSpPr>
        <p:spPr>
          <a:xfrm>
            <a:off x="457200" y="1412776"/>
            <a:ext cx="7859216" cy="5184576"/>
          </a:xfrm>
        </p:spPr>
        <p:txBody>
          <a:bodyPr/>
          <a:lstStyle/>
          <a:p>
            <a:pPr marL="114300" indent="0">
              <a:spcAft>
                <a:spcPts val="1200"/>
              </a:spcAft>
              <a:buNone/>
            </a:pPr>
            <a:r>
              <a:rPr lang="pt-BR" b="1" dirty="0" smtClean="0"/>
              <a:t>O que é isso?</a:t>
            </a:r>
          </a:p>
          <a:p>
            <a:r>
              <a:rPr lang="pt-BR" sz="2100" dirty="0" smtClean="0"/>
              <a:t>usada </a:t>
            </a:r>
            <a:r>
              <a:rPr lang="pt-BR" sz="2100" dirty="0"/>
              <a:t>quando o usuário não consegue interpretar </a:t>
            </a:r>
            <a:r>
              <a:rPr lang="pt-BR" sz="2100" dirty="0" smtClean="0"/>
              <a:t>o signiﬁcado </a:t>
            </a:r>
            <a:r>
              <a:rPr lang="pt-BR" sz="2100" dirty="0"/>
              <a:t>dos signos estáticos e dinâmicos </a:t>
            </a:r>
            <a:r>
              <a:rPr lang="pt-BR" sz="2100" dirty="0" smtClean="0"/>
              <a:t>codificados </a:t>
            </a:r>
            <a:r>
              <a:rPr lang="pt-BR" sz="2100" dirty="0"/>
              <a:t>na </a:t>
            </a:r>
            <a:r>
              <a:rPr lang="pt-BR" sz="2100" dirty="0" smtClean="0"/>
              <a:t>interface </a:t>
            </a:r>
          </a:p>
          <a:p>
            <a:r>
              <a:rPr lang="pt-BR" sz="2100" dirty="0" smtClean="0"/>
              <a:t>o sintoma </a:t>
            </a:r>
            <a:r>
              <a:rPr lang="pt-BR" sz="2100" dirty="0"/>
              <a:t>típico é </a:t>
            </a:r>
            <a:r>
              <a:rPr lang="pt-BR" sz="2100" dirty="0" smtClean="0"/>
              <a:t>navegar </a:t>
            </a:r>
            <a:r>
              <a:rPr lang="pt-BR" sz="2100" dirty="0"/>
              <a:t>pela interface procurando por alguma dica, aviso ou </a:t>
            </a:r>
            <a:r>
              <a:rPr lang="pt-BR" sz="2100" dirty="0" smtClean="0"/>
              <a:t>explicação </a:t>
            </a:r>
            <a:r>
              <a:rPr lang="pt-BR" sz="2100" dirty="0"/>
              <a:t>que explique o </a:t>
            </a:r>
            <a:r>
              <a:rPr lang="pt-BR" sz="2100" dirty="0" smtClean="0"/>
              <a:t>signiﬁcado codificado dos signos </a:t>
            </a:r>
          </a:p>
          <a:p>
            <a:r>
              <a:rPr lang="pt-BR" sz="2100" dirty="0" smtClean="0"/>
              <a:t>por </a:t>
            </a:r>
            <a:r>
              <a:rPr lang="pt-BR" sz="2100" dirty="0"/>
              <a:t>exemplo, o usuário pode parar o cursor sobre ícones e botões de comando </a:t>
            </a:r>
            <a:r>
              <a:rPr lang="pt-BR" sz="2100" dirty="0" smtClean="0"/>
              <a:t>esperando </a:t>
            </a:r>
            <a:r>
              <a:rPr lang="pt-BR" sz="2100" dirty="0"/>
              <a:t>ver uma dica explicativa, ou pode acionar um menu ou botão de comando </a:t>
            </a:r>
            <a:r>
              <a:rPr lang="pt-BR" sz="2100" dirty="0" smtClean="0"/>
              <a:t>apenas </a:t>
            </a:r>
            <a:r>
              <a:rPr lang="pt-BR" sz="2100" dirty="0"/>
              <a:t>para </a:t>
            </a:r>
            <a:r>
              <a:rPr lang="pt-BR" sz="2100" dirty="0" smtClean="0"/>
              <a:t>verificar </a:t>
            </a:r>
            <a:r>
              <a:rPr lang="pt-BR" sz="2100" dirty="0"/>
              <a:t>os efeitos dessa </a:t>
            </a:r>
            <a:r>
              <a:rPr lang="pt-BR" sz="2100" dirty="0" smtClean="0"/>
              <a:t>ação</a:t>
            </a:r>
            <a:r>
              <a:rPr lang="pt-BR" dirty="0" smtClean="0"/>
              <a:t> </a:t>
            </a:r>
          </a:p>
          <a:p>
            <a:pPr marL="114300" indent="0">
              <a:buNone/>
            </a:pPr>
            <a:r>
              <a:rPr lang="pt-BR" sz="1900" u="sng" dirty="0" smtClean="0"/>
              <a:t>observação</a:t>
            </a:r>
            <a:r>
              <a:rPr lang="pt-BR" sz="1900" dirty="0"/>
              <a:t>: </a:t>
            </a:r>
            <a:r>
              <a:rPr lang="pt-BR" sz="1900" dirty="0" smtClean="0"/>
              <a:t>se </a:t>
            </a:r>
            <a:r>
              <a:rPr lang="pt-BR" sz="1900" dirty="0"/>
              <a:t>o usuário estiver apenas explorando a </a:t>
            </a:r>
            <a:r>
              <a:rPr lang="pt-BR" sz="1900" dirty="0" smtClean="0"/>
              <a:t>interface para aprender </a:t>
            </a:r>
            <a:r>
              <a:rPr lang="pt-BR" sz="1900" dirty="0"/>
              <a:t>os </a:t>
            </a:r>
            <a:r>
              <a:rPr lang="pt-BR" sz="1900" dirty="0" smtClean="0"/>
              <a:t>significados </a:t>
            </a:r>
            <a:r>
              <a:rPr lang="pt-BR" sz="1900" dirty="0"/>
              <a:t>nela </a:t>
            </a:r>
            <a:r>
              <a:rPr lang="pt-BR" sz="1900" dirty="0" smtClean="0"/>
              <a:t>codificados</a:t>
            </a:r>
            <a:r>
              <a:rPr lang="pt-BR" sz="1900" dirty="0"/>
              <a:t>, tratam-se de casos </a:t>
            </a:r>
            <a:r>
              <a:rPr lang="pt-BR" sz="1900" dirty="0" smtClean="0"/>
              <a:t>isolados de </a:t>
            </a:r>
            <a:r>
              <a:rPr lang="pt-BR" sz="1900" dirty="0"/>
              <a:t>“O que é isto?”. Caso contrário, pode ser uma combinação de “O que é isto?” com </a:t>
            </a:r>
            <a:r>
              <a:rPr lang="pt-BR" sz="1900" dirty="0" smtClean="0"/>
              <a:t>um </a:t>
            </a:r>
            <a:r>
              <a:rPr lang="pt-BR" sz="1900" dirty="0"/>
              <a:t>“Cadê?” (caso o usuário saiba o que está procurando) ou com um “E agora?” (caso </a:t>
            </a:r>
            <a:r>
              <a:rPr lang="pt-BR" sz="1900" dirty="0" smtClean="0"/>
              <a:t>o </a:t>
            </a:r>
            <a:r>
              <a:rPr lang="pt-BR" sz="1900" dirty="0"/>
              <a:t>usuário ainda não saiba o que procurar).</a:t>
            </a:r>
          </a:p>
        </p:txBody>
      </p:sp>
    </p:spTree>
    <p:extLst>
      <p:ext uri="{BB962C8B-B14F-4D97-AF65-F5344CB8AC3E}">
        <p14:creationId xmlns:p14="http://schemas.microsoft.com/office/powerpoint/2010/main" val="4187596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(4/13)</a:t>
            </a:r>
            <a:endParaRPr lang="pt-BR" sz="3600" dirty="0"/>
          </a:p>
        </p:txBody>
      </p:sp>
      <p:sp>
        <p:nvSpPr>
          <p:cNvPr id="3" name="Espaço Reservado para Conteúdo 2"/>
          <p:cNvSpPr>
            <a:spLocks noGrp="1"/>
          </p:cNvSpPr>
          <p:nvPr>
            <p:ph idx="1"/>
          </p:nvPr>
        </p:nvSpPr>
        <p:spPr>
          <a:xfrm>
            <a:off x="457200" y="1412776"/>
            <a:ext cx="7859216" cy="5184576"/>
          </a:xfrm>
        </p:spPr>
        <p:txBody>
          <a:bodyPr/>
          <a:lstStyle/>
          <a:p>
            <a:pPr marL="114300" indent="0">
              <a:spcAft>
                <a:spcPts val="1200"/>
              </a:spcAft>
              <a:buNone/>
            </a:pPr>
            <a:r>
              <a:rPr lang="pt-BR" b="1" dirty="0" err="1" smtClean="0"/>
              <a:t>Epa</a:t>
            </a:r>
            <a:r>
              <a:rPr lang="pt-BR" b="1" dirty="0" smtClean="0"/>
              <a:t>!</a:t>
            </a:r>
          </a:p>
          <a:p>
            <a:r>
              <a:rPr lang="pt-BR" dirty="0"/>
              <a:t>representa uma situação em que o usuário cometeu um </a:t>
            </a:r>
            <a:r>
              <a:rPr lang="pt-BR" dirty="0" smtClean="0"/>
              <a:t>equívoco</a:t>
            </a:r>
            <a:r>
              <a:rPr lang="pt-BR" dirty="0"/>
              <a:t>,  percebe </a:t>
            </a:r>
            <a:r>
              <a:rPr lang="pt-BR" dirty="0" smtClean="0"/>
              <a:t>o engano rapidamente e busca desfazer os resultados </a:t>
            </a:r>
            <a:r>
              <a:rPr lang="pt-BR" dirty="0"/>
              <a:t>da </a:t>
            </a:r>
            <a:r>
              <a:rPr lang="pt-BR" dirty="0" smtClean="0"/>
              <a:t>ação indesejada</a:t>
            </a:r>
          </a:p>
          <a:p>
            <a:r>
              <a:rPr lang="pt-BR" dirty="0" smtClean="0"/>
              <a:t>o sintoma típico o usuário buscar desfazer rapidamente alguma ação </a:t>
            </a:r>
          </a:p>
          <a:p>
            <a:r>
              <a:rPr lang="pt-BR" dirty="0"/>
              <a:t>q</a:t>
            </a:r>
            <a:r>
              <a:rPr lang="pt-BR" dirty="0" smtClean="0"/>
              <a:t>uanto </a:t>
            </a:r>
            <a:r>
              <a:rPr lang="pt-BR" dirty="0"/>
              <a:t>maior o esforço e tempo necessários para desfazer o engano </a:t>
            </a:r>
            <a:r>
              <a:rPr lang="pt-BR" dirty="0" smtClean="0"/>
              <a:t>cometido, maior </a:t>
            </a:r>
            <a:r>
              <a:rPr lang="pt-BR" dirty="0"/>
              <a:t>será a gravidade dessa ruptura de </a:t>
            </a:r>
            <a:r>
              <a:rPr lang="pt-BR" dirty="0" smtClean="0"/>
              <a:t>comunicação </a:t>
            </a:r>
          </a:p>
        </p:txBody>
      </p:sp>
    </p:spTree>
    <p:extLst>
      <p:ext uri="{BB962C8B-B14F-4D97-AF65-F5344CB8AC3E}">
        <p14:creationId xmlns:p14="http://schemas.microsoft.com/office/powerpoint/2010/main" val="2430933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(5/13)</a:t>
            </a:r>
            <a:endParaRPr lang="pt-BR" sz="3600" dirty="0"/>
          </a:p>
        </p:txBody>
      </p:sp>
      <p:sp>
        <p:nvSpPr>
          <p:cNvPr id="3" name="Espaço Reservado para Conteúdo 2"/>
          <p:cNvSpPr>
            <a:spLocks noGrp="1"/>
          </p:cNvSpPr>
          <p:nvPr>
            <p:ph idx="1"/>
          </p:nvPr>
        </p:nvSpPr>
        <p:spPr>
          <a:xfrm>
            <a:off x="457200" y="1412776"/>
            <a:ext cx="7859216" cy="5184576"/>
          </a:xfrm>
        </p:spPr>
        <p:txBody>
          <a:bodyPr/>
          <a:lstStyle/>
          <a:p>
            <a:pPr marL="114300" indent="0">
              <a:spcAft>
                <a:spcPts val="1200"/>
              </a:spcAft>
              <a:buNone/>
            </a:pPr>
            <a:r>
              <a:rPr lang="pt-BR" b="1" dirty="0" smtClean="0"/>
              <a:t>Onde estou?</a:t>
            </a:r>
          </a:p>
          <a:p>
            <a:r>
              <a:rPr lang="pt-BR" dirty="0" smtClean="0"/>
              <a:t>utilizada </a:t>
            </a:r>
            <a:r>
              <a:rPr lang="pt-BR" dirty="0"/>
              <a:t>quando o usuário tenta dizer algo que o </a:t>
            </a:r>
            <a:r>
              <a:rPr lang="pt-BR" dirty="0" smtClean="0"/>
              <a:t>sistema é capaz de </a:t>
            </a:r>
            <a:r>
              <a:rPr lang="pt-BR" dirty="0"/>
              <a:t>“entender” </a:t>
            </a:r>
            <a:r>
              <a:rPr lang="pt-BR" dirty="0" smtClean="0"/>
              <a:t>(</a:t>
            </a:r>
            <a:r>
              <a:rPr lang="pt-BR" dirty="0"/>
              <a:t>i.e., </a:t>
            </a:r>
            <a:r>
              <a:rPr lang="pt-BR" dirty="0" smtClean="0"/>
              <a:t>reagir adequadamente</a:t>
            </a:r>
            <a:r>
              <a:rPr lang="pt-BR" dirty="0"/>
              <a:t>) </a:t>
            </a:r>
            <a:r>
              <a:rPr lang="pt-BR" dirty="0" smtClean="0"/>
              <a:t>em um outro  </a:t>
            </a:r>
            <a:r>
              <a:rPr lang="pt-BR" dirty="0"/>
              <a:t>contexto, </a:t>
            </a:r>
            <a:r>
              <a:rPr lang="pt-BR" dirty="0" smtClean="0"/>
              <a:t>diferente </a:t>
            </a:r>
            <a:r>
              <a:rPr lang="pt-BR" dirty="0"/>
              <a:t>do atual. </a:t>
            </a:r>
            <a:endParaRPr lang="pt-BR" dirty="0" smtClean="0"/>
          </a:p>
          <a:p>
            <a:r>
              <a:rPr lang="pt-BR" dirty="0" smtClean="0"/>
              <a:t>sintomas </a:t>
            </a:r>
            <a:r>
              <a:rPr lang="pt-BR" dirty="0"/>
              <a:t>comuns </a:t>
            </a:r>
            <a:r>
              <a:rPr lang="pt-BR" dirty="0" smtClean="0"/>
              <a:t>ocorrem </a:t>
            </a:r>
            <a:r>
              <a:rPr lang="pt-BR" dirty="0"/>
              <a:t>quando </a:t>
            </a:r>
            <a:r>
              <a:rPr lang="pt-BR" dirty="0" smtClean="0"/>
              <a:t>o </a:t>
            </a:r>
            <a:r>
              <a:rPr lang="pt-BR" dirty="0"/>
              <a:t>usuário tenta ativar ações desabilitadas (e.g., tentar acionar um botão de comando </a:t>
            </a:r>
            <a:r>
              <a:rPr lang="pt-BR" dirty="0" smtClean="0"/>
              <a:t>que </a:t>
            </a:r>
            <a:r>
              <a:rPr lang="pt-BR" dirty="0"/>
              <a:t>esteja desabilitado momentaneamente) ou interagir com signos que são apenas </a:t>
            </a:r>
            <a:r>
              <a:rPr lang="pt-BR" dirty="0" smtClean="0"/>
              <a:t>de </a:t>
            </a:r>
            <a:r>
              <a:rPr lang="pt-BR" dirty="0"/>
              <a:t>exibição (e.g., tentar editar um texto em modo de pré-visualização ou em uma </a:t>
            </a:r>
            <a:r>
              <a:rPr lang="pt-BR" dirty="0" smtClean="0"/>
              <a:t>caixa </a:t>
            </a:r>
            <a:r>
              <a:rPr lang="pt-BR" dirty="0"/>
              <a:t>de texto </a:t>
            </a:r>
            <a:r>
              <a:rPr lang="pt-BR" dirty="0" smtClean="0"/>
              <a:t>desativada)</a:t>
            </a:r>
          </a:p>
        </p:txBody>
      </p:sp>
    </p:spTree>
    <p:extLst>
      <p:ext uri="{BB962C8B-B14F-4D97-AF65-F5344CB8AC3E}">
        <p14:creationId xmlns:p14="http://schemas.microsoft.com/office/powerpoint/2010/main" val="3528637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(6/13)</a:t>
            </a:r>
            <a:endParaRPr lang="pt-BR" sz="3600" dirty="0"/>
          </a:p>
        </p:txBody>
      </p:sp>
      <p:sp>
        <p:nvSpPr>
          <p:cNvPr id="3" name="Espaço Reservado para Conteúdo 2"/>
          <p:cNvSpPr>
            <a:spLocks noGrp="1"/>
          </p:cNvSpPr>
          <p:nvPr>
            <p:ph idx="1"/>
          </p:nvPr>
        </p:nvSpPr>
        <p:spPr>
          <a:xfrm>
            <a:off x="457200" y="1412776"/>
            <a:ext cx="7859216" cy="5184576"/>
          </a:xfrm>
        </p:spPr>
        <p:txBody>
          <a:bodyPr/>
          <a:lstStyle/>
          <a:p>
            <a:pPr marL="114300" indent="0">
              <a:spcAft>
                <a:spcPts val="1200"/>
              </a:spcAft>
              <a:buNone/>
            </a:pPr>
            <a:r>
              <a:rPr lang="pt-BR" b="1" dirty="0" smtClean="0"/>
              <a:t>Ué, o que houve?</a:t>
            </a:r>
          </a:p>
          <a:p>
            <a:r>
              <a:rPr lang="pt-BR" dirty="0" smtClean="0"/>
              <a:t>usada </a:t>
            </a:r>
            <a:r>
              <a:rPr lang="pt-BR" dirty="0"/>
              <a:t>quando usada quando o usuário não percebe ou não </a:t>
            </a:r>
            <a:r>
              <a:rPr lang="pt-BR" dirty="0" smtClean="0"/>
              <a:t>compreende as respostas do sistema decorrentes de uma ação ou evento anterior </a:t>
            </a:r>
            <a:endParaRPr lang="pt-BR" dirty="0"/>
          </a:p>
          <a:p>
            <a:r>
              <a:rPr lang="pt-BR" dirty="0" smtClean="0"/>
              <a:t>nesse </a:t>
            </a:r>
            <a:r>
              <a:rPr lang="pt-BR" dirty="0"/>
              <a:t>caso, é comum o usuário repetir a operação </a:t>
            </a:r>
            <a:r>
              <a:rPr lang="pt-BR" dirty="0" smtClean="0"/>
              <a:t>realizada </a:t>
            </a:r>
          </a:p>
          <a:p>
            <a:r>
              <a:rPr lang="pt-BR" dirty="0" smtClean="0"/>
              <a:t>também </a:t>
            </a:r>
            <a:r>
              <a:rPr lang="pt-BR" dirty="0"/>
              <a:t>é possível perceber essa ruptura de comunicação quando as ações </a:t>
            </a:r>
            <a:r>
              <a:rPr lang="pt-BR" dirty="0" smtClean="0"/>
              <a:t>posteriores </a:t>
            </a:r>
            <a:r>
              <a:rPr lang="pt-BR" dirty="0"/>
              <a:t>do usuário são inconsistentes com as respostas do </a:t>
            </a:r>
            <a:r>
              <a:rPr lang="pt-BR" dirty="0" smtClean="0"/>
              <a:t>sistema</a:t>
            </a:r>
          </a:p>
        </p:txBody>
      </p:sp>
    </p:spTree>
    <p:extLst>
      <p:ext uri="{BB962C8B-B14F-4D97-AF65-F5344CB8AC3E}">
        <p14:creationId xmlns:p14="http://schemas.microsoft.com/office/powerpoint/2010/main" val="2869856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(7/13)</a:t>
            </a:r>
            <a:endParaRPr lang="pt-BR" sz="3600" dirty="0"/>
          </a:p>
        </p:txBody>
      </p:sp>
      <p:sp>
        <p:nvSpPr>
          <p:cNvPr id="3" name="Espaço Reservado para Conteúdo 2"/>
          <p:cNvSpPr>
            <a:spLocks noGrp="1"/>
          </p:cNvSpPr>
          <p:nvPr>
            <p:ph idx="1"/>
          </p:nvPr>
        </p:nvSpPr>
        <p:spPr>
          <a:xfrm>
            <a:off x="457200" y="1412776"/>
            <a:ext cx="7787208" cy="5184576"/>
          </a:xfrm>
        </p:spPr>
        <p:txBody>
          <a:bodyPr/>
          <a:lstStyle/>
          <a:p>
            <a:pPr marL="114300" indent="0">
              <a:spcAft>
                <a:spcPts val="1200"/>
              </a:spcAft>
              <a:buNone/>
            </a:pPr>
            <a:r>
              <a:rPr lang="pt-BR" b="1" dirty="0" smtClean="0"/>
              <a:t>Por que não funciona?</a:t>
            </a:r>
          </a:p>
          <a:p>
            <a:r>
              <a:rPr lang="pt-BR" dirty="0"/>
              <a:t>representa uma situação na qual o usuário </a:t>
            </a:r>
            <a:r>
              <a:rPr lang="pt-BR" dirty="0" smtClean="0"/>
              <a:t>esperava </a:t>
            </a:r>
            <a:r>
              <a:rPr lang="pt-BR" dirty="0"/>
              <a:t>obter determinados resultados do sistema e não entende por que o sistema </a:t>
            </a:r>
            <a:r>
              <a:rPr lang="pt-BR" dirty="0" smtClean="0"/>
              <a:t>produziu </a:t>
            </a:r>
            <a:r>
              <a:rPr lang="pt-BR" dirty="0"/>
              <a:t>os resultados diferentes do esperado. </a:t>
            </a:r>
            <a:endParaRPr lang="pt-BR" dirty="0" smtClean="0"/>
          </a:p>
          <a:p>
            <a:pPr>
              <a:spcAft>
                <a:spcPts val="1200"/>
              </a:spcAft>
            </a:pPr>
            <a:r>
              <a:rPr lang="pt-BR" dirty="0" smtClean="0"/>
              <a:t>como o usuário acredita </a:t>
            </a:r>
            <a:r>
              <a:rPr lang="pt-BR" dirty="0"/>
              <a:t>ter feito as coisas certas, </a:t>
            </a:r>
            <a:r>
              <a:rPr lang="pt-BR" dirty="0" smtClean="0"/>
              <a:t>ele costuma repetir </a:t>
            </a:r>
            <a:r>
              <a:rPr lang="pt-BR" dirty="0"/>
              <a:t>suas ações com a esperança de </a:t>
            </a:r>
            <a:r>
              <a:rPr lang="pt-BR" dirty="0" smtClean="0"/>
              <a:t>identificar </a:t>
            </a:r>
            <a:r>
              <a:rPr lang="pt-BR" dirty="0"/>
              <a:t>o problema que gerou </a:t>
            </a:r>
            <a:r>
              <a:rPr lang="pt-BR" dirty="0" smtClean="0"/>
              <a:t>resultados inesperados </a:t>
            </a:r>
            <a:r>
              <a:rPr lang="pt-BR" dirty="0"/>
              <a:t>para poder </a:t>
            </a:r>
            <a:r>
              <a:rPr lang="pt-BR" dirty="0" smtClean="0"/>
              <a:t>corrigi-lo  </a:t>
            </a:r>
          </a:p>
          <a:p>
            <a:pPr marL="114300" indent="0">
              <a:buNone/>
            </a:pPr>
            <a:r>
              <a:rPr lang="pt-BR" sz="2100" u="sng" dirty="0" smtClean="0"/>
              <a:t>observação</a:t>
            </a:r>
            <a:r>
              <a:rPr lang="pt-BR" sz="2100" dirty="0"/>
              <a:t>: a </a:t>
            </a:r>
            <a:r>
              <a:rPr lang="pt-BR" sz="2100" dirty="0" smtClean="0"/>
              <a:t>diferenciação entre as etiquetas “</a:t>
            </a:r>
            <a:r>
              <a:rPr lang="pt-BR" sz="2100" dirty="0"/>
              <a:t>Ué, o que houve?” </a:t>
            </a:r>
            <a:r>
              <a:rPr lang="pt-BR" sz="2100" dirty="0" smtClean="0"/>
              <a:t>e “</a:t>
            </a:r>
            <a:r>
              <a:rPr lang="pt-BR" sz="2100" dirty="0"/>
              <a:t>Por que não funciona</a:t>
            </a:r>
            <a:r>
              <a:rPr lang="pt-BR" sz="2100" dirty="0" smtClean="0"/>
              <a:t>?” </a:t>
            </a:r>
            <a:r>
              <a:rPr lang="pt-BR" sz="2100" dirty="0"/>
              <a:t>depende </a:t>
            </a:r>
            <a:r>
              <a:rPr lang="pt-BR" sz="2100" dirty="0" smtClean="0"/>
              <a:t>do </a:t>
            </a:r>
            <a:r>
              <a:rPr lang="pt-BR" sz="2100" dirty="0"/>
              <a:t>que o usuário percebeu e compreendeu das respostas do sistema. Na etiqueta “Ué, </a:t>
            </a:r>
            <a:r>
              <a:rPr lang="pt-BR" sz="2100" dirty="0" smtClean="0"/>
              <a:t>o </a:t>
            </a:r>
            <a:r>
              <a:rPr lang="pt-BR" sz="2100" dirty="0"/>
              <a:t>que </a:t>
            </a:r>
            <a:r>
              <a:rPr lang="pt-BR" sz="2100" dirty="0" smtClean="0"/>
              <a:t>houve</a:t>
            </a:r>
            <a:r>
              <a:rPr lang="pt-BR" sz="2100" dirty="0"/>
              <a:t>?”, o usuário nem chega a perceber ou compreender as respostas do </a:t>
            </a:r>
            <a:r>
              <a:rPr lang="pt-BR" sz="2100" dirty="0" smtClean="0"/>
              <a:t>sistema</a:t>
            </a:r>
            <a:r>
              <a:rPr lang="pt-BR" sz="2100" dirty="0"/>
              <a:t>. Já na etiqueta “Por que não funciona?”, o usuário percebeu e compreendeu as </a:t>
            </a:r>
            <a:r>
              <a:rPr lang="pt-BR" sz="2100" dirty="0" smtClean="0"/>
              <a:t>respostas </a:t>
            </a:r>
            <a:r>
              <a:rPr lang="pt-BR" sz="2100" dirty="0"/>
              <a:t>do sistema, mas </a:t>
            </a:r>
            <a:r>
              <a:rPr lang="pt-BR" sz="2100" dirty="0" smtClean="0"/>
              <a:t/>
            </a:r>
            <a:br>
              <a:rPr lang="pt-BR" sz="2100" dirty="0" smtClean="0"/>
            </a:br>
            <a:r>
              <a:rPr lang="pt-BR" sz="2100" dirty="0" smtClean="0"/>
              <a:t>não </a:t>
            </a:r>
            <a:r>
              <a:rPr lang="pt-BR" sz="2100" dirty="0"/>
              <a:t>se conformou com o resultado </a:t>
            </a:r>
            <a:r>
              <a:rPr lang="pt-BR" sz="2100" dirty="0" smtClean="0"/>
              <a:t>encontrado</a:t>
            </a:r>
            <a:endParaRPr lang="pt-BR" sz="2100" dirty="0"/>
          </a:p>
        </p:txBody>
      </p:sp>
    </p:spTree>
    <p:extLst>
      <p:ext uri="{BB962C8B-B14F-4D97-AF65-F5344CB8AC3E}">
        <p14:creationId xmlns:p14="http://schemas.microsoft.com/office/powerpoint/2010/main" val="3643011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(8/13)</a:t>
            </a:r>
            <a:endParaRPr lang="pt-BR" sz="3600" dirty="0"/>
          </a:p>
        </p:txBody>
      </p:sp>
      <p:sp>
        <p:nvSpPr>
          <p:cNvPr id="3" name="Espaço Reservado para Conteúdo 2"/>
          <p:cNvSpPr>
            <a:spLocks noGrp="1"/>
          </p:cNvSpPr>
          <p:nvPr>
            <p:ph idx="1"/>
          </p:nvPr>
        </p:nvSpPr>
        <p:spPr>
          <a:xfrm>
            <a:off x="457200" y="1412776"/>
            <a:ext cx="7787208" cy="5184576"/>
          </a:xfrm>
        </p:spPr>
        <p:txBody>
          <a:bodyPr/>
          <a:lstStyle/>
          <a:p>
            <a:pPr marL="114300" indent="0">
              <a:spcAft>
                <a:spcPts val="1200"/>
              </a:spcAft>
              <a:buNone/>
            </a:pPr>
            <a:r>
              <a:rPr lang="pt-BR" b="1" dirty="0" smtClean="0"/>
              <a:t>Assim não dá</a:t>
            </a:r>
          </a:p>
          <a:p>
            <a:r>
              <a:rPr lang="pt-BR" dirty="0" smtClean="0"/>
              <a:t>usada </a:t>
            </a:r>
            <a:r>
              <a:rPr lang="pt-BR" dirty="0"/>
              <a:t>quando o usuário interrompe e </a:t>
            </a:r>
            <a:r>
              <a:rPr lang="pt-BR" dirty="0" smtClean="0"/>
              <a:t>abandona um </a:t>
            </a:r>
            <a:r>
              <a:rPr lang="pt-BR" dirty="0"/>
              <a:t>caminho de interação com vários passos por considerá-lo </a:t>
            </a:r>
            <a:r>
              <a:rPr lang="pt-BR" dirty="0" smtClean="0"/>
              <a:t>improdutivo </a:t>
            </a:r>
          </a:p>
          <a:p>
            <a:pPr>
              <a:spcAft>
                <a:spcPts val="1200"/>
              </a:spcAft>
            </a:pPr>
            <a:r>
              <a:rPr lang="pt-BR" dirty="0" smtClean="0"/>
              <a:t>um sintoma típico ocorre quando interrompe um caminho de interação, </a:t>
            </a:r>
            <a:r>
              <a:rPr lang="pt-BR" dirty="0"/>
              <a:t>desfazer as ações </a:t>
            </a:r>
            <a:r>
              <a:rPr lang="pt-BR" dirty="0" smtClean="0"/>
              <a:t>realizadas </a:t>
            </a:r>
            <a:r>
              <a:rPr lang="pt-BR" dirty="0"/>
              <a:t>nesse </a:t>
            </a:r>
            <a:r>
              <a:rPr lang="pt-BR" dirty="0" smtClean="0"/>
              <a:t>caminho, </a:t>
            </a:r>
            <a:r>
              <a:rPr lang="pt-BR" dirty="0"/>
              <a:t>e </a:t>
            </a:r>
            <a:r>
              <a:rPr lang="pt-BR" dirty="0" smtClean="0"/>
              <a:t>inicia </a:t>
            </a:r>
            <a:r>
              <a:rPr lang="pt-BR" dirty="0"/>
              <a:t>um caminho diferente para concluir sua </a:t>
            </a:r>
            <a:r>
              <a:rPr lang="pt-BR" dirty="0" smtClean="0"/>
              <a:t>tarefa </a:t>
            </a:r>
          </a:p>
          <a:p>
            <a:pPr marL="114300" indent="0">
              <a:buNone/>
            </a:pPr>
            <a:r>
              <a:rPr lang="pt-BR" sz="2100" u="sng" dirty="0" smtClean="0"/>
              <a:t>observação</a:t>
            </a:r>
            <a:r>
              <a:rPr lang="pt-BR" sz="2100" dirty="0" smtClean="0"/>
              <a:t>: as etiquetas </a:t>
            </a:r>
            <a:r>
              <a:rPr lang="pt-BR" sz="2100" dirty="0"/>
              <a:t>“Assim não dá” e “</a:t>
            </a:r>
            <a:r>
              <a:rPr lang="pt-BR" sz="2100" dirty="0" err="1"/>
              <a:t>Epa</a:t>
            </a:r>
            <a:r>
              <a:rPr lang="pt-BR" sz="2100" dirty="0"/>
              <a:t>!” se </a:t>
            </a:r>
            <a:r>
              <a:rPr lang="pt-BR" sz="2100" dirty="0" smtClean="0"/>
              <a:t>assemelham </a:t>
            </a:r>
            <a:r>
              <a:rPr lang="pt-BR" sz="2100" dirty="0"/>
              <a:t>pelo abandono de caminhos de interação. No primeiro caso, o usuário </a:t>
            </a:r>
            <a:r>
              <a:rPr lang="pt-BR" sz="2100" dirty="0" smtClean="0"/>
              <a:t>abandona </a:t>
            </a:r>
            <a:r>
              <a:rPr lang="pt-BR" sz="2100" dirty="0"/>
              <a:t>uma sequência de ações geralmente longa, com custo maior de recuperar um </a:t>
            </a:r>
            <a:r>
              <a:rPr lang="pt-BR" sz="2100" dirty="0" smtClean="0"/>
              <a:t>caminho </a:t>
            </a:r>
            <a:r>
              <a:rPr lang="pt-BR" sz="2100" dirty="0"/>
              <a:t>produtivo. No segundo, o usuário abandona rapidamente uma ação isolada, </a:t>
            </a:r>
            <a:r>
              <a:rPr lang="pt-BR" sz="2100" dirty="0" smtClean="0"/>
              <a:t>com </a:t>
            </a:r>
            <a:r>
              <a:rPr lang="pt-BR" sz="2100" dirty="0"/>
              <a:t>um custo menor de recuperar um caminho </a:t>
            </a:r>
            <a:r>
              <a:rPr lang="pt-BR" sz="2100" dirty="0" smtClean="0"/>
              <a:t>produtivo </a:t>
            </a:r>
            <a:endParaRPr lang="pt-BR" sz="2100" dirty="0"/>
          </a:p>
        </p:txBody>
      </p:sp>
    </p:spTree>
    <p:extLst>
      <p:ext uri="{BB962C8B-B14F-4D97-AF65-F5344CB8AC3E}">
        <p14:creationId xmlns:p14="http://schemas.microsoft.com/office/powerpoint/2010/main" val="4028694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Heurísticas de Nielsen (1/4)</a:t>
            </a:r>
            <a:endParaRPr lang="pt-BR" dirty="0"/>
          </a:p>
        </p:txBody>
      </p:sp>
      <p:sp>
        <p:nvSpPr>
          <p:cNvPr id="3" name="Espaço Reservado para Conteúdo 2"/>
          <p:cNvSpPr>
            <a:spLocks noGrp="1"/>
          </p:cNvSpPr>
          <p:nvPr>
            <p:ph idx="1"/>
          </p:nvPr>
        </p:nvSpPr>
        <p:spPr/>
        <p:txBody>
          <a:bodyPr/>
          <a:lstStyle/>
          <a:p>
            <a:r>
              <a:rPr lang="pt-BR" b="1" dirty="0"/>
              <a:t>visibilidade do estado do </a:t>
            </a:r>
            <a:r>
              <a:rPr lang="pt-BR" b="1" dirty="0" smtClean="0"/>
              <a:t>sistema</a:t>
            </a:r>
            <a:r>
              <a:rPr lang="pt-BR" dirty="0" smtClean="0"/>
              <a:t>: </a:t>
            </a:r>
            <a:r>
              <a:rPr lang="pt-BR" dirty="0"/>
              <a:t>o sistema deve sempre manter os usuários </a:t>
            </a:r>
            <a:r>
              <a:rPr lang="pt-BR" dirty="0" smtClean="0"/>
              <a:t>informados </a:t>
            </a:r>
            <a:r>
              <a:rPr lang="pt-BR" dirty="0"/>
              <a:t>sobre o que está acontecendo através de feedback (resposta às </a:t>
            </a:r>
            <a:r>
              <a:rPr lang="pt-BR" dirty="0" smtClean="0"/>
              <a:t>ações </a:t>
            </a:r>
            <a:r>
              <a:rPr lang="pt-BR" dirty="0"/>
              <a:t>do usuário) adequado e no tempo </a:t>
            </a:r>
            <a:r>
              <a:rPr lang="pt-BR" dirty="0" smtClean="0"/>
              <a:t>certo</a:t>
            </a:r>
            <a:endParaRPr lang="pt-BR" dirty="0"/>
          </a:p>
          <a:p>
            <a:r>
              <a:rPr lang="pt-BR" b="1" dirty="0"/>
              <a:t>correspondência entre o sistema e o mundo </a:t>
            </a:r>
            <a:r>
              <a:rPr lang="pt-BR" b="1" dirty="0" smtClean="0"/>
              <a:t>real</a:t>
            </a:r>
            <a:r>
              <a:rPr lang="pt-BR" dirty="0" smtClean="0"/>
              <a:t>: </a:t>
            </a:r>
            <a:r>
              <a:rPr lang="pt-BR" dirty="0"/>
              <a:t>o sistema deve utilizar </a:t>
            </a:r>
            <a:r>
              <a:rPr lang="pt-BR" dirty="0" smtClean="0"/>
              <a:t>palavras</a:t>
            </a:r>
            <a:r>
              <a:rPr lang="pt-BR" dirty="0"/>
              <a:t>, expressões e conceitos que são familiares aos usuários, em vez de </a:t>
            </a:r>
            <a:r>
              <a:rPr lang="pt-BR" dirty="0" smtClean="0"/>
              <a:t>utilizar </a:t>
            </a:r>
            <a:r>
              <a:rPr lang="pt-BR" dirty="0"/>
              <a:t>termos orientados ao sistema ou jargão dos desenvolvedores. O designer </a:t>
            </a:r>
            <a:r>
              <a:rPr lang="pt-BR" dirty="0" smtClean="0"/>
              <a:t>deve </a:t>
            </a:r>
            <a:r>
              <a:rPr lang="pt-BR" dirty="0"/>
              <a:t>seguir as convenções do mundo real, fazendo com que a informação </a:t>
            </a:r>
            <a:r>
              <a:rPr lang="pt-BR" dirty="0" smtClean="0"/>
              <a:t>apareça </a:t>
            </a:r>
            <a:r>
              <a:rPr lang="pt-BR" dirty="0"/>
              <a:t>em uma ordem natural e lógica, conforme esperado pelos </a:t>
            </a:r>
            <a:r>
              <a:rPr lang="pt-BR" dirty="0" smtClean="0"/>
              <a:t>usuários</a:t>
            </a:r>
            <a:endParaRPr lang="pt-BR" dirty="0"/>
          </a:p>
        </p:txBody>
      </p:sp>
    </p:spTree>
    <p:extLst>
      <p:ext uri="{BB962C8B-B14F-4D97-AF65-F5344CB8AC3E}">
        <p14:creationId xmlns:p14="http://schemas.microsoft.com/office/powerpoint/2010/main" val="2442535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(9/13)</a:t>
            </a:r>
            <a:endParaRPr lang="pt-BR" sz="3600" dirty="0"/>
          </a:p>
        </p:txBody>
      </p:sp>
      <p:sp>
        <p:nvSpPr>
          <p:cNvPr id="3" name="Espaço Reservado para Conteúdo 2"/>
          <p:cNvSpPr>
            <a:spLocks noGrp="1"/>
          </p:cNvSpPr>
          <p:nvPr>
            <p:ph idx="1"/>
          </p:nvPr>
        </p:nvSpPr>
        <p:spPr>
          <a:xfrm>
            <a:off x="457200" y="1412776"/>
            <a:ext cx="7787208" cy="5184576"/>
          </a:xfrm>
        </p:spPr>
        <p:txBody>
          <a:bodyPr/>
          <a:lstStyle/>
          <a:p>
            <a:pPr marL="114300" indent="0">
              <a:spcAft>
                <a:spcPts val="1200"/>
              </a:spcAft>
              <a:buNone/>
            </a:pPr>
            <a:r>
              <a:rPr lang="pt-BR" b="1" dirty="0" smtClean="0"/>
              <a:t>Vai de outro jeito</a:t>
            </a:r>
          </a:p>
          <a:p>
            <a:r>
              <a:rPr lang="pt-BR" dirty="0" smtClean="0"/>
              <a:t>usada </a:t>
            </a:r>
            <a:r>
              <a:rPr lang="pt-BR" dirty="0"/>
              <a:t>quando o usuário não conhece o </a:t>
            </a:r>
            <a:r>
              <a:rPr lang="pt-BR" dirty="0" smtClean="0"/>
              <a:t>caminho </a:t>
            </a:r>
            <a:r>
              <a:rPr lang="pt-BR" dirty="0"/>
              <a:t>de interação preferido pelo designer (geralmente mais curto e simples) ou não </a:t>
            </a:r>
            <a:r>
              <a:rPr lang="pt-BR" dirty="0" smtClean="0"/>
              <a:t>consegue </a:t>
            </a:r>
            <a:r>
              <a:rPr lang="pt-BR" dirty="0"/>
              <a:t>percorrê-lo, e então é obrigado a seguir por um outro caminho de </a:t>
            </a:r>
            <a:r>
              <a:rPr lang="pt-BR" dirty="0" smtClean="0"/>
              <a:t>interação </a:t>
            </a:r>
            <a:endParaRPr lang="pt-BR" dirty="0"/>
          </a:p>
          <a:p>
            <a:r>
              <a:rPr lang="pt-BR" dirty="0" smtClean="0"/>
              <a:t>por exemplo</a:t>
            </a:r>
            <a:r>
              <a:rPr lang="pt-BR" dirty="0"/>
              <a:t>, </a:t>
            </a:r>
            <a:r>
              <a:rPr lang="pt-BR" dirty="0" smtClean="0"/>
              <a:t>num editor de texto</a:t>
            </a:r>
            <a:r>
              <a:rPr lang="pt-BR" dirty="0"/>
              <a:t>, </a:t>
            </a:r>
            <a:r>
              <a:rPr lang="pt-BR" dirty="0" smtClean="0"/>
              <a:t>o usuário pode formatar  </a:t>
            </a:r>
            <a:r>
              <a:rPr lang="pt-BR" dirty="0"/>
              <a:t>individualmente </a:t>
            </a:r>
            <a:r>
              <a:rPr lang="pt-BR" dirty="0" smtClean="0"/>
              <a:t>cada parágrafo </a:t>
            </a:r>
            <a:r>
              <a:rPr lang="pt-BR" dirty="0"/>
              <a:t>por desconhecer que o sistema oferece estilos que podem ser aplicados a </a:t>
            </a:r>
            <a:r>
              <a:rPr lang="pt-BR" dirty="0" smtClean="0"/>
              <a:t>diversos </a:t>
            </a:r>
            <a:r>
              <a:rPr lang="pt-BR" dirty="0"/>
              <a:t>parágrafos, de forma consistente. Ou ele tenta utilizar estilos, não obtém o </a:t>
            </a:r>
            <a:r>
              <a:rPr lang="pt-BR" dirty="0" smtClean="0"/>
              <a:t>resultado  </a:t>
            </a:r>
            <a:r>
              <a:rPr lang="pt-BR" dirty="0"/>
              <a:t>esperado  e  então  prossegue  para  a  formatação  </a:t>
            </a:r>
            <a:r>
              <a:rPr lang="pt-BR" dirty="0" smtClean="0"/>
              <a:t>manual </a:t>
            </a:r>
            <a:endParaRPr lang="pt-BR" sz="2100" dirty="0"/>
          </a:p>
        </p:txBody>
      </p:sp>
    </p:spTree>
    <p:extLst>
      <p:ext uri="{BB962C8B-B14F-4D97-AF65-F5344CB8AC3E}">
        <p14:creationId xmlns:p14="http://schemas.microsoft.com/office/powerpoint/2010/main" val="18354670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(10/13)</a:t>
            </a:r>
            <a:endParaRPr lang="pt-BR" sz="3600" dirty="0"/>
          </a:p>
        </p:txBody>
      </p:sp>
      <p:sp>
        <p:nvSpPr>
          <p:cNvPr id="3" name="Espaço Reservado para Conteúdo 2"/>
          <p:cNvSpPr>
            <a:spLocks noGrp="1"/>
          </p:cNvSpPr>
          <p:nvPr>
            <p:ph idx="1"/>
          </p:nvPr>
        </p:nvSpPr>
        <p:spPr>
          <a:xfrm>
            <a:off x="457200" y="1412776"/>
            <a:ext cx="7787208" cy="5184576"/>
          </a:xfrm>
        </p:spPr>
        <p:txBody>
          <a:bodyPr/>
          <a:lstStyle/>
          <a:p>
            <a:pPr marL="114300" indent="0">
              <a:spcAft>
                <a:spcPts val="1200"/>
              </a:spcAft>
              <a:buNone/>
            </a:pPr>
            <a:r>
              <a:rPr lang="pt-BR" b="1" dirty="0" smtClean="0"/>
              <a:t>Não, obrigado!</a:t>
            </a:r>
          </a:p>
          <a:p>
            <a:r>
              <a:rPr lang="pt-BR" dirty="0"/>
              <a:t>utilizada quando o usuário decide seguir por um </a:t>
            </a:r>
            <a:r>
              <a:rPr lang="pt-BR" dirty="0" smtClean="0"/>
              <a:t>caminho </a:t>
            </a:r>
            <a:r>
              <a:rPr lang="pt-BR" dirty="0"/>
              <a:t>não preferido pelo designer, mesmo conhecendo o caminho </a:t>
            </a:r>
            <a:r>
              <a:rPr lang="pt-BR" dirty="0" smtClean="0"/>
              <a:t>preferido </a:t>
            </a:r>
            <a:r>
              <a:rPr lang="pt-BR" dirty="0"/>
              <a:t>e </a:t>
            </a:r>
            <a:r>
              <a:rPr lang="pt-BR" dirty="0" smtClean="0"/>
              <a:t>sabendo percorrê-lo</a:t>
            </a:r>
          </a:p>
          <a:p>
            <a:pPr>
              <a:spcAft>
                <a:spcPts val="1200"/>
              </a:spcAft>
            </a:pPr>
            <a:r>
              <a:rPr lang="pt-BR" dirty="0" smtClean="0"/>
              <a:t>num </a:t>
            </a:r>
            <a:r>
              <a:rPr lang="pt-BR" dirty="0"/>
              <a:t>editor de textos, por exemplo, o usuário pode dispensar a </a:t>
            </a:r>
            <a:r>
              <a:rPr lang="pt-BR" dirty="0" smtClean="0"/>
              <a:t>operação </a:t>
            </a:r>
            <a:r>
              <a:rPr lang="pt-BR" dirty="0"/>
              <a:t>de numeração automática que já conhece por achar mais simples inserir os </a:t>
            </a:r>
            <a:r>
              <a:rPr lang="pt-BR" dirty="0" smtClean="0"/>
              <a:t>números manualmente</a:t>
            </a:r>
          </a:p>
          <a:p>
            <a:pPr marL="114300" indent="0">
              <a:buNone/>
            </a:pPr>
            <a:r>
              <a:rPr lang="pt-BR" sz="2100" u="sng" dirty="0" smtClean="0"/>
              <a:t>observação</a:t>
            </a:r>
            <a:r>
              <a:rPr lang="pt-BR" sz="2100" dirty="0"/>
              <a:t>: </a:t>
            </a:r>
            <a:r>
              <a:rPr lang="pt-BR" sz="2100" dirty="0" smtClean="0"/>
              <a:t>a </a:t>
            </a:r>
            <a:r>
              <a:rPr lang="pt-BR" sz="2100" dirty="0"/>
              <a:t>diferença entre as etiquetas </a:t>
            </a:r>
            <a:r>
              <a:rPr lang="pt-BR" sz="2100" dirty="0" smtClean="0"/>
              <a:t>“Não, obrigado!” e “Vai de outro jeito” depende </a:t>
            </a:r>
            <a:r>
              <a:rPr lang="pt-BR" sz="2100" dirty="0"/>
              <a:t>de </a:t>
            </a:r>
            <a:r>
              <a:rPr lang="pt-BR" sz="2100" dirty="0" smtClean="0"/>
              <a:t>o </a:t>
            </a:r>
            <a:r>
              <a:rPr lang="pt-BR" sz="2100" dirty="0"/>
              <a:t>usuário estar ou não ciente dos </a:t>
            </a:r>
            <a:r>
              <a:rPr lang="pt-BR" sz="2100" dirty="0" smtClean="0"/>
              <a:t>caminhos </a:t>
            </a:r>
            <a:r>
              <a:rPr lang="pt-BR" sz="2100" dirty="0"/>
              <a:t>de interação oferecidos e preferenciais. </a:t>
            </a:r>
            <a:r>
              <a:rPr lang="pt-BR" sz="2100" dirty="0" smtClean="0"/>
              <a:t>No </a:t>
            </a:r>
            <a:r>
              <a:rPr lang="pt-BR" sz="2100" dirty="0"/>
              <a:t>primeiro caso, o usuário conhece o caminho preferido pelo designer, mas decide </a:t>
            </a:r>
            <a:r>
              <a:rPr lang="pt-BR" sz="2100" dirty="0" smtClean="0"/>
              <a:t>seguir </a:t>
            </a:r>
            <a:r>
              <a:rPr lang="pt-BR" sz="2100" dirty="0"/>
              <a:t>por outro. No segundo, o usuário não conhece o caminho </a:t>
            </a:r>
            <a:r>
              <a:rPr lang="pt-BR" sz="2100" dirty="0" smtClean="0"/>
              <a:t>preferido </a:t>
            </a:r>
            <a:r>
              <a:rPr lang="pt-BR" sz="2100" dirty="0"/>
              <a:t>pelo </a:t>
            </a:r>
            <a:r>
              <a:rPr lang="pt-BR" sz="2100" dirty="0" smtClean="0"/>
              <a:t>designer, e por isso tem de percorrer um outro. </a:t>
            </a:r>
            <a:endParaRPr lang="pt-BR" sz="2100" dirty="0"/>
          </a:p>
        </p:txBody>
      </p:sp>
    </p:spTree>
    <p:extLst>
      <p:ext uri="{BB962C8B-B14F-4D97-AF65-F5344CB8AC3E}">
        <p14:creationId xmlns:p14="http://schemas.microsoft.com/office/powerpoint/2010/main" val="33712125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(11/13)</a:t>
            </a:r>
            <a:endParaRPr lang="pt-BR" sz="3600" dirty="0"/>
          </a:p>
        </p:txBody>
      </p:sp>
      <p:sp>
        <p:nvSpPr>
          <p:cNvPr id="3" name="Espaço Reservado para Conteúdo 2"/>
          <p:cNvSpPr>
            <a:spLocks noGrp="1"/>
          </p:cNvSpPr>
          <p:nvPr>
            <p:ph idx="1"/>
          </p:nvPr>
        </p:nvSpPr>
        <p:spPr>
          <a:xfrm>
            <a:off x="457200" y="1412776"/>
            <a:ext cx="7787208" cy="5184576"/>
          </a:xfrm>
        </p:spPr>
        <p:txBody>
          <a:bodyPr/>
          <a:lstStyle/>
          <a:p>
            <a:pPr marL="114300" indent="0">
              <a:spcAft>
                <a:spcPts val="1200"/>
              </a:spcAft>
              <a:buNone/>
            </a:pPr>
            <a:r>
              <a:rPr lang="pt-BR" b="1" dirty="0" smtClean="0"/>
              <a:t>Para mim está bom</a:t>
            </a:r>
          </a:p>
          <a:p>
            <a:r>
              <a:rPr lang="pt-BR" dirty="0" smtClean="0"/>
              <a:t>usada quando o usuário equivocadamente acredita </a:t>
            </a:r>
            <a:r>
              <a:rPr lang="pt-BR" dirty="0"/>
              <a:t>que concluiu a tarefa, sem, no entanto, tê-la concluído com sucesso. </a:t>
            </a:r>
            <a:endParaRPr lang="pt-BR" dirty="0" smtClean="0"/>
          </a:p>
          <a:p>
            <a:pPr>
              <a:spcAft>
                <a:spcPts val="1200"/>
              </a:spcAft>
            </a:pPr>
            <a:r>
              <a:rPr lang="pt-BR" dirty="0" smtClean="0"/>
              <a:t>nesse caso</a:t>
            </a:r>
            <a:r>
              <a:rPr lang="pt-BR" dirty="0"/>
              <a:t>, o usuário tipicamente dá por encerrada a tarefa, e relata na entrevista pós-teste </a:t>
            </a:r>
            <a:r>
              <a:rPr lang="pt-BR" dirty="0" smtClean="0"/>
              <a:t>que </a:t>
            </a:r>
            <a:r>
              <a:rPr lang="pt-BR" dirty="0"/>
              <a:t>a concluiu com </a:t>
            </a:r>
            <a:r>
              <a:rPr lang="pt-BR" dirty="0" smtClean="0"/>
              <a:t>sucesso</a:t>
            </a:r>
          </a:p>
        </p:txBody>
      </p:sp>
    </p:spTree>
    <p:extLst>
      <p:ext uri="{BB962C8B-B14F-4D97-AF65-F5344CB8AC3E}">
        <p14:creationId xmlns:p14="http://schemas.microsoft.com/office/powerpoint/2010/main" val="4081167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(12/13)</a:t>
            </a:r>
            <a:endParaRPr lang="pt-BR" sz="3600" dirty="0"/>
          </a:p>
        </p:txBody>
      </p:sp>
      <p:sp>
        <p:nvSpPr>
          <p:cNvPr id="3" name="Espaço Reservado para Conteúdo 2"/>
          <p:cNvSpPr>
            <a:spLocks noGrp="1"/>
          </p:cNvSpPr>
          <p:nvPr>
            <p:ph idx="1"/>
          </p:nvPr>
        </p:nvSpPr>
        <p:spPr>
          <a:xfrm>
            <a:off x="457200" y="1412776"/>
            <a:ext cx="7787208" cy="5184576"/>
          </a:xfrm>
        </p:spPr>
        <p:txBody>
          <a:bodyPr/>
          <a:lstStyle/>
          <a:p>
            <a:pPr marL="114300" indent="0">
              <a:spcAft>
                <a:spcPts val="1200"/>
              </a:spcAft>
              <a:buNone/>
            </a:pPr>
            <a:r>
              <a:rPr lang="pt-BR" b="1" dirty="0" smtClean="0"/>
              <a:t>Socorro!</a:t>
            </a:r>
          </a:p>
          <a:p>
            <a:pPr>
              <a:spcAft>
                <a:spcPts val="1200"/>
              </a:spcAft>
            </a:pPr>
            <a:r>
              <a:rPr lang="pt-BR" dirty="0" smtClean="0"/>
              <a:t>usada </a:t>
            </a:r>
            <a:r>
              <a:rPr lang="pt-BR" dirty="0"/>
              <a:t>quando o usuário consulta a ajuda on-line ou </a:t>
            </a:r>
            <a:r>
              <a:rPr lang="pt-BR" dirty="0" smtClean="0"/>
              <a:t>outras </a:t>
            </a:r>
            <a:r>
              <a:rPr lang="pt-BR" dirty="0"/>
              <a:t>fontes de informação e explicação (o manual do usuário, os avaliadores etc.) para </a:t>
            </a:r>
            <a:r>
              <a:rPr lang="pt-BR" dirty="0" smtClean="0"/>
              <a:t>concluir </a:t>
            </a:r>
            <a:r>
              <a:rPr lang="pt-BR" dirty="0"/>
              <a:t>as </a:t>
            </a:r>
            <a:r>
              <a:rPr lang="pt-BR" dirty="0" smtClean="0"/>
              <a:t>tarefas</a:t>
            </a:r>
          </a:p>
        </p:txBody>
      </p:sp>
    </p:spTree>
    <p:extLst>
      <p:ext uri="{BB962C8B-B14F-4D97-AF65-F5344CB8AC3E}">
        <p14:creationId xmlns:p14="http://schemas.microsoft.com/office/powerpoint/2010/main" val="2273243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3600" dirty="0" smtClean="0"/>
              <a:t>Expressões de Comunicabilidade (13/13)</a:t>
            </a:r>
            <a:endParaRPr lang="pt-BR" sz="3600" dirty="0"/>
          </a:p>
        </p:txBody>
      </p:sp>
      <p:sp>
        <p:nvSpPr>
          <p:cNvPr id="3" name="Espaço Reservado para Conteúdo 2"/>
          <p:cNvSpPr>
            <a:spLocks noGrp="1"/>
          </p:cNvSpPr>
          <p:nvPr>
            <p:ph idx="1"/>
          </p:nvPr>
        </p:nvSpPr>
        <p:spPr>
          <a:xfrm>
            <a:off x="457200" y="1412776"/>
            <a:ext cx="7787208" cy="5184576"/>
          </a:xfrm>
        </p:spPr>
        <p:txBody>
          <a:bodyPr/>
          <a:lstStyle/>
          <a:p>
            <a:pPr marL="114300" indent="0">
              <a:spcAft>
                <a:spcPts val="1200"/>
              </a:spcAft>
              <a:buNone/>
            </a:pPr>
            <a:r>
              <a:rPr lang="pt-BR" b="1" dirty="0" smtClean="0"/>
              <a:t>Desisto</a:t>
            </a:r>
          </a:p>
          <a:p>
            <a:pPr>
              <a:spcAft>
                <a:spcPts val="1200"/>
              </a:spcAft>
            </a:pPr>
            <a:r>
              <a:rPr lang="pt-BR" dirty="0" smtClean="0"/>
              <a:t>usada </a:t>
            </a:r>
            <a:r>
              <a:rPr lang="pt-BR" dirty="0"/>
              <a:t>quando o usuário explicitamente admite não </a:t>
            </a:r>
            <a:r>
              <a:rPr lang="pt-BR" dirty="0" smtClean="0"/>
              <a:t>conseguir </a:t>
            </a:r>
            <a:r>
              <a:rPr lang="pt-BR" dirty="0"/>
              <a:t>concluir uma tarefa (ou </a:t>
            </a:r>
            <a:r>
              <a:rPr lang="pt-BR" dirty="0" err="1"/>
              <a:t>subtarefa</a:t>
            </a:r>
            <a:r>
              <a:rPr lang="pt-BR" dirty="0"/>
              <a:t>) e desiste de continuar </a:t>
            </a:r>
            <a:r>
              <a:rPr lang="pt-BR" dirty="0" smtClean="0"/>
              <a:t>tentando</a:t>
            </a:r>
            <a:r>
              <a:rPr lang="pt-BR" dirty="0"/>
              <a:t>. </a:t>
            </a:r>
            <a:endParaRPr lang="pt-BR" dirty="0" smtClean="0"/>
          </a:p>
          <a:p>
            <a:pPr>
              <a:spcAft>
                <a:spcPts val="1800"/>
              </a:spcAft>
            </a:pPr>
            <a:r>
              <a:rPr lang="pt-BR" dirty="0" smtClean="0"/>
              <a:t>o </a:t>
            </a:r>
            <a:r>
              <a:rPr lang="pt-BR" dirty="0"/>
              <a:t>sintoma </a:t>
            </a:r>
            <a:r>
              <a:rPr lang="pt-BR" dirty="0" smtClean="0"/>
              <a:t>típico </a:t>
            </a:r>
            <a:r>
              <a:rPr lang="pt-BR" dirty="0"/>
              <a:t>é o usuário abandonar o cenário de tarefa atual sem tê-la concluído e passar </a:t>
            </a:r>
            <a:r>
              <a:rPr lang="pt-BR" dirty="0" smtClean="0"/>
              <a:t>para </a:t>
            </a:r>
            <a:r>
              <a:rPr lang="pt-BR" dirty="0"/>
              <a:t>o próximo cenário de tarefa. </a:t>
            </a:r>
            <a:endParaRPr lang="pt-BR" dirty="0" smtClean="0"/>
          </a:p>
          <a:p>
            <a:pPr marL="114300" indent="0">
              <a:spcAft>
                <a:spcPts val="1200"/>
              </a:spcAft>
              <a:buNone/>
            </a:pPr>
            <a:r>
              <a:rPr lang="pt-BR" sz="2100" u="sng" dirty="0" smtClean="0"/>
              <a:t>Observação</a:t>
            </a:r>
            <a:r>
              <a:rPr lang="pt-BR" sz="2100" dirty="0"/>
              <a:t>: </a:t>
            </a:r>
            <a:r>
              <a:rPr lang="pt-BR" sz="2100" dirty="0" smtClean="0"/>
              <a:t> nas etiquetas “Desisto” e “Para mim está bom”, o usuário </a:t>
            </a:r>
            <a:r>
              <a:rPr lang="pt-BR" sz="2100" dirty="0"/>
              <a:t>interrompe a interação antes de concluir a tarefa com sucesso. A diferença </a:t>
            </a:r>
            <a:r>
              <a:rPr lang="pt-BR" sz="2100" dirty="0" smtClean="0"/>
              <a:t>é </a:t>
            </a:r>
            <a:r>
              <a:rPr lang="pt-BR" sz="2100" dirty="0"/>
              <a:t>que, no primeiro caso, ele sabe que não concluiu a tarefa, e no segundo, acredita </a:t>
            </a:r>
            <a:r>
              <a:rPr lang="pt-BR" sz="2100" dirty="0" smtClean="0"/>
              <a:t>erroneamente </a:t>
            </a:r>
            <a:r>
              <a:rPr lang="pt-BR" sz="2100" dirty="0"/>
              <a:t>que </a:t>
            </a:r>
            <a:r>
              <a:rPr lang="pt-BR" sz="2100" dirty="0" smtClean="0"/>
              <a:t/>
            </a:r>
            <a:br>
              <a:rPr lang="pt-BR" sz="2100" dirty="0" smtClean="0"/>
            </a:br>
            <a:r>
              <a:rPr lang="pt-BR" sz="2100" dirty="0" smtClean="0"/>
              <a:t>concluiu </a:t>
            </a:r>
            <a:r>
              <a:rPr lang="pt-BR" sz="2100" dirty="0"/>
              <a:t>a </a:t>
            </a:r>
            <a:r>
              <a:rPr lang="pt-BR" sz="2100" dirty="0" smtClean="0"/>
              <a:t>tarefa </a:t>
            </a:r>
          </a:p>
        </p:txBody>
      </p:sp>
    </p:spTree>
    <p:extLst>
      <p:ext uri="{BB962C8B-B14F-4D97-AF65-F5344CB8AC3E}">
        <p14:creationId xmlns:p14="http://schemas.microsoft.com/office/powerpoint/2010/main" val="2263777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4100" dirty="0" smtClean="0"/>
              <a:t>Consolidação dos Resultados no MAC</a:t>
            </a:r>
            <a:endParaRPr lang="pt-BR" sz="4100" dirty="0"/>
          </a:p>
        </p:txBody>
      </p:sp>
      <p:sp>
        <p:nvSpPr>
          <p:cNvPr id="3" name="Espaço Reservado para Conteúdo 2"/>
          <p:cNvSpPr>
            <a:spLocks noGrp="1"/>
          </p:cNvSpPr>
          <p:nvPr>
            <p:ph idx="1"/>
          </p:nvPr>
        </p:nvSpPr>
        <p:spPr>
          <a:xfrm>
            <a:off x="457200" y="1600200"/>
            <a:ext cx="7787208" cy="5069160"/>
          </a:xfrm>
        </p:spPr>
        <p:txBody>
          <a:bodyPr/>
          <a:lstStyle/>
          <a:p>
            <a:r>
              <a:rPr lang="pt-BR" dirty="0" smtClean="0"/>
              <a:t>a </a:t>
            </a:r>
            <a:r>
              <a:rPr lang="pt-BR" dirty="0"/>
              <a:t>etiquetagem dos vídeos auxilia o </a:t>
            </a:r>
            <a:r>
              <a:rPr lang="pt-BR" dirty="0" smtClean="0"/>
              <a:t>avaliador identificar </a:t>
            </a:r>
            <a:br>
              <a:rPr lang="pt-BR" dirty="0" smtClean="0"/>
            </a:br>
            <a:r>
              <a:rPr lang="pt-BR" b="1" dirty="0" smtClean="0"/>
              <a:t>quais </a:t>
            </a:r>
            <a:r>
              <a:rPr lang="pt-BR" b="1" dirty="0"/>
              <a:t>são</a:t>
            </a:r>
            <a:r>
              <a:rPr lang="pt-BR" dirty="0"/>
              <a:t> os </a:t>
            </a:r>
            <a:r>
              <a:rPr lang="pt-BR" dirty="0" smtClean="0"/>
              <a:t>problemas de comunicabilidade e </a:t>
            </a:r>
            <a:r>
              <a:rPr lang="pt-BR" b="1" dirty="0"/>
              <a:t>por que</a:t>
            </a:r>
            <a:r>
              <a:rPr lang="pt-BR" dirty="0"/>
              <a:t> </a:t>
            </a:r>
            <a:r>
              <a:rPr lang="pt-BR" dirty="0" smtClean="0"/>
              <a:t/>
            </a:r>
            <a:br>
              <a:rPr lang="pt-BR" dirty="0" smtClean="0"/>
            </a:br>
            <a:r>
              <a:rPr lang="pt-BR" dirty="0" smtClean="0"/>
              <a:t>eles ocorreram</a:t>
            </a:r>
            <a:endParaRPr lang="pt-BR" dirty="0"/>
          </a:p>
          <a:p>
            <a:r>
              <a:rPr lang="pt-BR" dirty="0" smtClean="0"/>
              <a:t>depois ainda é preciso:</a:t>
            </a:r>
          </a:p>
          <a:p>
            <a:pPr lvl="1"/>
            <a:r>
              <a:rPr lang="pt-BR" dirty="0" smtClean="0"/>
              <a:t>interpretar </a:t>
            </a:r>
            <a:r>
              <a:rPr lang="pt-BR" dirty="0"/>
              <a:t>o </a:t>
            </a:r>
            <a:r>
              <a:rPr lang="pt-BR" dirty="0" smtClean="0"/>
              <a:t>signiﬁcado do conjunto </a:t>
            </a:r>
            <a:r>
              <a:rPr lang="pt-BR" dirty="0"/>
              <a:t>de todas as etiquetas nos vídeos de </a:t>
            </a:r>
            <a:r>
              <a:rPr lang="pt-BR" dirty="0" smtClean="0"/>
              <a:t>interação, e </a:t>
            </a:r>
          </a:p>
          <a:p>
            <a:pPr lvl="1"/>
            <a:r>
              <a:rPr lang="pt-BR" dirty="0" smtClean="0"/>
              <a:t>elaborar o perfil semiótico</a:t>
            </a:r>
            <a:endParaRPr lang="pt-BR" dirty="0"/>
          </a:p>
        </p:txBody>
      </p:sp>
    </p:spTree>
    <p:extLst>
      <p:ext uri="{BB962C8B-B14F-4D97-AF65-F5344CB8AC3E}">
        <p14:creationId xmlns:p14="http://schemas.microsoft.com/office/powerpoint/2010/main" val="2996255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4100" dirty="0" smtClean="0"/>
              <a:t>Consolidação dos Resultados no MAC</a:t>
            </a:r>
            <a:endParaRPr lang="pt-BR" sz="4100" dirty="0"/>
          </a:p>
        </p:txBody>
      </p:sp>
      <p:sp>
        <p:nvSpPr>
          <p:cNvPr id="3" name="Espaço Reservado para Conteúdo 2"/>
          <p:cNvSpPr>
            <a:spLocks noGrp="1"/>
          </p:cNvSpPr>
          <p:nvPr>
            <p:ph idx="1"/>
          </p:nvPr>
        </p:nvSpPr>
        <p:spPr>
          <a:xfrm>
            <a:off x="457200" y="1600200"/>
            <a:ext cx="7787208" cy="5069160"/>
          </a:xfrm>
        </p:spPr>
        <p:txBody>
          <a:bodyPr/>
          <a:lstStyle/>
          <a:p>
            <a:r>
              <a:rPr lang="pt-BR" dirty="0" smtClean="0"/>
              <a:t>para </a:t>
            </a:r>
            <a:r>
              <a:rPr lang="pt-BR" dirty="0"/>
              <a:t>atribuir </a:t>
            </a:r>
            <a:r>
              <a:rPr lang="pt-BR" dirty="0" smtClean="0"/>
              <a:t>signiﬁcado </a:t>
            </a:r>
            <a:r>
              <a:rPr lang="pt-BR" dirty="0"/>
              <a:t>às </a:t>
            </a:r>
            <a:r>
              <a:rPr lang="pt-BR" dirty="0" smtClean="0"/>
              <a:t>etiquetas em conjunto, </a:t>
            </a:r>
            <a:r>
              <a:rPr lang="pt-BR" dirty="0"/>
              <a:t>o avaliador </a:t>
            </a:r>
            <a:r>
              <a:rPr lang="pt-BR" dirty="0" smtClean="0"/>
              <a:t>deve </a:t>
            </a:r>
            <a:r>
              <a:rPr lang="pt-BR" dirty="0"/>
              <a:t>considerar os seguintes </a:t>
            </a:r>
            <a:r>
              <a:rPr lang="pt-BR" dirty="0" smtClean="0"/>
              <a:t>fatores:</a:t>
            </a:r>
            <a:endParaRPr lang="pt-BR" dirty="0"/>
          </a:p>
          <a:p>
            <a:pPr lvl="1"/>
            <a:r>
              <a:rPr lang="pt-BR" dirty="0"/>
              <a:t>a </a:t>
            </a:r>
            <a:r>
              <a:rPr lang="pt-BR" dirty="0" smtClean="0"/>
              <a:t>frequência e o contexto em que ocorre cada etiqueta (</a:t>
            </a:r>
            <a:r>
              <a:rPr lang="pt-BR" dirty="0"/>
              <a:t>por  </a:t>
            </a:r>
            <a:r>
              <a:rPr lang="pt-BR" dirty="0" smtClean="0"/>
              <a:t>participante, por </a:t>
            </a:r>
            <a:r>
              <a:rPr lang="pt-BR" dirty="0"/>
              <a:t>tarefa, ou em toda a interação), que auxiliam </a:t>
            </a:r>
            <a:r>
              <a:rPr lang="pt-BR" dirty="0" smtClean="0"/>
              <a:t>a identificação de problemas </a:t>
            </a:r>
            <a:r>
              <a:rPr lang="pt-BR" dirty="0"/>
              <a:t>recorrentes ou </a:t>
            </a:r>
            <a:r>
              <a:rPr lang="pt-BR" dirty="0" smtClean="0"/>
              <a:t>sistemáticos;</a:t>
            </a:r>
            <a:endParaRPr lang="pt-BR" dirty="0"/>
          </a:p>
          <a:p>
            <a:pPr lvl="1"/>
            <a:r>
              <a:rPr lang="pt-BR" dirty="0"/>
              <a:t>sequências de etiquetas (por participante, por tarefa, ou em toda a interação</a:t>
            </a:r>
            <a:r>
              <a:rPr lang="pt-BR" dirty="0" smtClean="0"/>
              <a:t>), que </a:t>
            </a:r>
            <a:r>
              <a:rPr lang="pt-BR" dirty="0"/>
              <a:t>podem indicar uma ruptura comunicativa de maior alcance, </a:t>
            </a:r>
            <a:r>
              <a:rPr lang="pt-BR" dirty="0" smtClean="0"/>
              <a:t>envolvendo </a:t>
            </a:r>
            <a:r>
              <a:rPr lang="pt-BR" dirty="0"/>
              <a:t>diferentes signos de interface e requerendo mais tempo ou esforço para o </a:t>
            </a:r>
            <a:r>
              <a:rPr lang="pt-BR" dirty="0" smtClean="0"/>
              <a:t>usuário </a:t>
            </a:r>
            <a:r>
              <a:rPr lang="pt-BR" dirty="0"/>
              <a:t>se recuperar e retomar um caminho de interpretação produtivo;</a:t>
            </a:r>
          </a:p>
          <a:p>
            <a:pPr lvl="1"/>
            <a:r>
              <a:rPr lang="pt-BR" dirty="0"/>
              <a:t>o nível dos problemas relacionados aos objetivos dos usuários (operacional, </a:t>
            </a:r>
            <a:r>
              <a:rPr lang="pt-BR" dirty="0" smtClean="0"/>
              <a:t>tático </a:t>
            </a:r>
            <a:r>
              <a:rPr lang="pt-BR" dirty="0"/>
              <a:t>ou estratégico);</a:t>
            </a:r>
          </a:p>
          <a:p>
            <a:pPr lvl="1"/>
            <a:r>
              <a:rPr lang="pt-BR" dirty="0"/>
              <a:t>outras ontologias ou classes de problemas de IHC oriundas de outras teorias, </a:t>
            </a:r>
            <a:r>
              <a:rPr lang="pt-BR" dirty="0" smtClean="0"/>
              <a:t>abordagens </a:t>
            </a:r>
            <a:r>
              <a:rPr lang="pt-BR" dirty="0"/>
              <a:t>e técnicas que podem enriquecer a interpretação do avaliador.</a:t>
            </a:r>
          </a:p>
        </p:txBody>
      </p:sp>
    </p:spTree>
    <p:extLst>
      <p:ext uri="{BB962C8B-B14F-4D97-AF65-F5344CB8AC3E}">
        <p14:creationId xmlns:p14="http://schemas.microsoft.com/office/powerpoint/2010/main" val="3007040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4100" dirty="0"/>
              <a:t>Consolidação dos Resultados no MAC</a:t>
            </a:r>
          </a:p>
        </p:txBody>
      </p:sp>
      <p:sp>
        <p:nvSpPr>
          <p:cNvPr id="3" name="Espaço Reservado para Conteúdo 2"/>
          <p:cNvSpPr>
            <a:spLocks noGrp="1"/>
          </p:cNvSpPr>
          <p:nvPr>
            <p:ph idx="1"/>
          </p:nvPr>
        </p:nvSpPr>
        <p:spPr>
          <a:xfrm>
            <a:off x="457200" y="1600200"/>
            <a:ext cx="7715200" cy="5069160"/>
          </a:xfrm>
        </p:spPr>
        <p:txBody>
          <a:bodyPr/>
          <a:lstStyle/>
          <a:p>
            <a:r>
              <a:rPr lang="pt-BR" dirty="0" smtClean="0"/>
              <a:t>as rupturas de comunicação podem ser classificadas da seguinte forma: </a:t>
            </a:r>
            <a:endParaRPr lang="pt-BR" dirty="0"/>
          </a:p>
          <a:p>
            <a:pPr lvl="1"/>
            <a:r>
              <a:rPr lang="pt-BR" dirty="0"/>
              <a:t>o usuário </a:t>
            </a:r>
            <a:r>
              <a:rPr lang="pt-BR" b="1" dirty="0"/>
              <a:t>não </a:t>
            </a:r>
            <a:r>
              <a:rPr lang="pt-BR" b="1" dirty="0" smtClean="0"/>
              <a:t>consegue </a:t>
            </a:r>
            <a:r>
              <a:rPr lang="pt-BR" b="1" dirty="0"/>
              <a:t>expressar</a:t>
            </a:r>
            <a:r>
              <a:rPr lang="pt-BR" dirty="0"/>
              <a:t> o </a:t>
            </a:r>
            <a:r>
              <a:rPr lang="pt-BR" dirty="0" smtClean="0"/>
              <a:t>signiﬁcado pretendido</a:t>
            </a:r>
            <a:endParaRPr lang="pt-BR" dirty="0"/>
          </a:p>
          <a:p>
            <a:pPr lvl="1"/>
            <a:r>
              <a:rPr lang="pt-BR" dirty="0"/>
              <a:t>o </a:t>
            </a:r>
            <a:r>
              <a:rPr lang="pt-BR" dirty="0" smtClean="0"/>
              <a:t>usuário </a:t>
            </a:r>
            <a:r>
              <a:rPr lang="pt-BR" b="1" dirty="0" smtClean="0"/>
              <a:t>escolhe </a:t>
            </a:r>
            <a:r>
              <a:rPr lang="pt-BR" b="1" dirty="0"/>
              <a:t>o modo errado</a:t>
            </a:r>
            <a:r>
              <a:rPr lang="pt-BR" dirty="0"/>
              <a:t> de expressar o </a:t>
            </a:r>
            <a:r>
              <a:rPr lang="pt-BR" dirty="0" smtClean="0"/>
              <a:t>signiﬁcado pretendido</a:t>
            </a:r>
            <a:endParaRPr lang="pt-BR" dirty="0"/>
          </a:p>
          <a:p>
            <a:pPr lvl="1"/>
            <a:r>
              <a:rPr lang="pt-BR" dirty="0"/>
              <a:t>o usuário </a:t>
            </a:r>
            <a:r>
              <a:rPr lang="pt-BR" b="1" dirty="0"/>
              <a:t>não consegue </a:t>
            </a:r>
            <a:r>
              <a:rPr lang="pt-BR" b="1" dirty="0" smtClean="0"/>
              <a:t>interpretar</a:t>
            </a:r>
            <a:r>
              <a:rPr lang="pt-BR" dirty="0" smtClean="0"/>
              <a:t> </a:t>
            </a:r>
            <a:r>
              <a:rPr lang="pt-BR" dirty="0"/>
              <a:t>o que o sistema </a:t>
            </a:r>
            <a:r>
              <a:rPr lang="pt-BR" dirty="0" smtClean="0"/>
              <a:t>expressa</a:t>
            </a:r>
            <a:endParaRPr lang="pt-BR" dirty="0"/>
          </a:p>
          <a:p>
            <a:pPr lvl="1"/>
            <a:r>
              <a:rPr lang="pt-BR" dirty="0"/>
              <a:t>o usuário </a:t>
            </a:r>
            <a:r>
              <a:rPr lang="pt-BR" b="1" dirty="0" smtClean="0"/>
              <a:t>escolhe </a:t>
            </a:r>
            <a:r>
              <a:rPr lang="pt-BR" b="1" dirty="0"/>
              <a:t>a interpretação errada</a:t>
            </a:r>
            <a:r>
              <a:rPr lang="pt-BR" dirty="0"/>
              <a:t> para o que o sistema </a:t>
            </a:r>
            <a:r>
              <a:rPr lang="pt-BR" dirty="0" smtClean="0"/>
              <a:t>expressa</a:t>
            </a:r>
            <a:endParaRPr lang="pt-BR" dirty="0"/>
          </a:p>
          <a:p>
            <a:pPr lvl="1"/>
            <a:r>
              <a:rPr lang="pt-BR" dirty="0"/>
              <a:t>o usuário </a:t>
            </a:r>
            <a:r>
              <a:rPr lang="pt-BR" b="1" dirty="0"/>
              <a:t>não consegue</a:t>
            </a:r>
            <a:r>
              <a:rPr lang="pt-BR" dirty="0"/>
              <a:t> </a:t>
            </a:r>
            <a:r>
              <a:rPr lang="pt-BR" b="1" dirty="0" smtClean="0"/>
              <a:t>sequer</a:t>
            </a:r>
            <a:r>
              <a:rPr lang="pt-BR" dirty="0" smtClean="0"/>
              <a:t> </a:t>
            </a:r>
            <a:r>
              <a:rPr lang="pt-BR" b="1" dirty="0" smtClean="0"/>
              <a:t>formular </a:t>
            </a:r>
            <a:r>
              <a:rPr lang="pt-BR" b="1" dirty="0"/>
              <a:t>uma intenção de </a:t>
            </a:r>
            <a:r>
              <a:rPr lang="pt-BR" b="1" dirty="0" smtClean="0"/>
              <a:t>comunicação</a:t>
            </a:r>
          </a:p>
          <a:p>
            <a:pPr>
              <a:spcBef>
                <a:spcPts val="1800"/>
              </a:spcBef>
            </a:pPr>
            <a:r>
              <a:rPr lang="pt-BR" dirty="0" smtClean="0"/>
              <a:t>essas categorias ajudam o avaliador explicar as rupturas de comunicação observadas nos vídeos</a:t>
            </a:r>
            <a:endParaRPr lang="pt-BR" dirty="0"/>
          </a:p>
        </p:txBody>
      </p:sp>
    </p:spTree>
    <p:extLst>
      <p:ext uri="{BB962C8B-B14F-4D97-AF65-F5344CB8AC3E}">
        <p14:creationId xmlns:p14="http://schemas.microsoft.com/office/powerpoint/2010/main" val="10316813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4100" dirty="0"/>
              <a:t>Consolidação dos Resultados no MAC</a:t>
            </a:r>
          </a:p>
        </p:txBody>
      </p:sp>
      <p:sp>
        <p:nvSpPr>
          <p:cNvPr id="3" name="Espaço Reservado para Conteúdo 2"/>
          <p:cNvSpPr>
            <a:spLocks noGrp="1"/>
          </p:cNvSpPr>
          <p:nvPr>
            <p:ph idx="1"/>
          </p:nvPr>
        </p:nvSpPr>
        <p:spPr>
          <a:xfrm>
            <a:off x="457200" y="1600200"/>
            <a:ext cx="7715200" cy="5069160"/>
          </a:xfrm>
        </p:spPr>
        <p:txBody>
          <a:bodyPr/>
          <a:lstStyle/>
          <a:p>
            <a:endParaRPr lang="pt-B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80" y="1556792"/>
            <a:ext cx="6876858"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9174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216" cy="1143000"/>
          </a:xfrm>
        </p:spPr>
        <p:txBody>
          <a:bodyPr/>
          <a:lstStyle/>
          <a:p>
            <a:r>
              <a:rPr lang="pt-BR" sz="4100" dirty="0"/>
              <a:t>Consolidação dos Resultados no MAC</a:t>
            </a:r>
          </a:p>
        </p:txBody>
      </p:sp>
      <p:sp>
        <p:nvSpPr>
          <p:cNvPr id="3" name="Espaço Reservado para Conteúdo 2"/>
          <p:cNvSpPr>
            <a:spLocks noGrp="1"/>
          </p:cNvSpPr>
          <p:nvPr>
            <p:ph idx="1"/>
          </p:nvPr>
        </p:nvSpPr>
        <p:spPr>
          <a:xfrm>
            <a:off x="457200" y="1600200"/>
            <a:ext cx="7715200" cy="5069160"/>
          </a:xfrm>
        </p:spPr>
        <p:txBody>
          <a:bodyPr/>
          <a:lstStyle/>
          <a:p>
            <a:endParaRPr lang="pt-BR"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099461"/>
            <a:ext cx="6336704" cy="564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078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Heurísticas de Nielsen (2/4)</a:t>
            </a:r>
            <a:endParaRPr lang="pt-BR" dirty="0"/>
          </a:p>
        </p:txBody>
      </p:sp>
      <p:sp>
        <p:nvSpPr>
          <p:cNvPr id="3" name="Espaço Reservado para Conteúdo 2"/>
          <p:cNvSpPr>
            <a:spLocks noGrp="1"/>
          </p:cNvSpPr>
          <p:nvPr>
            <p:ph idx="1"/>
          </p:nvPr>
        </p:nvSpPr>
        <p:spPr/>
        <p:txBody>
          <a:bodyPr/>
          <a:lstStyle/>
          <a:p>
            <a:r>
              <a:rPr lang="pt-BR" b="1" dirty="0"/>
              <a:t>controle e liberdade do </a:t>
            </a:r>
            <a:r>
              <a:rPr lang="pt-BR" b="1" dirty="0" smtClean="0"/>
              <a:t>usuário</a:t>
            </a:r>
            <a:r>
              <a:rPr lang="pt-BR" dirty="0" smtClean="0"/>
              <a:t>: os usuários frequentemente realizam ações equivocadas no sistema e precisam de uma “saída de emergência” claramente marcada para sair do estado indesejado sem ter de percorrer um diálogo extenso. A </a:t>
            </a:r>
            <a:r>
              <a:rPr lang="pt-BR" dirty="0"/>
              <a:t>interface deve permitir que o usuário desfaça e refaça suas </a:t>
            </a:r>
            <a:r>
              <a:rPr lang="pt-BR" dirty="0" smtClean="0"/>
              <a:t>ações</a:t>
            </a:r>
            <a:endParaRPr lang="pt-BR" dirty="0"/>
          </a:p>
          <a:p>
            <a:r>
              <a:rPr lang="pt-BR" b="1" dirty="0"/>
              <a:t>consistência e </a:t>
            </a:r>
            <a:r>
              <a:rPr lang="pt-BR" b="1" dirty="0" smtClean="0"/>
              <a:t>padronização</a:t>
            </a:r>
            <a:r>
              <a:rPr lang="pt-BR" dirty="0" smtClean="0"/>
              <a:t>: </a:t>
            </a:r>
            <a:r>
              <a:rPr lang="pt-BR" dirty="0"/>
              <a:t>os usuários não devem ter de se perguntar </a:t>
            </a:r>
            <a:r>
              <a:rPr lang="pt-BR" dirty="0" smtClean="0"/>
              <a:t>se palavras</a:t>
            </a:r>
            <a:r>
              <a:rPr lang="pt-BR" dirty="0"/>
              <a:t>, situações ou ações diferentes </a:t>
            </a:r>
            <a:r>
              <a:rPr lang="pt-BR" dirty="0" smtClean="0"/>
              <a:t>significam </a:t>
            </a:r>
            <a:r>
              <a:rPr lang="pt-BR" dirty="0"/>
              <a:t>a mesma coisa. O designer </a:t>
            </a:r>
            <a:r>
              <a:rPr lang="pt-BR" dirty="0" smtClean="0"/>
              <a:t>deve </a:t>
            </a:r>
            <a:r>
              <a:rPr lang="pt-BR" dirty="0"/>
              <a:t>seguir as convenções da plataforma ou do ambiente </a:t>
            </a:r>
            <a:r>
              <a:rPr lang="pt-BR" dirty="0" smtClean="0"/>
              <a:t>computacional</a:t>
            </a:r>
          </a:p>
          <a:p>
            <a:r>
              <a:rPr lang="pt-BR" b="1" dirty="0"/>
              <a:t>reconhecimento em vez de memorização</a:t>
            </a:r>
            <a:r>
              <a:rPr lang="pt-BR" dirty="0"/>
              <a:t>: o designer deve tornar os objetos, as ações e opções visíveis. As instruções de uso do sistema devem estar visíveis ou facilmente acessíveis sempre que </a:t>
            </a:r>
            <a:r>
              <a:rPr lang="pt-BR" dirty="0" smtClean="0"/>
              <a:t>necessário</a:t>
            </a:r>
            <a:endParaRPr lang="pt-BR" dirty="0"/>
          </a:p>
          <a:p>
            <a:endParaRPr lang="pt-BR" dirty="0"/>
          </a:p>
        </p:txBody>
      </p:sp>
    </p:spTree>
    <p:extLst>
      <p:ext uri="{BB962C8B-B14F-4D97-AF65-F5344CB8AC3E}">
        <p14:creationId xmlns:p14="http://schemas.microsoft.com/office/powerpoint/2010/main" val="1480830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600200"/>
            <a:ext cx="7715200" cy="5069160"/>
          </a:xfrm>
        </p:spPr>
        <p:txBody>
          <a:bodyPr/>
          <a:lstStyle/>
          <a:p>
            <a:r>
              <a:rPr lang="pt-BR" dirty="0" smtClean="0"/>
              <a:t>o </a:t>
            </a:r>
            <a:r>
              <a:rPr lang="pt-BR" b="1" dirty="0" smtClean="0"/>
              <a:t>perfil semiótico</a:t>
            </a:r>
            <a:r>
              <a:rPr lang="pt-BR" dirty="0" smtClean="0"/>
              <a:t> </a:t>
            </a:r>
            <a:r>
              <a:rPr lang="pt-BR" dirty="0"/>
              <a:t>é elaborado através da reconstrução da metamensagem do designer tal como </a:t>
            </a:r>
            <a:r>
              <a:rPr lang="pt-BR" dirty="0" smtClean="0"/>
              <a:t>ela </a:t>
            </a:r>
            <a:r>
              <a:rPr lang="pt-BR" dirty="0"/>
              <a:t>foi recebida pelo </a:t>
            </a:r>
            <a:r>
              <a:rPr lang="pt-BR" dirty="0" smtClean="0"/>
              <a:t>usuário</a:t>
            </a:r>
          </a:p>
          <a:p>
            <a:endParaRPr lang="pt-BR" dirty="0"/>
          </a:p>
          <a:p>
            <a:endParaRPr lang="pt-BR" dirty="0" smtClean="0"/>
          </a:p>
          <a:p>
            <a:endParaRPr lang="pt-BR" dirty="0"/>
          </a:p>
          <a:p>
            <a:endParaRPr lang="pt-BR" dirty="0" smtClean="0"/>
          </a:p>
          <a:p>
            <a:endParaRPr lang="pt-BR" dirty="0"/>
          </a:p>
          <a:p>
            <a:endParaRPr lang="pt-BR" dirty="0" smtClean="0"/>
          </a:p>
          <a:p>
            <a:endParaRPr lang="pt-BR" dirty="0"/>
          </a:p>
        </p:txBody>
      </p:sp>
      <p:sp>
        <p:nvSpPr>
          <p:cNvPr id="7" name="Título 1"/>
          <p:cNvSpPr txBox="1">
            <a:spLocks/>
          </p:cNvSpPr>
          <p:nvPr/>
        </p:nvSpPr>
        <p:spPr>
          <a:xfrm>
            <a:off x="457200" y="274638"/>
            <a:ext cx="7859216" cy="1143000"/>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sz="4600" kern="1200" spc="-100">
                <a:solidFill>
                  <a:schemeClr val="tx2"/>
                </a:solidFill>
                <a:latin typeface="+mj-lt"/>
                <a:ea typeface="+mj-ea"/>
                <a:cs typeface="+mj-cs"/>
              </a:defRPr>
            </a:lvl1pPr>
            <a:lvl2pPr algn="l" rtl="0" eaLnBrk="1" fontAlgn="base" hangingPunct="1">
              <a:spcBef>
                <a:spcPct val="0"/>
              </a:spcBef>
              <a:spcAft>
                <a:spcPct val="0"/>
              </a:spcAft>
              <a:defRPr sz="4600">
                <a:solidFill>
                  <a:schemeClr val="tx2"/>
                </a:solidFill>
                <a:latin typeface="Calibri" pitchFamily="34" charset="0"/>
              </a:defRPr>
            </a:lvl2pPr>
            <a:lvl3pPr algn="l" rtl="0" eaLnBrk="1" fontAlgn="base" hangingPunct="1">
              <a:spcBef>
                <a:spcPct val="0"/>
              </a:spcBef>
              <a:spcAft>
                <a:spcPct val="0"/>
              </a:spcAft>
              <a:defRPr sz="4600">
                <a:solidFill>
                  <a:schemeClr val="tx2"/>
                </a:solidFill>
                <a:latin typeface="Calibri" pitchFamily="34" charset="0"/>
              </a:defRPr>
            </a:lvl3pPr>
            <a:lvl4pPr algn="l" rtl="0" eaLnBrk="1" fontAlgn="base" hangingPunct="1">
              <a:spcBef>
                <a:spcPct val="0"/>
              </a:spcBef>
              <a:spcAft>
                <a:spcPct val="0"/>
              </a:spcAft>
              <a:defRPr sz="4600">
                <a:solidFill>
                  <a:schemeClr val="tx2"/>
                </a:solidFill>
                <a:latin typeface="Calibri" pitchFamily="34" charset="0"/>
              </a:defRPr>
            </a:lvl4pPr>
            <a:lvl5pPr algn="l" rtl="0" eaLnBrk="1" fontAlgn="base" hangingPunct="1">
              <a:spcBef>
                <a:spcPct val="0"/>
              </a:spcBef>
              <a:spcAft>
                <a:spcPct val="0"/>
              </a:spcAft>
              <a:defRPr sz="4600">
                <a:solidFill>
                  <a:schemeClr val="tx2"/>
                </a:solidFill>
                <a:latin typeface="Calibri" pitchFamily="34" charset="0"/>
              </a:defRPr>
            </a:lvl5pPr>
            <a:lvl6pPr marL="457200" algn="l" rtl="0" eaLnBrk="1" fontAlgn="base" hangingPunct="1">
              <a:spcBef>
                <a:spcPct val="0"/>
              </a:spcBef>
              <a:spcAft>
                <a:spcPct val="0"/>
              </a:spcAft>
              <a:defRPr sz="4600">
                <a:solidFill>
                  <a:schemeClr val="tx2"/>
                </a:solidFill>
                <a:latin typeface="Calibri" pitchFamily="34" charset="0"/>
              </a:defRPr>
            </a:lvl6pPr>
            <a:lvl7pPr marL="914400" algn="l" rtl="0" eaLnBrk="1" fontAlgn="base" hangingPunct="1">
              <a:spcBef>
                <a:spcPct val="0"/>
              </a:spcBef>
              <a:spcAft>
                <a:spcPct val="0"/>
              </a:spcAft>
              <a:defRPr sz="4600">
                <a:solidFill>
                  <a:schemeClr val="tx2"/>
                </a:solidFill>
                <a:latin typeface="Calibri" pitchFamily="34" charset="0"/>
              </a:defRPr>
            </a:lvl7pPr>
            <a:lvl8pPr marL="1371600" algn="l" rtl="0" eaLnBrk="1" fontAlgn="base" hangingPunct="1">
              <a:spcBef>
                <a:spcPct val="0"/>
              </a:spcBef>
              <a:spcAft>
                <a:spcPct val="0"/>
              </a:spcAft>
              <a:defRPr sz="4600">
                <a:solidFill>
                  <a:schemeClr val="tx2"/>
                </a:solidFill>
                <a:latin typeface="Calibri" pitchFamily="34" charset="0"/>
              </a:defRPr>
            </a:lvl8pPr>
            <a:lvl9pPr marL="1828800" algn="l" rtl="0" eaLnBrk="1" fontAlgn="base" hangingPunct="1">
              <a:spcBef>
                <a:spcPct val="0"/>
              </a:spcBef>
              <a:spcAft>
                <a:spcPct val="0"/>
              </a:spcAft>
              <a:defRPr sz="4600">
                <a:solidFill>
                  <a:schemeClr val="tx2"/>
                </a:solidFill>
                <a:latin typeface="Calibri" pitchFamily="34" charset="0"/>
              </a:defRPr>
            </a:lvl9pPr>
          </a:lstStyle>
          <a:p>
            <a:r>
              <a:rPr lang="pt-BR" sz="4100" smtClean="0"/>
              <a:t>Consolidação dos Resultados no MAC</a:t>
            </a:r>
            <a:endParaRPr lang="pt-BR" sz="4100" dirty="0"/>
          </a:p>
        </p:txBody>
      </p:sp>
      <p:sp>
        <p:nvSpPr>
          <p:cNvPr id="8" name="CaixaDeTexto 7"/>
          <p:cNvSpPr txBox="1"/>
          <p:nvPr/>
        </p:nvSpPr>
        <p:spPr>
          <a:xfrm>
            <a:off x="539552" y="2780928"/>
            <a:ext cx="7416824" cy="2355581"/>
          </a:xfrm>
          <a:prstGeom prst="rect">
            <a:avLst/>
          </a:prstGeom>
          <a:solidFill>
            <a:schemeClr val="accent1">
              <a:lumMod val="20000"/>
              <a:lumOff val="80000"/>
            </a:schemeClr>
          </a:solidFill>
        </p:spPr>
        <p:txBody>
          <a:bodyPr wrap="square" lIns="432000" tIns="252000" rIns="432000" bIns="252000" rtlCol="0">
            <a:spAutoFit/>
          </a:bodyPr>
          <a:lstStyle>
            <a:defPPr>
              <a:defRPr lang="pt-BR"/>
            </a:defPPr>
            <a:lvl1pPr>
              <a:defRPr sz="2400">
                <a:latin typeface="+mn-lt"/>
              </a:defRPr>
            </a:lvl1pPr>
          </a:lstStyle>
          <a:p>
            <a:r>
              <a:rPr lang="pt-BR" sz="2000" dirty="0"/>
              <a:t>Este é o meu entendimento, como </a:t>
            </a:r>
            <a:r>
              <a:rPr lang="pt-BR" sz="2000" dirty="0" smtClean="0"/>
              <a:t>designer, de </a:t>
            </a:r>
            <a:r>
              <a:rPr lang="pt-BR" sz="2000" b="1" dirty="0" smtClean="0"/>
              <a:t>quem </a:t>
            </a:r>
            <a:r>
              <a:rPr lang="pt-BR" sz="2000" b="1" dirty="0"/>
              <a:t>você, usuário, é</a:t>
            </a:r>
            <a:r>
              <a:rPr lang="pt-BR" sz="2000" dirty="0"/>
              <a:t>, do que aprendi que você </a:t>
            </a:r>
            <a:r>
              <a:rPr lang="pt-BR" sz="2000" b="1" dirty="0" smtClean="0"/>
              <a:t>quer </a:t>
            </a:r>
            <a:r>
              <a:rPr lang="pt-BR" sz="2000" b="1" dirty="0"/>
              <a:t>ou precisa fazer</a:t>
            </a:r>
            <a:r>
              <a:rPr lang="pt-BR" sz="2000" dirty="0"/>
              <a:t>, de </a:t>
            </a:r>
            <a:r>
              <a:rPr lang="pt-BR" sz="2000" b="1" dirty="0"/>
              <a:t>que maneiras prefere fazer</a:t>
            </a:r>
            <a:r>
              <a:rPr lang="pt-BR" sz="2000" dirty="0"/>
              <a:t>, e</a:t>
            </a:r>
            <a:r>
              <a:rPr lang="pt-BR" sz="2000" b="1" dirty="0"/>
              <a:t> por quê</a:t>
            </a:r>
            <a:r>
              <a:rPr lang="pt-BR" sz="2000" dirty="0"/>
              <a:t>. Este, portanto, é o sistema que projetei para você, e esta é </a:t>
            </a:r>
            <a:r>
              <a:rPr lang="pt-BR" sz="2000" b="1" dirty="0"/>
              <a:t>a forma como você pode ou deve </a:t>
            </a:r>
            <a:r>
              <a:rPr lang="pt-BR" sz="2000" b="1" dirty="0" smtClean="0"/>
              <a:t>utilizá-lo </a:t>
            </a:r>
            <a:r>
              <a:rPr lang="pt-BR" sz="2000" dirty="0"/>
              <a:t>para alcançar uma gama de objetivos que se encaixam </a:t>
            </a:r>
            <a:r>
              <a:rPr lang="pt-BR" sz="2000" dirty="0" smtClean="0"/>
              <a:t>nesta </a:t>
            </a:r>
            <a:r>
              <a:rPr lang="pt-BR" sz="2000" dirty="0"/>
              <a:t>visão.</a:t>
            </a:r>
          </a:p>
        </p:txBody>
      </p:sp>
    </p:spTree>
    <p:extLst>
      <p:ext uri="{BB962C8B-B14F-4D97-AF65-F5344CB8AC3E}">
        <p14:creationId xmlns:p14="http://schemas.microsoft.com/office/powerpoint/2010/main" val="29753498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600200"/>
            <a:ext cx="7715200" cy="5069160"/>
          </a:xfrm>
        </p:spPr>
        <p:txBody>
          <a:bodyPr/>
          <a:lstStyle/>
          <a:p>
            <a:pPr marL="114300" indent="0">
              <a:spcAft>
                <a:spcPts val="600"/>
              </a:spcAft>
              <a:buNone/>
            </a:pPr>
            <a:r>
              <a:rPr lang="pt-BR" dirty="0" smtClean="0"/>
              <a:t>Vejamos </a:t>
            </a:r>
            <a:r>
              <a:rPr lang="pt-BR" dirty="0"/>
              <a:t>algumas perguntas para guiar a reconstrução da </a:t>
            </a:r>
            <a:r>
              <a:rPr lang="pt-BR" dirty="0" err="1"/>
              <a:t>metamensagem</a:t>
            </a:r>
            <a:r>
              <a:rPr lang="pt-BR" dirty="0"/>
              <a:t>:</a:t>
            </a:r>
          </a:p>
          <a:p>
            <a:r>
              <a:rPr lang="pt-BR" sz="2100" dirty="0"/>
              <a:t>Q</a:t>
            </a:r>
            <a:r>
              <a:rPr lang="pt-BR" sz="2100" dirty="0" smtClean="0"/>
              <a:t>uem </a:t>
            </a:r>
            <a:r>
              <a:rPr lang="pt-BR" sz="2100" dirty="0"/>
              <a:t>o designer pensa ser o usuário do produto por ele projetado? </a:t>
            </a:r>
            <a:r>
              <a:rPr lang="pt-BR" sz="2100" dirty="0" smtClean="0"/>
              <a:t>Quem </a:t>
            </a:r>
            <a:r>
              <a:rPr lang="pt-BR" sz="2100" dirty="0"/>
              <a:t>são os usuários destinatários da </a:t>
            </a:r>
            <a:r>
              <a:rPr lang="pt-BR" sz="2100" dirty="0" err="1"/>
              <a:t>metamensagem</a:t>
            </a:r>
            <a:r>
              <a:rPr lang="pt-BR" sz="2100" dirty="0"/>
              <a:t> do designer? Quais </a:t>
            </a:r>
            <a:r>
              <a:rPr lang="pt-BR" sz="2100" dirty="0" smtClean="0"/>
              <a:t>são </a:t>
            </a:r>
            <a:r>
              <a:rPr lang="pt-BR" sz="2100" dirty="0"/>
              <a:t>seus </a:t>
            </a:r>
            <a:r>
              <a:rPr lang="pt-BR" sz="2100" dirty="0" smtClean="0"/>
              <a:t>perfis</a:t>
            </a:r>
            <a:r>
              <a:rPr lang="pt-BR" sz="2100" dirty="0"/>
              <a:t>, incluindo características e valores? </a:t>
            </a:r>
            <a:endParaRPr lang="pt-BR" sz="2100" dirty="0" smtClean="0"/>
          </a:p>
          <a:p>
            <a:r>
              <a:rPr lang="pt-BR" sz="2100" dirty="0"/>
              <a:t>Quais são os desejos e as necessidades dos usuários, na visão do designer? Como a metacomunicação do designer privilegia certos desejos e necessidades em detrimento a outros?</a:t>
            </a:r>
          </a:p>
        </p:txBody>
      </p:sp>
      <p:sp>
        <p:nvSpPr>
          <p:cNvPr id="7" name="Título 1"/>
          <p:cNvSpPr txBox="1">
            <a:spLocks/>
          </p:cNvSpPr>
          <p:nvPr/>
        </p:nvSpPr>
        <p:spPr>
          <a:xfrm>
            <a:off x="457200" y="274638"/>
            <a:ext cx="7859216" cy="1143000"/>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sz="4600" kern="1200" spc="-100">
                <a:solidFill>
                  <a:schemeClr val="tx2"/>
                </a:solidFill>
                <a:latin typeface="+mj-lt"/>
                <a:ea typeface="+mj-ea"/>
                <a:cs typeface="+mj-cs"/>
              </a:defRPr>
            </a:lvl1pPr>
            <a:lvl2pPr algn="l" rtl="0" eaLnBrk="1" fontAlgn="base" hangingPunct="1">
              <a:spcBef>
                <a:spcPct val="0"/>
              </a:spcBef>
              <a:spcAft>
                <a:spcPct val="0"/>
              </a:spcAft>
              <a:defRPr sz="4600">
                <a:solidFill>
                  <a:schemeClr val="tx2"/>
                </a:solidFill>
                <a:latin typeface="Calibri" pitchFamily="34" charset="0"/>
              </a:defRPr>
            </a:lvl2pPr>
            <a:lvl3pPr algn="l" rtl="0" eaLnBrk="1" fontAlgn="base" hangingPunct="1">
              <a:spcBef>
                <a:spcPct val="0"/>
              </a:spcBef>
              <a:spcAft>
                <a:spcPct val="0"/>
              </a:spcAft>
              <a:defRPr sz="4600">
                <a:solidFill>
                  <a:schemeClr val="tx2"/>
                </a:solidFill>
                <a:latin typeface="Calibri" pitchFamily="34" charset="0"/>
              </a:defRPr>
            </a:lvl3pPr>
            <a:lvl4pPr algn="l" rtl="0" eaLnBrk="1" fontAlgn="base" hangingPunct="1">
              <a:spcBef>
                <a:spcPct val="0"/>
              </a:spcBef>
              <a:spcAft>
                <a:spcPct val="0"/>
              </a:spcAft>
              <a:defRPr sz="4600">
                <a:solidFill>
                  <a:schemeClr val="tx2"/>
                </a:solidFill>
                <a:latin typeface="Calibri" pitchFamily="34" charset="0"/>
              </a:defRPr>
            </a:lvl4pPr>
            <a:lvl5pPr algn="l" rtl="0" eaLnBrk="1" fontAlgn="base" hangingPunct="1">
              <a:spcBef>
                <a:spcPct val="0"/>
              </a:spcBef>
              <a:spcAft>
                <a:spcPct val="0"/>
              </a:spcAft>
              <a:defRPr sz="4600">
                <a:solidFill>
                  <a:schemeClr val="tx2"/>
                </a:solidFill>
                <a:latin typeface="Calibri" pitchFamily="34" charset="0"/>
              </a:defRPr>
            </a:lvl5pPr>
            <a:lvl6pPr marL="457200" algn="l" rtl="0" eaLnBrk="1" fontAlgn="base" hangingPunct="1">
              <a:spcBef>
                <a:spcPct val="0"/>
              </a:spcBef>
              <a:spcAft>
                <a:spcPct val="0"/>
              </a:spcAft>
              <a:defRPr sz="4600">
                <a:solidFill>
                  <a:schemeClr val="tx2"/>
                </a:solidFill>
                <a:latin typeface="Calibri" pitchFamily="34" charset="0"/>
              </a:defRPr>
            </a:lvl6pPr>
            <a:lvl7pPr marL="914400" algn="l" rtl="0" eaLnBrk="1" fontAlgn="base" hangingPunct="1">
              <a:spcBef>
                <a:spcPct val="0"/>
              </a:spcBef>
              <a:spcAft>
                <a:spcPct val="0"/>
              </a:spcAft>
              <a:defRPr sz="4600">
                <a:solidFill>
                  <a:schemeClr val="tx2"/>
                </a:solidFill>
                <a:latin typeface="Calibri" pitchFamily="34" charset="0"/>
              </a:defRPr>
            </a:lvl7pPr>
            <a:lvl8pPr marL="1371600" algn="l" rtl="0" eaLnBrk="1" fontAlgn="base" hangingPunct="1">
              <a:spcBef>
                <a:spcPct val="0"/>
              </a:spcBef>
              <a:spcAft>
                <a:spcPct val="0"/>
              </a:spcAft>
              <a:defRPr sz="4600">
                <a:solidFill>
                  <a:schemeClr val="tx2"/>
                </a:solidFill>
                <a:latin typeface="Calibri" pitchFamily="34" charset="0"/>
              </a:defRPr>
            </a:lvl8pPr>
            <a:lvl9pPr marL="1828800" algn="l" rtl="0" eaLnBrk="1" fontAlgn="base" hangingPunct="1">
              <a:spcBef>
                <a:spcPct val="0"/>
              </a:spcBef>
              <a:spcAft>
                <a:spcPct val="0"/>
              </a:spcAft>
              <a:defRPr sz="4600">
                <a:solidFill>
                  <a:schemeClr val="tx2"/>
                </a:solidFill>
                <a:latin typeface="Calibri" pitchFamily="34" charset="0"/>
              </a:defRPr>
            </a:lvl9pPr>
          </a:lstStyle>
          <a:p>
            <a:r>
              <a:rPr lang="pt-BR" sz="4100" smtClean="0"/>
              <a:t>Consolidação dos Resultados no MAC</a:t>
            </a:r>
            <a:endParaRPr lang="pt-BR" sz="4100" dirty="0"/>
          </a:p>
        </p:txBody>
      </p:sp>
    </p:spTree>
    <p:extLst>
      <p:ext uri="{BB962C8B-B14F-4D97-AF65-F5344CB8AC3E}">
        <p14:creationId xmlns:p14="http://schemas.microsoft.com/office/powerpoint/2010/main" val="2201424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600200"/>
            <a:ext cx="7715200" cy="5069160"/>
          </a:xfrm>
        </p:spPr>
        <p:txBody>
          <a:bodyPr/>
          <a:lstStyle/>
          <a:p>
            <a:pPr marL="114300" indent="0">
              <a:spcAft>
                <a:spcPts val="600"/>
              </a:spcAft>
              <a:buNone/>
            </a:pPr>
            <a:r>
              <a:rPr lang="pt-BR" dirty="0" smtClean="0"/>
              <a:t>Vejamos </a:t>
            </a:r>
            <a:r>
              <a:rPr lang="pt-BR" dirty="0"/>
              <a:t>algumas perguntas para guiar a reconstrução da </a:t>
            </a:r>
            <a:r>
              <a:rPr lang="pt-BR" dirty="0" err="1"/>
              <a:t>metamensagem</a:t>
            </a:r>
            <a:r>
              <a:rPr lang="pt-BR" dirty="0"/>
              <a:t>:</a:t>
            </a:r>
          </a:p>
          <a:p>
            <a:r>
              <a:rPr lang="pt-BR" dirty="0" smtClean="0"/>
              <a:t>Na visão do designer</a:t>
            </a:r>
            <a:r>
              <a:rPr lang="pt-BR" dirty="0"/>
              <a:t>, </a:t>
            </a:r>
            <a:r>
              <a:rPr lang="pt-BR" dirty="0" smtClean="0"/>
              <a:t>de que maneiras os usuários preferem  </a:t>
            </a:r>
            <a:r>
              <a:rPr lang="pt-BR" dirty="0"/>
              <a:t>fazer </a:t>
            </a:r>
            <a:r>
              <a:rPr lang="pt-BR" dirty="0" smtClean="0"/>
              <a:t>o que desejam </a:t>
            </a:r>
            <a:r>
              <a:rPr lang="pt-BR" dirty="0"/>
              <a:t>e precisam, onde, quando, e por quê? Os usuários podem escolher </a:t>
            </a:r>
            <a:r>
              <a:rPr lang="pt-BR" dirty="0" smtClean="0"/>
              <a:t>diferentes </a:t>
            </a:r>
            <a:r>
              <a:rPr lang="pt-BR" dirty="0"/>
              <a:t>formas de comunicação com o sistema? </a:t>
            </a:r>
          </a:p>
          <a:p>
            <a:r>
              <a:rPr lang="pt-BR" dirty="0"/>
              <a:t>Qual </a:t>
            </a:r>
            <a:r>
              <a:rPr lang="pt-BR" dirty="0" smtClean="0"/>
              <a:t>foi o sistema que o designer projetou para os usuários</a:t>
            </a:r>
            <a:r>
              <a:rPr lang="pt-BR" dirty="0"/>
              <a:t>, </a:t>
            </a:r>
            <a:r>
              <a:rPr lang="pt-BR" dirty="0" smtClean="0"/>
              <a:t>e como eles devem </a:t>
            </a:r>
            <a:r>
              <a:rPr lang="pt-BR" dirty="0"/>
              <a:t>utilizá-lo? Quão bem a expressão e </a:t>
            </a:r>
            <a:r>
              <a:rPr lang="pt-BR" dirty="0" smtClean="0"/>
              <a:t>o conteúdo </a:t>
            </a:r>
            <a:r>
              <a:rPr lang="pt-BR" dirty="0"/>
              <a:t>da metacomunicação </a:t>
            </a:r>
            <a:r>
              <a:rPr lang="pt-BR" dirty="0" smtClean="0"/>
              <a:t>estão </a:t>
            </a:r>
            <a:r>
              <a:rPr lang="pt-BR" dirty="0"/>
              <a:t>sendo transmitidos aos </a:t>
            </a:r>
            <a:r>
              <a:rPr lang="pt-BR" dirty="0" smtClean="0"/>
              <a:t>usuários?</a:t>
            </a:r>
          </a:p>
          <a:p>
            <a:r>
              <a:rPr lang="pt-BR" dirty="0" smtClean="0"/>
              <a:t>Qual </a:t>
            </a:r>
            <a:r>
              <a:rPr lang="pt-BR" dirty="0"/>
              <a:t>é a visão de design? Quão bem a lógica de design </a:t>
            </a:r>
            <a:r>
              <a:rPr lang="pt-BR" dirty="0" smtClean="0"/>
              <a:t>(</a:t>
            </a:r>
            <a:r>
              <a:rPr lang="pt-BR" i="1" dirty="0" smtClean="0"/>
              <a:t>design </a:t>
            </a:r>
            <a:r>
              <a:rPr lang="pt-BR" i="1" dirty="0"/>
              <a:t>rationale</a:t>
            </a:r>
            <a:r>
              <a:rPr lang="pt-BR" dirty="0"/>
              <a:t>) é </a:t>
            </a:r>
            <a:r>
              <a:rPr lang="pt-BR" dirty="0" smtClean="0"/>
              <a:t>compreendida </a:t>
            </a:r>
            <a:r>
              <a:rPr lang="pt-BR" dirty="0"/>
              <a:t>(e aceita) pelos usuários?</a:t>
            </a:r>
          </a:p>
          <a:p>
            <a:endParaRPr lang="pt-BR" dirty="0" smtClean="0"/>
          </a:p>
          <a:p>
            <a:endParaRPr lang="pt-BR" dirty="0"/>
          </a:p>
          <a:p>
            <a:endParaRPr lang="pt-BR" dirty="0" smtClean="0"/>
          </a:p>
          <a:p>
            <a:endParaRPr lang="pt-BR" dirty="0"/>
          </a:p>
          <a:p>
            <a:endParaRPr lang="pt-BR" dirty="0" smtClean="0"/>
          </a:p>
          <a:p>
            <a:endParaRPr lang="pt-BR" dirty="0"/>
          </a:p>
        </p:txBody>
      </p:sp>
      <p:sp>
        <p:nvSpPr>
          <p:cNvPr id="7" name="Título 1"/>
          <p:cNvSpPr txBox="1">
            <a:spLocks/>
          </p:cNvSpPr>
          <p:nvPr/>
        </p:nvSpPr>
        <p:spPr>
          <a:xfrm>
            <a:off x="457200" y="274638"/>
            <a:ext cx="7859216" cy="1143000"/>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sz="4600" kern="1200" spc="-100">
                <a:solidFill>
                  <a:schemeClr val="tx2"/>
                </a:solidFill>
                <a:latin typeface="+mj-lt"/>
                <a:ea typeface="+mj-ea"/>
                <a:cs typeface="+mj-cs"/>
              </a:defRPr>
            </a:lvl1pPr>
            <a:lvl2pPr algn="l" rtl="0" eaLnBrk="1" fontAlgn="base" hangingPunct="1">
              <a:spcBef>
                <a:spcPct val="0"/>
              </a:spcBef>
              <a:spcAft>
                <a:spcPct val="0"/>
              </a:spcAft>
              <a:defRPr sz="4600">
                <a:solidFill>
                  <a:schemeClr val="tx2"/>
                </a:solidFill>
                <a:latin typeface="Calibri" pitchFamily="34" charset="0"/>
              </a:defRPr>
            </a:lvl2pPr>
            <a:lvl3pPr algn="l" rtl="0" eaLnBrk="1" fontAlgn="base" hangingPunct="1">
              <a:spcBef>
                <a:spcPct val="0"/>
              </a:spcBef>
              <a:spcAft>
                <a:spcPct val="0"/>
              </a:spcAft>
              <a:defRPr sz="4600">
                <a:solidFill>
                  <a:schemeClr val="tx2"/>
                </a:solidFill>
                <a:latin typeface="Calibri" pitchFamily="34" charset="0"/>
              </a:defRPr>
            </a:lvl3pPr>
            <a:lvl4pPr algn="l" rtl="0" eaLnBrk="1" fontAlgn="base" hangingPunct="1">
              <a:spcBef>
                <a:spcPct val="0"/>
              </a:spcBef>
              <a:spcAft>
                <a:spcPct val="0"/>
              </a:spcAft>
              <a:defRPr sz="4600">
                <a:solidFill>
                  <a:schemeClr val="tx2"/>
                </a:solidFill>
                <a:latin typeface="Calibri" pitchFamily="34" charset="0"/>
              </a:defRPr>
            </a:lvl4pPr>
            <a:lvl5pPr algn="l" rtl="0" eaLnBrk="1" fontAlgn="base" hangingPunct="1">
              <a:spcBef>
                <a:spcPct val="0"/>
              </a:spcBef>
              <a:spcAft>
                <a:spcPct val="0"/>
              </a:spcAft>
              <a:defRPr sz="4600">
                <a:solidFill>
                  <a:schemeClr val="tx2"/>
                </a:solidFill>
                <a:latin typeface="Calibri" pitchFamily="34" charset="0"/>
              </a:defRPr>
            </a:lvl5pPr>
            <a:lvl6pPr marL="457200" algn="l" rtl="0" eaLnBrk="1" fontAlgn="base" hangingPunct="1">
              <a:spcBef>
                <a:spcPct val="0"/>
              </a:spcBef>
              <a:spcAft>
                <a:spcPct val="0"/>
              </a:spcAft>
              <a:defRPr sz="4600">
                <a:solidFill>
                  <a:schemeClr val="tx2"/>
                </a:solidFill>
                <a:latin typeface="Calibri" pitchFamily="34" charset="0"/>
              </a:defRPr>
            </a:lvl6pPr>
            <a:lvl7pPr marL="914400" algn="l" rtl="0" eaLnBrk="1" fontAlgn="base" hangingPunct="1">
              <a:spcBef>
                <a:spcPct val="0"/>
              </a:spcBef>
              <a:spcAft>
                <a:spcPct val="0"/>
              </a:spcAft>
              <a:defRPr sz="4600">
                <a:solidFill>
                  <a:schemeClr val="tx2"/>
                </a:solidFill>
                <a:latin typeface="Calibri" pitchFamily="34" charset="0"/>
              </a:defRPr>
            </a:lvl7pPr>
            <a:lvl8pPr marL="1371600" algn="l" rtl="0" eaLnBrk="1" fontAlgn="base" hangingPunct="1">
              <a:spcBef>
                <a:spcPct val="0"/>
              </a:spcBef>
              <a:spcAft>
                <a:spcPct val="0"/>
              </a:spcAft>
              <a:defRPr sz="4600">
                <a:solidFill>
                  <a:schemeClr val="tx2"/>
                </a:solidFill>
                <a:latin typeface="Calibri" pitchFamily="34" charset="0"/>
              </a:defRPr>
            </a:lvl8pPr>
            <a:lvl9pPr marL="1828800" algn="l" rtl="0" eaLnBrk="1" fontAlgn="base" hangingPunct="1">
              <a:spcBef>
                <a:spcPct val="0"/>
              </a:spcBef>
              <a:spcAft>
                <a:spcPct val="0"/>
              </a:spcAft>
              <a:defRPr sz="4600">
                <a:solidFill>
                  <a:schemeClr val="tx2"/>
                </a:solidFill>
                <a:latin typeface="Calibri" pitchFamily="34" charset="0"/>
              </a:defRPr>
            </a:lvl9pPr>
          </a:lstStyle>
          <a:p>
            <a:r>
              <a:rPr lang="pt-BR" sz="4100" smtClean="0"/>
              <a:t>Consolidação dos Resultados no MAC</a:t>
            </a:r>
            <a:endParaRPr lang="pt-BR" sz="4100" dirty="0"/>
          </a:p>
        </p:txBody>
      </p:sp>
    </p:spTree>
    <p:extLst>
      <p:ext uri="{BB962C8B-B14F-4D97-AF65-F5344CB8AC3E}">
        <p14:creationId xmlns:p14="http://schemas.microsoft.com/office/powerpoint/2010/main" val="24958422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Prototipação em Papel</a:t>
            </a:r>
            <a:endParaRPr lang="pt-BR" dirty="0"/>
          </a:p>
        </p:txBody>
      </p:sp>
      <p:sp>
        <p:nvSpPr>
          <p:cNvPr id="3" name="Espaço Reservado para Conteúdo 2"/>
          <p:cNvSpPr>
            <a:spLocks noGrp="1"/>
          </p:cNvSpPr>
          <p:nvPr>
            <p:ph idx="1"/>
          </p:nvPr>
        </p:nvSpPr>
        <p:spPr/>
        <p:txBody>
          <a:bodyPr/>
          <a:lstStyle/>
          <a:p>
            <a:r>
              <a:rPr lang="pt-BR" dirty="0"/>
              <a:t>método que avalia a </a:t>
            </a:r>
            <a:r>
              <a:rPr lang="pt-BR" b="1" dirty="0"/>
              <a:t>usabilidade</a:t>
            </a:r>
            <a:r>
              <a:rPr lang="pt-BR" dirty="0"/>
              <a:t> de um </a:t>
            </a:r>
            <a:r>
              <a:rPr lang="pt-BR" dirty="0" smtClean="0"/>
              <a:t>design </a:t>
            </a:r>
            <a:r>
              <a:rPr lang="pt-BR" dirty="0"/>
              <a:t>de IHC </a:t>
            </a:r>
            <a:r>
              <a:rPr lang="pt-BR" b="1" dirty="0"/>
              <a:t>representado em papel</a:t>
            </a:r>
            <a:r>
              <a:rPr lang="pt-BR" dirty="0"/>
              <a:t>, através de simulações de uso com a </a:t>
            </a:r>
            <a:r>
              <a:rPr lang="pt-BR" dirty="0" smtClean="0"/>
              <a:t>participação </a:t>
            </a:r>
            <a:r>
              <a:rPr lang="pt-BR" dirty="0"/>
              <a:t>de potenciais </a:t>
            </a:r>
            <a:r>
              <a:rPr lang="pt-BR" dirty="0" smtClean="0"/>
              <a:t>usuários</a:t>
            </a:r>
          </a:p>
          <a:p>
            <a:r>
              <a:rPr lang="pt-BR" dirty="0" smtClean="0"/>
              <a:t>é um modo rápido e barato de identificar problemas de usabilidade com a participação dos usuários, antes mesmo de construir uma solução executável</a:t>
            </a:r>
          </a:p>
          <a:p>
            <a:endParaRPr lang="pt-BR" dirty="0"/>
          </a:p>
          <a:p>
            <a:endParaRPr lang="pt-BR" dirty="0"/>
          </a:p>
        </p:txBody>
      </p:sp>
      <p:pic>
        <p:nvPicPr>
          <p:cNvPr id="4" name="Picture 3" descr="C:\Users\Bruno\Desktop\Lo-Fi_discussion2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933056"/>
            <a:ext cx="3635607" cy="272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6845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Prototipação em Papel</a:t>
            </a:r>
            <a:endParaRPr lang="pt-BR" dirty="0"/>
          </a:p>
        </p:txBody>
      </p:sp>
      <p:sp>
        <p:nvSpPr>
          <p:cNvPr id="3" name="Espaço Reservado para Conteúdo 2"/>
          <p:cNvSpPr>
            <a:spLocks noGrp="1"/>
          </p:cNvSpPr>
          <p:nvPr>
            <p:ph idx="1"/>
          </p:nvPr>
        </p:nvSpPr>
        <p:spPr>
          <a:xfrm>
            <a:off x="4932040" y="1484784"/>
            <a:ext cx="3456384" cy="4896544"/>
          </a:xfrm>
        </p:spPr>
        <p:txBody>
          <a:bodyPr/>
          <a:lstStyle/>
          <a:p>
            <a:r>
              <a:rPr lang="pt-BR" sz="2000" dirty="0" smtClean="0"/>
              <a:t>os usuários simulam a execução de tarefas num protótipo em papel, falando, fazendo gestos ou escrevendo suas intenções de ação sobre o sistema</a:t>
            </a:r>
          </a:p>
          <a:p>
            <a:r>
              <a:rPr lang="pt-BR" sz="2000" dirty="0" smtClean="0"/>
              <a:t>um </a:t>
            </a:r>
            <a:r>
              <a:rPr lang="pt-BR" sz="2000" dirty="0"/>
              <a:t>avaliador atua como “computador” para simular em papel a execução do </a:t>
            </a:r>
            <a:r>
              <a:rPr lang="pt-BR" sz="2000" dirty="0" smtClean="0"/>
              <a:t>sistema </a:t>
            </a:r>
            <a:r>
              <a:rPr lang="pt-BR" sz="2000" dirty="0"/>
              <a:t>e expressar suas reações em resposta às ações do </a:t>
            </a:r>
            <a:r>
              <a:rPr lang="pt-BR" sz="2000" dirty="0" smtClean="0"/>
              <a:t>usuário</a:t>
            </a:r>
          </a:p>
          <a:p>
            <a:r>
              <a:rPr lang="pt-BR" sz="2000" dirty="0" smtClean="0"/>
              <a:t>outro avaliador observa e registra a experiência de uso simulada</a:t>
            </a:r>
            <a:endParaRPr lang="pt-BR" sz="2000" dirty="0"/>
          </a:p>
          <a:p>
            <a:endParaRPr lang="pt-BR" sz="2000" dirty="0"/>
          </a:p>
        </p:txBody>
      </p:sp>
      <p:pic>
        <p:nvPicPr>
          <p:cNvPr id="9218" name="Picture 2" descr="C:\Users\Bruno\Desktop\1276068552638.jpg"/>
          <p:cNvPicPr>
            <a:picLocks noChangeAspect="1" noChangeArrowheads="1"/>
          </p:cNvPicPr>
          <p:nvPr/>
        </p:nvPicPr>
        <p:blipFill rotWithShape="1">
          <a:blip r:embed="rId2">
            <a:extLst>
              <a:ext uri="{28A0092B-C50C-407E-A947-70E740481C1C}">
                <a14:useLocalDpi xmlns:a14="http://schemas.microsoft.com/office/drawing/2010/main" val="0"/>
              </a:ext>
            </a:extLst>
          </a:blip>
          <a:srcRect l="5246"/>
          <a:stretch/>
        </p:blipFill>
        <p:spPr bwMode="auto">
          <a:xfrm>
            <a:off x="565302" y="1628800"/>
            <a:ext cx="4366738"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9181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216" cy="1143000"/>
          </a:xfrm>
        </p:spPr>
        <p:txBody>
          <a:bodyPr/>
          <a:lstStyle/>
          <a:p>
            <a:r>
              <a:rPr lang="pt-BR" sz="4000" dirty="0" smtClean="0"/>
              <a:t>Preparação na Prototipação em Papel</a:t>
            </a:r>
            <a:endParaRPr lang="pt-BR" sz="4000" dirty="0"/>
          </a:p>
        </p:txBody>
      </p:sp>
      <p:pic>
        <p:nvPicPr>
          <p:cNvPr id="10242" name="Picture 2" descr="C:\Users\Bruno\Desktop\IMG_0723.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47956" y="1480762"/>
            <a:ext cx="6256292" cy="540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533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216" cy="1143000"/>
          </a:xfrm>
        </p:spPr>
        <p:txBody>
          <a:bodyPr/>
          <a:lstStyle/>
          <a:p>
            <a:r>
              <a:rPr lang="pt-BR" sz="4000" dirty="0" smtClean="0"/>
              <a:t>Preparação na Prototipação em Papel</a:t>
            </a:r>
            <a:endParaRPr lang="pt-BR" sz="4000" dirty="0"/>
          </a:p>
        </p:txBody>
      </p:sp>
      <p:pic>
        <p:nvPicPr>
          <p:cNvPr id="10243" name="Picture 3" descr="C:\Users\Bruno\Desktop\paper_prototy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00808"/>
            <a:ext cx="7723968" cy="489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1758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216" cy="1143000"/>
          </a:xfrm>
        </p:spPr>
        <p:txBody>
          <a:bodyPr/>
          <a:lstStyle/>
          <a:p>
            <a:r>
              <a:rPr lang="pt-BR" sz="4000" dirty="0" smtClean="0"/>
              <a:t>Preparação na Prototipação em Papel</a:t>
            </a:r>
            <a:endParaRPr lang="pt-BR" sz="4000" dirty="0"/>
          </a:p>
        </p:txBody>
      </p:sp>
      <p:sp>
        <p:nvSpPr>
          <p:cNvPr id="4" name="Espaço Reservado para Conteúdo 3"/>
          <p:cNvSpPr>
            <a:spLocks noGrp="1"/>
          </p:cNvSpPr>
          <p:nvPr>
            <p:ph idx="1"/>
          </p:nvPr>
        </p:nvSpPr>
        <p:spPr/>
        <p:txBody>
          <a:bodyPr/>
          <a:lstStyle/>
          <a:p>
            <a:r>
              <a:rPr lang="pt-BR" dirty="0"/>
              <a:t>o avaliador deve elaborar protótipos em </a:t>
            </a:r>
            <a:r>
              <a:rPr lang="pt-BR" dirty="0" smtClean="0"/>
              <a:t>papel:</a:t>
            </a:r>
          </a:p>
          <a:p>
            <a:pPr lvl="1"/>
            <a:r>
              <a:rPr lang="pt-BR" dirty="0" smtClean="0"/>
              <a:t>parte “estática”: as </a:t>
            </a:r>
            <a:r>
              <a:rPr lang="pt-BR" dirty="0"/>
              <a:t>telas do </a:t>
            </a:r>
            <a:r>
              <a:rPr lang="pt-BR" dirty="0" smtClean="0"/>
              <a:t>sistema com os principais elementos com os quais o usuário vai interagir</a:t>
            </a:r>
          </a:p>
          <a:p>
            <a:pPr lvl="1"/>
            <a:r>
              <a:rPr lang="pt-BR" dirty="0" smtClean="0"/>
              <a:t>parte “dinâmica”: os itens de interface que se modificam, tais como menus, dicas, itens de alguma lista e resultados de busca </a:t>
            </a:r>
            <a:endParaRPr lang="pt-BR" dirty="0"/>
          </a:p>
          <a:p>
            <a:r>
              <a:rPr lang="pt-BR" dirty="0" smtClean="0"/>
              <a:t>o que for </a:t>
            </a:r>
            <a:r>
              <a:rPr lang="pt-BR" dirty="0"/>
              <a:t>possível prever deve ser preparado antes das simulações de uso. </a:t>
            </a:r>
            <a:endParaRPr lang="pt-BR" dirty="0" smtClean="0"/>
          </a:p>
          <a:p>
            <a:r>
              <a:rPr lang="pt-BR" dirty="0" smtClean="0"/>
              <a:t>o </a:t>
            </a:r>
            <a:r>
              <a:rPr lang="pt-BR" dirty="0"/>
              <a:t>que não for </a:t>
            </a:r>
            <a:r>
              <a:rPr lang="pt-BR" dirty="0" smtClean="0"/>
              <a:t>possível </a:t>
            </a:r>
            <a:r>
              <a:rPr lang="pt-BR" dirty="0"/>
              <a:t>será desenhado no papel durante as </a:t>
            </a:r>
            <a:r>
              <a:rPr lang="pt-BR" dirty="0" smtClean="0"/>
              <a:t>simulações </a:t>
            </a:r>
            <a:endParaRPr lang="pt-BR" dirty="0"/>
          </a:p>
        </p:txBody>
      </p:sp>
    </p:spTree>
    <p:extLst>
      <p:ext uri="{BB962C8B-B14F-4D97-AF65-F5344CB8AC3E}">
        <p14:creationId xmlns:p14="http://schemas.microsoft.com/office/powerpoint/2010/main" val="23760436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216" cy="1143000"/>
          </a:xfrm>
        </p:spPr>
        <p:txBody>
          <a:bodyPr/>
          <a:lstStyle/>
          <a:p>
            <a:r>
              <a:rPr lang="pt-BR" sz="4000" dirty="0" smtClean="0"/>
              <a:t>Atividades da Prototipação em Papel</a:t>
            </a:r>
            <a:endParaRPr lang="pt-BR" sz="4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23" y="1556792"/>
            <a:ext cx="7689061"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8884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003232" cy="1143000"/>
          </a:xfrm>
        </p:spPr>
        <p:txBody>
          <a:bodyPr/>
          <a:lstStyle/>
          <a:p>
            <a:r>
              <a:rPr lang="pt-BR" sz="4200" spc="0" dirty="0" smtClean="0"/>
              <a:t>Resumo Comparativo dos Métodos</a:t>
            </a:r>
            <a:endParaRPr lang="pt-BR" sz="4200" spc="0" dirty="0"/>
          </a:p>
        </p:txBody>
      </p:sp>
      <p:sp>
        <p:nvSpPr>
          <p:cNvPr id="3" name="Espaço Reservado para Conteúdo 2"/>
          <p:cNvSpPr>
            <a:spLocks noGrp="1"/>
          </p:cNvSpPr>
          <p:nvPr>
            <p:ph idx="1"/>
          </p:nvPr>
        </p:nvSpPr>
        <p:spPr/>
        <p:txBody>
          <a:bodyPr/>
          <a:lstStyle/>
          <a:p>
            <a:pPr marL="114300" indent="0">
              <a:buNone/>
            </a:pPr>
            <a:r>
              <a:rPr lang="pt-BR" b="1" dirty="0" smtClean="0"/>
              <a:t>aspectos geralmente avaliados</a:t>
            </a:r>
            <a:endParaRPr lang="pt-BR"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7843496"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453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Heurísticas de Nielsen (3/4)</a:t>
            </a:r>
            <a:endParaRPr lang="pt-BR" dirty="0"/>
          </a:p>
        </p:txBody>
      </p:sp>
      <p:sp>
        <p:nvSpPr>
          <p:cNvPr id="3" name="Espaço Reservado para Conteúdo 2"/>
          <p:cNvSpPr>
            <a:spLocks noGrp="1"/>
          </p:cNvSpPr>
          <p:nvPr>
            <p:ph idx="1"/>
          </p:nvPr>
        </p:nvSpPr>
        <p:spPr/>
        <p:txBody>
          <a:bodyPr/>
          <a:lstStyle/>
          <a:p>
            <a:r>
              <a:rPr lang="pt-BR" b="1" dirty="0" smtClean="0"/>
              <a:t>flexibilidade </a:t>
            </a:r>
            <a:r>
              <a:rPr lang="pt-BR" b="1" dirty="0"/>
              <a:t>e </a:t>
            </a:r>
            <a:r>
              <a:rPr lang="pt-BR" b="1" dirty="0" smtClean="0"/>
              <a:t>eficiência </a:t>
            </a:r>
            <a:r>
              <a:rPr lang="pt-BR" b="1" dirty="0"/>
              <a:t>de </a:t>
            </a:r>
            <a:r>
              <a:rPr lang="pt-BR" b="1" dirty="0" smtClean="0"/>
              <a:t>uso</a:t>
            </a:r>
            <a:r>
              <a:rPr lang="pt-BR" dirty="0" smtClean="0"/>
              <a:t>: </a:t>
            </a:r>
            <a:r>
              <a:rPr lang="pt-BR" dirty="0"/>
              <a:t>aceleradores </a:t>
            </a:r>
            <a:r>
              <a:rPr lang="pt-BR" dirty="0" smtClean="0"/>
              <a:t>podem </a:t>
            </a:r>
            <a:r>
              <a:rPr lang="pt-BR" dirty="0"/>
              <a:t>tornar a interação do usuário mais rápida e </a:t>
            </a:r>
            <a:r>
              <a:rPr lang="pt-BR" dirty="0" smtClean="0"/>
              <a:t>eﬁciente</a:t>
            </a:r>
            <a:r>
              <a:rPr lang="pt-BR" dirty="0"/>
              <a:t>, </a:t>
            </a:r>
            <a:r>
              <a:rPr lang="pt-BR" dirty="0" smtClean="0"/>
              <a:t>permitindo </a:t>
            </a:r>
            <a:r>
              <a:rPr lang="pt-BR" dirty="0"/>
              <a:t>que o sistema consiga servir igualmente bem os usuários </a:t>
            </a:r>
            <a:r>
              <a:rPr lang="pt-BR" dirty="0" smtClean="0"/>
              <a:t>experientes </a:t>
            </a:r>
            <a:r>
              <a:rPr lang="pt-BR" dirty="0"/>
              <a:t>e </a:t>
            </a:r>
            <a:r>
              <a:rPr lang="pt-BR" dirty="0" smtClean="0"/>
              <a:t>inexperientes</a:t>
            </a:r>
            <a:endParaRPr lang="pt-BR" dirty="0"/>
          </a:p>
          <a:p>
            <a:r>
              <a:rPr lang="pt-BR" b="1" dirty="0"/>
              <a:t>projeto estético e minimalista</a:t>
            </a:r>
            <a:r>
              <a:rPr lang="pt-BR" dirty="0"/>
              <a:t>: a interface não deve conter informação que seja irrelevante ou raramente necessária. Cada unidade extra de informação em uma interface reduz sua visibilidade relativa, pois compete com as demais unidades de informação pela atenção do </a:t>
            </a:r>
            <a:r>
              <a:rPr lang="pt-BR" dirty="0" smtClean="0"/>
              <a:t>usuário</a:t>
            </a:r>
            <a:endParaRPr lang="pt-BR" dirty="0"/>
          </a:p>
          <a:p>
            <a:r>
              <a:rPr lang="pt-BR" b="1" dirty="0"/>
              <a:t>prevenção de erros</a:t>
            </a:r>
            <a:r>
              <a:rPr lang="pt-BR" dirty="0"/>
              <a:t>: melhor do que uma boa mensagem de erro é um projeto cuidadoso que evite que um problema ocorra, caso isso seja </a:t>
            </a:r>
            <a:r>
              <a:rPr lang="pt-BR" dirty="0" smtClean="0"/>
              <a:t>possível</a:t>
            </a:r>
            <a:endParaRPr lang="pt-BR" dirty="0"/>
          </a:p>
          <a:p>
            <a:endParaRPr lang="pt-BR" dirty="0"/>
          </a:p>
        </p:txBody>
      </p:sp>
    </p:spTree>
    <p:extLst>
      <p:ext uri="{BB962C8B-B14F-4D97-AF65-F5344CB8AC3E}">
        <p14:creationId xmlns:p14="http://schemas.microsoft.com/office/powerpoint/2010/main" val="1166402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003232" cy="1143000"/>
          </a:xfrm>
        </p:spPr>
        <p:txBody>
          <a:bodyPr/>
          <a:lstStyle/>
          <a:p>
            <a:r>
              <a:rPr lang="pt-BR" sz="4200" spc="0" dirty="0" smtClean="0"/>
              <a:t>Resumo Comparativo dos Métodos</a:t>
            </a:r>
            <a:endParaRPr lang="pt-BR" sz="4200" spc="0" dirty="0"/>
          </a:p>
        </p:txBody>
      </p:sp>
      <p:sp>
        <p:nvSpPr>
          <p:cNvPr id="3" name="Espaço Reservado para Conteúdo 2"/>
          <p:cNvSpPr>
            <a:spLocks noGrp="1"/>
          </p:cNvSpPr>
          <p:nvPr>
            <p:ph idx="1"/>
          </p:nvPr>
        </p:nvSpPr>
        <p:spPr/>
        <p:txBody>
          <a:bodyPr/>
          <a:lstStyle/>
          <a:p>
            <a:pPr marL="114300" indent="0">
              <a:buNone/>
            </a:pPr>
            <a:r>
              <a:rPr lang="pt-BR" b="1" dirty="0" smtClean="0"/>
              <a:t>quando </a:t>
            </a:r>
            <a:r>
              <a:rPr lang="pt-BR" b="1" dirty="0"/>
              <a:t>cada método </a:t>
            </a:r>
            <a:r>
              <a:rPr lang="pt-BR" b="1" dirty="0" smtClean="0"/>
              <a:t>de  </a:t>
            </a:r>
            <a:r>
              <a:rPr lang="pt-BR" b="1" dirty="0"/>
              <a:t>avaliação costuma ser </a:t>
            </a:r>
            <a:r>
              <a:rPr lang="pt-BR" b="1" dirty="0" smtClean="0"/>
              <a:t>utilizado</a:t>
            </a:r>
            <a:endParaRPr lang="pt-BR" b="1"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7618231"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1319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003232" cy="1143000"/>
          </a:xfrm>
        </p:spPr>
        <p:txBody>
          <a:bodyPr/>
          <a:lstStyle/>
          <a:p>
            <a:r>
              <a:rPr lang="pt-BR" sz="4200" spc="0" dirty="0" smtClean="0"/>
              <a:t>Resumo Comparativo dos Métodos</a:t>
            </a:r>
            <a:endParaRPr lang="pt-BR" sz="4200" spc="0" dirty="0"/>
          </a:p>
        </p:txBody>
      </p:sp>
      <p:sp>
        <p:nvSpPr>
          <p:cNvPr id="3" name="Espaço Reservado para Conteúdo 2"/>
          <p:cNvSpPr>
            <a:spLocks noGrp="1"/>
          </p:cNvSpPr>
          <p:nvPr>
            <p:ph idx="1"/>
          </p:nvPr>
        </p:nvSpPr>
        <p:spPr/>
        <p:txBody>
          <a:bodyPr/>
          <a:lstStyle/>
          <a:p>
            <a:pPr marL="114300" indent="0">
              <a:buNone/>
            </a:pPr>
            <a:r>
              <a:rPr lang="pt-BR" b="1" dirty="0" smtClean="0"/>
              <a:t>tipos de dados produzidos</a:t>
            </a:r>
            <a:endParaRPr lang="pt-BR" b="1"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14" y="2048389"/>
            <a:ext cx="5916094" cy="469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5157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 extraclasse</a:t>
            </a:r>
            <a:endParaRPr lang="pt-BR" dirty="0"/>
          </a:p>
        </p:txBody>
      </p:sp>
      <p:sp>
        <p:nvSpPr>
          <p:cNvPr id="3" name="Espaço Reservado para Conteúdo 2"/>
          <p:cNvSpPr>
            <a:spLocks noGrp="1"/>
          </p:cNvSpPr>
          <p:nvPr>
            <p:ph idx="1"/>
          </p:nvPr>
        </p:nvSpPr>
        <p:spPr/>
        <p:txBody>
          <a:bodyPr/>
          <a:lstStyle/>
          <a:p>
            <a:r>
              <a:rPr lang="pt-BR" dirty="0" smtClean="0"/>
              <a:t>Leitura do Capítulo 10</a:t>
            </a:r>
          </a:p>
          <a:p>
            <a:r>
              <a:rPr lang="pt-BR" dirty="0" smtClean="0"/>
              <a:t>Realização das atividades </a:t>
            </a:r>
            <a:r>
              <a:rPr lang="pt-BR" smtClean="0"/>
              <a:t>do Capítulo </a:t>
            </a:r>
            <a:r>
              <a:rPr lang="pt-BR" dirty="0" smtClean="0"/>
              <a:t>10 </a:t>
            </a:r>
            <a:endParaRPr lang="pt-BR" dirty="0"/>
          </a:p>
        </p:txBody>
      </p:sp>
    </p:spTree>
    <p:extLst>
      <p:ext uri="{BB962C8B-B14F-4D97-AF65-F5344CB8AC3E}">
        <p14:creationId xmlns:p14="http://schemas.microsoft.com/office/powerpoint/2010/main" val="7381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Heurísticas de Nielsen (4/4)</a:t>
            </a:r>
            <a:endParaRPr lang="pt-BR" dirty="0"/>
          </a:p>
        </p:txBody>
      </p:sp>
      <p:sp>
        <p:nvSpPr>
          <p:cNvPr id="3" name="Espaço Reservado para Conteúdo 2"/>
          <p:cNvSpPr>
            <a:spLocks noGrp="1"/>
          </p:cNvSpPr>
          <p:nvPr>
            <p:ph idx="1"/>
          </p:nvPr>
        </p:nvSpPr>
        <p:spPr/>
        <p:txBody>
          <a:bodyPr/>
          <a:lstStyle/>
          <a:p>
            <a:r>
              <a:rPr lang="pt-BR" b="1" dirty="0" smtClean="0"/>
              <a:t>ajude </a:t>
            </a:r>
            <a:r>
              <a:rPr lang="pt-BR" b="1" dirty="0"/>
              <a:t>os usuários a reconhecerem, diagnosticarem e se recuperarem de </a:t>
            </a:r>
            <a:r>
              <a:rPr lang="pt-BR" b="1" dirty="0" smtClean="0"/>
              <a:t>erros</a:t>
            </a:r>
            <a:r>
              <a:rPr lang="pt-BR" dirty="0" smtClean="0"/>
              <a:t>: as </a:t>
            </a:r>
            <a:r>
              <a:rPr lang="pt-BR" dirty="0"/>
              <a:t>mensagens de erro devem ser expressas em linguagem simples (sem </a:t>
            </a:r>
            <a:r>
              <a:rPr lang="pt-BR" dirty="0" smtClean="0"/>
              <a:t>códigos </a:t>
            </a:r>
            <a:r>
              <a:rPr lang="pt-BR" dirty="0"/>
              <a:t>indecifráveis), indicar precisamente o problema e sugerir uma solução </a:t>
            </a:r>
            <a:r>
              <a:rPr lang="pt-BR" dirty="0" smtClean="0"/>
              <a:t>de </a:t>
            </a:r>
            <a:r>
              <a:rPr lang="pt-BR" dirty="0"/>
              <a:t>forma </a:t>
            </a:r>
            <a:r>
              <a:rPr lang="pt-BR" dirty="0" smtClean="0"/>
              <a:t>construtiva</a:t>
            </a:r>
          </a:p>
          <a:p>
            <a:r>
              <a:rPr lang="pt-BR" b="1" dirty="0"/>
              <a:t>ajuda e </a:t>
            </a:r>
            <a:r>
              <a:rPr lang="pt-BR" b="1" dirty="0" smtClean="0"/>
              <a:t>documentação</a:t>
            </a:r>
            <a:r>
              <a:rPr lang="pt-BR" dirty="0" smtClean="0"/>
              <a:t>: é </a:t>
            </a:r>
            <a:r>
              <a:rPr lang="pt-BR" dirty="0"/>
              <a:t>necessário oferecer ajuda e documentação de </a:t>
            </a:r>
            <a:r>
              <a:rPr lang="pt-BR" dirty="0" smtClean="0"/>
              <a:t>alta </a:t>
            </a:r>
            <a:r>
              <a:rPr lang="pt-BR" dirty="0"/>
              <a:t>qualidade. Tais informações devem ser facilmente encontradas, focadas </a:t>
            </a:r>
            <a:r>
              <a:rPr lang="pt-BR" dirty="0" smtClean="0"/>
              <a:t>na </a:t>
            </a:r>
            <a:r>
              <a:rPr lang="pt-BR" dirty="0"/>
              <a:t>tarefa </a:t>
            </a:r>
            <a:r>
              <a:rPr lang="pt-BR" dirty="0" smtClean="0"/>
              <a:t>do usuário</a:t>
            </a:r>
            <a:r>
              <a:rPr lang="pt-BR" dirty="0"/>
              <a:t>, enumerar passos concretos a serem realizados e não </a:t>
            </a:r>
            <a:r>
              <a:rPr lang="pt-BR" dirty="0" smtClean="0"/>
              <a:t>ser </a:t>
            </a:r>
            <a:r>
              <a:rPr lang="pt-BR" dirty="0"/>
              <a:t>muito </a:t>
            </a:r>
            <a:r>
              <a:rPr lang="pt-BR" dirty="0" smtClean="0"/>
              <a:t>extensas</a:t>
            </a:r>
            <a:endParaRPr lang="pt-BR" dirty="0"/>
          </a:p>
        </p:txBody>
      </p:sp>
    </p:spTree>
    <p:extLst>
      <p:ext uri="{BB962C8B-B14F-4D97-AF65-F5344CB8AC3E}">
        <p14:creationId xmlns:p14="http://schemas.microsoft.com/office/powerpoint/2010/main" val="1494039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7208" cy="1143000"/>
          </a:xfrm>
        </p:spPr>
        <p:txBody>
          <a:bodyPr/>
          <a:lstStyle/>
          <a:p>
            <a:r>
              <a:rPr lang="pt-BR" sz="4500" dirty="0" smtClean="0"/>
              <a:t>Atividades da Avaliação Heurística</a:t>
            </a:r>
            <a:endParaRPr lang="pt-BR" sz="45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1916832"/>
            <a:ext cx="8246439"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030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216" cy="1143000"/>
          </a:xfrm>
        </p:spPr>
        <p:txBody>
          <a:bodyPr/>
          <a:lstStyle/>
          <a:p>
            <a:r>
              <a:rPr lang="pt-BR" sz="3600" dirty="0" smtClean="0"/>
              <a:t>Relato de Problemas na Avaliação Heurística</a:t>
            </a:r>
            <a:endParaRPr lang="pt-BR" sz="3600" dirty="0"/>
          </a:p>
        </p:txBody>
      </p:sp>
      <p:sp>
        <p:nvSpPr>
          <p:cNvPr id="3" name="Espaço Reservado para Conteúdo 2"/>
          <p:cNvSpPr>
            <a:spLocks noGrp="1"/>
          </p:cNvSpPr>
          <p:nvPr>
            <p:ph idx="1"/>
          </p:nvPr>
        </p:nvSpPr>
        <p:spPr>
          <a:xfrm>
            <a:off x="395536" y="1652736"/>
            <a:ext cx="7620000" cy="4800600"/>
          </a:xfrm>
        </p:spPr>
        <p:txBody>
          <a:bodyPr/>
          <a:lstStyle/>
          <a:p>
            <a:pPr marL="114300" indent="0">
              <a:spcAft>
                <a:spcPts val="600"/>
              </a:spcAft>
              <a:buNone/>
            </a:pPr>
            <a:r>
              <a:rPr lang="pt-BR" dirty="0"/>
              <a:t>Para cada problema </a:t>
            </a:r>
            <a:r>
              <a:rPr lang="pt-BR" dirty="0" smtClean="0"/>
              <a:t>identificado</a:t>
            </a:r>
            <a:r>
              <a:rPr lang="pt-BR" dirty="0"/>
              <a:t>, o avaliador deve anotar: </a:t>
            </a:r>
            <a:endParaRPr lang="pt-BR" dirty="0" smtClean="0"/>
          </a:p>
          <a:p>
            <a:r>
              <a:rPr lang="pt-BR" dirty="0" smtClean="0"/>
              <a:t>qual </a:t>
            </a:r>
            <a:r>
              <a:rPr lang="pt-BR" dirty="0"/>
              <a:t>diretriz foi </a:t>
            </a:r>
            <a:r>
              <a:rPr lang="pt-BR" dirty="0" smtClean="0"/>
              <a:t>violada</a:t>
            </a:r>
            <a:r>
              <a:rPr lang="pt-BR" dirty="0"/>
              <a:t>, </a:t>
            </a:r>
            <a:endParaRPr lang="pt-BR" dirty="0" smtClean="0"/>
          </a:p>
          <a:p>
            <a:r>
              <a:rPr lang="pt-BR" dirty="0" smtClean="0"/>
              <a:t>em </a:t>
            </a:r>
            <a:r>
              <a:rPr lang="pt-BR" dirty="0"/>
              <a:t>que local o problema foi encontrado (em que tela e envolvendo quais </a:t>
            </a:r>
            <a:r>
              <a:rPr lang="pt-BR" dirty="0" smtClean="0"/>
              <a:t>elementos </a:t>
            </a:r>
            <a:r>
              <a:rPr lang="pt-BR" dirty="0"/>
              <a:t>de interface), </a:t>
            </a:r>
            <a:endParaRPr lang="pt-BR" dirty="0" smtClean="0"/>
          </a:p>
          <a:p>
            <a:r>
              <a:rPr lang="pt-BR" dirty="0" smtClean="0"/>
              <a:t>qual </a:t>
            </a:r>
            <a:r>
              <a:rPr lang="pt-BR" dirty="0"/>
              <a:t>a gravidade do problema e </a:t>
            </a:r>
            <a:endParaRPr lang="pt-BR" dirty="0" smtClean="0"/>
          </a:p>
          <a:p>
            <a:r>
              <a:rPr lang="pt-BR" dirty="0" smtClean="0"/>
              <a:t>uma justificativa </a:t>
            </a:r>
            <a:r>
              <a:rPr lang="pt-BR" dirty="0"/>
              <a:t>de por que aquilo </a:t>
            </a:r>
            <a:r>
              <a:rPr lang="pt-BR" dirty="0" smtClean="0"/>
              <a:t>é  </a:t>
            </a:r>
            <a:r>
              <a:rPr lang="pt-BR" dirty="0"/>
              <a:t>um  </a:t>
            </a:r>
            <a:r>
              <a:rPr lang="pt-BR" dirty="0" smtClean="0"/>
              <a:t>problema</a:t>
            </a:r>
          </a:p>
          <a:p>
            <a:r>
              <a:rPr lang="pt-BR" dirty="0" smtClean="0"/>
              <a:t>também  pode  </a:t>
            </a:r>
            <a:r>
              <a:rPr lang="pt-BR" dirty="0"/>
              <a:t>anotar  ideias  de  </a:t>
            </a:r>
            <a:r>
              <a:rPr lang="pt-BR" dirty="0" smtClean="0"/>
              <a:t>soluções</a:t>
            </a:r>
            <a:endParaRPr lang="pt-BR" dirty="0"/>
          </a:p>
        </p:txBody>
      </p:sp>
    </p:spTree>
    <p:extLst>
      <p:ext uri="{BB962C8B-B14F-4D97-AF65-F5344CB8AC3E}">
        <p14:creationId xmlns:p14="http://schemas.microsoft.com/office/powerpoint/2010/main" val="843898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rbosa e Silva 2010 model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to">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ê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slide01</Template>
  <TotalTime>1381</TotalTime>
  <Words>4291</Words>
  <Application>Microsoft Office PowerPoint</Application>
  <PresentationFormat>On-screen Show (4:3)</PresentationFormat>
  <Paragraphs>274</Paragraphs>
  <Slides>62</Slides>
  <Notes>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Barbosa e Silva 2010 modelo</vt:lpstr>
      <vt:lpstr>Métodos de  Avaliação de IHC</vt:lpstr>
      <vt:lpstr>Avaliação de IHC através de Inspeção</vt:lpstr>
      <vt:lpstr>Avaliação Heurística</vt:lpstr>
      <vt:lpstr>Heurísticas de Nielsen (1/4)</vt:lpstr>
      <vt:lpstr>Heurísticas de Nielsen (2/4)</vt:lpstr>
      <vt:lpstr>Heurísticas de Nielsen (3/4)</vt:lpstr>
      <vt:lpstr>Heurísticas de Nielsen (4/4)</vt:lpstr>
      <vt:lpstr>Atividades da Avaliação Heurística</vt:lpstr>
      <vt:lpstr>Relato de Problemas na Avaliação Heurística</vt:lpstr>
      <vt:lpstr>Severidade de Problemas na Avaliação Heurística</vt:lpstr>
      <vt:lpstr>Percurso Cognitivo</vt:lpstr>
      <vt:lpstr>Percurso Cognitivo</vt:lpstr>
      <vt:lpstr>Atividades do Percurso Cognitivo</vt:lpstr>
      <vt:lpstr>Tipos de Correção de Problemas no Percurso Cognitivo (1/2)</vt:lpstr>
      <vt:lpstr>Tipos de Correção de Problemas no Percurso Cognitivo (2/2)</vt:lpstr>
      <vt:lpstr>Método de Inspeção Semiótica</vt:lpstr>
      <vt:lpstr>Método de Inspeção Semiótica</vt:lpstr>
      <vt:lpstr>Reconstrução da Metamensagem no MIS</vt:lpstr>
      <vt:lpstr>Reconstrução da Metamensagem no MIS</vt:lpstr>
      <vt:lpstr>Reconstrução da Metamensagem no MIS</vt:lpstr>
      <vt:lpstr>Reconstrução da Metamensagem no MIS</vt:lpstr>
      <vt:lpstr>Contraste e Comparação das Metamensagens Reconstruídas - MIS</vt:lpstr>
      <vt:lpstr>Contraste e Comparação das Metamensagens Reconstruídas - MIS</vt:lpstr>
      <vt:lpstr>Avaliação de IHC através de Observação</vt:lpstr>
      <vt:lpstr>Teste de Usabilidade</vt:lpstr>
      <vt:lpstr>Teste de Usabilidade</vt:lpstr>
      <vt:lpstr>Atividades do Teste de Usabilidade</vt:lpstr>
      <vt:lpstr>Método de Avaliação de Comunicabilidade</vt:lpstr>
      <vt:lpstr>Atividades do Método de  Avaliação de Comunicabilidade</vt:lpstr>
      <vt:lpstr>Interpretação dos Dados Coletados no MAC</vt:lpstr>
      <vt:lpstr>Interpretação dos Dados Coletados no MAC</vt:lpstr>
      <vt:lpstr>Expressões de Comunicabilidade (1/13)</vt:lpstr>
      <vt:lpstr>Expressões de Comunicabilidade (2/13)</vt:lpstr>
      <vt:lpstr>Expressões de Comunicabilidade (3/13)</vt:lpstr>
      <vt:lpstr>Expressões de Comunicabilidade (4/13)</vt:lpstr>
      <vt:lpstr>Expressões de Comunicabilidade (5/13)</vt:lpstr>
      <vt:lpstr>Expressões de Comunicabilidade (6/13)</vt:lpstr>
      <vt:lpstr>Expressões de Comunicabilidade (7/13)</vt:lpstr>
      <vt:lpstr>Expressões de Comunicabilidade (8/13)</vt:lpstr>
      <vt:lpstr>Expressões de Comunicabilidade (9/13)</vt:lpstr>
      <vt:lpstr>Expressões de Comunicabilidade (10/13)</vt:lpstr>
      <vt:lpstr>Expressões de Comunicabilidade (11/13)</vt:lpstr>
      <vt:lpstr>Expressões de Comunicabilidade (12/13)</vt:lpstr>
      <vt:lpstr>Expressões de Comunicabilidade (13/13)</vt:lpstr>
      <vt:lpstr>Consolidação dos Resultados no MAC</vt:lpstr>
      <vt:lpstr>Consolidação dos Resultados no MAC</vt:lpstr>
      <vt:lpstr>Consolidação dos Resultados no MAC</vt:lpstr>
      <vt:lpstr>Consolidação dos Resultados no MAC</vt:lpstr>
      <vt:lpstr>Consolidação dos Resultados no MAC</vt:lpstr>
      <vt:lpstr>PowerPoint Presentation</vt:lpstr>
      <vt:lpstr>PowerPoint Presentation</vt:lpstr>
      <vt:lpstr>PowerPoint Presentation</vt:lpstr>
      <vt:lpstr>Prototipação em Papel</vt:lpstr>
      <vt:lpstr>Prototipação em Papel</vt:lpstr>
      <vt:lpstr>Preparação na Prototipação em Papel</vt:lpstr>
      <vt:lpstr>Preparação na Prototipação em Papel</vt:lpstr>
      <vt:lpstr>Preparação na Prototipação em Papel</vt:lpstr>
      <vt:lpstr>Atividades da Prototipação em Papel</vt:lpstr>
      <vt:lpstr>Resumo Comparativo dos Métodos</vt:lpstr>
      <vt:lpstr>Resumo Comparativo dos Métodos</vt:lpstr>
      <vt:lpstr>Resumo Comparativo dos Métodos</vt:lpstr>
      <vt:lpstr>Atividades extraclasse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Interação  Humano-Computador</dc:title>
  <dc:creator>Bruno</dc:creator>
  <cp:lastModifiedBy>Simone DJ Barbosa</cp:lastModifiedBy>
  <cp:revision>191</cp:revision>
  <cp:lastPrinted>1601-01-01T00:00:00Z</cp:lastPrinted>
  <dcterms:created xsi:type="dcterms:W3CDTF">2010-10-25T10:54:51Z</dcterms:created>
  <dcterms:modified xsi:type="dcterms:W3CDTF">2011-04-25T02:10:34Z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