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handoutMasterIdLst>
    <p:handoutMasterId r:id="rId22"/>
  </p:handoutMasterIdLst>
  <p:sldIdLst>
    <p:sldId id="280" r:id="rId2"/>
    <p:sldId id="303" r:id="rId3"/>
    <p:sldId id="292" r:id="rId4"/>
    <p:sldId id="304" r:id="rId5"/>
    <p:sldId id="305" r:id="rId6"/>
    <p:sldId id="301" r:id="rId7"/>
    <p:sldId id="306" r:id="rId8"/>
    <p:sldId id="302" r:id="rId9"/>
    <p:sldId id="307" r:id="rId10"/>
    <p:sldId id="308" r:id="rId11"/>
    <p:sldId id="313" r:id="rId12"/>
    <p:sldId id="309" r:id="rId13"/>
    <p:sldId id="310" r:id="rId14"/>
    <p:sldId id="311" r:id="rId15"/>
    <p:sldId id="314" r:id="rId16"/>
    <p:sldId id="312" r:id="rId17"/>
    <p:sldId id="315" r:id="rId18"/>
    <p:sldId id="316" r:id="rId19"/>
    <p:sldId id="300" r:id="rId20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AD9F73"/>
    <a:srgbClr val="C0B592"/>
    <a:srgbClr val="0066FF"/>
    <a:srgbClr val="99CCFF"/>
    <a:srgbClr val="FFFF99"/>
    <a:srgbClr val="CC3300"/>
    <a:srgbClr val="66FFFF"/>
    <a:srgbClr val="FFCC00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86043" autoAdjust="0"/>
  </p:normalViewPr>
  <p:slideViewPr>
    <p:cSldViewPr>
      <p:cViewPr varScale="1">
        <p:scale>
          <a:sx n="58" d="100"/>
          <a:sy n="58" d="100"/>
        </p:scale>
        <p:origin x="-1398" y="-96"/>
      </p:cViewPr>
      <p:guideLst>
        <p:guide orient="horz" pos="2160"/>
        <p:guide pos="4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4989810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83056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25/09/2013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6183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Identifiqu</a:t>
            </a:r>
            <a:r>
              <a:rPr lang="pt-BR" baseline="0" dirty="0" smtClean="0"/>
              <a:t>e e analise cada elemento presente numa situação típica de uso: contexto, usuário, objetivo, interação, interface e sistema.</a:t>
            </a:r>
          </a:p>
          <a:p>
            <a:r>
              <a:rPr lang="pt-BR" baseline="0" dirty="0" smtClean="0"/>
              <a:t>Todos estão relacionados e se influenciam mutuamente.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perspectivas de interação</a:t>
            </a:r>
            <a:r>
              <a:rPr lang="pt-BR" baseline="0" dirty="0" smtClean="0"/>
              <a:t> descrevem formas de se interpretar a interação usuário-sistema, caracterizando o papel de ambos nesse processo. Elas foram criadas ao longo do tempo, conforme as TICs se desenvolveram. Um único sistema pode conjugar essas quatro perspectivas.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Compare as perspectivas e explore exemplos de interface</a:t>
            </a:r>
            <a:r>
              <a:rPr lang="pt-BR" baseline="0" dirty="0" smtClean="0"/>
              <a:t> em cada uma delas. No livro, você encontra alguns exemplos, mas procure outros nos sistemas que utiliza ou próximos da sua realidade.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4795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6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7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10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Conceitos Básicos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Capítulo 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critérios de qualidade de uso</a:t>
            </a:r>
          </a:p>
          <a:p>
            <a:pPr lvl="1"/>
            <a:r>
              <a:rPr lang="pt-BR" sz="2400" dirty="0" smtClean="0"/>
              <a:t>usabilidade</a:t>
            </a:r>
          </a:p>
          <a:p>
            <a:pPr lvl="1"/>
            <a:r>
              <a:rPr lang="pt-BR" sz="2400" dirty="0" smtClean="0"/>
              <a:t>experiência do Usuário</a:t>
            </a:r>
          </a:p>
          <a:p>
            <a:pPr lvl="1"/>
            <a:r>
              <a:rPr lang="pt-BR" sz="2400" dirty="0" smtClean="0"/>
              <a:t>acessibilidade</a:t>
            </a:r>
          </a:p>
          <a:p>
            <a:pPr lvl="1"/>
            <a:r>
              <a:rPr lang="pt-BR" sz="2400" dirty="0" smtClean="0"/>
              <a:t>comunicabilidade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ISO/IEC </a:t>
            </a:r>
            <a:r>
              <a:rPr lang="pt-BR" dirty="0"/>
              <a:t>9126 (1991) </a:t>
            </a:r>
            <a:r>
              <a:rPr lang="pt-BR" dirty="0" smtClean="0"/>
              <a:t>para qualidade </a:t>
            </a:r>
            <a:r>
              <a:rPr lang="pt-BR" dirty="0"/>
              <a:t>de </a:t>
            </a:r>
            <a:r>
              <a:rPr lang="pt-BR" dirty="0" smtClean="0"/>
              <a:t>software: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na ISO  </a:t>
            </a:r>
            <a:r>
              <a:rPr lang="pt-BR" dirty="0"/>
              <a:t>9241-11 </a:t>
            </a:r>
            <a:r>
              <a:rPr lang="pt-BR" dirty="0" smtClean="0"/>
              <a:t>(</a:t>
            </a:r>
            <a:r>
              <a:rPr lang="pt-BR" dirty="0"/>
              <a:t>1998</a:t>
            </a:r>
            <a:r>
              <a:rPr lang="pt-BR" dirty="0" smtClean="0"/>
              <a:t>) para ergonomia: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321585"/>
            <a:ext cx="68407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um conjunto </a:t>
            </a:r>
            <a:r>
              <a:rPr lang="pt-BR" sz="2000" dirty="0">
                <a:latin typeface="+mn-lt"/>
              </a:rPr>
              <a:t>de atributos relacionados com </a:t>
            </a:r>
            <a:r>
              <a:rPr lang="pt-BR" sz="2000" i="1" dirty="0">
                <a:latin typeface="+mn-lt"/>
              </a:rPr>
              <a:t>o </a:t>
            </a:r>
            <a:r>
              <a:rPr lang="pt-BR" sz="2000" i="1" u="sng" dirty="0">
                <a:latin typeface="+mn-lt"/>
              </a:rPr>
              <a:t>esforço necessário para o uso</a:t>
            </a:r>
            <a:r>
              <a:rPr lang="pt-BR" sz="2000" dirty="0">
                <a:latin typeface="+mn-lt"/>
              </a:rPr>
              <a:t> de um sistema interativo, e relacionados com </a:t>
            </a:r>
            <a:r>
              <a:rPr lang="pt-BR" sz="2000" i="1" u="sng" dirty="0">
                <a:latin typeface="+mn-lt"/>
              </a:rPr>
              <a:t>a</a:t>
            </a:r>
            <a:r>
              <a:rPr lang="pt-BR" sz="2000" i="1" dirty="0">
                <a:latin typeface="+mn-lt"/>
              </a:rPr>
              <a:t> </a:t>
            </a:r>
            <a:r>
              <a:rPr lang="pt-BR" sz="2000" i="1" u="sng" dirty="0">
                <a:latin typeface="+mn-lt"/>
              </a:rPr>
              <a:t>avaliação individual</a:t>
            </a:r>
            <a:r>
              <a:rPr lang="pt-BR" sz="2000" b="1" u="sng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de tal uso, por </a:t>
            </a:r>
            <a:r>
              <a:rPr lang="pt-BR" sz="2000" i="1" u="sng" dirty="0">
                <a:latin typeface="+mn-lt"/>
              </a:rPr>
              <a:t>um conjunto especíﬁco de </a:t>
            </a:r>
            <a:r>
              <a:rPr lang="pt-BR" sz="2000" i="1" u="sng" dirty="0" smtClean="0">
                <a:latin typeface="+mn-lt"/>
              </a:rPr>
              <a:t>usuários</a:t>
            </a:r>
            <a:endParaRPr lang="pt-BR" sz="2000" i="1" u="sng" dirty="0"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9592" y="4789601"/>
            <a:ext cx="6840760" cy="1015663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o grau </a:t>
            </a:r>
            <a:r>
              <a:rPr lang="pt-BR" sz="2000" dirty="0">
                <a:latin typeface="+mn-lt"/>
              </a:rPr>
              <a:t>em que um produto é usado por </a:t>
            </a:r>
            <a:r>
              <a:rPr lang="pt-BR" sz="2000" i="1" u="sng" dirty="0">
                <a:latin typeface="+mn-lt"/>
              </a:rPr>
              <a:t>usuários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b="1" dirty="0">
                <a:latin typeface="+mn-lt"/>
              </a:rPr>
              <a:t> </a:t>
            </a:r>
            <a:r>
              <a:rPr lang="pt-BR" sz="2000" dirty="0">
                <a:latin typeface="+mn-lt"/>
              </a:rPr>
              <a:t>para atingir </a:t>
            </a:r>
            <a:r>
              <a:rPr lang="pt-BR" sz="2000" i="1" u="sng" dirty="0">
                <a:latin typeface="+mn-lt"/>
              </a:rPr>
              <a:t>objetivos </a:t>
            </a:r>
            <a:r>
              <a:rPr lang="pt-BR" sz="2000" i="1" u="sng" dirty="0" err="1">
                <a:latin typeface="+mn-lt"/>
              </a:rPr>
              <a:t>especíﬁcos</a:t>
            </a:r>
            <a:r>
              <a:rPr lang="pt-BR" sz="2000" dirty="0">
                <a:latin typeface="+mn-lt"/>
              </a:rPr>
              <a:t> com </a:t>
            </a:r>
            <a:r>
              <a:rPr lang="pt-BR" sz="2000" b="1" dirty="0" err="1">
                <a:latin typeface="+mn-lt"/>
              </a:rPr>
              <a:t>eﬁcácia</a:t>
            </a:r>
            <a:r>
              <a:rPr lang="pt-BR" sz="2000" dirty="0">
                <a:latin typeface="+mn-lt"/>
              </a:rPr>
              <a:t>, </a:t>
            </a:r>
            <a:r>
              <a:rPr lang="pt-BR" sz="2000" b="1" dirty="0" err="1">
                <a:latin typeface="+mn-lt"/>
              </a:rPr>
              <a:t>eﬁciência</a:t>
            </a:r>
            <a:r>
              <a:rPr lang="pt-BR" sz="2000" dirty="0">
                <a:latin typeface="+mn-lt"/>
              </a:rPr>
              <a:t> e </a:t>
            </a:r>
            <a:r>
              <a:rPr lang="pt-BR" sz="2000" b="1" dirty="0">
                <a:latin typeface="+mn-lt"/>
              </a:rPr>
              <a:t>satisfação</a:t>
            </a:r>
            <a:r>
              <a:rPr lang="pt-BR" sz="2000" dirty="0">
                <a:latin typeface="+mn-lt"/>
              </a:rPr>
              <a:t> em um </a:t>
            </a:r>
            <a:r>
              <a:rPr lang="pt-BR" sz="2000" i="1" u="sng" dirty="0">
                <a:latin typeface="+mn-lt"/>
              </a:rPr>
              <a:t>contexto de uso </a:t>
            </a:r>
            <a:r>
              <a:rPr lang="pt-BR" sz="2000" i="1" u="sng" dirty="0" smtClean="0">
                <a:latin typeface="+mn-lt"/>
              </a:rPr>
              <a:t>especíﬁco</a:t>
            </a:r>
            <a:endParaRPr lang="pt-BR" sz="2000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2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Nielsen </a:t>
            </a:r>
            <a:r>
              <a:rPr lang="pt-BR" dirty="0"/>
              <a:t>(1993</a:t>
            </a:r>
            <a:r>
              <a:rPr lang="pt-BR" dirty="0" smtClean="0"/>
              <a:t>), a </a:t>
            </a:r>
            <a:r>
              <a:rPr lang="pt-BR" dirty="0"/>
              <a:t>usabilidade </a:t>
            </a:r>
            <a:r>
              <a:rPr lang="pt-BR" dirty="0" smtClean="0"/>
              <a:t>é um </a:t>
            </a:r>
            <a:r>
              <a:rPr lang="pt-BR" dirty="0"/>
              <a:t>conjunto de </a:t>
            </a:r>
            <a:r>
              <a:rPr lang="pt-BR" dirty="0" smtClean="0"/>
              <a:t>fatores: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facilidade </a:t>
            </a:r>
            <a:r>
              <a:rPr lang="pt-BR" dirty="0"/>
              <a:t>de aprendizado </a:t>
            </a:r>
            <a:r>
              <a:rPr lang="pt-BR" dirty="0" smtClean="0"/>
              <a:t>(</a:t>
            </a:r>
            <a:r>
              <a:rPr lang="pt-BR" dirty="0" err="1" smtClean="0"/>
              <a:t>learnability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facilidade de recordação </a:t>
            </a:r>
            <a:r>
              <a:rPr lang="pt-BR" dirty="0" smtClean="0"/>
              <a:t>(</a:t>
            </a:r>
            <a:r>
              <a:rPr lang="pt-BR" dirty="0" err="1" smtClean="0"/>
              <a:t>memorability</a:t>
            </a:r>
            <a:r>
              <a:rPr lang="pt-BR" dirty="0"/>
              <a:t>) </a:t>
            </a:r>
          </a:p>
          <a:p>
            <a:pPr lvl="1"/>
            <a:r>
              <a:rPr lang="pt-BR" dirty="0" err="1" smtClean="0"/>
              <a:t>eﬁciência</a:t>
            </a:r>
            <a:r>
              <a:rPr lang="pt-BR" dirty="0" smtClean="0"/>
              <a:t> (</a:t>
            </a:r>
            <a:r>
              <a:rPr lang="pt-BR" dirty="0" err="1" smtClean="0"/>
              <a:t>eﬃciency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segurança no uso </a:t>
            </a:r>
            <a:r>
              <a:rPr lang="pt-BR" dirty="0" smtClean="0"/>
              <a:t>(</a:t>
            </a:r>
            <a:r>
              <a:rPr lang="pt-BR" dirty="0" err="1" smtClean="0"/>
              <a:t>safety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satisfação do usuário </a:t>
            </a:r>
            <a:r>
              <a:rPr lang="pt-BR" dirty="0" smtClean="0"/>
              <a:t>(</a:t>
            </a:r>
            <a:r>
              <a:rPr lang="pt-BR" dirty="0" err="1" smtClean="0"/>
              <a:t>satisfaction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envolve o modo como o </a:t>
            </a:r>
            <a:r>
              <a:rPr lang="pt-BR" dirty="0"/>
              <a:t>uso de </a:t>
            </a:r>
            <a:r>
              <a:rPr lang="pt-BR" dirty="0" smtClean="0"/>
              <a:t>sistemas interativos afetam os </a:t>
            </a:r>
            <a:r>
              <a:rPr lang="pt-BR" b="1" dirty="0" smtClean="0"/>
              <a:t>sentimentos</a:t>
            </a:r>
            <a:r>
              <a:rPr lang="pt-BR" dirty="0" smtClean="0"/>
              <a:t> e as </a:t>
            </a:r>
            <a:r>
              <a:rPr lang="pt-BR" b="1" dirty="0"/>
              <a:t>emoções</a:t>
            </a:r>
            <a:r>
              <a:rPr lang="pt-BR" dirty="0"/>
              <a:t> </a:t>
            </a:r>
            <a:r>
              <a:rPr lang="pt-BR" dirty="0" smtClean="0"/>
              <a:t>do usuário</a:t>
            </a:r>
          </a:p>
          <a:p>
            <a:r>
              <a:rPr lang="pt-BR" dirty="0" smtClean="0"/>
              <a:t>exemplos de aspectos </a:t>
            </a:r>
            <a:r>
              <a:rPr lang="pt-BR" b="1" dirty="0" smtClean="0"/>
              <a:t>positivos</a:t>
            </a:r>
            <a:r>
              <a:rPr lang="pt-BR" dirty="0" smtClean="0"/>
              <a:t> e </a:t>
            </a:r>
            <a:r>
              <a:rPr lang="pt-BR" b="1" dirty="0" smtClean="0"/>
              <a:t>negativos</a:t>
            </a:r>
            <a:r>
              <a:rPr lang="pt-BR" dirty="0" smtClean="0"/>
              <a:t> da experiência de uso sobre a </a:t>
            </a:r>
            <a:r>
              <a:rPr lang="pt-BR" b="1" dirty="0" smtClean="0"/>
              <a:t>subjetividade dos usuários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satisfação, prazer, diversão, </a:t>
            </a:r>
            <a:r>
              <a:rPr lang="pt-BR" dirty="0" smtClean="0"/>
              <a:t>entretenimento</a:t>
            </a:r>
            <a:r>
              <a:rPr lang="pt-BR" dirty="0"/>
              <a:t>, </a:t>
            </a:r>
            <a:r>
              <a:rPr lang="pt-BR" dirty="0" smtClean="0"/>
              <a:t>interesse</a:t>
            </a:r>
            <a:r>
              <a:rPr lang="pt-BR" dirty="0"/>
              <a:t>, </a:t>
            </a:r>
            <a:r>
              <a:rPr lang="pt-BR" dirty="0" smtClean="0"/>
              <a:t>motivação</a:t>
            </a:r>
            <a:r>
              <a:rPr lang="pt-BR" dirty="0"/>
              <a:t>, estética, criatividade, </a:t>
            </a:r>
            <a:r>
              <a:rPr lang="pt-BR" dirty="0" smtClean="0"/>
              <a:t>surpresa</a:t>
            </a:r>
            <a:r>
              <a:rPr lang="pt-BR" dirty="0"/>
              <a:t>, desaﬁo</a:t>
            </a:r>
            <a:endParaRPr lang="pt-BR" dirty="0" smtClean="0"/>
          </a:p>
          <a:p>
            <a:pPr lvl="1"/>
            <a:r>
              <a:rPr lang="pt-BR" dirty="0" smtClean="0"/>
              <a:t>cansaço</a:t>
            </a:r>
            <a:r>
              <a:rPr lang="pt-BR" dirty="0"/>
              <a:t>, frustração e ofensa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oferecer meios para que o usuário </a:t>
            </a:r>
            <a:r>
              <a:rPr lang="pt-BR" sz="2400" b="1" dirty="0" smtClean="0"/>
              <a:t>acesse o sistema</a:t>
            </a:r>
            <a:r>
              <a:rPr lang="pt-BR" sz="2400" dirty="0" smtClean="0"/>
              <a:t> e interaja </a:t>
            </a:r>
            <a:r>
              <a:rPr lang="pt-BR" sz="2400" dirty="0"/>
              <a:t>com </a:t>
            </a:r>
            <a:r>
              <a:rPr lang="pt-BR" sz="2400" dirty="0" smtClean="0"/>
              <a:t>ele</a:t>
            </a:r>
            <a:r>
              <a:rPr lang="pt-BR" sz="2400" dirty="0"/>
              <a:t>, </a:t>
            </a:r>
            <a:r>
              <a:rPr lang="pt-BR" sz="2400" b="1" dirty="0" smtClean="0"/>
              <a:t>sem</a:t>
            </a:r>
            <a:r>
              <a:rPr lang="pt-BR" sz="2400" dirty="0" smtClean="0"/>
              <a:t> que a interface imponha </a:t>
            </a:r>
            <a:r>
              <a:rPr lang="pt-BR" sz="2400" b="1" dirty="0" smtClean="0"/>
              <a:t>obstáculos</a:t>
            </a:r>
            <a:endParaRPr lang="pt-BR" sz="2400" b="1" dirty="0"/>
          </a:p>
          <a:p>
            <a:r>
              <a:rPr lang="pt-BR" sz="2400" dirty="0" smtClean="0"/>
              <a:t>pessoas </a:t>
            </a:r>
            <a:r>
              <a:rPr lang="pt-BR" sz="2400" b="1" dirty="0" smtClean="0"/>
              <a:t>com e sem limitações possuem igual importância</a:t>
            </a:r>
            <a:r>
              <a:rPr lang="pt-BR" sz="2400" dirty="0" smtClean="0"/>
              <a:t>, sejam limitações </a:t>
            </a:r>
            <a:r>
              <a:rPr lang="pt-BR" sz="2400" dirty="0"/>
              <a:t>na capacidade de movimento, de percepção, de cognição </a:t>
            </a:r>
            <a:r>
              <a:rPr lang="pt-BR" sz="2400" dirty="0" smtClean="0"/>
              <a:t>ou de </a:t>
            </a:r>
            <a:r>
              <a:rPr lang="pt-BR" sz="2400" dirty="0"/>
              <a:t>aprendizado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cuidar </a:t>
            </a:r>
            <a:r>
              <a:rPr lang="pt-BR" sz="2400" dirty="0"/>
              <a:t>da </a:t>
            </a:r>
            <a:r>
              <a:rPr lang="pt-BR" sz="2400" dirty="0" smtClean="0"/>
              <a:t>acessibilidade permite que </a:t>
            </a:r>
            <a:r>
              <a:rPr lang="pt-BR" sz="2400" b="1" dirty="0" smtClean="0"/>
              <a:t>mais</a:t>
            </a:r>
            <a:r>
              <a:rPr lang="pt-BR" sz="2400" dirty="0" smtClean="0"/>
              <a:t> pessoas usem o sistema (tanto sem quanto com limitações), e não apenas poucas pessoas com características específicas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Acessibilidade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7200" b="1" dirty="0" smtClean="0"/>
              <a:t>é lei</a:t>
            </a:r>
            <a:endParaRPr lang="pt-BR" b="1" dirty="0"/>
          </a:p>
          <a:p>
            <a:pPr marL="114300" indent="0">
              <a:buNone/>
            </a:pP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0316" y="3068960"/>
            <a:ext cx="73360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+mn-lt"/>
              </a:rPr>
              <a:t>... </a:t>
            </a:r>
            <a:r>
              <a:rPr lang="pt-BR" sz="2000" b="1" dirty="0" smtClean="0">
                <a:latin typeface="+mn-lt"/>
              </a:rPr>
              <a:t>será </a:t>
            </a:r>
            <a:r>
              <a:rPr lang="pt-BR" sz="2000" b="1" dirty="0">
                <a:latin typeface="+mn-lt"/>
              </a:rPr>
              <a:t>obrigatória a acessibilidade</a:t>
            </a:r>
            <a:r>
              <a:rPr lang="pt-BR" sz="2000" dirty="0">
                <a:latin typeface="+mn-lt"/>
              </a:rPr>
              <a:t> nos portais e sítios eletrônicos da </a:t>
            </a:r>
            <a:r>
              <a:rPr lang="pt-BR" sz="2000" dirty="0" smtClean="0">
                <a:latin typeface="+mn-lt"/>
              </a:rPr>
              <a:t>administração </a:t>
            </a:r>
            <a:r>
              <a:rPr lang="pt-BR" sz="2000" dirty="0">
                <a:latin typeface="+mn-lt"/>
              </a:rPr>
              <a:t>pública na rede mundial de computadores (Internet), para o uso </a:t>
            </a:r>
            <a:r>
              <a:rPr lang="pt-BR" sz="2000" dirty="0" smtClean="0">
                <a:latin typeface="+mn-lt"/>
              </a:rPr>
              <a:t>das </a:t>
            </a:r>
            <a:r>
              <a:rPr lang="pt-BR" sz="2000" b="1" dirty="0">
                <a:latin typeface="+mn-lt"/>
              </a:rPr>
              <a:t>pessoas portadoras de </a:t>
            </a:r>
            <a:r>
              <a:rPr lang="pt-BR" sz="2000" b="1" dirty="0" smtClean="0">
                <a:latin typeface="+mn-lt"/>
              </a:rPr>
              <a:t>deﬁciência </a:t>
            </a:r>
            <a:r>
              <a:rPr lang="pt-BR" sz="2000" b="1" dirty="0">
                <a:latin typeface="+mn-lt"/>
              </a:rPr>
              <a:t>visual</a:t>
            </a:r>
            <a:r>
              <a:rPr lang="pt-BR" sz="2000" dirty="0">
                <a:latin typeface="+mn-lt"/>
              </a:rPr>
              <a:t>, garantindo-lhes o pleno acesso às </a:t>
            </a:r>
            <a:r>
              <a:rPr lang="pt-BR" sz="2000" dirty="0" smtClean="0">
                <a:latin typeface="+mn-lt"/>
              </a:rPr>
              <a:t>informações </a:t>
            </a:r>
            <a:r>
              <a:rPr lang="pt-BR" sz="2000" dirty="0">
                <a:latin typeface="+mn-lt"/>
              </a:rPr>
              <a:t>disponíveis.</a:t>
            </a:r>
            <a:endParaRPr lang="pt-BR" sz="2000" i="1" u="sng" dirty="0">
              <a:latin typeface="+mn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4509120"/>
            <a:ext cx="491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decreto presidencial nº  5.296 de 2004, art. 47</a:t>
            </a:r>
          </a:p>
        </p:txBody>
      </p:sp>
    </p:spTree>
    <p:extLst>
      <p:ext uri="{BB962C8B-B14F-4D97-AF65-F5344CB8AC3E}">
        <p14:creationId xmlns:p14="http://schemas.microsoft.com/office/powerpoint/2010/main" xmlns="" val="16923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Comunicabilidade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/>
              <a:t>interface </a:t>
            </a:r>
            <a:r>
              <a:rPr lang="pt-BR" sz="2400" dirty="0" smtClean="0"/>
              <a:t>deve </a:t>
            </a:r>
            <a:r>
              <a:rPr lang="pt-BR" sz="2400" b="1" dirty="0"/>
              <a:t>comunicar ao usuário a lógica do design</a:t>
            </a:r>
            <a:r>
              <a:rPr lang="pt-BR" sz="2400" dirty="0"/>
              <a:t>: </a:t>
            </a:r>
            <a:endParaRPr lang="pt-BR" sz="2400" dirty="0" smtClean="0"/>
          </a:p>
          <a:p>
            <a:pPr lvl="1"/>
            <a:r>
              <a:rPr lang="pt-BR" sz="2200" dirty="0" smtClean="0"/>
              <a:t>a </a:t>
            </a:r>
            <a:r>
              <a:rPr lang="pt-BR" sz="2200" dirty="0"/>
              <a:t>quem se destina o sistema, </a:t>
            </a:r>
            <a:endParaRPr lang="pt-BR" sz="2200" dirty="0" smtClean="0"/>
          </a:p>
          <a:p>
            <a:pPr lvl="1"/>
            <a:r>
              <a:rPr lang="pt-BR" sz="2200" dirty="0" smtClean="0"/>
              <a:t>para </a:t>
            </a:r>
            <a:r>
              <a:rPr lang="pt-BR" sz="2200" dirty="0"/>
              <a:t>que ele serve, </a:t>
            </a:r>
          </a:p>
          <a:p>
            <a:pPr lvl="1"/>
            <a:r>
              <a:rPr lang="pt-BR" sz="2200" dirty="0" smtClean="0"/>
              <a:t>qual </a:t>
            </a:r>
            <a:r>
              <a:rPr lang="pt-BR" sz="2200" dirty="0"/>
              <a:t>a vantagem de utilizá-lo, </a:t>
            </a:r>
          </a:p>
          <a:p>
            <a:pPr lvl="1"/>
            <a:r>
              <a:rPr lang="pt-BR" sz="2200" dirty="0" smtClean="0"/>
              <a:t>como </a:t>
            </a:r>
            <a:r>
              <a:rPr lang="pt-BR" sz="2200" dirty="0"/>
              <a:t>ele funciona e </a:t>
            </a:r>
            <a:endParaRPr lang="pt-BR" sz="2200" dirty="0" smtClean="0"/>
          </a:p>
          <a:p>
            <a:pPr lvl="1"/>
            <a:r>
              <a:rPr lang="pt-BR" sz="2200" dirty="0" smtClean="0"/>
              <a:t>quais </a:t>
            </a:r>
            <a:r>
              <a:rPr lang="pt-BR" sz="2200" dirty="0"/>
              <a:t>são os princípios gerais de interação com o sistema</a:t>
            </a:r>
          </a:p>
          <a:p>
            <a:r>
              <a:rPr lang="pt-BR" sz="2400" dirty="0" smtClean="0"/>
              <a:t>permite que os usuários </a:t>
            </a:r>
            <a:r>
              <a:rPr lang="pt-BR" sz="2400" b="1" dirty="0" smtClean="0"/>
              <a:t>tirem melhor proveito do sistema</a:t>
            </a:r>
            <a:r>
              <a:rPr lang="pt-BR" sz="2400" dirty="0" smtClean="0"/>
              <a:t>, por comunicar estratégias de uso adequadas </a:t>
            </a:r>
            <a:r>
              <a:rPr lang="pt-BR" sz="2400" dirty="0"/>
              <a:t>a cada </a:t>
            </a:r>
            <a:r>
              <a:rPr lang="pt-BR" sz="2400" dirty="0" smtClean="0"/>
              <a:t>situação</a:t>
            </a:r>
          </a:p>
          <a:p>
            <a:r>
              <a:rPr lang="pt-BR" sz="2400" dirty="0" smtClean="0"/>
              <a:t>conceito proposto pela engenharia semiótica, uma teoria de IHC (de Souza, 2005)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Comunicabilidade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versão XP apresenta apenas o nome do comando </a:t>
            </a:r>
            <a:r>
              <a:rPr lang="pt-BR" dirty="0" smtClean="0"/>
              <a:t>associado</a:t>
            </a:r>
            <a:endParaRPr lang="pt-BR" dirty="0"/>
          </a:p>
          <a:p>
            <a:r>
              <a:rPr lang="pt-BR" dirty="0" smtClean="0"/>
              <a:t>a versão </a:t>
            </a:r>
            <a:r>
              <a:rPr lang="pt-BR" dirty="0"/>
              <a:t>2007 apresenta também o </a:t>
            </a:r>
            <a:r>
              <a:rPr lang="pt-BR" dirty="0" smtClean="0"/>
              <a:t>signiﬁcado </a:t>
            </a:r>
            <a:r>
              <a:rPr lang="pt-BR" dirty="0"/>
              <a:t>do comando, as teclas de atalho </a:t>
            </a:r>
            <a:r>
              <a:rPr lang="pt-BR" dirty="0" smtClean="0"/>
              <a:t>associadas</a:t>
            </a:r>
            <a:r>
              <a:rPr lang="pt-BR" dirty="0"/>
              <a:t>, uma estratégia de uso para aplicá-lo em múltiplos locais do documento </a:t>
            </a:r>
            <a:r>
              <a:rPr lang="pt-BR" dirty="0" smtClean="0"/>
              <a:t>e </a:t>
            </a:r>
            <a:r>
              <a:rPr lang="pt-BR" dirty="0"/>
              <a:t>informações sobre como obter mais ajuda</a:t>
            </a:r>
          </a:p>
        </p:txBody>
      </p:sp>
      <p:pic>
        <p:nvPicPr>
          <p:cNvPr id="30722" name="Picture 2" descr="D:\Meus Documentos\Docs\FTP\Livro de IHC\material para o site\figuras\Figura 2.12 esquer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388" y="2012604"/>
            <a:ext cx="2214697" cy="14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 descr="D:\Meus Documentos\Docs\FTP\Livro de IHC\material para o site\figuras\Figura 2.12 direi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12604"/>
            <a:ext cx="2586067" cy="22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551995" y="1597944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n-lt"/>
              </a:rPr>
              <a:t>MS Office XP</a:t>
            </a:r>
            <a:endParaRPr lang="pt-BR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99693" y="1597944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+mn-lt"/>
              </a:rPr>
              <a:t>MS Office 2007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4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Uso em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envolve </a:t>
            </a:r>
            <a:r>
              <a:rPr lang="pt-BR" sz="2400" b="1" dirty="0" smtClean="0"/>
              <a:t>critérios distintos</a:t>
            </a:r>
            <a:r>
              <a:rPr lang="pt-BR" sz="2400" dirty="0" smtClean="0"/>
              <a:t>, porém </a:t>
            </a:r>
            <a:r>
              <a:rPr lang="pt-BR" sz="2400" b="1" dirty="0" smtClean="0"/>
              <a:t>interligados</a:t>
            </a:r>
            <a:r>
              <a:rPr lang="pt-BR" sz="2400" dirty="0" smtClean="0"/>
              <a:t>, que </a:t>
            </a:r>
            <a:r>
              <a:rPr lang="pt-BR" sz="2400" b="1" dirty="0" smtClean="0"/>
              <a:t>afetam uns aos outros</a:t>
            </a:r>
          </a:p>
          <a:p>
            <a:r>
              <a:rPr lang="pt-BR" sz="2400" b="1" dirty="0" smtClean="0"/>
              <a:t>nem sempre é possível satisfazer todos os critérios </a:t>
            </a:r>
            <a:r>
              <a:rPr lang="pt-BR" sz="2400" dirty="0" smtClean="0"/>
              <a:t>de qualidade de uso</a:t>
            </a:r>
          </a:p>
          <a:p>
            <a:r>
              <a:rPr lang="pt-BR" sz="2400" dirty="0" smtClean="0"/>
              <a:t>é importante definir </a:t>
            </a:r>
            <a:r>
              <a:rPr lang="pt-BR" sz="2400" b="1" dirty="0" smtClean="0"/>
              <a:t>quais critérios devem ser priorizados</a:t>
            </a:r>
            <a:r>
              <a:rPr lang="pt-BR" sz="2400" dirty="0" smtClean="0"/>
              <a:t> no design de IHC </a:t>
            </a:r>
          </a:p>
          <a:p>
            <a:endParaRPr lang="pt-BR" sz="26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xmlns="" val="2807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2</a:t>
            </a:r>
          </a:p>
          <a:p>
            <a:r>
              <a:rPr lang="pt-BR" dirty="0" smtClean="0"/>
              <a:t>Realização das atividades do Capítulo 2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Típica de Uso</a:t>
            </a:r>
            <a:endParaRPr lang="pt-BR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6820508"/>
              </p:ext>
            </p:extLst>
          </p:nvPr>
        </p:nvGraphicFramePr>
        <p:xfrm>
          <a:off x="971600" y="1916832"/>
          <a:ext cx="6552728" cy="3960440"/>
        </p:xfrm>
        <a:graphic>
          <a:graphicData uri="http://schemas.openxmlformats.org/presentationml/2006/ole">
            <p:oleObj spid="_x0000_s1048" name="Visio" r:id="rId4" imgW="2603811" imgH="15543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sz="2400" b="1" dirty="0" smtClean="0"/>
              <a:t>processo de...</a:t>
            </a:r>
          </a:p>
          <a:p>
            <a:pPr lvl="1"/>
            <a:r>
              <a:rPr lang="pt-BR" dirty="0" smtClean="0"/>
              <a:t>sequência de estímulos e respostas</a:t>
            </a:r>
          </a:p>
          <a:p>
            <a:pPr lvl="1"/>
            <a:r>
              <a:rPr lang="pt-BR" b="1" dirty="0" smtClean="0"/>
              <a:t>operação</a:t>
            </a:r>
            <a:r>
              <a:rPr lang="pt-BR" dirty="0" smtClean="0"/>
              <a:t> de máquina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r>
              <a:rPr lang="pt-BR" b="1" dirty="0" smtClean="0"/>
              <a:t>comunicação</a:t>
            </a:r>
            <a:r>
              <a:rPr lang="pt-BR" dirty="0" smtClean="0"/>
              <a:t> com/por meio da máquina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3068960"/>
            <a:ext cx="6840760" cy="132343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+mn-lt"/>
              </a:rPr>
              <a:t>Norman (1986) interpreta a interação como um processo através do qual o usuário formula uma intenção, planeja suas ações, atua sobre a interface, percebe e interpreta a resposta do sistema e avalia se seu objetivo foi alcançado</a:t>
            </a:r>
            <a:endParaRPr lang="pt-BR" sz="2000" dirty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5221649"/>
            <a:ext cx="6840760" cy="1015663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2000">
                <a:latin typeface="+mn-lt"/>
              </a:defRPr>
            </a:lvl1pPr>
          </a:lstStyle>
          <a:p>
            <a:r>
              <a:rPr lang="pt-BR" dirty="0"/>
              <a:t>de Souza (2005) interpreta a interação com um processo de comunicação entre pessoas </a:t>
            </a:r>
            <a:r>
              <a:rPr lang="pt-BR" dirty="0" smtClean="0"/>
              <a:t>(incluindo o </a:t>
            </a:r>
            <a:r>
              <a:rPr lang="pt-BR" dirty="0"/>
              <a:t>designer e </a:t>
            </a:r>
            <a:r>
              <a:rPr lang="pt-BR" dirty="0" smtClean="0"/>
              <a:t>os usuários), </a:t>
            </a:r>
            <a:r>
              <a:rPr lang="pt-BR" dirty="0"/>
              <a:t>mediada por sistemas computacionais.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de Interação (1/2)</a:t>
            </a:r>
            <a:endParaRPr lang="pt-BR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1349485"/>
              </p:ext>
            </p:extLst>
          </p:nvPr>
        </p:nvGraphicFramePr>
        <p:xfrm>
          <a:off x="971600" y="1852834"/>
          <a:ext cx="6410935" cy="4032448"/>
        </p:xfrm>
        <a:graphic>
          <a:graphicData uri="http://schemas.openxmlformats.org/presentationml/2006/ole">
            <p:oleObj spid="_x0000_s17432" name="Visio" r:id="rId4" imgW="4171984" imgH="2624577" progId="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888799" y="5914778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Kammersgaard</a:t>
            </a:r>
            <a:r>
              <a:rPr lang="pt-B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(1988)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Perspectivas de Interação (2/2)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3228889"/>
              </p:ext>
            </p:extLst>
          </p:nvPr>
        </p:nvGraphicFramePr>
        <p:xfrm>
          <a:off x="395536" y="1772816"/>
          <a:ext cx="7704856" cy="4032445"/>
        </p:xfrm>
        <a:graphic>
          <a:graphicData uri="http://schemas.openxmlformats.org/drawingml/2006/table">
            <a:tbl>
              <a:tblPr/>
              <a:tblGrid>
                <a:gridCol w="1483365"/>
                <a:gridCol w="2549083"/>
                <a:gridCol w="3672408"/>
              </a:tblGrid>
              <a:tr h="4240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perspectiva 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significado de interação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fatores de qualidade mais evidentes</a:t>
                      </a:r>
                      <a:endParaRPr lang="pt-BR" sz="18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sistema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transmissão de dados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eficiência (tal como indicado pelo tempo de uso e número de erros cometidos)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parceiro de discurso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conversa usuário-sistema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adequação da interpretação e geração de textos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ferramenta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 smtClean="0">
                          <a:latin typeface="+mn-lt"/>
                          <a:ea typeface="Times New Roman"/>
                          <a:cs typeface="Times New Roman"/>
                        </a:rPr>
                        <a:t>manipulação da ferramenta </a:t>
                      </a:r>
                      <a:endParaRPr lang="pt-BR" sz="18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funcionalidades relevantes ao usuário, facilidade de uso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2111"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smtClean="0">
                          <a:latin typeface="+mn-lt"/>
                          <a:ea typeface="Times New Roman"/>
                          <a:cs typeface="Times New Roman"/>
                        </a:rPr>
                        <a:t>mídia</a:t>
                      </a:r>
                      <a:endParaRPr lang="pt-BR" sz="1800" noProof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comunicação entre usuários e designer-usuário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pt-BR" sz="1800" noProof="0" dirty="0">
                          <a:latin typeface="+mn-lt"/>
                          <a:ea typeface="Times New Roman"/>
                          <a:cs typeface="Times New Roman"/>
                        </a:rPr>
                        <a:t>qualidade da comunicação mediada e entendimento mútuo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(1/2)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420540" y="558404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chemeClr val="tx2"/>
                </a:solidFill>
                <a:latin typeface="+mn-lt"/>
              </a:rPr>
              <a:t>inter</a:t>
            </a:r>
            <a:r>
              <a:rPr lang="pt-B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face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7544" y="1455288"/>
          <a:ext cx="4083973" cy="4392488"/>
        </p:xfrm>
        <a:graphic>
          <a:graphicData uri="http://schemas.openxmlformats.org/presentationml/2006/ole">
            <p:oleObj spid="_x0000_s25627" name="Visio" r:id="rId3" imgW="1681795" imgH="1808264" progId="">
              <p:embed/>
            </p:oleObj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4788024" y="1607436"/>
            <a:ext cx="3469400" cy="1029476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único </a:t>
            </a:r>
            <a:r>
              <a:rPr lang="pt-BR" sz="2400" b="1" dirty="0" smtClean="0">
                <a:latin typeface="+mn-lt"/>
              </a:rPr>
              <a:t>meio de contato </a:t>
            </a:r>
            <a:r>
              <a:rPr lang="pt-BR" sz="2400" dirty="0" smtClean="0">
                <a:latin typeface="+mn-lt"/>
              </a:rPr>
              <a:t>entre usuário e sistema</a:t>
            </a:r>
            <a:endParaRPr lang="pt-BR" sz="2400" dirty="0"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88024" y="3010428"/>
            <a:ext cx="3469400" cy="2506804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toda a porção do sistema com a qual o usuário mantém </a:t>
            </a:r>
            <a:r>
              <a:rPr lang="pt-BR" sz="2400" b="1" dirty="0" smtClean="0">
                <a:latin typeface="+mn-lt"/>
              </a:rPr>
              <a:t>contato físico </a:t>
            </a:r>
            <a:r>
              <a:rPr lang="pt-BR" sz="2400" dirty="0" smtClean="0">
                <a:latin typeface="+mn-lt"/>
              </a:rPr>
              <a:t>(motor ou perceptivo) </a:t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ou</a:t>
            </a:r>
            <a:r>
              <a:rPr lang="pt-BR" sz="2400" b="1" dirty="0" smtClean="0">
                <a:latin typeface="+mn-lt"/>
              </a:rPr>
              <a:t> conceitual </a:t>
            </a:r>
            <a:r>
              <a:rPr lang="pt-BR" sz="2400" dirty="0" smtClean="0">
                <a:latin typeface="+mn-lt"/>
              </a:rPr>
              <a:t>durante a interação  (</a:t>
            </a:r>
            <a:r>
              <a:rPr lang="pt-BR" sz="2400" dirty="0" err="1" smtClean="0">
                <a:latin typeface="+mn-lt"/>
              </a:rPr>
              <a:t>Moran</a:t>
            </a:r>
            <a:r>
              <a:rPr lang="pt-BR" sz="2400" dirty="0" smtClean="0">
                <a:latin typeface="+mn-lt"/>
              </a:rPr>
              <a:t>, 1981)</a:t>
            </a:r>
            <a:endParaRPr lang="pt-BR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(2/2)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47864" y="619840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hardware</a:t>
            </a: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71864" y="2708920"/>
          <a:ext cx="1147808" cy="2069943"/>
        </p:xfrm>
        <a:graphic>
          <a:graphicData uri="http://schemas.openxmlformats.org/presentationml/2006/ole">
            <p:oleObj spid="_x0000_s28717" name="Visio" r:id="rId3" imgW="469068" imgH="845226" progId="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724996" y="2747828"/>
          <a:ext cx="1447404" cy="1992126"/>
        </p:xfrm>
        <a:graphic>
          <a:graphicData uri="http://schemas.openxmlformats.org/presentationml/2006/ole">
            <p:oleObj spid="_x0000_s28718" name="Visio" r:id="rId4" imgW="590988" imgH="812800" progId="">
              <p:embed/>
            </p:oleObj>
          </a:graphicData>
        </a:graphic>
      </p:graphicFrame>
      <p:pic>
        <p:nvPicPr>
          <p:cNvPr id="28678" name="Picture 6" descr="C:\Users\Bruno\Desktop\hd555_8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0636" y="3783378"/>
            <a:ext cx="549356" cy="653734"/>
          </a:xfrm>
          <a:prstGeom prst="rect">
            <a:avLst/>
          </a:prstGeom>
          <a:noFill/>
        </p:spPr>
      </p:pic>
      <p:pic>
        <p:nvPicPr>
          <p:cNvPr id="28679" name="Picture 7" descr="C:\Users\Bruno\Desktop\computer-output-device-monito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9699" y="3756432"/>
            <a:ext cx="1202181" cy="824696"/>
          </a:xfrm>
          <a:prstGeom prst="rect">
            <a:avLst/>
          </a:prstGeom>
          <a:noFill/>
        </p:spPr>
      </p:pic>
      <p:pic>
        <p:nvPicPr>
          <p:cNvPr id="28680" name="Picture 8" descr="C:\Users\Bruno\Desktop\speaker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4365104"/>
            <a:ext cx="880085" cy="795597"/>
          </a:xfrm>
          <a:prstGeom prst="rect">
            <a:avLst/>
          </a:prstGeom>
          <a:noFill/>
        </p:spPr>
      </p:pic>
      <p:pic>
        <p:nvPicPr>
          <p:cNvPr id="28681" name="Picture 9" descr="C:\Users\Bruno\Desktop\1696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3485380"/>
            <a:ext cx="997380" cy="1095748"/>
          </a:xfrm>
          <a:prstGeom prst="rect">
            <a:avLst/>
          </a:prstGeom>
          <a:noFill/>
        </p:spPr>
      </p:pic>
      <p:pic>
        <p:nvPicPr>
          <p:cNvPr id="28682" name="Picture 10" descr="C:\Users\Bruno\Desktop\iphone-touchscreen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6622" y="5116116"/>
            <a:ext cx="1184101" cy="1121196"/>
          </a:xfrm>
          <a:prstGeom prst="rect">
            <a:avLst/>
          </a:prstGeom>
          <a:noFill/>
        </p:spPr>
      </p:pic>
      <p:pic>
        <p:nvPicPr>
          <p:cNvPr id="28683" name="Picture 11" descr="C:\Users\Bruno\Desktop\2672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03042" y="4509120"/>
            <a:ext cx="952748" cy="468300"/>
          </a:xfrm>
          <a:prstGeom prst="rect">
            <a:avLst/>
          </a:prstGeom>
          <a:noFill/>
        </p:spPr>
      </p:pic>
      <p:pic>
        <p:nvPicPr>
          <p:cNvPr id="28684" name="Picture 12" descr="C:\Users\Bruno\Desktop\table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7873" y="5282531"/>
            <a:ext cx="1288303" cy="845127"/>
          </a:xfrm>
          <a:prstGeom prst="rect">
            <a:avLst/>
          </a:prstGeom>
          <a:noFill/>
        </p:spPr>
      </p:pic>
      <p:pic>
        <p:nvPicPr>
          <p:cNvPr id="28685" name="Picture 13" descr="C:\Users\Bruno\Desktop\28164.png"/>
          <p:cNvPicPr>
            <a:picLocks noChangeAspect="1" noChangeArrowheads="1"/>
          </p:cNvPicPr>
          <p:nvPr/>
        </p:nvPicPr>
        <p:blipFill>
          <a:blip r:embed="rId12" cstate="print"/>
          <a:srcRect l="21053" r="21052"/>
          <a:stretch>
            <a:fillRect/>
          </a:stretch>
        </p:blipFill>
        <p:spPr bwMode="auto">
          <a:xfrm>
            <a:off x="2388396" y="5468896"/>
            <a:ext cx="671435" cy="624399"/>
          </a:xfrm>
          <a:prstGeom prst="rect">
            <a:avLst/>
          </a:prstGeom>
          <a:noFill/>
        </p:spPr>
      </p:pic>
      <p:pic>
        <p:nvPicPr>
          <p:cNvPr id="28686" name="Picture 14" descr="C:\Users\Bruno\Desktop\controle remoto net digital_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11760" y="4675976"/>
            <a:ext cx="751526" cy="697240"/>
          </a:xfrm>
          <a:prstGeom prst="rect">
            <a:avLst/>
          </a:prstGeom>
          <a:noFill/>
        </p:spPr>
      </p:pic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30473" y="3068960"/>
            <a:ext cx="16561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30472" y="2061377"/>
            <a:ext cx="1656184" cy="9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26216" y="2060848"/>
            <a:ext cx="216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CaixaDeTexto 22"/>
          <p:cNvSpPr txBox="1"/>
          <p:nvPr/>
        </p:nvSpPr>
        <p:spPr>
          <a:xfrm>
            <a:off x="3419872" y="13407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software</a:t>
            </a:r>
            <a:endParaRPr lang="pt-B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8677" name="Picture 5" descr="C:\Users\Bruno\Desktop\1872-1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12877" y="4638129"/>
            <a:ext cx="519163" cy="613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Affordance</a:t>
            </a:r>
            <a:endParaRPr lang="pt-BR" i="1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499992" y="3717032"/>
          <a:ext cx="1604013" cy="549523"/>
        </p:xfrm>
        <a:graphic>
          <a:graphicData uri="http://schemas.openxmlformats.org/presentationml/2006/ole">
            <p:oleObj spid="_x0000_s24622" name="Visio" r:id="rId4" imgW="685665" imgH="235626" progId="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9552" y="4758243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que é possível fazer com esses elementos de interface? </a:t>
            </a:r>
            <a:endParaRPr lang="pt-BR" sz="24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9552" y="1670152"/>
            <a:ext cx="7632848" cy="1398808"/>
          </a:xfrm>
          <a:prstGeom prst="rect">
            <a:avLst/>
          </a:prstGeom>
          <a:solidFill>
            <a:srgbClr val="EAEAEA"/>
          </a:solidFill>
        </p:spPr>
        <p:txBody>
          <a:bodyPr wrap="square" lIns="144000" tIns="144000" rIns="144000" bIns="144000" rtlCol="0">
            <a:spAutoFit/>
          </a:bodyPr>
          <a:lstStyle/>
          <a:p>
            <a:r>
              <a:rPr lang="pt-BR" sz="2400" dirty="0" smtClean="0">
                <a:latin typeface="+mn-lt"/>
              </a:rPr>
              <a:t>características de um objeto capazes de </a:t>
            </a:r>
            <a:r>
              <a:rPr lang="pt-BR" sz="2400" b="1" dirty="0" smtClean="0">
                <a:latin typeface="+mn-lt"/>
              </a:rPr>
              <a:t>revelar aos seus usuários as operações e manipulações</a:t>
            </a:r>
            <a:r>
              <a:rPr lang="pt-BR" sz="2400" dirty="0" smtClean="0">
                <a:latin typeface="+mn-lt"/>
              </a:rPr>
              <a:t> que eles podem fazer com ele (Norman, 1988)</a:t>
            </a:r>
            <a:endParaRPr lang="pt-BR" sz="2400" dirty="0">
              <a:latin typeface="+mn-lt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65524" y="3775793"/>
          <a:ext cx="3790452" cy="432000"/>
        </p:xfrm>
        <a:graphic>
          <a:graphicData uri="http://schemas.openxmlformats.org/presentationml/2006/ole">
            <p:oleObj spid="_x0000_s24623" name="Visio" r:id="rId5" imgW="1828530" imgH="20860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 com falsas </a:t>
            </a:r>
            <a:r>
              <a:rPr lang="pt-BR" i="1" dirty="0" err="1" smtClean="0"/>
              <a:t>affordances</a:t>
            </a:r>
            <a:endParaRPr lang="pt-BR" i="1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11560" y="2442095"/>
          <a:ext cx="3746500" cy="1744663"/>
        </p:xfrm>
        <a:graphic>
          <a:graphicData uri="http://schemas.openxmlformats.org/presentationml/2006/ole">
            <p:oleObj spid="_x0000_s29719" name="Visio" r:id="rId4" imgW="2451347" imgH="1074366" progId="">
              <p:embed/>
            </p:oleObj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39552" y="170080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que é possível fazer com esses elementos de interface?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427984" y="2420888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Ler um número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?  </a:t>
            </a:r>
            <a:endParaRPr lang="pt-BR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27984" y="3064767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Editar um número? 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27984" y="3738239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Pressionar um botão para acionar uma ação do sistema?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682</TotalTime>
  <Words>984</Words>
  <Application>Microsoft Office PowerPoint</Application>
  <PresentationFormat>Apresentação na tela (4:3)</PresentationFormat>
  <Paragraphs>132</Paragraphs>
  <Slides>19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Barbosa e Silva 2010 modelo</vt:lpstr>
      <vt:lpstr>Visio</vt:lpstr>
      <vt:lpstr>Conceitos Básicos</vt:lpstr>
      <vt:lpstr>Situação Típica de Uso</vt:lpstr>
      <vt:lpstr>Interação</vt:lpstr>
      <vt:lpstr>Perspectivas de Interação (1/2)</vt:lpstr>
      <vt:lpstr>Perspectivas de Interação (2/2)</vt:lpstr>
      <vt:lpstr>Interface (1/2)</vt:lpstr>
      <vt:lpstr>Interface (2/2)</vt:lpstr>
      <vt:lpstr>Affordance</vt:lpstr>
      <vt:lpstr>Cuidado com falsas affordances</vt:lpstr>
      <vt:lpstr>Qualidade de Uso em IHC</vt:lpstr>
      <vt:lpstr>Usabilidade (1/2)</vt:lpstr>
      <vt:lpstr>Usabilidade (2/2)</vt:lpstr>
      <vt:lpstr>Experiência do Usuário</vt:lpstr>
      <vt:lpstr>Acessibilidade (1/2)</vt:lpstr>
      <vt:lpstr>Acessibilidade (2/2)</vt:lpstr>
      <vt:lpstr>Comunicabilidade (1/2)</vt:lpstr>
      <vt:lpstr>Comunicabilidade (2/2)</vt:lpstr>
      <vt:lpstr>Qualidade de Uso em IHC</vt:lpstr>
      <vt:lpstr>Atividades extraclasse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UFOP</cp:lastModifiedBy>
  <cp:revision>73</cp:revision>
  <cp:lastPrinted>2011-04-25T02:05:10Z</cp:lastPrinted>
  <dcterms:created xsi:type="dcterms:W3CDTF">2010-10-25T10:54:51Z</dcterms:created>
  <dcterms:modified xsi:type="dcterms:W3CDTF">2013-09-25T15:51:11Z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