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handoutMasterIdLst>
    <p:handoutMasterId r:id="rId34"/>
  </p:handoutMasterIdLst>
  <p:sldIdLst>
    <p:sldId id="280" r:id="rId2"/>
    <p:sldId id="308" r:id="rId3"/>
    <p:sldId id="321" r:id="rId4"/>
    <p:sldId id="322" r:id="rId5"/>
    <p:sldId id="323" r:id="rId6"/>
    <p:sldId id="324" r:id="rId7"/>
    <p:sldId id="325" r:id="rId8"/>
    <p:sldId id="309" r:id="rId9"/>
    <p:sldId id="310" r:id="rId10"/>
    <p:sldId id="326" r:id="rId11"/>
    <p:sldId id="327" r:id="rId12"/>
    <p:sldId id="328" r:id="rId13"/>
    <p:sldId id="311" r:id="rId14"/>
    <p:sldId id="312" r:id="rId15"/>
    <p:sldId id="330" r:id="rId16"/>
    <p:sldId id="332" r:id="rId17"/>
    <p:sldId id="333" r:id="rId18"/>
    <p:sldId id="313" r:id="rId19"/>
    <p:sldId id="335" r:id="rId20"/>
    <p:sldId id="334" r:id="rId21"/>
    <p:sldId id="336" r:id="rId22"/>
    <p:sldId id="314" r:id="rId23"/>
    <p:sldId id="315" r:id="rId24"/>
    <p:sldId id="316" r:id="rId25"/>
    <p:sldId id="337" r:id="rId26"/>
    <p:sldId id="317" r:id="rId27"/>
    <p:sldId id="338" r:id="rId28"/>
    <p:sldId id="318" r:id="rId29"/>
    <p:sldId id="339" r:id="rId30"/>
    <p:sldId id="340" r:id="rId31"/>
    <p:sldId id="307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1EF"/>
    <a:srgbClr val="214F87"/>
    <a:srgbClr val="EAEAEA"/>
    <a:srgbClr val="AD9F73"/>
    <a:srgbClr val="C0B592"/>
    <a:srgbClr val="0066FF"/>
    <a:srgbClr val="99CCFF"/>
    <a:srgbClr val="FFFF99"/>
    <a:srgbClr val="CC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 autoAdjust="0"/>
    <p:restoredTop sz="84029" autoAdjust="0"/>
  </p:normalViewPr>
  <p:slideViewPr>
    <p:cSldViewPr>
      <p:cViewPr varScale="1">
        <p:scale>
          <a:sx n="69" d="100"/>
          <a:sy n="69" d="100"/>
        </p:scale>
        <p:origin x="-1699" y="-72"/>
      </p:cViewPr>
      <p:guideLst>
        <p:guide orient="horz" pos="1117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01317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pt-BR" dirty="0"/>
              <a:t>Barbosa e Silva 2010 • Interação Humano-Computador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0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24/04/2011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Roteiro (parcial) de entrevista para um professor universitário.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8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Nas entrevistas, as</a:t>
            </a:r>
            <a:r>
              <a:rPr lang="pt-BR" baseline="0" dirty="0" smtClean="0"/>
              <a:t> perguntas abertas são mais comuns.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8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813C-264A-482A-96BE-EEC1FC80C4E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635225"/>
            <a:ext cx="8458200" cy="2593975"/>
          </a:xfrm>
        </p:spPr>
        <p:txBody>
          <a:bodyPr/>
          <a:lstStyle/>
          <a:p>
            <a:r>
              <a:rPr lang="pt-BR" sz="4800" dirty="0"/>
              <a:t>Identificação de Necessidades </a:t>
            </a:r>
            <a:br>
              <a:rPr lang="pt-BR" sz="4800" dirty="0"/>
            </a:br>
            <a:r>
              <a:rPr lang="pt-BR" sz="4800" dirty="0"/>
              <a:t>dos Usuários e Requisitos de IHC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334000"/>
            <a:ext cx="5791200" cy="1066800"/>
          </a:xfrm>
        </p:spPr>
        <p:txBody>
          <a:bodyPr/>
          <a:lstStyle/>
          <a:p>
            <a:r>
              <a:rPr lang="pt-BR" dirty="0" smtClean="0"/>
              <a:t>Capítulo 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éticos 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(2/4)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2400" dirty="0" smtClean="0"/>
              <a:t>A Resolução 196/96 recomenda os seguintes princípios:</a:t>
            </a:r>
          </a:p>
          <a:p>
            <a:pPr marL="114300" indent="0">
              <a:spcBef>
                <a:spcPts val="0"/>
              </a:spcBef>
              <a:buNone/>
            </a:pPr>
            <a:endParaRPr lang="pt-BR" sz="1000" dirty="0" smtClean="0"/>
          </a:p>
          <a:p>
            <a:r>
              <a:rPr lang="pt-BR" sz="2400" b="1" dirty="0" smtClean="0"/>
              <a:t>princípio </a:t>
            </a:r>
            <a:r>
              <a:rPr lang="pt-BR" sz="2400" b="1" dirty="0"/>
              <a:t>da não </a:t>
            </a:r>
            <a:r>
              <a:rPr lang="pt-BR" sz="2400" b="1" dirty="0" smtClean="0"/>
              <a:t>maleﬁcência</a:t>
            </a:r>
            <a:r>
              <a:rPr lang="pt-BR" sz="2400" dirty="0" smtClean="0"/>
              <a:t>, </a:t>
            </a:r>
            <a:r>
              <a:rPr lang="pt-BR" sz="2400" dirty="0"/>
              <a:t>que envolve a garantia de evitar danos </a:t>
            </a:r>
            <a:r>
              <a:rPr lang="pt-BR" sz="2400" dirty="0" smtClean="0"/>
              <a:t>previsíveis </a:t>
            </a:r>
            <a:r>
              <a:rPr lang="pt-BR" sz="2400" dirty="0"/>
              <a:t>relacionados à pesquisa, tanto os imediatos quanto os </a:t>
            </a:r>
            <a:r>
              <a:rPr lang="pt-BR" sz="2400" dirty="0" smtClean="0"/>
              <a:t>tardios</a:t>
            </a:r>
            <a:endParaRPr lang="pt-BR" sz="2400" dirty="0"/>
          </a:p>
          <a:p>
            <a:r>
              <a:rPr lang="pt-BR" sz="2400" b="1" dirty="0"/>
              <a:t>princípio da justiça e </a:t>
            </a:r>
            <a:r>
              <a:rPr lang="pt-BR" sz="2400" b="1" dirty="0" smtClean="0"/>
              <a:t>equidade</a:t>
            </a:r>
            <a:r>
              <a:rPr lang="pt-BR" sz="2400" dirty="0" smtClean="0"/>
              <a:t>, </a:t>
            </a:r>
            <a:r>
              <a:rPr lang="pt-BR" sz="2400" dirty="0"/>
              <a:t>relacionado à relevância social da pesquisa, </a:t>
            </a:r>
            <a:r>
              <a:rPr lang="pt-BR" sz="2400" dirty="0" smtClean="0"/>
              <a:t>com </a:t>
            </a:r>
            <a:r>
              <a:rPr lang="pt-BR" sz="2400" dirty="0"/>
              <a:t>vantagens </a:t>
            </a:r>
            <a:r>
              <a:rPr lang="pt-BR" sz="2400" dirty="0" smtClean="0"/>
              <a:t>signiﬁcativas </a:t>
            </a:r>
            <a:r>
              <a:rPr lang="pt-BR" sz="2400" dirty="0"/>
              <a:t>para os participantes da pesquisa e </a:t>
            </a:r>
            <a:r>
              <a:rPr lang="pt-BR" sz="2400" dirty="0" smtClean="0"/>
              <a:t>minimização </a:t>
            </a:r>
            <a:r>
              <a:rPr lang="pt-BR" sz="2400" dirty="0"/>
              <a:t>do ônus para os participantes </a:t>
            </a:r>
            <a:r>
              <a:rPr lang="pt-BR" sz="2400" dirty="0" smtClean="0"/>
              <a:t>vulneráveis</a:t>
            </a:r>
          </a:p>
        </p:txBody>
      </p:sp>
    </p:spTree>
    <p:extLst>
      <p:ext uri="{BB962C8B-B14F-4D97-AF65-F5344CB8AC3E}">
        <p14:creationId xmlns:p14="http://schemas.microsoft.com/office/powerpoint/2010/main" val="34467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éticos 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(3/4)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2400" dirty="0" smtClean="0"/>
              <a:t>A Resolução 196/96 recomenda os seguintes princípios:</a:t>
            </a:r>
          </a:p>
          <a:p>
            <a:pPr marL="114300" indent="0">
              <a:spcBef>
                <a:spcPts val="0"/>
              </a:spcBef>
              <a:buNone/>
            </a:pPr>
            <a:endParaRPr lang="pt-BR" sz="1000" dirty="0" smtClean="0"/>
          </a:p>
          <a:p>
            <a:r>
              <a:rPr lang="pt-BR" sz="2400" b="1" dirty="0"/>
              <a:t>princípio da </a:t>
            </a:r>
            <a:r>
              <a:rPr lang="pt-BR" sz="2400" b="1" dirty="0" smtClean="0"/>
              <a:t>autonomia</a:t>
            </a:r>
            <a:r>
              <a:rPr lang="pt-BR" sz="2400" dirty="0" smtClean="0"/>
              <a:t>, </a:t>
            </a:r>
            <a:r>
              <a:rPr lang="pt-BR" sz="2400" dirty="0"/>
              <a:t>que envolve o consentimento livre e esclarecido </a:t>
            </a:r>
            <a:r>
              <a:rPr lang="pt-BR" sz="2400" dirty="0" smtClean="0"/>
              <a:t>dos indivíduos </a:t>
            </a:r>
            <a:r>
              <a:rPr lang="pt-BR" sz="2400" dirty="0"/>
              <a:t>e a proteção a grupos vulneráveis e aos legalmente incapazes, </a:t>
            </a:r>
            <a:r>
              <a:rPr lang="pt-BR" sz="2400" dirty="0" smtClean="0"/>
              <a:t>tais como</a:t>
            </a:r>
            <a:r>
              <a:rPr lang="pt-BR" sz="2400" dirty="0"/>
              <a:t>: menores de idade, alunos ou </a:t>
            </a:r>
            <a:r>
              <a:rPr lang="pt-BR" sz="2400" dirty="0" smtClean="0"/>
              <a:t>subordinados</a:t>
            </a:r>
            <a:endParaRPr lang="pt-BR" sz="2400" dirty="0"/>
          </a:p>
          <a:p>
            <a:r>
              <a:rPr lang="pt-BR" sz="2400" b="1" dirty="0"/>
              <a:t>princípio da </a:t>
            </a:r>
            <a:r>
              <a:rPr lang="pt-BR" sz="2400" b="1" dirty="0" err="1" smtClean="0"/>
              <a:t>beneﬁcência</a:t>
            </a:r>
            <a:r>
              <a:rPr lang="pt-BR" sz="2400" dirty="0" smtClean="0"/>
              <a:t>, </a:t>
            </a:r>
            <a:r>
              <a:rPr lang="pt-BR" sz="2400" dirty="0"/>
              <a:t>que envolve a ponderação entre riscos e benefícios, </a:t>
            </a:r>
            <a:r>
              <a:rPr lang="pt-BR" sz="2400" dirty="0" smtClean="0"/>
              <a:t>tanto </a:t>
            </a:r>
            <a:r>
              <a:rPr lang="pt-BR" sz="2400" dirty="0"/>
              <a:t>atuais como potenciais, individuais ou coletivos, comprometendo-se </a:t>
            </a:r>
            <a:r>
              <a:rPr lang="pt-BR" sz="2400" dirty="0" smtClean="0"/>
              <a:t>com </a:t>
            </a:r>
            <a:r>
              <a:rPr lang="pt-BR" sz="2400" dirty="0"/>
              <a:t>o máximo de benefícios e o mínimo de danos e </a:t>
            </a:r>
            <a:r>
              <a:rPr lang="pt-BR" sz="2400" dirty="0" smtClean="0"/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4279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éticos 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(4/4)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sz="2400" dirty="0" smtClean="0"/>
              <a:t>Na prática, geralmente:</a:t>
            </a:r>
          </a:p>
          <a:p>
            <a:pPr marL="114300" indent="0">
              <a:buNone/>
            </a:pPr>
            <a:endParaRPr lang="pt-BR" sz="1000" dirty="0" smtClean="0"/>
          </a:p>
          <a:p>
            <a:r>
              <a:rPr lang="pt-BR" sz="2400" dirty="0" smtClean="0"/>
              <a:t>explicamos os objetivos aos participantes </a:t>
            </a:r>
          </a:p>
          <a:p>
            <a:r>
              <a:rPr lang="pt-BR" sz="2400" dirty="0" smtClean="0"/>
              <a:t>garantimos a confidencialidade e a privacidade dos dados brutos coletados</a:t>
            </a:r>
          </a:p>
          <a:p>
            <a:r>
              <a:rPr lang="pt-BR" sz="2400" dirty="0" smtClean="0"/>
              <a:t>garantimos o anonimato nos dados divulgados</a:t>
            </a:r>
          </a:p>
          <a:p>
            <a:r>
              <a:rPr lang="pt-BR" sz="2400" dirty="0" smtClean="0"/>
              <a:t>solicitamos permissão para gravar dados dos usuários </a:t>
            </a:r>
          </a:p>
          <a:p>
            <a:r>
              <a:rPr lang="pt-BR" sz="2400" dirty="0" smtClean="0"/>
              <a:t>realizamos o estudo apenas com o consentimento livre e esclarecido, geralmente atestado com um termo de consentimento assinado</a:t>
            </a:r>
          </a:p>
          <a:p>
            <a:r>
              <a:rPr lang="pt-BR" sz="2400" dirty="0" smtClean="0"/>
              <a:t>asseguramos que os participantes têm o direito e a liberdade de recusar ou desistir de participar da pesquisa a qualquer momento</a:t>
            </a:r>
          </a:p>
          <a:p>
            <a:pPr marL="114300" indent="0">
              <a:spcBef>
                <a:spcPts val="0"/>
              </a:spcBef>
              <a:buNone/>
            </a:pPr>
            <a:endParaRPr lang="pt-BR" sz="1000" dirty="0" smtClean="0"/>
          </a:p>
        </p:txBody>
      </p:sp>
    </p:spTree>
    <p:extLst>
      <p:ext uri="{BB962C8B-B14F-4D97-AF65-F5344CB8AC3E}">
        <p14:creationId xmlns:p14="http://schemas.microsoft.com/office/powerpoint/2010/main" val="11815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Como coletar dados dos usuários?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Entrevistas</a:t>
            </a:r>
          </a:p>
          <a:p>
            <a:r>
              <a:rPr lang="pt-BR" dirty="0" smtClean="0"/>
              <a:t>Questionários</a:t>
            </a:r>
            <a:endParaRPr lang="pt-BR" dirty="0"/>
          </a:p>
          <a:p>
            <a:r>
              <a:rPr lang="pt-BR" dirty="0" smtClean="0"/>
              <a:t>Grupos </a:t>
            </a:r>
            <a:r>
              <a:rPr lang="pt-BR" dirty="0"/>
              <a:t>de </a:t>
            </a:r>
            <a:r>
              <a:rPr lang="pt-BR" dirty="0" smtClean="0"/>
              <a:t>Foco</a:t>
            </a:r>
          </a:p>
          <a:p>
            <a:r>
              <a:rPr lang="pt-BR" dirty="0" smtClean="0"/>
              <a:t>Brainstorming </a:t>
            </a:r>
            <a:r>
              <a:rPr lang="pt-BR" dirty="0"/>
              <a:t>de Necessidades e Desejos dos </a:t>
            </a:r>
            <a:r>
              <a:rPr lang="pt-BR" dirty="0" smtClean="0"/>
              <a:t>Usuários</a:t>
            </a:r>
            <a:endParaRPr lang="pt-BR" dirty="0"/>
          </a:p>
          <a:p>
            <a:r>
              <a:rPr lang="pt-BR" dirty="0" smtClean="0"/>
              <a:t>Classiﬁcação </a:t>
            </a:r>
            <a:r>
              <a:rPr lang="pt-BR" dirty="0"/>
              <a:t>de </a:t>
            </a:r>
            <a:r>
              <a:rPr lang="pt-BR" dirty="0" smtClean="0"/>
              <a:t>Cartões</a:t>
            </a:r>
            <a:endParaRPr lang="pt-BR" dirty="0"/>
          </a:p>
          <a:p>
            <a:r>
              <a:rPr lang="pt-BR" dirty="0" smtClean="0"/>
              <a:t>Estudos </a:t>
            </a:r>
            <a:r>
              <a:rPr lang="pt-BR" dirty="0"/>
              <a:t>de </a:t>
            </a:r>
            <a:r>
              <a:rPr lang="pt-BR" dirty="0" smtClean="0"/>
              <a:t>Campo</a:t>
            </a:r>
            <a:endParaRPr lang="pt-BR" dirty="0"/>
          </a:p>
          <a:p>
            <a:r>
              <a:rPr lang="pt-BR" dirty="0" smtClean="0"/>
              <a:t>Investigação Contextual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permite coletar muitas informações </a:t>
            </a:r>
            <a:r>
              <a:rPr lang="pt-BR" b="1" dirty="0" smtClean="0"/>
              <a:t>detalhadas</a:t>
            </a:r>
            <a:r>
              <a:rPr lang="pt-BR" dirty="0" smtClean="0"/>
              <a:t> e </a:t>
            </a:r>
            <a:r>
              <a:rPr lang="pt-BR" b="1" dirty="0" smtClean="0"/>
              <a:t>profundas</a:t>
            </a:r>
            <a:r>
              <a:rPr lang="pt-BR" dirty="0" smtClean="0"/>
              <a:t> de usuários individuais, mais do que questionários e grupos de foco</a:t>
            </a:r>
          </a:p>
          <a:p>
            <a:r>
              <a:rPr lang="pt-BR" dirty="0" smtClean="0"/>
              <a:t>entrevistas não estruturadas, semiestruturadas, estruturadas</a:t>
            </a:r>
          </a:p>
          <a:p>
            <a:endParaRPr lang="pt-BR" dirty="0" smtClean="0"/>
          </a:p>
          <a:p>
            <a:r>
              <a:rPr lang="pt-BR" dirty="0" smtClean="0"/>
              <a:t>é necessário treinar os entrevistadores</a:t>
            </a:r>
          </a:p>
          <a:p>
            <a:r>
              <a:rPr lang="pt-BR" dirty="0" smtClean="0"/>
              <a:t>leva tempo para entrevistar muitos usuários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40994"/>
            <a:ext cx="7848674" cy="1009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 rtlCol="0">
            <a:spAutoFit/>
          </a:bodyPr>
          <a:lstStyle/>
          <a:p>
            <a:r>
              <a:rPr lang="pt-BR" sz="2100" dirty="0" smtClean="0">
                <a:latin typeface="+mn-lt"/>
              </a:rPr>
              <a:t>é uma </a:t>
            </a:r>
            <a:r>
              <a:rPr lang="pt-BR" sz="2100" b="1" dirty="0" smtClean="0">
                <a:latin typeface="+mn-lt"/>
              </a:rPr>
              <a:t>conversa</a:t>
            </a:r>
            <a:r>
              <a:rPr lang="pt-BR" sz="2100" dirty="0" smtClean="0">
                <a:latin typeface="+mn-lt"/>
              </a:rPr>
              <a:t> </a:t>
            </a:r>
            <a:r>
              <a:rPr lang="pt-BR" sz="2100" dirty="0">
                <a:latin typeface="+mn-lt"/>
              </a:rPr>
              <a:t>guiada por um roteiro de perguntas ou tópicos, na qual um entrevistador busca obter </a:t>
            </a:r>
            <a:r>
              <a:rPr lang="pt-BR" sz="2100" dirty="0" smtClean="0">
                <a:latin typeface="+mn-lt"/>
              </a:rPr>
              <a:t>informações </a:t>
            </a:r>
            <a:r>
              <a:rPr lang="pt-BR" sz="2100" dirty="0">
                <a:latin typeface="+mn-lt"/>
              </a:rPr>
              <a:t>de um entrevistado</a:t>
            </a:r>
          </a:p>
        </p:txBody>
      </p:sp>
    </p:spTree>
    <p:extLst>
      <p:ext uri="{BB962C8B-B14F-4D97-AF65-F5344CB8AC3E}">
        <p14:creationId xmlns:p14="http://schemas.microsoft.com/office/powerpoint/2010/main" val="23950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850106"/>
          </a:xfrm>
        </p:spPr>
        <p:txBody>
          <a:bodyPr/>
          <a:lstStyle/>
          <a:p>
            <a:r>
              <a:rPr lang="pt-BR" dirty="0" smtClean="0"/>
              <a:t>Parte de um Roteiro de Entrevista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472608"/>
          </a:xfrm>
        </p:spPr>
        <p:txBody>
          <a:bodyPr/>
          <a:lstStyle/>
          <a:p>
            <a:r>
              <a:rPr lang="pt-BR" sz="1800" dirty="0" smtClean="0"/>
              <a:t>Experiência </a:t>
            </a:r>
            <a:r>
              <a:rPr lang="pt-BR" sz="1800" dirty="0"/>
              <a:t>como professor de curso (tempo – área – nível):  </a:t>
            </a:r>
          </a:p>
          <a:p>
            <a:pPr lvl="1"/>
            <a:r>
              <a:rPr lang="pt-BR" sz="1600" dirty="0"/>
              <a:t>Há quantos anos? Que área(s)? </a:t>
            </a:r>
          </a:p>
          <a:p>
            <a:pPr lvl="1"/>
            <a:r>
              <a:rPr lang="pt-BR" sz="1600" dirty="0"/>
              <a:t>Que nível (graduação/pós-graduação/extensão)?</a:t>
            </a:r>
          </a:p>
          <a:p>
            <a:r>
              <a:rPr lang="pt-BR" sz="1800" dirty="0"/>
              <a:t>Função (atividades – frequência – satisfação)  </a:t>
            </a:r>
          </a:p>
          <a:p>
            <a:pPr lvl="1"/>
            <a:r>
              <a:rPr lang="pt-BR" sz="1600" dirty="0"/>
              <a:t>Quais as principais atividades? Quais as mais frequentes? E as menos frequentes?</a:t>
            </a:r>
          </a:p>
          <a:p>
            <a:pPr lvl="1"/>
            <a:r>
              <a:rPr lang="pt-BR" sz="1600" dirty="0"/>
              <a:t>De quais gosta mais de realizar? E de quais gosta menos? Por quê?</a:t>
            </a:r>
          </a:p>
          <a:p>
            <a:r>
              <a:rPr lang="pt-BR" sz="1800" dirty="0"/>
              <a:t>Divisão de responsabilidades (divisão – responsável – satisfação – desejos</a:t>
            </a:r>
            <a:r>
              <a:rPr lang="pt-BR" sz="1800" dirty="0" smtClean="0"/>
              <a:t>) </a:t>
            </a:r>
            <a:endParaRPr lang="pt-BR" sz="1800" dirty="0"/>
          </a:p>
          <a:p>
            <a:pPr lvl="1"/>
            <a:r>
              <a:rPr lang="pt-BR" sz="1600" dirty="0"/>
              <a:t>[professor, coordenação, suporte, universidade]</a:t>
            </a:r>
          </a:p>
          <a:p>
            <a:pPr lvl="1"/>
            <a:r>
              <a:rPr lang="pt-BR" sz="1600" dirty="0"/>
              <a:t>Quem faz o quê (</a:t>
            </a:r>
            <a:r>
              <a:rPr lang="pt-BR" sz="1600" dirty="0" err="1" smtClean="0"/>
              <a:t>deﬁnição</a:t>
            </a:r>
            <a:r>
              <a:rPr lang="pt-BR" sz="1600" dirty="0" smtClean="0"/>
              <a:t> </a:t>
            </a:r>
            <a:r>
              <a:rPr lang="pt-BR" sz="1600" dirty="0"/>
              <a:t>do programa, critério de avaliação)? </a:t>
            </a:r>
          </a:p>
          <a:p>
            <a:pPr lvl="1"/>
            <a:r>
              <a:rPr lang="pt-BR" sz="1600" dirty="0"/>
              <a:t>Satisfação com a divisão atual? Delegaria o quê? Centralizaria o quê?</a:t>
            </a:r>
          </a:p>
          <a:p>
            <a:r>
              <a:rPr lang="pt-BR" sz="1800" dirty="0"/>
              <a:t>Utilização de tecnologias computacionais para apoiar o seu trabalho  </a:t>
            </a:r>
          </a:p>
          <a:p>
            <a:pPr lvl="1"/>
            <a:r>
              <a:rPr lang="pt-BR" sz="1600" dirty="0"/>
              <a:t>(tecnologia/atividade – frequência – satisfação – desejos)</a:t>
            </a:r>
          </a:p>
          <a:p>
            <a:pPr lvl="1"/>
            <a:r>
              <a:rPr lang="pt-BR" sz="1600" dirty="0" smtClean="0"/>
              <a:t>Usa?</a:t>
            </a:r>
          </a:p>
          <a:p>
            <a:pPr lvl="2"/>
            <a:r>
              <a:rPr lang="pt-BR" sz="1600" dirty="0" smtClean="0"/>
              <a:t>SIM</a:t>
            </a:r>
            <a:r>
              <a:rPr lang="pt-BR" sz="1600" dirty="0"/>
              <a:t>:  </a:t>
            </a:r>
            <a:r>
              <a:rPr lang="pt-BR" sz="1600" dirty="0" smtClean="0"/>
              <a:t>    Quais</a:t>
            </a:r>
            <a:r>
              <a:rPr lang="pt-BR" sz="1600" dirty="0"/>
              <a:t>? Para quê? Com que frequência</a:t>
            </a:r>
            <a:r>
              <a:rPr lang="pt-BR" sz="1600" dirty="0" smtClean="0"/>
              <a:t>?</a:t>
            </a:r>
            <a:br>
              <a:rPr lang="pt-BR" sz="1600" dirty="0" smtClean="0"/>
            </a:br>
            <a:r>
              <a:rPr lang="pt-BR" sz="1600" dirty="0" smtClean="0"/>
              <a:t>              O </a:t>
            </a:r>
            <a:r>
              <a:rPr lang="pt-BR" sz="1600" dirty="0"/>
              <a:t>que mais gosta? O que menos gosta? O que faria diferente?</a:t>
            </a:r>
            <a:endParaRPr lang="pt-BR" sz="1800" dirty="0"/>
          </a:p>
          <a:p>
            <a:pPr lvl="2"/>
            <a:r>
              <a:rPr lang="pt-BR" sz="1600" dirty="0" smtClean="0"/>
              <a:t>NÃO</a:t>
            </a:r>
            <a:r>
              <a:rPr lang="pt-BR" sz="1600" dirty="0"/>
              <a:t>:   </a:t>
            </a:r>
            <a:r>
              <a:rPr lang="pt-BR" sz="1600" dirty="0" smtClean="0"/>
              <a:t>  </a:t>
            </a:r>
            <a:r>
              <a:rPr lang="pt-BR" sz="1600" dirty="0"/>
              <a:t>Já usou? Por que não usa (mais)? O que precisaria ter para você usar?</a:t>
            </a:r>
          </a:p>
          <a:p>
            <a:r>
              <a:rPr lang="pt-BR" sz="1800" dirty="0"/>
              <a:t>Sistema ideal  </a:t>
            </a:r>
          </a:p>
          <a:p>
            <a:r>
              <a:rPr lang="pt-BR" sz="1800" dirty="0"/>
              <a:t>Comentários adicionais  </a:t>
            </a: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90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 Abertas e Fechadas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00200"/>
            <a:ext cx="3250704" cy="4800600"/>
          </a:xfrm>
        </p:spPr>
        <p:txBody>
          <a:bodyPr/>
          <a:lstStyle/>
          <a:p>
            <a:r>
              <a:rPr lang="pt-BR" sz="2400" b="1" dirty="0"/>
              <a:t>perguntas abertas</a:t>
            </a:r>
            <a:r>
              <a:rPr lang="pt-BR" sz="2400" dirty="0"/>
              <a:t> de natureza exploratória sem restringir o tipo ou tamanho das </a:t>
            </a:r>
            <a:r>
              <a:rPr lang="pt-BR" sz="2400" dirty="0" smtClean="0"/>
              <a:t>respostas</a:t>
            </a:r>
            <a:endParaRPr lang="pt-BR" sz="2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3937719" y="1536700"/>
            <a:ext cx="3730625" cy="4589463"/>
          </a:xfrm>
        </p:spPr>
        <p:txBody>
          <a:bodyPr/>
          <a:lstStyle/>
          <a:p>
            <a:r>
              <a:rPr lang="pt-BR" sz="2400" b="1" dirty="0"/>
              <a:t>perguntas fechadas</a:t>
            </a:r>
            <a:r>
              <a:rPr lang="pt-BR" sz="2400" dirty="0"/>
              <a:t> fornecem um conjunto </a:t>
            </a:r>
            <a:r>
              <a:rPr lang="pt-BR" sz="2400" dirty="0" err="1"/>
              <a:t>predeﬁnido</a:t>
            </a:r>
            <a:r>
              <a:rPr lang="pt-BR" sz="2400" dirty="0"/>
              <a:t> de respostas dentre as quais o entrevistado deve selecionar</a:t>
            </a:r>
          </a:p>
          <a:p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11561" y="4261962"/>
            <a:ext cx="309634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latin typeface="+mn-lt"/>
              </a:rPr>
              <a:t>Quais </a:t>
            </a:r>
            <a:r>
              <a:rPr lang="pt-BR" sz="2400" dirty="0" smtClean="0">
                <a:latin typeface="+mn-lt"/>
              </a:rPr>
              <a:t>são suas principais </a:t>
            </a:r>
            <a:r>
              <a:rPr lang="pt-BR" sz="2400" dirty="0">
                <a:latin typeface="+mn-lt"/>
              </a:rPr>
              <a:t>atividades?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59632" y="3613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067944" y="4261962"/>
            <a:ext cx="4248000" cy="1923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44000" rIns="144000">
            <a:spAutoFit/>
          </a:bodyPr>
          <a:lstStyle/>
          <a:p>
            <a:r>
              <a:rPr lang="pt-BR" sz="2400" dirty="0" smtClean="0">
                <a:latin typeface="+mn-lt"/>
              </a:rPr>
              <a:t>Você costuma...</a:t>
            </a:r>
          </a:p>
          <a:p>
            <a:r>
              <a:rPr lang="pt-BR" sz="1900" dirty="0" smtClean="0">
                <a:latin typeface="+mn-lt"/>
              </a:rPr>
              <a:t>(  ) lecionar na graduação</a:t>
            </a:r>
          </a:p>
          <a:p>
            <a:r>
              <a:rPr lang="pt-BR" sz="1900" dirty="0" smtClean="0">
                <a:latin typeface="+mn-lt"/>
              </a:rPr>
              <a:t>(  ) lecionar na pós-graduação</a:t>
            </a:r>
          </a:p>
          <a:p>
            <a:r>
              <a:rPr lang="pt-BR" sz="1900" dirty="0" smtClean="0">
                <a:latin typeface="+mn-lt"/>
              </a:rPr>
              <a:t>(  ) orientar alunos de iniciação científica</a:t>
            </a:r>
          </a:p>
          <a:p>
            <a:r>
              <a:rPr lang="pt-BR" sz="1900" dirty="0" smtClean="0">
                <a:latin typeface="+mn-lt"/>
              </a:rPr>
              <a:t>(  ) orientar alunos de mestrado</a:t>
            </a:r>
          </a:p>
          <a:p>
            <a:r>
              <a:rPr lang="pt-BR" sz="1900" dirty="0" smtClean="0">
                <a:latin typeface="+mn-lt"/>
              </a:rPr>
              <a:t>(  ) coordenar o curso de graduação</a:t>
            </a:r>
          </a:p>
        </p:txBody>
      </p:sp>
    </p:spTree>
    <p:extLst>
      <p:ext uri="{BB962C8B-B14F-4D97-AF65-F5344CB8AC3E}">
        <p14:creationId xmlns:p14="http://schemas.microsoft.com/office/powerpoint/2010/main" val="15474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endParaRPr lang="pt-BR" dirty="0" smtClean="0"/>
          </a:p>
          <a:p>
            <a:endParaRPr lang="pt-BR" sz="2800" dirty="0" smtClean="0"/>
          </a:p>
          <a:p>
            <a:r>
              <a:rPr lang="pt-BR" dirty="0" smtClean="0"/>
              <a:t>permite coletar </a:t>
            </a:r>
            <a:r>
              <a:rPr lang="pt-BR" b="1" dirty="0" smtClean="0"/>
              <a:t>rapidamente</a:t>
            </a:r>
            <a:r>
              <a:rPr lang="pt-BR" dirty="0" smtClean="0"/>
              <a:t> </a:t>
            </a:r>
            <a:r>
              <a:rPr lang="pt-BR" dirty="0"/>
              <a:t>dados </a:t>
            </a:r>
            <a:r>
              <a:rPr lang="pt-BR" dirty="0" smtClean="0"/>
              <a:t>de </a:t>
            </a:r>
            <a:r>
              <a:rPr lang="pt-BR" dirty="0"/>
              <a:t>muitos </a:t>
            </a:r>
            <a:r>
              <a:rPr lang="pt-BR" dirty="0" smtClean="0"/>
              <a:t>usuários</a:t>
            </a:r>
            <a:endParaRPr lang="pt-BR" dirty="0"/>
          </a:p>
          <a:p>
            <a:r>
              <a:rPr lang="pt-BR" dirty="0" smtClean="0"/>
              <a:t>geralmente é um meio rápido, fácil e barato se obter e analisar dados em maior escala</a:t>
            </a:r>
          </a:p>
          <a:p>
            <a:r>
              <a:rPr lang="pt-BR" dirty="0" smtClean="0"/>
              <a:t>tende a ser menos detalhado e mais superficial, quando comparado a entrevistas e grupos de foco</a:t>
            </a:r>
            <a:endParaRPr lang="pt-BR" dirty="0"/>
          </a:p>
          <a:p>
            <a:endParaRPr lang="pt-BR" dirty="0" smtClean="0"/>
          </a:p>
          <a:p>
            <a:pPr>
              <a:lnSpc>
                <a:spcPct val="80000"/>
              </a:lnSpc>
            </a:pPr>
            <a:r>
              <a:rPr lang="pt-BR" dirty="0" smtClean="0"/>
              <a:t>quem elaborar o questionário deve </a:t>
            </a:r>
            <a:r>
              <a:rPr lang="pt-BR" dirty="0"/>
              <a:t>ser </a:t>
            </a:r>
            <a:r>
              <a:rPr lang="pt-BR" dirty="0" smtClean="0"/>
              <a:t>experiente </a:t>
            </a:r>
            <a:r>
              <a:rPr lang="pt-BR" dirty="0"/>
              <a:t>para evitar </a:t>
            </a:r>
            <a:r>
              <a:rPr lang="pt-BR" dirty="0" smtClean="0"/>
              <a:t>perguntas ambíguas ou que </a:t>
            </a:r>
            <a:r>
              <a:rPr lang="pt-BR" dirty="0"/>
              <a:t>induzam certas </a:t>
            </a:r>
            <a:r>
              <a:rPr lang="pt-BR" dirty="0" smtClean="0"/>
              <a:t>respostas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758" y="1640994"/>
            <a:ext cx="7200602" cy="702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 rtlCol="0">
            <a:spAutoFit/>
          </a:bodyPr>
          <a:lstStyle/>
          <a:p>
            <a:r>
              <a:rPr lang="pt-BR" sz="2200" dirty="0">
                <a:latin typeface="+mn-lt"/>
              </a:rPr>
              <a:t>é um </a:t>
            </a:r>
            <a:r>
              <a:rPr lang="pt-BR" sz="2200" b="1" dirty="0">
                <a:latin typeface="+mn-lt"/>
              </a:rPr>
              <a:t>formulário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smtClean="0">
                <a:latin typeface="+mn-lt"/>
              </a:rPr>
              <a:t>com perguntas a serem respondidas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7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000" dirty="0" smtClean="0"/>
              <a:t>Tipos de Perguntas de Questionário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(1/3)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escolha de um ou mais valores</a:t>
            </a:r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sz="3200" dirty="0"/>
          </a:p>
          <a:p>
            <a:endParaRPr lang="pt-BR" sz="3200" dirty="0" smtClean="0"/>
          </a:p>
          <a:p>
            <a:endParaRPr lang="pt-BR" sz="1800" dirty="0"/>
          </a:p>
          <a:p>
            <a:r>
              <a:rPr lang="pt-BR" b="1" dirty="0" smtClean="0"/>
              <a:t>faixa de valores</a:t>
            </a:r>
          </a:p>
          <a:p>
            <a:pPr marL="114300" indent="0">
              <a:buNone/>
            </a:pPr>
            <a:endParaRPr lang="pt-B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21316" r="23705" b="15198"/>
          <a:stretch/>
        </p:blipFill>
        <p:spPr bwMode="auto">
          <a:xfrm>
            <a:off x="924315" y="2211573"/>
            <a:ext cx="5497033" cy="23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55" y="2765838"/>
            <a:ext cx="7308000" cy="159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55" y="5157192"/>
            <a:ext cx="6372000" cy="30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1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escala de </a:t>
            </a:r>
            <a:r>
              <a:rPr lang="pt-BR" b="1" dirty="0" err="1" smtClean="0"/>
              <a:t>Likert</a:t>
            </a:r>
            <a:endParaRPr lang="pt-BR" b="1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sz="3200" dirty="0" smtClean="0"/>
          </a:p>
          <a:p>
            <a:r>
              <a:rPr lang="pt-BR" b="1" dirty="0" smtClean="0"/>
              <a:t>escala de diferenciais semânticos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4464496" cy="141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31196"/>
            <a:ext cx="4824536" cy="133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pt-BR" sz="4000" dirty="0" smtClean="0"/>
              <a:t>Tipos de Perguntas de Questionário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(2/3)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48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dados coletar? 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1/6)</a:t>
            </a:r>
            <a:endParaRPr lang="pt-BR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 smtClean="0"/>
              <a:t>Dados sobre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smtClean="0"/>
              <a:t> </a:t>
            </a:r>
            <a:endParaRPr lang="pt-BR" sz="1800" dirty="0"/>
          </a:p>
          <a:p>
            <a:r>
              <a:rPr lang="pt-BR" dirty="0" smtClean="0"/>
              <a:t>o </a:t>
            </a:r>
            <a:r>
              <a:rPr lang="pt-BR" dirty="0"/>
              <a:t>próprio usuário, </a:t>
            </a:r>
            <a:r>
              <a:rPr lang="pt-BR" dirty="0" smtClean="0"/>
              <a:t> </a:t>
            </a:r>
          </a:p>
          <a:p>
            <a:r>
              <a:rPr lang="pt-BR" dirty="0" smtClean="0"/>
              <a:t>sua </a:t>
            </a:r>
            <a:r>
              <a:rPr lang="pt-BR" dirty="0"/>
              <a:t>relação </a:t>
            </a:r>
            <a:r>
              <a:rPr lang="pt-BR" dirty="0" smtClean="0"/>
              <a:t>com </a:t>
            </a:r>
            <a:r>
              <a:rPr lang="pt-BR" dirty="0"/>
              <a:t>tecnologia, </a:t>
            </a:r>
            <a:endParaRPr lang="pt-BR" dirty="0" smtClean="0"/>
          </a:p>
          <a:p>
            <a:r>
              <a:rPr lang="pt-BR" dirty="0" smtClean="0"/>
              <a:t>seu </a:t>
            </a:r>
            <a:r>
              <a:rPr lang="pt-BR" dirty="0"/>
              <a:t>conhecimento do domínio do </a:t>
            </a:r>
            <a:r>
              <a:rPr lang="pt-BR" dirty="0" smtClean="0"/>
              <a:t>produto, </a:t>
            </a:r>
          </a:p>
          <a:p>
            <a:r>
              <a:rPr lang="pt-BR" dirty="0" smtClean="0"/>
              <a:t>seu conhecimento das </a:t>
            </a:r>
            <a:r>
              <a:rPr lang="pt-BR" dirty="0"/>
              <a:t>tarefas que </a:t>
            </a:r>
            <a:r>
              <a:rPr lang="pt-BR" dirty="0" smtClean="0"/>
              <a:t>deverá realizar e</a:t>
            </a:r>
          </a:p>
          <a:p>
            <a:r>
              <a:rPr lang="pt-BR" dirty="0" smtClean="0"/>
              <a:t>suas motivações e valores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2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perguntas abertas</a:t>
            </a:r>
          </a:p>
          <a:p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20" y="2230020"/>
            <a:ext cx="5616000" cy="207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pt-BR" sz="4000" dirty="0" smtClean="0"/>
              <a:t>Tipos de Perguntas de Questionário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(3/3)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503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 de Foco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BR" dirty="0" smtClean="0"/>
          </a:p>
          <a:p>
            <a:pPr>
              <a:lnSpc>
                <a:spcPct val="80000"/>
              </a:lnSpc>
            </a:pPr>
            <a:endParaRPr lang="pt-BR" dirty="0"/>
          </a:p>
          <a:p>
            <a:pPr>
              <a:lnSpc>
                <a:spcPct val="80000"/>
              </a:lnSpc>
            </a:pPr>
            <a:endParaRPr lang="pt-BR" dirty="0" smtClean="0"/>
          </a:p>
          <a:p>
            <a:pPr>
              <a:lnSpc>
                <a:spcPct val="80000"/>
              </a:lnSpc>
            </a:pPr>
            <a:endParaRPr lang="pt-BR" sz="3200" dirty="0" smtClean="0"/>
          </a:p>
          <a:p>
            <a:r>
              <a:rPr lang="pt-BR" dirty="0" smtClean="0"/>
              <a:t>permite </a:t>
            </a:r>
            <a:r>
              <a:rPr lang="pt-BR" dirty="0"/>
              <a:t>obter, em pouco tempo, </a:t>
            </a:r>
            <a:r>
              <a:rPr lang="pt-BR" dirty="0" smtClean="0"/>
              <a:t>múltiplos </a:t>
            </a:r>
            <a:r>
              <a:rPr lang="pt-BR" dirty="0"/>
              <a:t>pontos de vista de um grupo de </a:t>
            </a:r>
            <a:r>
              <a:rPr lang="pt-BR" dirty="0" smtClean="0"/>
              <a:t>pessoas</a:t>
            </a:r>
          </a:p>
          <a:p>
            <a:r>
              <a:rPr lang="pt-BR" dirty="0" smtClean="0"/>
              <a:t>o moderador deve assegurar que </a:t>
            </a:r>
            <a:r>
              <a:rPr lang="pt-BR" dirty="0"/>
              <a:t>pessoas mais quietas ou tímidas participem e </a:t>
            </a:r>
            <a:r>
              <a:rPr lang="pt-BR" dirty="0" smtClean="0"/>
              <a:t>evitar </a:t>
            </a:r>
            <a:r>
              <a:rPr lang="pt-BR" dirty="0"/>
              <a:t>que as extrovertidas e </a:t>
            </a:r>
            <a:r>
              <a:rPr lang="pt-BR" dirty="0" smtClean="0"/>
              <a:t>agressivas </a:t>
            </a:r>
            <a:r>
              <a:rPr lang="pt-BR" dirty="0"/>
              <a:t>dominem a discussão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758" y="1566091"/>
            <a:ext cx="7704658" cy="1333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 rtlCol="0">
            <a:spAutoFit/>
          </a:bodyPr>
          <a:lstStyle/>
          <a:p>
            <a:r>
              <a:rPr lang="pt-BR" sz="2100" dirty="0">
                <a:latin typeface="+mn-lt"/>
              </a:rPr>
              <a:t>diversas pessoas (geralmente entre três e dez) são reunidas </a:t>
            </a:r>
            <a:r>
              <a:rPr lang="pt-BR" sz="2100" dirty="0" smtClean="0">
                <a:latin typeface="+mn-lt"/>
              </a:rPr>
              <a:t>por </a:t>
            </a:r>
            <a:r>
              <a:rPr lang="pt-BR" sz="2100" dirty="0">
                <a:latin typeface="+mn-lt"/>
              </a:rPr>
              <a:t>uma ou duas horas numa espécie de discussão ou entrevista coletiva, </a:t>
            </a:r>
            <a:r>
              <a:rPr lang="pt-BR" sz="2100" dirty="0" smtClean="0">
                <a:latin typeface="+mn-lt"/>
              </a:rPr>
              <a:t>guiada </a:t>
            </a:r>
            <a:r>
              <a:rPr lang="pt-BR" sz="2100" dirty="0">
                <a:latin typeface="+mn-lt"/>
              </a:rPr>
              <a:t>por </a:t>
            </a:r>
            <a:r>
              <a:rPr lang="pt-BR" sz="2100" dirty="0" smtClean="0">
                <a:latin typeface="+mn-lt"/>
              </a:rPr>
              <a:t>um </a:t>
            </a:r>
            <a:r>
              <a:rPr lang="pt-BR" sz="2100" dirty="0">
                <a:latin typeface="+mn-lt"/>
              </a:rPr>
              <a:t>moderador experiente</a:t>
            </a:r>
          </a:p>
        </p:txBody>
      </p:sp>
    </p:spTree>
    <p:extLst>
      <p:ext uri="{BB962C8B-B14F-4D97-AF65-F5344CB8AC3E}">
        <p14:creationId xmlns:p14="http://schemas.microsoft.com/office/powerpoint/2010/main" val="4691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300" dirty="0" smtClean="0"/>
              <a:t>Questões Típicas de Grupos de Foco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00200"/>
            <a:ext cx="8075240" cy="4800600"/>
          </a:xfrm>
        </p:spPr>
        <p:txBody>
          <a:bodyPr/>
          <a:lstStyle/>
          <a:p>
            <a:r>
              <a:rPr lang="pt-BR" dirty="0"/>
              <a:t>um “dia típico” de um usuário ou o dia de trabalho mais </a:t>
            </a:r>
            <a:r>
              <a:rPr lang="pt-BR" dirty="0" smtClean="0"/>
              <a:t>recente</a:t>
            </a:r>
          </a:p>
          <a:p>
            <a:r>
              <a:rPr lang="pt-BR" dirty="0"/>
              <a:t>as tarefas que os usuários realizam e como eles as </a:t>
            </a:r>
            <a:r>
              <a:rPr lang="pt-BR" dirty="0" smtClean="0"/>
              <a:t>realizam</a:t>
            </a:r>
          </a:p>
          <a:p>
            <a:r>
              <a:rPr lang="pt-BR" dirty="0" smtClean="0"/>
              <a:t>o </a:t>
            </a:r>
            <a:r>
              <a:rPr lang="pt-BR" dirty="0"/>
              <a:t>domínio em geral </a:t>
            </a:r>
            <a:r>
              <a:rPr lang="pt-BR" dirty="0" smtClean="0"/>
              <a:t>(terminologia</a:t>
            </a:r>
            <a:r>
              <a:rPr lang="pt-BR" dirty="0"/>
              <a:t>, </a:t>
            </a:r>
            <a:r>
              <a:rPr lang="pt-BR" dirty="0" smtClean="0"/>
              <a:t>procedimentos etc.)</a:t>
            </a:r>
          </a:p>
          <a:p>
            <a:r>
              <a:rPr lang="pt-BR" dirty="0" smtClean="0"/>
              <a:t>preferências </a:t>
            </a:r>
            <a:r>
              <a:rPr lang="pt-BR" dirty="0"/>
              <a:t>e aversões dos </a:t>
            </a:r>
            <a:r>
              <a:rPr lang="pt-BR" dirty="0" smtClean="0"/>
              <a:t>usuários</a:t>
            </a:r>
          </a:p>
          <a:p>
            <a:r>
              <a:rPr lang="pt-BR" dirty="0" smtClean="0"/>
              <a:t>resultados </a:t>
            </a:r>
            <a:r>
              <a:rPr lang="pt-BR" dirty="0"/>
              <a:t>desejados ou objetivos dos </a:t>
            </a:r>
            <a:r>
              <a:rPr lang="pt-BR" dirty="0" smtClean="0"/>
              <a:t>usuários</a:t>
            </a:r>
          </a:p>
          <a:p>
            <a:r>
              <a:rPr lang="pt-BR" dirty="0" smtClean="0"/>
              <a:t>reações</a:t>
            </a:r>
            <a:r>
              <a:rPr lang="pt-BR" dirty="0"/>
              <a:t>, opiniões ou atitudes dos usuários sobre </a:t>
            </a:r>
            <a:r>
              <a:rPr lang="pt-BR" dirty="0" smtClean="0"/>
              <a:t>um determinado </a:t>
            </a:r>
            <a:r>
              <a:rPr lang="pt-BR" dirty="0"/>
              <a:t>produto </a:t>
            </a:r>
            <a:r>
              <a:rPr lang="pt-BR" dirty="0" smtClean="0"/>
              <a:t>ou conceito</a:t>
            </a:r>
          </a:p>
          <a:p>
            <a:r>
              <a:rPr lang="pt-BR" dirty="0" smtClean="0"/>
              <a:t>resultados </a:t>
            </a:r>
            <a:r>
              <a:rPr lang="pt-BR" dirty="0"/>
              <a:t>desejados para novos produtos ou </a:t>
            </a:r>
            <a:r>
              <a:rPr lang="pt-BR" dirty="0" smtClean="0"/>
              <a:t>funcionalidades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2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i="1" dirty="0"/>
              <a:t>Brainstorming</a:t>
            </a:r>
            <a:r>
              <a:rPr lang="pt-BR" sz="4000" dirty="0"/>
              <a:t> de Necessidades e Desejos dos 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sz="2800" dirty="0" smtClean="0"/>
          </a:p>
          <a:p>
            <a:r>
              <a:rPr lang="pt-BR" dirty="0" smtClean="0"/>
              <a:t>pode ser utilizado para aprender sobre as informações, tarefas ou características desejadas num produto</a:t>
            </a:r>
          </a:p>
          <a:p>
            <a:r>
              <a:rPr lang="pt-BR" dirty="0" smtClean="0"/>
              <a:t>cada sessão geralmente envolve de 8 a 12 </a:t>
            </a:r>
            <a:r>
              <a:rPr lang="pt-BR" b="1" dirty="0" smtClean="0"/>
              <a:t>usuários</a:t>
            </a:r>
            <a:r>
              <a:rPr lang="pt-BR" dirty="0" smtClean="0"/>
              <a:t> orientados por um </a:t>
            </a:r>
            <a:r>
              <a:rPr lang="pt-BR" b="1" dirty="0" smtClean="0"/>
              <a:t>moderador</a:t>
            </a:r>
          </a:p>
          <a:p>
            <a:r>
              <a:rPr lang="pt-BR" dirty="0" smtClean="0"/>
              <a:t>o moderador introduz o tema do </a:t>
            </a:r>
            <a:r>
              <a:rPr lang="pt-BR" i="1" dirty="0" smtClean="0"/>
              <a:t>brainstorming</a:t>
            </a:r>
            <a:r>
              <a:rPr lang="pt-BR" dirty="0" smtClean="0"/>
              <a:t>,  orienta uma parte individual e depois uma coletiva</a:t>
            </a:r>
          </a:p>
          <a:p>
            <a:r>
              <a:rPr lang="pt-BR" dirty="0" smtClean="0"/>
              <a:t>os participantes não devem se censurar ou aos outros</a:t>
            </a:r>
          </a:p>
          <a:p>
            <a:r>
              <a:rPr lang="pt-BR" dirty="0" smtClean="0"/>
              <a:t>o objetivo é explorar necessidades e desejos dos usuários, </a:t>
            </a:r>
            <a:br>
              <a:rPr lang="pt-BR" dirty="0" smtClean="0"/>
            </a:br>
            <a:r>
              <a:rPr lang="pt-BR" dirty="0" smtClean="0"/>
              <a:t>e não projetar o sistema (não é design participativo)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771082"/>
            <a:ext cx="7704658" cy="1009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 rtlCol="0">
            <a:spAutoFit/>
          </a:bodyPr>
          <a:lstStyle/>
          <a:p>
            <a:r>
              <a:rPr lang="pt-BR" sz="2100" dirty="0">
                <a:latin typeface="+mn-lt"/>
              </a:rPr>
              <a:t>busca </a:t>
            </a:r>
            <a:r>
              <a:rPr lang="pt-BR" sz="2100" dirty="0" smtClean="0">
                <a:latin typeface="+mn-lt"/>
              </a:rPr>
              <a:t>levantar </a:t>
            </a:r>
            <a:r>
              <a:rPr lang="pt-BR" sz="2100" dirty="0">
                <a:latin typeface="+mn-lt"/>
              </a:rPr>
              <a:t>de forma bastante livre um conjunto grande e abrangente de opiniões dos </a:t>
            </a:r>
            <a:r>
              <a:rPr lang="pt-BR" sz="2100" dirty="0" smtClean="0">
                <a:latin typeface="+mn-lt"/>
              </a:rPr>
              <a:t>participantes </a:t>
            </a:r>
            <a:r>
              <a:rPr lang="pt-BR" sz="2100" dirty="0">
                <a:latin typeface="+mn-lt"/>
              </a:rPr>
              <a:t>em torno de um </a:t>
            </a:r>
            <a:r>
              <a:rPr lang="pt-BR" sz="2100" dirty="0" smtClean="0">
                <a:latin typeface="+mn-lt"/>
              </a:rPr>
              <a:t>tema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4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Classiﬁcação de Cartões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3600" dirty="0" smtClean="0"/>
          </a:p>
          <a:p>
            <a:r>
              <a:rPr lang="pt-BR" dirty="0" smtClean="0"/>
              <a:t>permite </a:t>
            </a:r>
            <a:r>
              <a:rPr lang="pt-BR" dirty="0"/>
              <a:t>aprender sobre como as pessoas pensam em </a:t>
            </a:r>
            <a:r>
              <a:rPr lang="pt-BR" dirty="0" smtClean="0"/>
              <a:t>categorias </a:t>
            </a:r>
            <a:r>
              <a:rPr lang="pt-BR" dirty="0"/>
              <a:t>e conceitos, como os descrevem e quais </a:t>
            </a:r>
            <a:r>
              <a:rPr lang="pt-BR" dirty="0" smtClean="0"/>
              <a:t>informações </a:t>
            </a:r>
            <a:r>
              <a:rPr lang="pt-BR" dirty="0"/>
              <a:t>pertencem a quais </a:t>
            </a:r>
            <a:r>
              <a:rPr lang="pt-BR" dirty="0" smtClean="0"/>
              <a:t>categorias</a:t>
            </a:r>
          </a:p>
          <a:p>
            <a:r>
              <a:rPr lang="pt-BR" dirty="0"/>
              <a:t>é utilizada principalmente para </a:t>
            </a:r>
            <a:r>
              <a:rPr lang="pt-BR" dirty="0" smtClean="0"/>
              <a:t>informar </a:t>
            </a:r>
            <a:r>
              <a:rPr lang="pt-BR" dirty="0"/>
              <a:t>ou guiar o projeto da arquitetura de </a:t>
            </a:r>
            <a:r>
              <a:rPr lang="pt-BR" dirty="0" smtClean="0"/>
              <a:t>informação </a:t>
            </a:r>
            <a:r>
              <a:rPr lang="pt-BR" dirty="0"/>
              <a:t>de um produto. Por </a:t>
            </a:r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estrutura </a:t>
            </a:r>
            <a:r>
              <a:rPr lang="pt-BR" dirty="0"/>
              <a:t>de menus e </a:t>
            </a:r>
            <a:r>
              <a:rPr lang="pt-BR" dirty="0" err="1"/>
              <a:t>submenus</a:t>
            </a:r>
            <a:r>
              <a:rPr lang="pt-BR" dirty="0"/>
              <a:t> numa </a:t>
            </a:r>
            <a:r>
              <a:rPr lang="pt-BR" dirty="0" smtClean="0"/>
              <a:t>aplicação</a:t>
            </a:r>
          </a:p>
          <a:p>
            <a:pPr lvl="1"/>
            <a:r>
              <a:rPr lang="pt-BR" dirty="0" smtClean="0"/>
              <a:t>navegação </a:t>
            </a:r>
            <a:r>
              <a:rPr lang="pt-BR" dirty="0"/>
              <a:t>em um Web site e </a:t>
            </a:r>
            <a:endParaRPr lang="pt-BR" dirty="0" smtClean="0"/>
          </a:p>
          <a:p>
            <a:pPr lvl="1"/>
            <a:r>
              <a:rPr lang="pt-BR" dirty="0" smtClean="0"/>
              <a:t>navegação em um </a:t>
            </a:r>
            <a:r>
              <a:rPr lang="pt-BR" dirty="0"/>
              <a:t>sistema de ajuda on-line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11758" y="1566091"/>
            <a:ext cx="7704658" cy="1717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 rtlCol="0">
            <a:spAutoFit/>
          </a:bodyPr>
          <a:lstStyle/>
          <a:p>
            <a:r>
              <a:rPr lang="pt-BR" sz="2200" dirty="0" smtClean="0">
                <a:latin typeface="+mn-lt"/>
              </a:rPr>
              <a:t>um </a:t>
            </a:r>
            <a:r>
              <a:rPr lang="pt-BR" sz="2200" dirty="0">
                <a:latin typeface="+mn-lt"/>
              </a:rPr>
              <a:t>conjunto de cartões ou </a:t>
            </a:r>
            <a:r>
              <a:rPr lang="pt-BR" sz="2200" dirty="0" err="1" smtClean="0">
                <a:latin typeface="+mn-lt"/>
              </a:rPr>
              <a:t>ﬁchas</a:t>
            </a:r>
            <a:r>
              <a:rPr lang="pt-BR" sz="2200" dirty="0" smtClean="0">
                <a:latin typeface="+mn-lt"/>
              </a:rPr>
              <a:t> </a:t>
            </a:r>
            <a:r>
              <a:rPr lang="pt-BR" sz="2200" dirty="0">
                <a:latin typeface="+mn-lt"/>
              </a:rPr>
              <a:t>são </a:t>
            </a:r>
            <a:r>
              <a:rPr lang="pt-BR" sz="2200" dirty="0" smtClean="0">
                <a:latin typeface="+mn-lt"/>
              </a:rPr>
              <a:t>preparados com amostras ou descrições de conteúdo e fornecidos a um grupo de pessoas </a:t>
            </a:r>
            <a:r>
              <a:rPr lang="pt-BR" sz="2200" dirty="0">
                <a:latin typeface="+mn-lt"/>
              </a:rPr>
              <a:t>que devem organizá-los em grupos, de acordo com a similaridade entre os </a:t>
            </a:r>
            <a:r>
              <a:rPr lang="pt-BR" sz="2200" dirty="0" smtClean="0">
                <a:latin typeface="+mn-lt"/>
              </a:rPr>
              <a:t>cartões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95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706090"/>
          </a:xfrm>
        </p:spPr>
        <p:txBody>
          <a:bodyPr/>
          <a:lstStyle/>
          <a:p>
            <a:r>
              <a:rPr lang="pt-BR" sz="4000" dirty="0" smtClean="0"/>
              <a:t>Atividades para Classiﬁcação </a:t>
            </a:r>
            <a:r>
              <a:rPr lang="pt-BR" sz="4000" dirty="0"/>
              <a:t>de Cartões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3600" dirty="0" smtClean="0"/>
          </a:p>
        </p:txBody>
      </p:sp>
      <p:pic>
        <p:nvPicPr>
          <p:cNvPr id="3074" name="Picture 2" descr="D:\Meus Documentos\Docs\FTP\Livro de IHC\material para o site\figuras\Figura 5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7641"/>
            <a:ext cx="4896916" cy="361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11560" y="4710043"/>
            <a:ext cx="784887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+mn-lt"/>
              </a:rPr>
              <a:t>decidir o que queremos </a:t>
            </a:r>
            <a:r>
              <a:rPr lang="pt-BR" dirty="0" smtClean="0">
                <a:latin typeface="+mn-lt"/>
              </a:rPr>
              <a:t>descobrir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+mn-lt"/>
              </a:rPr>
              <a:t>selecionar </a:t>
            </a:r>
            <a:r>
              <a:rPr lang="pt-BR" dirty="0">
                <a:latin typeface="+mn-lt"/>
              </a:rPr>
              <a:t>o método </a:t>
            </a:r>
            <a:r>
              <a:rPr lang="pt-BR" sz="1400" dirty="0" smtClean="0">
                <a:latin typeface="+mn-lt"/>
              </a:rPr>
              <a:t>(individual </a:t>
            </a:r>
            <a:r>
              <a:rPr lang="pt-BR" sz="1400" dirty="0">
                <a:latin typeface="+mn-lt"/>
              </a:rPr>
              <a:t>ou em grupo; presencial </a:t>
            </a:r>
            <a:r>
              <a:rPr lang="pt-BR" sz="1400" dirty="0" smtClean="0">
                <a:latin typeface="+mn-lt"/>
              </a:rPr>
              <a:t>ou </a:t>
            </a:r>
            <a:r>
              <a:rPr lang="pt-BR" sz="1400" dirty="0">
                <a:latin typeface="+mn-lt"/>
              </a:rPr>
              <a:t>remoto; manual ou por </a:t>
            </a:r>
            <a:r>
              <a:rPr lang="pt-BR" sz="1400" smtClean="0">
                <a:latin typeface="+mn-lt"/>
              </a:rPr>
              <a:t>software)</a:t>
            </a:r>
            <a:endParaRPr lang="pt-BR" sz="14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+mn-lt"/>
              </a:rPr>
              <a:t>selecionar o </a:t>
            </a:r>
            <a:r>
              <a:rPr lang="pt-BR" dirty="0" smtClean="0">
                <a:latin typeface="+mn-lt"/>
              </a:rPr>
              <a:t>conteúdo </a:t>
            </a:r>
            <a:endParaRPr lang="pt-BR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+mn-lt"/>
              </a:rPr>
              <a:t>selecionar e convidar os </a:t>
            </a:r>
            <a:r>
              <a:rPr lang="pt-BR" dirty="0" smtClean="0">
                <a:latin typeface="+mn-lt"/>
              </a:rPr>
              <a:t>participantes </a:t>
            </a:r>
            <a:endParaRPr lang="pt-BR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+mn-lt"/>
              </a:rPr>
              <a:t>conduzir a sessão de </a:t>
            </a:r>
            <a:r>
              <a:rPr lang="pt-BR" dirty="0" err="1" smtClean="0">
                <a:latin typeface="+mn-lt"/>
              </a:rPr>
              <a:t>classiﬁcação</a:t>
            </a: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de cartões e registrar os </a:t>
            </a:r>
            <a:r>
              <a:rPr lang="pt-BR" dirty="0" smtClean="0">
                <a:latin typeface="+mn-lt"/>
              </a:rPr>
              <a:t>dados </a:t>
            </a:r>
            <a:endParaRPr lang="pt-BR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+mn-lt"/>
              </a:rPr>
              <a:t>analisar os </a:t>
            </a:r>
            <a:r>
              <a:rPr lang="pt-BR" dirty="0" smtClean="0">
                <a:latin typeface="+mn-lt"/>
              </a:rPr>
              <a:t>resultados </a:t>
            </a:r>
            <a:endParaRPr lang="pt-BR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+mn-lt"/>
              </a:rPr>
              <a:t>utilizar os resultados no seu </a:t>
            </a:r>
            <a:r>
              <a:rPr lang="pt-BR" dirty="0" smtClean="0">
                <a:latin typeface="+mn-lt"/>
              </a:rPr>
              <a:t>projeto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6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/>
              <a:t>permite entender </a:t>
            </a:r>
            <a:r>
              <a:rPr lang="pt-BR" dirty="0" smtClean="0"/>
              <a:t>o comportamento natural do usuário </a:t>
            </a:r>
            <a:r>
              <a:rPr lang="pt-BR" dirty="0" err="1" smtClean="0"/>
              <a:t>ﬁnal</a:t>
            </a:r>
            <a:r>
              <a:rPr lang="pt-BR" dirty="0" smtClean="0"/>
              <a:t> no contexto do seu próprio ambiente de atuação</a:t>
            </a:r>
          </a:p>
          <a:p>
            <a:r>
              <a:rPr lang="pt-BR" dirty="0" smtClean="0"/>
              <a:t>fornece </a:t>
            </a:r>
            <a:r>
              <a:rPr lang="pt-BR" dirty="0"/>
              <a:t>informações que afetam o uso de um produto — incluindo interrupções, </a:t>
            </a:r>
            <a:r>
              <a:rPr lang="pt-BR" dirty="0" smtClean="0"/>
              <a:t>distrações </a:t>
            </a:r>
            <a:r>
              <a:rPr lang="pt-BR" dirty="0"/>
              <a:t>e outras demandas de tarefa — e contexto adicional que não podem ser </a:t>
            </a:r>
            <a:r>
              <a:rPr lang="pt-BR" dirty="0" smtClean="0"/>
              <a:t>capturados </a:t>
            </a:r>
            <a:r>
              <a:rPr lang="pt-BR" dirty="0"/>
              <a:t>ou replicados num ambiente de </a:t>
            </a:r>
            <a:r>
              <a:rPr lang="pt-BR" dirty="0" smtClean="0"/>
              <a:t>laboratório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758" y="1566091"/>
            <a:ext cx="7704658" cy="1379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 rtlCol="0">
            <a:spAutoFit/>
          </a:bodyPr>
          <a:lstStyle/>
          <a:p>
            <a:r>
              <a:rPr lang="pt-BR" sz="2200" dirty="0">
                <a:latin typeface="+mn-lt"/>
              </a:rPr>
              <a:t>Durante </a:t>
            </a:r>
            <a:r>
              <a:rPr lang="pt-BR" sz="2200" dirty="0" smtClean="0">
                <a:latin typeface="+mn-lt"/>
              </a:rPr>
              <a:t>um estudo de campo</a:t>
            </a:r>
            <a:r>
              <a:rPr lang="pt-BR" sz="2200" dirty="0">
                <a:latin typeface="+mn-lt"/>
              </a:rPr>
              <a:t>, </a:t>
            </a:r>
            <a:r>
              <a:rPr lang="pt-BR" sz="2200" dirty="0" smtClean="0">
                <a:latin typeface="+mn-lt"/>
              </a:rPr>
              <a:t>um pesquisador visita </a:t>
            </a:r>
            <a:r>
              <a:rPr lang="pt-BR" sz="2200" dirty="0">
                <a:latin typeface="+mn-lt"/>
              </a:rPr>
              <a:t>usuários </a:t>
            </a:r>
            <a:r>
              <a:rPr lang="pt-BR" sz="2200" dirty="0" err="1" smtClean="0">
                <a:latin typeface="+mn-lt"/>
              </a:rPr>
              <a:t>ﬁnais</a:t>
            </a:r>
            <a:r>
              <a:rPr lang="pt-BR" sz="2200" dirty="0" smtClean="0">
                <a:latin typeface="+mn-lt"/>
              </a:rPr>
              <a:t> </a:t>
            </a:r>
            <a:r>
              <a:rPr lang="pt-BR" sz="2200" dirty="0">
                <a:latin typeface="+mn-lt"/>
              </a:rPr>
              <a:t>no seu próprio ambiente (e.g., lar ou local de trabalho) </a:t>
            </a:r>
            <a:r>
              <a:rPr lang="pt-BR" sz="2200" dirty="0" smtClean="0">
                <a:latin typeface="+mn-lt"/>
              </a:rPr>
              <a:t>e </a:t>
            </a:r>
            <a:r>
              <a:rPr lang="pt-BR" sz="2200" dirty="0">
                <a:latin typeface="+mn-lt"/>
              </a:rPr>
              <a:t>os </a:t>
            </a:r>
            <a:r>
              <a:rPr lang="pt-BR" sz="2200" dirty="0" smtClean="0">
                <a:latin typeface="+mn-lt"/>
              </a:rPr>
              <a:t>observa </a:t>
            </a:r>
            <a:r>
              <a:rPr lang="pt-BR" sz="2200" dirty="0">
                <a:latin typeface="+mn-lt"/>
              </a:rPr>
              <a:t>enquanto desempenham uma </a:t>
            </a:r>
            <a:r>
              <a:rPr lang="pt-BR" sz="2200" dirty="0" smtClean="0">
                <a:latin typeface="+mn-lt"/>
              </a:rPr>
              <a:t>atividade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Estudos </a:t>
            </a:r>
            <a:r>
              <a:rPr lang="pt-BR" dirty="0"/>
              <a:t>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pt-BR" dirty="0" smtClean="0"/>
              <a:t>Existem várias formas de estudo de campo. </a:t>
            </a:r>
            <a:br>
              <a:rPr lang="pt-BR" dirty="0" smtClean="0"/>
            </a:br>
            <a:r>
              <a:rPr lang="pt-BR" dirty="0" smtClean="0"/>
              <a:t>Alguns exemplos são:</a:t>
            </a:r>
          </a:p>
          <a:p>
            <a:pPr lvl="1"/>
            <a:r>
              <a:rPr lang="pt-BR" dirty="0" smtClean="0"/>
              <a:t>observação pura, sem interação do observador com os participantes</a:t>
            </a:r>
          </a:p>
          <a:p>
            <a:pPr lvl="1"/>
            <a:r>
              <a:rPr lang="pt-BR" dirty="0" smtClean="0"/>
              <a:t>observação participante, com interação do observador</a:t>
            </a:r>
          </a:p>
          <a:p>
            <a:pPr lvl="1"/>
            <a:r>
              <a:rPr lang="pt-BR" dirty="0"/>
              <a:t>entrevistas no ambiente do </a:t>
            </a:r>
            <a:r>
              <a:rPr lang="pt-BR" dirty="0" smtClean="0"/>
              <a:t>usuário</a:t>
            </a:r>
          </a:p>
          <a:p>
            <a:pPr lvl="1"/>
            <a:r>
              <a:rPr lang="pt-BR" dirty="0" smtClean="0"/>
              <a:t>diários de atividades</a:t>
            </a:r>
          </a:p>
          <a:p>
            <a:pPr lvl="1"/>
            <a:r>
              <a:rPr lang="pt-BR" dirty="0" smtClean="0"/>
              <a:t>investigação contextual 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0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Investigação </a:t>
            </a:r>
            <a:r>
              <a:rPr lang="pt-BR" dirty="0" smtClean="0"/>
              <a:t>Contextual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obtém </a:t>
            </a:r>
            <a:r>
              <a:rPr lang="pt-BR" dirty="0"/>
              <a:t>dados sobre a estrutura do trabalho na prática, em vez de uma </a:t>
            </a:r>
            <a:r>
              <a:rPr lang="pt-BR" dirty="0" smtClean="0"/>
              <a:t>caracterização </a:t>
            </a:r>
            <a:r>
              <a:rPr lang="pt-BR" dirty="0"/>
              <a:t>de marketing abstrata ou dissociada da prática </a:t>
            </a:r>
            <a:r>
              <a:rPr lang="pt-BR" dirty="0" smtClean="0"/>
              <a:t>real</a:t>
            </a:r>
            <a:endParaRPr lang="pt-BR" dirty="0"/>
          </a:p>
          <a:p>
            <a:r>
              <a:rPr lang="pt-BR" dirty="0" smtClean="0"/>
              <a:t>torna explícito o conhecimento tácito e não articulado sobre o  </a:t>
            </a:r>
            <a:r>
              <a:rPr lang="pt-BR" dirty="0"/>
              <a:t>trabalho, </a:t>
            </a:r>
            <a:r>
              <a:rPr lang="pt-BR" dirty="0" smtClean="0"/>
              <a:t>para </a:t>
            </a:r>
            <a:r>
              <a:rPr lang="pt-BR" dirty="0"/>
              <a:t>que os designers, que não o realizam, possam </a:t>
            </a:r>
            <a:r>
              <a:rPr lang="pt-BR" dirty="0" smtClean="0"/>
              <a:t>entendê-lo</a:t>
            </a:r>
            <a:endParaRPr lang="pt-BR" dirty="0"/>
          </a:p>
          <a:p>
            <a:r>
              <a:rPr lang="pt-BR" dirty="0" smtClean="0"/>
              <a:t>permite conhecer </a:t>
            </a:r>
            <a:r>
              <a:rPr lang="pt-BR" dirty="0"/>
              <a:t>os detalhes do trabalho que se tornaram habituais e </a:t>
            </a:r>
            <a:r>
              <a:rPr lang="pt-BR" dirty="0" smtClean="0"/>
              <a:t>invisíveis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758" y="1566091"/>
            <a:ext cx="7704658" cy="1009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 rtlCol="0">
            <a:spAutoFit/>
          </a:bodyPr>
          <a:lstStyle/>
          <a:p>
            <a:r>
              <a:rPr lang="pt-BR" sz="2100" dirty="0" smtClean="0">
                <a:latin typeface="+mn-lt"/>
              </a:rPr>
              <a:t>um </a:t>
            </a:r>
            <a:r>
              <a:rPr lang="pt-BR" sz="2100" dirty="0">
                <a:latin typeface="+mn-lt"/>
              </a:rPr>
              <a:t>estudo de campo com o envolvimento </a:t>
            </a:r>
            <a:r>
              <a:rPr lang="pt-BR" sz="2100" dirty="0" smtClean="0">
                <a:latin typeface="+mn-lt"/>
              </a:rPr>
              <a:t>intenso </a:t>
            </a:r>
            <a:r>
              <a:rPr lang="pt-BR" sz="2100" dirty="0">
                <a:latin typeface="+mn-lt"/>
              </a:rPr>
              <a:t>do </a:t>
            </a:r>
            <a:r>
              <a:rPr lang="pt-BR" sz="2100" dirty="0" smtClean="0">
                <a:latin typeface="+mn-lt"/>
              </a:rPr>
              <a:t>investigador </a:t>
            </a:r>
            <a:r>
              <a:rPr lang="pt-BR" sz="2100" dirty="0">
                <a:latin typeface="+mn-lt"/>
              </a:rPr>
              <a:t>como um participante aprendiz, incluindo entrevistas e </a:t>
            </a:r>
            <a:r>
              <a:rPr lang="pt-BR" sz="2100" dirty="0" smtClean="0">
                <a:latin typeface="+mn-lt"/>
              </a:rPr>
              <a:t>observação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8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3100" dirty="0" smtClean="0"/>
              <a:t>Modelo Mestre-Aprendiz da Investigação Contextual</a:t>
            </a:r>
            <a:endParaRPr lang="pt-BR" sz="3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entrevistador observa o trabalho do usuário, exercendo </a:t>
            </a:r>
            <a:r>
              <a:rPr lang="pt-BR" dirty="0"/>
              <a:t>o papel de </a:t>
            </a:r>
            <a:r>
              <a:rPr lang="pt-BR" b="1" dirty="0"/>
              <a:t>aprendiz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o usuário ensina seu trabalho ao entrevistador enquanto o realiza, exercendo o papel de </a:t>
            </a:r>
            <a:r>
              <a:rPr lang="pt-BR" b="1" dirty="0" smtClean="0"/>
              <a:t>mestre</a:t>
            </a:r>
            <a:r>
              <a:rPr lang="pt-BR" dirty="0" smtClean="0"/>
              <a:t>  </a:t>
            </a:r>
          </a:p>
          <a:p>
            <a:r>
              <a:rPr lang="pt-BR" dirty="0" smtClean="0"/>
              <a:t>o conhecimento é compartilhado um modo </a:t>
            </a:r>
            <a:r>
              <a:rPr lang="pt-BR" dirty="0"/>
              <a:t>mais simples e </a:t>
            </a:r>
            <a:r>
              <a:rPr lang="pt-BR" dirty="0" smtClean="0"/>
              <a:t>natural</a:t>
            </a:r>
          </a:p>
          <a:p>
            <a:endParaRPr lang="pt-BR" dirty="0"/>
          </a:p>
          <a:p>
            <a:r>
              <a:rPr lang="pt-BR" dirty="0" smtClean="0"/>
              <a:t>na </a:t>
            </a:r>
            <a:r>
              <a:rPr lang="pt-BR" b="1" dirty="0" smtClean="0"/>
              <a:t>entrevista contextual</a:t>
            </a:r>
            <a:r>
              <a:rPr lang="pt-BR" dirty="0" smtClean="0"/>
              <a:t>, o entrevistador tem a oportunidade de entrevistar o usuário, observá-lo e aprender sobre o trabalho do usuário enquanto ele o realiza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869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997152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/>
              <a:t>Dados sobre </a:t>
            </a:r>
            <a:r>
              <a:rPr lang="pt-BR" sz="3200" b="1" dirty="0" smtClean="0">
                <a:solidFill>
                  <a:schemeClr val="tx2"/>
                </a:solidFill>
              </a:rPr>
              <a:t>o </a:t>
            </a:r>
            <a:r>
              <a:rPr lang="pt-BR" sz="3200" b="1" dirty="0">
                <a:solidFill>
                  <a:schemeClr val="tx2"/>
                </a:solidFill>
              </a:rPr>
              <a:t>próprio </a:t>
            </a:r>
            <a:r>
              <a:rPr lang="pt-BR" sz="3200" b="1" dirty="0" smtClean="0">
                <a:solidFill>
                  <a:schemeClr val="tx2"/>
                </a:solidFill>
              </a:rPr>
              <a:t>usuário </a:t>
            </a:r>
          </a:p>
          <a:p>
            <a:pPr>
              <a:spcBef>
                <a:spcPts val="1200"/>
              </a:spcBef>
            </a:pPr>
            <a:r>
              <a:rPr lang="pt-BR" u="sng" dirty="0"/>
              <a:t>dados </a:t>
            </a:r>
            <a:r>
              <a:rPr lang="pt-BR" u="sng" dirty="0" err="1"/>
              <a:t>demográﬁcos</a:t>
            </a:r>
            <a:r>
              <a:rPr lang="pt-BR" dirty="0"/>
              <a:t>: idade, sexo, status socioeconômico;</a:t>
            </a:r>
          </a:p>
          <a:p>
            <a:r>
              <a:rPr lang="pt-BR" u="sng" dirty="0" smtClean="0"/>
              <a:t>educação</a:t>
            </a:r>
            <a:r>
              <a:rPr lang="pt-BR" dirty="0" smtClean="0"/>
              <a:t>: </a:t>
            </a:r>
            <a:r>
              <a:rPr lang="pt-BR" dirty="0"/>
              <a:t>grau de instrução, área de formação, cursos realizados, </a:t>
            </a:r>
            <a:r>
              <a:rPr lang="pt-BR" dirty="0" smtClean="0"/>
              <a:t>alfabetismo</a:t>
            </a:r>
            <a:r>
              <a:rPr lang="pt-BR" dirty="0"/>
              <a:t>.  O </a:t>
            </a:r>
            <a:r>
              <a:rPr lang="pt-BR" dirty="0" smtClean="0"/>
              <a:t>quão bem o usuário lê</a:t>
            </a:r>
            <a:r>
              <a:rPr lang="pt-BR" dirty="0"/>
              <a:t>?  Ele </a:t>
            </a:r>
            <a:r>
              <a:rPr lang="pt-BR" dirty="0" smtClean="0"/>
              <a:t>tem diﬁculdade com informação impressa</a:t>
            </a:r>
            <a:r>
              <a:rPr lang="pt-BR" dirty="0"/>
              <a:t>? Tem experiência com textos complexos? Está disposto a ler texto ao </a:t>
            </a:r>
            <a:r>
              <a:rPr lang="pt-BR" dirty="0" smtClean="0"/>
              <a:t>utilizar </a:t>
            </a:r>
            <a:r>
              <a:rPr lang="pt-BR" dirty="0"/>
              <a:t>produtos como o que está sendo projetado? Prefere aprender </a:t>
            </a:r>
            <a:r>
              <a:rPr lang="pt-BR" dirty="0" smtClean="0"/>
              <a:t>com outras </a:t>
            </a:r>
            <a:r>
              <a:rPr lang="pt-BR" dirty="0"/>
              <a:t>pessoas? Prefere aprender fazendo</a:t>
            </a:r>
            <a:r>
              <a:rPr lang="pt-BR" dirty="0" smtClean="0"/>
              <a:t>?</a:t>
            </a:r>
          </a:p>
          <a:p>
            <a:r>
              <a:rPr lang="pt-BR" u="sng" dirty="0"/>
              <a:t>idiomas e </a:t>
            </a:r>
            <a:r>
              <a:rPr lang="pt-BR" u="sng" dirty="0" smtClean="0"/>
              <a:t>jargões</a:t>
            </a:r>
            <a:r>
              <a:rPr lang="pt-BR" dirty="0" smtClean="0"/>
              <a:t>: Que </a:t>
            </a:r>
            <a:r>
              <a:rPr lang="pt-BR" dirty="0"/>
              <a:t>idiomas o usuário conhece e utiliza </a:t>
            </a:r>
            <a:r>
              <a:rPr lang="pt-BR" dirty="0" smtClean="0"/>
              <a:t>ﬂuentemente</a:t>
            </a:r>
            <a:r>
              <a:rPr lang="pt-BR" dirty="0"/>
              <a:t>? Ele </a:t>
            </a:r>
            <a:r>
              <a:rPr lang="pt-BR" dirty="0" smtClean="0"/>
              <a:t>possui </a:t>
            </a:r>
            <a:r>
              <a:rPr lang="pt-BR" dirty="0"/>
              <a:t>um jargão </a:t>
            </a:r>
            <a:r>
              <a:rPr lang="pt-BR" dirty="0" err="1" smtClean="0"/>
              <a:t>proﬁssional</a:t>
            </a:r>
            <a:r>
              <a:rPr lang="pt-BR" dirty="0" smtClean="0"/>
              <a:t> </a:t>
            </a:r>
            <a:r>
              <a:rPr lang="pt-BR" dirty="0"/>
              <a:t>particular, um vocabulário próprio da </a:t>
            </a:r>
            <a:r>
              <a:rPr lang="pt-BR" dirty="0" smtClean="0"/>
              <a:t>empresa</a:t>
            </a:r>
            <a:r>
              <a:rPr lang="pt-BR" dirty="0"/>
              <a:t>, da sua atividade ou de algum grupo social relevante para o seu projeto?</a:t>
            </a:r>
          </a:p>
        </p:txBody>
      </p:sp>
    </p:spTree>
    <p:extLst>
      <p:ext uri="{BB962C8B-B14F-4D97-AF65-F5344CB8AC3E}">
        <p14:creationId xmlns:p14="http://schemas.microsoft.com/office/powerpoint/2010/main" val="38885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3600" dirty="0" smtClean="0"/>
              <a:t>Princípios Básicos da Investigação Contextual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contexto</a:t>
            </a:r>
            <a:r>
              <a:rPr lang="pt-BR" dirty="0" smtClean="0"/>
              <a:t> – coletar informações concretas e detalhadas sobre o contexto de trabalho dos usuários</a:t>
            </a:r>
          </a:p>
          <a:p>
            <a:r>
              <a:rPr lang="pt-BR" b="1" dirty="0" smtClean="0"/>
              <a:t>parceria</a:t>
            </a:r>
            <a:r>
              <a:rPr lang="pt-BR" dirty="0" smtClean="0"/>
              <a:t> – estabelecer uma parceria com os usuários para obter as informações necessárias, através </a:t>
            </a:r>
            <a:r>
              <a:rPr lang="pt-BR" dirty="0"/>
              <a:t>do modelo </a:t>
            </a:r>
            <a:r>
              <a:rPr lang="pt-BR" dirty="0" smtClean="0"/>
              <a:t>mestre-aprendiz</a:t>
            </a:r>
          </a:p>
          <a:p>
            <a:r>
              <a:rPr lang="pt-BR" b="1" dirty="0" smtClean="0"/>
              <a:t>interpretação</a:t>
            </a:r>
            <a:r>
              <a:rPr lang="pt-BR" dirty="0" smtClean="0"/>
              <a:t> – construir com o usuário </a:t>
            </a:r>
            <a:r>
              <a:rPr lang="pt-BR" dirty="0"/>
              <a:t>um </a:t>
            </a:r>
            <a:r>
              <a:rPr lang="pt-BR" dirty="0" smtClean="0"/>
              <a:t>entendimento compartilhado sobre </a:t>
            </a:r>
            <a:r>
              <a:rPr lang="pt-BR" dirty="0"/>
              <a:t>os aspectos relevantes do </a:t>
            </a:r>
            <a:r>
              <a:rPr lang="pt-BR" dirty="0" smtClean="0"/>
              <a:t>trabalho</a:t>
            </a:r>
          </a:p>
          <a:p>
            <a:r>
              <a:rPr lang="pt-BR" b="1" dirty="0" smtClean="0"/>
              <a:t>foco</a:t>
            </a:r>
            <a:r>
              <a:rPr lang="pt-BR" dirty="0" smtClean="0"/>
              <a:t> </a:t>
            </a:r>
            <a:r>
              <a:rPr lang="pt-BR" dirty="0"/>
              <a:t>– a investigação deve ser guiada </a:t>
            </a:r>
            <a:r>
              <a:rPr lang="pt-BR" dirty="0" smtClean="0"/>
              <a:t>pela necessidade de um entendimento claro do trabalho</a:t>
            </a:r>
          </a:p>
        </p:txBody>
      </p:sp>
    </p:spTree>
    <p:extLst>
      <p:ext uri="{BB962C8B-B14F-4D97-AF65-F5344CB8AC3E}">
        <p14:creationId xmlns:p14="http://schemas.microsoft.com/office/powerpoint/2010/main" val="3508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Capítulo 5</a:t>
            </a:r>
          </a:p>
          <a:p>
            <a:r>
              <a:rPr lang="pt-BR" dirty="0" smtClean="0"/>
              <a:t>Realização das atividades do Capítulo 5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997152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/>
              <a:t>Dados sobre </a:t>
            </a:r>
            <a:r>
              <a:rPr lang="pt-BR" sz="3200" b="1" dirty="0" smtClean="0">
                <a:solidFill>
                  <a:schemeClr val="tx2"/>
                </a:solidFill>
              </a:rPr>
              <a:t>sua </a:t>
            </a:r>
            <a:r>
              <a:rPr lang="pt-BR" sz="3200" b="1" dirty="0">
                <a:solidFill>
                  <a:schemeClr val="tx2"/>
                </a:solidFill>
              </a:rPr>
              <a:t>relação com </a:t>
            </a:r>
            <a:r>
              <a:rPr lang="pt-BR" sz="3200" b="1" dirty="0" smtClean="0">
                <a:solidFill>
                  <a:schemeClr val="tx2"/>
                </a:solidFill>
              </a:rPr>
              <a:t>tecnologia</a:t>
            </a:r>
          </a:p>
          <a:p>
            <a:pPr>
              <a:spcBef>
                <a:spcPts val="1200"/>
              </a:spcBef>
            </a:pPr>
            <a:r>
              <a:rPr lang="pt-BR" u="sng" dirty="0"/>
              <a:t>experiência com </a:t>
            </a:r>
            <a:r>
              <a:rPr lang="pt-BR" u="sng" dirty="0" smtClean="0"/>
              <a:t>computadores</a:t>
            </a:r>
            <a:r>
              <a:rPr lang="pt-BR" dirty="0" smtClean="0"/>
              <a:t>: </a:t>
            </a:r>
            <a:r>
              <a:rPr lang="pt-BR" dirty="0"/>
              <a:t>alfabetismo computacional, habilidade com </a:t>
            </a:r>
            <a:r>
              <a:rPr lang="pt-BR" dirty="0" smtClean="0"/>
              <a:t>computadores</a:t>
            </a:r>
            <a:r>
              <a:rPr lang="pt-BR" dirty="0"/>
              <a:t>, anos de experiência. Que sistemas computacionais o usuário </a:t>
            </a:r>
            <a:r>
              <a:rPr lang="pt-BR" dirty="0" smtClean="0"/>
              <a:t>conhece</a:t>
            </a:r>
            <a:r>
              <a:rPr lang="pt-BR" dirty="0"/>
              <a:t>? Quais deles costuma utilizar? Que hardware costuma utilizar</a:t>
            </a:r>
            <a:r>
              <a:rPr lang="pt-BR" dirty="0" smtClean="0"/>
              <a:t>?</a:t>
            </a:r>
            <a:endParaRPr lang="pt-BR" dirty="0"/>
          </a:p>
          <a:p>
            <a:pPr>
              <a:spcBef>
                <a:spcPts val="1200"/>
              </a:spcBef>
            </a:pPr>
            <a:r>
              <a:rPr lang="pt-BR" u="sng" dirty="0"/>
              <a:t>experiência com um produto </a:t>
            </a:r>
            <a:r>
              <a:rPr lang="pt-BR" u="sng" dirty="0" smtClean="0"/>
              <a:t>especíﬁco </a:t>
            </a:r>
            <a:r>
              <a:rPr lang="pt-BR" u="sng" dirty="0"/>
              <a:t>ou ferramentas </a:t>
            </a:r>
            <a:r>
              <a:rPr lang="pt-BR" u="sng" dirty="0" smtClean="0"/>
              <a:t>semelhantes</a:t>
            </a:r>
            <a:r>
              <a:rPr lang="pt-BR" dirty="0" smtClean="0"/>
              <a:t>: experiência </a:t>
            </a:r>
            <a:r>
              <a:rPr lang="pt-BR" dirty="0"/>
              <a:t>com produtos concorrentes e outros produtos </a:t>
            </a:r>
            <a:r>
              <a:rPr lang="pt-BR" dirty="0" err="1" smtClean="0"/>
              <a:t>especíﬁcos</a:t>
            </a:r>
            <a:r>
              <a:rPr lang="pt-BR" dirty="0" smtClean="0"/>
              <a:t> </a:t>
            </a:r>
            <a:r>
              <a:rPr lang="pt-BR" dirty="0"/>
              <a:t>do domínio, </a:t>
            </a:r>
            <a:r>
              <a:rPr lang="pt-BR" dirty="0" smtClean="0"/>
              <a:t>hábitos </a:t>
            </a:r>
            <a:r>
              <a:rPr lang="pt-BR" dirty="0"/>
              <a:t>de uso, preferências e </a:t>
            </a:r>
            <a:r>
              <a:rPr lang="pt-BR" dirty="0" smtClean="0"/>
              <a:t>descontentamentos</a:t>
            </a:r>
            <a:endParaRPr lang="pt-BR" dirty="0"/>
          </a:p>
          <a:p>
            <a:pPr>
              <a:spcBef>
                <a:spcPts val="1200"/>
              </a:spcBef>
            </a:pPr>
            <a:r>
              <a:rPr lang="pt-BR" u="sng" dirty="0"/>
              <a:t>tecnologia </a:t>
            </a:r>
            <a:r>
              <a:rPr lang="pt-BR" u="sng" dirty="0" smtClean="0"/>
              <a:t>disponível</a:t>
            </a:r>
            <a:r>
              <a:rPr lang="pt-BR" dirty="0" smtClean="0"/>
              <a:t>: hardware (</a:t>
            </a:r>
            <a:r>
              <a:rPr lang="pt-BR" dirty="0"/>
              <a:t>tamanho </a:t>
            </a:r>
            <a:r>
              <a:rPr lang="pt-BR" dirty="0" smtClean="0"/>
              <a:t>e resolução do monitor</a:t>
            </a:r>
            <a:r>
              <a:rPr lang="pt-BR" dirty="0"/>
              <a:t>, </a:t>
            </a:r>
            <a:r>
              <a:rPr lang="pt-BR" dirty="0" smtClean="0"/>
              <a:t>velocidade </a:t>
            </a:r>
            <a:r>
              <a:rPr lang="pt-BR" dirty="0"/>
              <a:t>do processamento etc.), </a:t>
            </a:r>
            <a:r>
              <a:rPr lang="pt-BR" dirty="0" smtClean="0"/>
              <a:t>software </a:t>
            </a:r>
            <a:r>
              <a:rPr lang="pt-BR" dirty="0"/>
              <a:t>e outras ferramentas aos quais </a:t>
            </a:r>
            <a:r>
              <a:rPr lang="pt-BR" dirty="0" smtClean="0"/>
              <a:t>tem acesso</a:t>
            </a:r>
            <a:r>
              <a:rPr lang="pt-BR" u="sng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(4/6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997152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/>
              <a:t>Dados sobre </a:t>
            </a:r>
            <a:r>
              <a:rPr lang="pt-BR" sz="3200" b="1" dirty="0" smtClean="0">
                <a:solidFill>
                  <a:schemeClr val="tx2"/>
                </a:solidFill>
              </a:rPr>
              <a:t>seu </a:t>
            </a:r>
            <a:r>
              <a:rPr lang="pt-BR" sz="3200" b="1" dirty="0">
                <a:solidFill>
                  <a:schemeClr val="tx2"/>
                </a:solidFill>
              </a:rPr>
              <a:t>conhecimento do </a:t>
            </a:r>
            <a:r>
              <a:rPr lang="pt-BR" sz="3200" b="1" dirty="0" smtClean="0">
                <a:solidFill>
                  <a:schemeClr val="tx2"/>
                </a:solidFill>
              </a:rPr>
              <a:t>domínio</a:t>
            </a:r>
          </a:p>
          <a:p>
            <a:pPr>
              <a:spcBef>
                <a:spcPts val="1200"/>
              </a:spcBef>
            </a:pPr>
            <a:r>
              <a:rPr lang="pt-BR" u="sng" dirty="0" smtClean="0"/>
              <a:t>conhecimento </a:t>
            </a:r>
            <a:r>
              <a:rPr lang="pt-BR" u="sng" dirty="0"/>
              <a:t>do </a:t>
            </a:r>
            <a:r>
              <a:rPr lang="pt-BR" u="sng" dirty="0" smtClean="0"/>
              <a:t>domínio</a:t>
            </a:r>
            <a:r>
              <a:rPr lang="pt-BR" dirty="0" smtClean="0"/>
              <a:t>: O </a:t>
            </a:r>
            <a:r>
              <a:rPr lang="pt-BR" dirty="0"/>
              <a:t>que e quanto o usuário conhece sobre o assunto </a:t>
            </a:r>
            <a:r>
              <a:rPr lang="pt-BR" dirty="0" smtClean="0"/>
              <a:t>em </a:t>
            </a:r>
            <a:r>
              <a:rPr lang="pt-BR" dirty="0"/>
              <a:t>questão? É especialista? É esperado que se torne um especialista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(5/6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997152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/>
              <a:t>Dados sobre </a:t>
            </a:r>
            <a:r>
              <a:rPr lang="pt-BR" sz="3200" b="1" dirty="0" smtClean="0">
                <a:solidFill>
                  <a:schemeClr val="tx2"/>
                </a:solidFill>
              </a:rPr>
              <a:t>suas tarefas</a:t>
            </a:r>
          </a:p>
          <a:p>
            <a:pPr>
              <a:spcBef>
                <a:spcPts val="1200"/>
              </a:spcBef>
            </a:pPr>
            <a:r>
              <a:rPr lang="pt-BR" u="sng" dirty="0" smtClean="0"/>
              <a:t>objetivos</a:t>
            </a:r>
            <a:r>
              <a:rPr lang="pt-BR" dirty="0" smtClean="0"/>
              <a:t>: Quais </a:t>
            </a:r>
            <a:r>
              <a:rPr lang="pt-BR" dirty="0"/>
              <a:t>são os principais objetivos dos usuário? Como eles são </a:t>
            </a:r>
            <a:r>
              <a:rPr lang="pt-BR" dirty="0" smtClean="0"/>
              <a:t>alcançados </a:t>
            </a:r>
            <a:r>
              <a:rPr lang="pt-BR" dirty="0"/>
              <a:t>atualmente</a:t>
            </a:r>
            <a:r>
              <a:rPr lang="pt-BR" dirty="0" smtClean="0"/>
              <a:t>?</a:t>
            </a:r>
            <a:endParaRPr lang="pt-BR" dirty="0"/>
          </a:p>
          <a:p>
            <a:pPr>
              <a:spcBef>
                <a:spcPts val="1200"/>
              </a:spcBef>
            </a:pPr>
            <a:r>
              <a:rPr lang="pt-BR" u="sng" dirty="0" smtClean="0"/>
              <a:t>tarefas</a:t>
            </a:r>
            <a:r>
              <a:rPr lang="pt-BR" dirty="0" smtClean="0"/>
              <a:t>: Quais tarefas do usuário precisam ser apoiadas</a:t>
            </a:r>
            <a:r>
              <a:rPr lang="pt-BR" dirty="0"/>
              <a:t>? </a:t>
            </a:r>
            <a:r>
              <a:rPr lang="pt-BR" dirty="0" smtClean="0"/>
              <a:t>Quais dessas </a:t>
            </a:r>
            <a:r>
              <a:rPr lang="pt-BR" dirty="0"/>
              <a:t>são consideradas primárias, e quais são secundárias? </a:t>
            </a:r>
            <a:r>
              <a:rPr lang="pt-BR" dirty="0" smtClean="0"/>
              <a:t>Há quanto tempo realiza essas tarefas? São </a:t>
            </a:r>
            <a:r>
              <a:rPr lang="pt-BR" dirty="0"/>
              <a:t>tarefas frequentes ou infrequentes? São tarefas </a:t>
            </a:r>
            <a:r>
              <a:rPr lang="pt-BR" dirty="0" smtClean="0"/>
              <a:t>inovadoras</a:t>
            </a:r>
            <a:r>
              <a:rPr lang="pt-BR" dirty="0"/>
              <a:t>? Que experiência ele possui em tarefas semelhantes</a:t>
            </a:r>
            <a:r>
              <a:rPr lang="pt-BR" dirty="0" smtClean="0"/>
              <a:t>?</a:t>
            </a:r>
            <a:endParaRPr lang="pt-BR" dirty="0"/>
          </a:p>
          <a:p>
            <a:pPr>
              <a:spcBef>
                <a:spcPts val="1200"/>
              </a:spcBef>
            </a:pPr>
            <a:r>
              <a:rPr lang="pt-BR" u="sng" dirty="0" smtClean="0"/>
              <a:t>experiência </a:t>
            </a:r>
            <a:r>
              <a:rPr lang="pt-BR" u="sng" dirty="0"/>
              <a:t>no cargo que ocupa</a:t>
            </a:r>
            <a:r>
              <a:rPr lang="pt-BR" dirty="0"/>
              <a:t>: cargo atual, experiência nesse cargo, tempo na empresa, responsabilidades, trabalhos e cargos anteriores, plano de carreira</a:t>
            </a:r>
            <a:r>
              <a:rPr lang="pt-BR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pt-BR" u="sng" dirty="0"/>
              <a:t>gravidade dos erros</a:t>
            </a:r>
            <a:r>
              <a:rPr lang="pt-BR" dirty="0"/>
              <a:t>: em geral, as possíveis consequências dos erros de um usuário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dados coletar? 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(6/6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997152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/>
              <a:t>Dados sobre </a:t>
            </a:r>
            <a:r>
              <a:rPr lang="pt-BR" sz="3200" b="1" dirty="0" smtClean="0">
                <a:solidFill>
                  <a:schemeClr val="tx2"/>
                </a:solidFill>
              </a:rPr>
              <a:t>suas motivações e valores</a:t>
            </a:r>
          </a:p>
          <a:p>
            <a:pPr>
              <a:spcBef>
                <a:spcPts val="1200"/>
              </a:spcBef>
            </a:pPr>
            <a:r>
              <a:rPr lang="pt-BR" u="sng" dirty="0" smtClean="0"/>
              <a:t>motivação </a:t>
            </a:r>
            <a:r>
              <a:rPr lang="pt-BR" u="sng" dirty="0"/>
              <a:t>para o trabalho</a:t>
            </a:r>
            <a:r>
              <a:rPr lang="pt-BR" dirty="0"/>
              <a:t>: </a:t>
            </a:r>
            <a:r>
              <a:rPr lang="pt-BR" dirty="0" smtClean="0"/>
              <a:t>O </a:t>
            </a:r>
            <a:r>
              <a:rPr lang="pt-BR" dirty="0"/>
              <a:t>usuário se limita a cumprir a carga horária ou trabalha além do expediente, por prazer? Gosta da interação social no local de trabalho? Tem ambição de ser promovido?</a:t>
            </a:r>
          </a:p>
          <a:p>
            <a:r>
              <a:rPr lang="pt-BR" u="sng" dirty="0"/>
              <a:t>treinamento</a:t>
            </a:r>
            <a:r>
              <a:rPr lang="pt-BR" dirty="0"/>
              <a:t>: </a:t>
            </a:r>
            <a:r>
              <a:rPr lang="pt-BR" dirty="0" smtClean="0"/>
              <a:t>O </a:t>
            </a:r>
            <a:r>
              <a:rPr lang="pt-BR" dirty="0"/>
              <a:t>quanto o usuário valoriza treinamento? Prefere um estilo de aprendizado visual, auditivo ou outro? Pode investir tempo aprendendo a utilizar o produto em questão?</a:t>
            </a:r>
          </a:p>
          <a:p>
            <a:r>
              <a:rPr lang="pt-BR" u="sng" dirty="0"/>
              <a:t>atitudes e valores</a:t>
            </a:r>
            <a:r>
              <a:rPr lang="pt-BR" dirty="0"/>
              <a:t>: preferências de produto, medo de tecnologia etc. O usuário costuma assumir riscos e explorar novas formas de fazer o mesmo trabalho? Ou evita novas experiências, preferindo caminhos já percorridos e testados? Ou prefere que alguém lhes mostre cada passo de uma nova tarefa sendo aprendida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0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quem coletar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pt-BR" sz="2400" dirty="0" smtClean="0"/>
              <a:t>dos </a:t>
            </a:r>
            <a:r>
              <a:rPr lang="pt-BR" sz="2400" b="1" dirty="0" smtClean="0"/>
              <a:t>usuários finais</a:t>
            </a:r>
            <a:r>
              <a:rPr lang="pt-BR" sz="2400" dirty="0" smtClean="0"/>
              <a:t> e de </a:t>
            </a:r>
            <a:r>
              <a:rPr lang="pt-BR" sz="2400" b="1" dirty="0" smtClean="0"/>
              <a:t>pessoas interessadas no sistema</a:t>
            </a:r>
            <a:r>
              <a:rPr lang="pt-BR" sz="2400" dirty="0" smtClean="0"/>
              <a:t> (</a:t>
            </a:r>
            <a:r>
              <a:rPr lang="pt-BR" sz="2400" i="1" dirty="0" err="1" smtClean="0"/>
              <a:t>stakeholders</a:t>
            </a:r>
            <a:r>
              <a:rPr lang="pt-BR" sz="2400" dirty="0" smtClean="0"/>
              <a:t>)</a:t>
            </a:r>
          </a:p>
          <a:p>
            <a:pPr marL="114300" indent="0">
              <a:buNone/>
            </a:pPr>
            <a:endParaRPr lang="pt-BR" sz="2400" dirty="0" smtClean="0"/>
          </a:p>
          <a:p>
            <a:r>
              <a:rPr lang="pt-BR" sz="2400" dirty="0" smtClean="0"/>
              <a:t>é importante investigar:</a:t>
            </a:r>
          </a:p>
          <a:p>
            <a:pPr lvl="1"/>
            <a:r>
              <a:rPr lang="pt-BR" sz="2400" dirty="0" smtClean="0"/>
              <a:t>Quem </a:t>
            </a:r>
            <a:r>
              <a:rPr lang="pt-BR" sz="2400" dirty="0"/>
              <a:t>utilizará o sistema? </a:t>
            </a:r>
            <a:endParaRPr lang="pt-BR" sz="2400" dirty="0" smtClean="0"/>
          </a:p>
          <a:p>
            <a:pPr lvl="1"/>
            <a:r>
              <a:rPr lang="pt-BR" sz="2400" dirty="0" smtClean="0"/>
              <a:t>Quem será </a:t>
            </a:r>
            <a:r>
              <a:rPr lang="pt-BR" sz="2400" dirty="0"/>
              <a:t>afetado por ele? </a:t>
            </a:r>
            <a:endParaRPr lang="pt-BR" sz="2400" dirty="0" smtClean="0"/>
          </a:p>
          <a:p>
            <a:pPr lvl="1"/>
            <a:r>
              <a:rPr lang="pt-BR" sz="2400" dirty="0" smtClean="0"/>
              <a:t>Quem </a:t>
            </a:r>
            <a:r>
              <a:rPr lang="pt-BR" sz="2400" dirty="0"/>
              <a:t>é responsável por decidir quais objetivos o sistema deve </a:t>
            </a:r>
            <a:r>
              <a:rPr lang="pt-BR" sz="2400" dirty="0" smtClean="0"/>
              <a:t>apoiar </a:t>
            </a:r>
            <a:r>
              <a:rPr lang="pt-BR" sz="2400" dirty="0"/>
              <a:t>e quais funcionalidades ele deve ter? </a:t>
            </a:r>
            <a:endParaRPr lang="pt-BR" sz="2400" dirty="0" smtClean="0"/>
          </a:p>
          <a:p>
            <a:pPr lvl="1"/>
            <a:r>
              <a:rPr lang="pt-BR" sz="2400" dirty="0" smtClean="0"/>
              <a:t>Quem </a:t>
            </a:r>
            <a:r>
              <a:rPr lang="pt-BR" sz="2400" dirty="0" err="1" smtClean="0"/>
              <a:t>deﬁniu</a:t>
            </a:r>
            <a:r>
              <a:rPr lang="pt-BR" sz="2400" dirty="0" smtClean="0"/>
              <a:t> </a:t>
            </a:r>
            <a:r>
              <a:rPr lang="pt-BR" sz="2400" dirty="0"/>
              <a:t>os processos a serem </a:t>
            </a:r>
            <a:r>
              <a:rPr lang="pt-BR" sz="2400" dirty="0" smtClean="0"/>
              <a:t>apoiados </a:t>
            </a:r>
            <a:r>
              <a:rPr lang="pt-BR" sz="2400" dirty="0"/>
              <a:t>pelo sistema</a:t>
            </a:r>
            <a:r>
              <a:rPr lang="pt-BR" sz="2400" dirty="0" smtClean="0"/>
              <a:t>?</a:t>
            </a:r>
            <a:br>
              <a:rPr lang="pt-BR" sz="2400" dirty="0" smtClean="0"/>
            </a:b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611560" y="5590981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3600" b="1" dirty="0">
                <a:latin typeface="+mj-lt"/>
              </a:rPr>
              <a:t>...</a:t>
            </a:r>
            <a:endParaRPr lang="pt-B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43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éticos  </a:t>
            </a:r>
            <a:r>
              <a:rPr lang="pt-B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1/4)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Precisamos cuidar dos aspectos éticos em qualquer pesquisa envolvendo pessoas direta ou indiretamente</a:t>
            </a:r>
          </a:p>
          <a:p>
            <a:r>
              <a:rPr lang="pt-BR" sz="2400" dirty="0" smtClean="0"/>
              <a:t>Pesquisas </a:t>
            </a:r>
            <a:r>
              <a:rPr lang="pt-BR" sz="2400" b="1" dirty="0" smtClean="0"/>
              <a:t>científicas</a:t>
            </a:r>
            <a:r>
              <a:rPr lang="pt-BR" sz="2400" dirty="0" smtClean="0"/>
              <a:t> envolvendo pessoas </a:t>
            </a:r>
            <a:r>
              <a:rPr lang="pt-BR" sz="2400" dirty="0"/>
              <a:t>devem seguir a  Resolução </a:t>
            </a:r>
            <a:r>
              <a:rPr lang="pt-BR" sz="2400" dirty="0" smtClean="0"/>
              <a:t>nº 196/96 </a:t>
            </a:r>
            <a:r>
              <a:rPr lang="pt-BR" sz="2400" dirty="0"/>
              <a:t>do Conselho Nacional de </a:t>
            </a:r>
            <a:r>
              <a:rPr lang="pt-BR" sz="2400" dirty="0" smtClean="0"/>
              <a:t>Saúde</a:t>
            </a:r>
          </a:p>
          <a:p>
            <a:r>
              <a:rPr lang="pt-BR" sz="2400" dirty="0" smtClean="0"/>
              <a:t>Pesquisas com </a:t>
            </a:r>
            <a:r>
              <a:rPr lang="pt-BR" sz="2400" b="1" dirty="0" smtClean="0"/>
              <a:t>objetivos técnicos</a:t>
            </a:r>
            <a:r>
              <a:rPr lang="pt-BR" sz="2400" dirty="0" smtClean="0"/>
              <a:t> podem se orientar por essa resolução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59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1445</TotalTime>
  <Words>2042</Words>
  <Application>Microsoft Office PowerPoint</Application>
  <PresentationFormat>On-screen Show (4:3)</PresentationFormat>
  <Paragraphs>227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Barbosa e Silva 2010 modelo</vt:lpstr>
      <vt:lpstr>Identificação de Necessidades  dos Usuários e Requisitos de IHC</vt:lpstr>
      <vt:lpstr>Que dados coletar? (1/6)</vt:lpstr>
      <vt:lpstr>Que dados coletar? (2/6) </vt:lpstr>
      <vt:lpstr>Que dados coletar? (3/6)</vt:lpstr>
      <vt:lpstr>Que dados coletar? (4/6)</vt:lpstr>
      <vt:lpstr>Que dados coletar? (5/6)</vt:lpstr>
      <vt:lpstr>Que dados coletar? (6/6)</vt:lpstr>
      <vt:lpstr>De quem coletar dados?</vt:lpstr>
      <vt:lpstr>Aspectos éticos  (1/4)</vt:lpstr>
      <vt:lpstr>Aspectos éticos  (2/4)</vt:lpstr>
      <vt:lpstr>Aspectos éticos  (3/4)</vt:lpstr>
      <vt:lpstr>Aspectos éticos  (4/4)</vt:lpstr>
      <vt:lpstr>Como coletar dados dos usuários?</vt:lpstr>
      <vt:lpstr>Entrevista</vt:lpstr>
      <vt:lpstr>Parte de um Roteiro de Entrevista</vt:lpstr>
      <vt:lpstr>Perguntas Abertas e Fechadas</vt:lpstr>
      <vt:lpstr>Questionário</vt:lpstr>
      <vt:lpstr>Tipos de Perguntas de Questionário (1/3)</vt:lpstr>
      <vt:lpstr>PowerPoint Presentation</vt:lpstr>
      <vt:lpstr>PowerPoint Presentation</vt:lpstr>
      <vt:lpstr>Grupo de Foco</vt:lpstr>
      <vt:lpstr>Questões Típicas de Grupos de Foco</vt:lpstr>
      <vt:lpstr>Brainstorming de Necessidades e Desejos dos Usuários</vt:lpstr>
      <vt:lpstr>Classiﬁcação de Cartões</vt:lpstr>
      <vt:lpstr>Atividades para Classiﬁcação de Cartões</vt:lpstr>
      <vt:lpstr>Estudos de Campo</vt:lpstr>
      <vt:lpstr>Formas de Estudos de Campo</vt:lpstr>
      <vt:lpstr>Investigação Contextual</vt:lpstr>
      <vt:lpstr>Modelo Mestre-Aprendiz da Investigação Contextual</vt:lpstr>
      <vt:lpstr>Princípios Básicos da Investigação Contextual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Simone DJ Barbosa</cp:lastModifiedBy>
  <cp:revision>153</cp:revision>
  <cp:lastPrinted>1601-01-01T00:00:00Z</cp:lastPrinted>
  <dcterms:created xsi:type="dcterms:W3CDTF">2010-10-25T10:54:51Z</dcterms:created>
  <dcterms:modified xsi:type="dcterms:W3CDTF">2011-04-25T02:07:42Z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