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E249-F6C6-492E-A193-F28DD6C0B7BD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0D23-18FC-49F0-9502-E58379935D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602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E249-F6C6-492E-A193-F28DD6C0B7BD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0D23-18FC-49F0-9502-E58379935D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44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E249-F6C6-492E-A193-F28DD6C0B7BD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0D23-18FC-49F0-9502-E58379935D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6605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CCA53CB2-DAB6-46FD-8DC1-2C1842C164D5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50EA5FD-5812-42DB-B330-AA7772F72A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4752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3CB2-DAB6-46FD-8DC1-2C1842C164D5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A5FD-5812-42DB-B330-AA7772F72A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5731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CA53CB2-DAB6-46FD-8DC1-2C1842C164D5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50EA5FD-5812-42DB-B330-AA7772F72A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6417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3CB2-DAB6-46FD-8DC1-2C1842C164D5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A5FD-5812-42DB-B330-AA7772F72A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2590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3CB2-DAB6-46FD-8DC1-2C1842C164D5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A5FD-5812-42DB-B330-AA7772F72A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0692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3CB2-DAB6-46FD-8DC1-2C1842C164D5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A5FD-5812-42DB-B330-AA7772F72A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1510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3CB2-DAB6-46FD-8DC1-2C1842C164D5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A5FD-5812-42DB-B330-AA7772F72A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0217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3CB2-DAB6-46FD-8DC1-2C1842C164D5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it-I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50EA5FD-5812-42DB-B330-AA7772F72ADF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441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E249-F6C6-492E-A193-F28DD6C0B7BD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0D23-18FC-49F0-9502-E58379935D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48446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CA53CB2-DAB6-46FD-8DC1-2C1842C164D5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50EA5FD-5812-42DB-B330-AA7772F72ADF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78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3CB2-DAB6-46FD-8DC1-2C1842C164D5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A5FD-5812-42DB-B330-AA7772F72A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879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3CB2-DAB6-46FD-8DC1-2C1842C164D5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EA5FD-5812-42DB-B330-AA7772F72A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046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E249-F6C6-492E-A193-F28DD6C0B7BD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0D23-18FC-49F0-9502-E58379935D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434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E249-F6C6-492E-A193-F28DD6C0B7BD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0D23-18FC-49F0-9502-E58379935D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387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E249-F6C6-492E-A193-F28DD6C0B7BD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0D23-18FC-49F0-9502-E58379935D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08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E249-F6C6-492E-A193-F28DD6C0B7BD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0D23-18FC-49F0-9502-E58379935D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012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E249-F6C6-492E-A193-F28DD6C0B7BD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0D23-18FC-49F0-9502-E58379935D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995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E249-F6C6-492E-A193-F28DD6C0B7BD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0D23-18FC-49F0-9502-E58379935D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335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E249-F6C6-492E-A193-F28DD6C0B7BD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0D23-18FC-49F0-9502-E58379935D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551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FE249-F6C6-492E-A193-F28DD6C0B7BD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D0D23-18FC-49F0-9502-E58379935D5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73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CA53CB2-DAB6-46FD-8DC1-2C1842C164D5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50EA5FD-5812-42DB-B330-AA7772F72A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889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iliaromagnastartup.it/it/imprese-filtro/innnovazione-neiservizi" TargetMode="External"/><Relationship Id="rId2" Type="http://schemas.openxmlformats.org/officeDocument/2006/relationships/hyperlink" Target="https://www.mimit.gov.it/it/impresa/competitivita-e-nuove-imprese/start-up-innovative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mit.gov.it/it/incentivi/piano-transizione-5-0" TargetMode="External"/><Relationship Id="rId2" Type="http://schemas.openxmlformats.org/officeDocument/2006/relationships/hyperlink" Target="https://www.anima.it/media/news/tutte-le-news/piano-transizione-4-0-come-cambiano-bonus-agevolazioni-2023.kl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Tra la 76 E la 81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799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0680" y="1615440"/>
            <a:ext cx="11455400" cy="4815840"/>
          </a:xfrm>
        </p:spPr>
        <p:txBody>
          <a:bodyPr/>
          <a:lstStyle/>
          <a:p>
            <a:r>
              <a:rPr lang="it-IT" dirty="0" smtClean="0"/>
              <a:t>ART.25 del DECRETO LEGGE n.179/2012</a:t>
            </a:r>
          </a:p>
          <a:p>
            <a:r>
              <a:rPr lang="it-IT" b="1" dirty="0" smtClean="0">
                <a:solidFill>
                  <a:srgbClr val="FF0000"/>
                </a:solidFill>
              </a:rPr>
              <a:t>OBIETTIVO</a:t>
            </a:r>
            <a:r>
              <a:rPr lang="it-IT" dirty="0" smtClean="0"/>
              <a:t>: promuovere l’innovazione tecnologica, incrementare l’imprenditoria di aziende giovani, coltivare le idee dei giovani ed aiutarli a realizzarle</a:t>
            </a:r>
          </a:p>
          <a:p>
            <a:r>
              <a:rPr lang="it-IT" b="1" dirty="0">
                <a:solidFill>
                  <a:srgbClr val="FF0000"/>
                </a:solidFill>
              </a:rPr>
              <a:t>CARATTERISTICHE FONDAMENTALI </a:t>
            </a:r>
            <a:r>
              <a:rPr lang="it-IT" dirty="0" smtClean="0"/>
              <a:t>PER ESSERE ANNOVERATA COME START UP E POTER </a:t>
            </a:r>
            <a:r>
              <a:rPr lang="it-IT" dirty="0" err="1" smtClean="0"/>
              <a:t>COSì</a:t>
            </a:r>
            <a:r>
              <a:rPr lang="it-IT" dirty="0" smtClean="0"/>
              <a:t> USUFRUIRE DELLE AGEVOLAZIONI: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Recente costituzione: non più di 5 anni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Oggetto sociale innovativo, brevetto, idea originale ed innovativa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Personale con laurea o dottorato di ricerca</a:t>
            </a:r>
          </a:p>
          <a:p>
            <a:pPr marL="0" indent="0">
              <a:buNone/>
            </a:pPr>
            <a:r>
              <a:rPr lang="it-IT" b="1" dirty="0" smtClean="0">
                <a:solidFill>
                  <a:srgbClr val="FF0000"/>
                </a:solidFill>
              </a:rPr>
              <a:t>AGEVOLAZIONI CONCESSE</a:t>
            </a:r>
            <a:r>
              <a:rPr lang="it-IT" dirty="0" smtClean="0"/>
              <a:t>: benefici fiscali ed incentivi economici</a:t>
            </a:r>
          </a:p>
          <a:p>
            <a:pPr marL="342900" indent="-342900">
              <a:buFont typeface="+mj-lt"/>
              <a:buAutoNum type="alphaLcPeriod"/>
            </a:pPr>
            <a:r>
              <a:rPr lang="it-IT" dirty="0" smtClean="0"/>
              <a:t>Finanziamento come una donazione</a:t>
            </a:r>
          </a:p>
          <a:p>
            <a:pPr marL="342900" indent="-342900">
              <a:buFont typeface="+mj-lt"/>
              <a:buAutoNum type="alphaLcPeriod"/>
            </a:pPr>
            <a:r>
              <a:rPr lang="it-IT" dirty="0" smtClean="0"/>
              <a:t>Prestiti a condizioni agevolate</a:t>
            </a:r>
          </a:p>
          <a:p>
            <a:pPr marL="342900" indent="-342900">
              <a:buFont typeface="+mj-lt"/>
              <a:buAutoNum type="alphaLcPeriod"/>
            </a:pPr>
            <a:r>
              <a:rPr lang="it-IT" dirty="0" smtClean="0"/>
              <a:t>Essere supportata da un’azienda già affermata che la sostiene (società incubatore)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4003040" y="594975"/>
            <a:ext cx="56489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1" i="0" u="none" strike="noStrike" kern="1200" cap="none" spc="0" normalizeH="0" baseline="0" noProof="0" dirty="0" smtClean="0">
                <a:ln w="22225">
                  <a:solidFill>
                    <a:srgbClr val="2683C6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 START UP</a:t>
            </a:r>
            <a:endParaRPr kumimoji="0" lang="it-IT" sz="5400" b="1" i="0" u="none" strike="noStrike" kern="1200" cap="none" spc="0" normalizeH="0" baseline="0" noProof="0" dirty="0">
              <a:ln w="22225">
                <a:solidFill>
                  <a:srgbClr val="2683C6"/>
                </a:solidFill>
                <a:prstDash val="solid"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360680" y="342874"/>
            <a:ext cx="4820920" cy="6426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 SOCIETA’</a:t>
            </a:r>
            <a:endParaRPr kumimoji="0" lang="it-IT" sz="4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64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3200" y="1518304"/>
            <a:ext cx="11775440" cy="5065375"/>
          </a:xfrm>
        </p:spPr>
        <p:txBody>
          <a:bodyPr>
            <a:normAutofit/>
          </a:bodyPr>
          <a:lstStyle/>
          <a:p>
            <a:pPr algn="just"/>
            <a:r>
              <a:rPr lang="it-IT" sz="2400" dirty="0"/>
              <a:t>La </a:t>
            </a:r>
            <a:r>
              <a:rPr lang="it-IT" sz="2800" b="1" dirty="0">
                <a:solidFill>
                  <a:srgbClr val="FF0000"/>
                </a:solidFill>
              </a:rPr>
              <a:t>startup innovativa </a:t>
            </a:r>
            <a:r>
              <a:rPr lang="it-IT" sz="2400" dirty="0"/>
              <a:t>è un’impresa giovane, ad alto contenuto tecnologico, con forti potenzialità di crescita e rappresenta per questo uno dei punti chiave della politica industriale italiana. </a:t>
            </a:r>
            <a:endParaRPr lang="it-IT" sz="2400" dirty="0" smtClean="0"/>
          </a:p>
          <a:p>
            <a:pPr algn="just"/>
            <a:endParaRPr lang="it-IT" sz="2400" dirty="0" smtClean="0"/>
          </a:p>
          <a:p>
            <a:pPr marL="0" indent="0" algn="ctr">
              <a:buNone/>
            </a:pPr>
            <a:r>
              <a:rPr lang="it-IT" sz="2400" b="1" dirty="0" smtClean="0">
                <a:solidFill>
                  <a:schemeClr val="bg2">
                    <a:lumMod val="50000"/>
                  </a:schemeClr>
                </a:solidFill>
              </a:rPr>
              <a:t>FLIPPED CLASSROOM</a:t>
            </a:r>
          </a:p>
          <a:p>
            <a:r>
              <a:rPr lang="it-IT" sz="2400" dirty="0">
                <a:hlinkClick r:id="rId2"/>
              </a:rPr>
              <a:t>https://</a:t>
            </a:r>
            <a:r>
              <a:rPr lang="it-IT" sz="2400" dirty="0" smtClean="0">
                <a:hlinkClick r:id="rId2"/>
              </a:rPr>
              <a:t>www.mimit.gov.it/it/impresa/competitivita-e-nuove-imprese/start-up-innovative</a:t>
            </a:r>
            <a:endParaRPr lang="it-IT" sz="2400" dirty="0" smtClean="0"/>
          </a:p>
          <a:p>
            <a:r>
              <a:rPr lang="it-IT" sz="2400" dirty="0" smtClean="0"/>
              <a:t>ESEMPI su: </a:t>
            </a:r>
            <a:r>
              <a:rPr lang="it-IT" sz="2400" dirty="0" smtClean="0">
                <a:hlinkClick r:id="rId3"/>
              </a:rPr>
              <a:t>https://www.emiliaromagnastartup.it/it/imprese-filtro/innnovazione-neiservizi</a:t>
            </a:r>
            <a:endParaRPr lang="it-IT" sz="2400" dirty="0" smtClean="0"/>
          </a:p>
          <a:p>
            <a:endParaRPr lang="it-IT" sz="2400" dirty="0"/>
          </a:p>
        </p:txBody>
      </p:sp>
      <p:sp>
        <p:nvSpPr>
          <p:cNvPr id="4" name="Rettangolo 3"/>
          <p:cNvSpPr/>
          <p:nvPr/>
        </p:nvSpPr>
        <p:spPr>
          <a:xfrm>
            <a:off x="6090920" y="433633"/>
            <a:ext cx="61010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1" i="0" u="none" strike="noStrike" kern="1200" cap="none" spc="0" normalizeH="0" baseline="0" noProof="0" dirty="0" smtClean="0">
                <a:ln w="22225">
                  <a:solidFill>
                    <a:srgbClr val="2683C6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 START UP</a:t>
            </a:r>
            <a:endParaRPr kumimoji="0" lang="it-IT" sz="5400" b="1" i="0" u="none" strike="noStrike" kern="1200" cap="none" spc="0" normalizeH="0" baseline="0" noProof="0" dirty="0">
              <a:ln w="22225">
                <a:solidFill>
                  <a:srgbClr val="2683C6"/>
                </a:solidFill>
                <a:prstDash val="solid"/>
              </a:ln>
              <a:solidFill>
                <a:srgbClr val="FF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360680" y="342874"/>
            <a:ext cx="4820920" cy="6426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 SOCIETA’</a:t>
            </a:r>
            <a:endParaRPr kumimoji="0" lang="it-IT" sz="4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66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3950" y="237241"/>
            <a:ext cx="11786648" cy="1007097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it-IT" b="1" dirty="0" smtClean="0"/>
              <a:t>IMPULSI E SOSTEGNI DAL GOVERNO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39365" y="1376313"/>
            <a:ext cx="11359299" cy="5062195"/>
          </a:xfrm>
        </p:spPr>
        <p:txBody>
          <a:bodyPr>
            <a:normAutofit lnSpcReduction="10000"/>
          </a:bodyPr>
          <a:lstStyle/>
          <a:p>
            <a:pPr algn="just"/>
            <a:r>
              <a:rPr lang="it-IT" sz="2000" b="1" dirty="0">
                <a:solidFill>
                  <a:srgbClr val="FF0000"/>
                </a:solidFill>
              </a:rPr>
              <a:t>Piano </a:t>
            </a:r>
            <a:r>
              <a:rPr lang="it-IT" sz="2000" b="1" dirty="0" smtClean="0">
                <a:solidFill>
                  <a:srgbClr val="FF0000"/>
                </a:solidFill>
              </a:rPr>
              <a:t>INDUSTRY </a:t>
            </a:r>
            <a:r>
              <a:rPr lang="it-IT" sz="2000" b="1" dirty="0">
                <a:solidFill>
                  <a:srgbClr val="FF0000"/>
                </a:solidFill>
              </a:rPr>
              <a:t>4.0</a:t>
            </a:r>
            <a:r>
              <a:rPr lang="it-IT" dirty="0"/>
              <a:t>: </a:t>
            </a:r>
            <a:r>
              <a:rPr lang="it-IT" dirty="0">
                <a:hlinkClick r:id="rId2"/>
              </a:rPr>
              <a:t>https</a:t>
            </a:r>
            <a:r>
              <a:rPr lang="it-IT" dirty="0">
                <a:hlinkClick r:id="rId2"/>
              </a:rPr>
              <a:t>://www.anima.it/media/news/tutte-le-news/piano-transizione-4-0-come-cambiano-bonus-agevolazioni-2023.kl</a:t>
            </a:r>
            <a:endParaRPr lang="it-IT" dirty="0"/>
          </a:p>
          <a:p>
            <a:pPr algn="just"/>
            <a:r>
              <a:rPr lang="it-IT" b="1" dirty="0"/>
              <a:t>https://assodigitale.it/industria-4-0-come-affrontare-le-sfide-e-le-opportunita-del-futuro-tecnologico</a:t>
            </a:r>
            <a:r>
              <a:rPr lang="it-IT" b="1" dirty="0" smtClean="0"/>
              <a:t>/</a:t>
            </a:r>
            <a:endParaRPr lang="it-IT" sz="2400" b="1" dirty="0" smtClean="0">
              <a:solidFill>
                <a:srgbClr val="FF0000"/>
              </a:solidFill>
            </a:endParaRPr>
          </a:p>
          <a:p>
            <a:pPr algn="just"/>
            <a:r>
              <a:rPr lang="it-IT" sz="2400" b="1" dirty="0" smtClean="0">
                <a:solidFill>
                  <a:srgbClr val="FF0000"/>
                </a:solidFill>
              </a:rPr>
              <a:t>Transizione </a:t>
            </a:r>
            <a:r>
              <a:rPr lang="it-IT" sz="2400" b="1" dirty="0">
                <a:solidFill>
                  <a:srgbClr val="FF0000"/>
                </a:solidFill>
              </a:rPr>
              <a:t>5.0</a:t>
            </a:r>
            <a:r>
              <a:rPr lang="it-IT" dirty="0"/>
              <a:t>: </a:t>
            </a:r>
            <a:r>
              <a:rPr lang="it-IT" dirty="0">
                <a:solidFill>
                  <a:srgbClr val="0070C0"/>
                </a:solidFill>
                <a:hlinkClick r:id="rId3"/>
              </a:rPr>
              <a:t>https://</a:t>
            </a:r>
            <a:r>
              <a:rPr lang="it-IT" dirty="0" smtClean="0">
                <a:solidFill>
                  <a:srgbClr val="0070C0"/>
                </a:solidFill>
                <a:hlinkClick r:id="rId3"/>
              </a:rPr>
              <a:t>www.mimit.gov.it/it/incentivi/piano-transizione-5-0</a:t>
            </a:r>
            <a:endParaRPr lang="it-IT" dirty="0" smtClean="0">
              <a:solidFill>
                <a:srgbClr val="0070C0"/>
              </a:solidFill>
            </a:endParaRPr>
          </a:p>
          <a:p>
            <a:pPr algn="just"/>
            <a:r>
              <a:rPr lang="it-IT" dirty="0"/>
              <a:t>Il </a:t>
            </a:r>
            <a:r>
              <a:rPr lang="it-IT" b="1" dirty="0"/>
              <a:t>Piano Transizione 5.0</a:t>
            </a:r>
            <a:r>
              <a:rPr lang="it-IT" dirty="0"/>
              <a:t>, in complementarità con il Piano Transizione 4.0, si inserisce nell’ambito della più ampia strategia finalizzata a sostenere il processo di </a:t>
            </a:r>
            <a:r>
              <a:rPr lang="it-IT" b="1" dirty="0"/>
              <a:t>trasformazione digitale ed energetica</a:t>
            </a:r>
            <a:r>
              <a:rPr lang="it-IT" dirty="0"/>
              <a:t> delle imprese e mette a disposizione delle stesse, nel biennio 2024-2025, 12,7 miliardi di euro</a:t>
            </a:r>
            <a:r>
              <a:rPr lang="it-IT" dirty="0" smtClean="0"/>
              <a:t>. Esso si </a:t>
            </a:r>
            <a:r>
              <a:rPr lang="it-IT" dirty="0"/>
              <a:t>pone l’obiettivo di favorire la trasformazione dei processi produttivi delle imprese, rispondendo alle sfide poste dalle transizioni gemelle, digitale ed energetica</a:t>
            </a:r>
            <a:r>
              <a:rPr lang="it-IT" dirty="0" smtClean="0"/>
              <a:t>. </a:t>
            </a:r>
            <a:r>
              <a:rPr lang="it-IT" dirty="0"/>
              <a:t>La Misura consiste in un’agevolazione sotto forma di </a:t>
            </a:r>
            <a:r>
              <a:rPr lang="it-IT" b="1" dirty="0"/>
              <a:t>credito d’imposta </a:t>
            </a:r>
            <a:r>
              <a:rPr lang="it-IT" dirty="0"/>
              <a:t>proporzionale alla spesa sostenuta per </a:t>
            </a:r>
            <a:r>
              <a:rPr lang="it-IT" b="1" dirty="0"/>
              <a:t>nuovi investimenti</a:t>
            </a:r>
            <a:r>
              <a:rPr lang="it-IT" dirty="0"/>
              <a:t> in strutture produttive ubicate nel territorio dello Stato, effettuati nel biennio 2024-2025.</a:t>
            </a:r>
          </a:p>
          <a:p>
            <a:pPr algn="just"/>
            <a:r>
              <a:rPr lang="it-IT" dirty="0"/>
              <a:t>Il credito di imposta è riconosciuto a condizione che si realizzi una riduzione dei consumi energetici di almeno il 3% per la struttura produttiva o, in alternativa, di almeno il 5% del processo interessato dall'investimento. In particolare, la riduzione dei consumi energetici deve conseguire da investimenti in </a:t>
            </a:r>
            <a:r>
              <a:rPr lang="it-IT" b="1" dirty="0"/>
              <a:t>beni materiali e immateriali</a:t>
            </a:r>
            <a:r>
              <a:rPr lang="it-IT" dirty="0"/>
              <a:t> funzionali alla transizione tecnologica e digitale delle imprese secondo il modello “</a:t>
            </a:r>
            <a:r>
              <a:rPr lang="it-IT" i="1" dirty="0"/>
              <a:t>Industria 4.0</a:t>
            </a:r>
            <a:r>
              <a:rPr lang="it-IT" dirty="0"/>
              <a:t>” </a:t>
            </a:r>
          </a:p>
          <a:p>
            <a:pPr algn="just"/>
            <a:endParaRPr lang="it-IT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99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6243" y="207390"/>
            <a:ext cx="11640637" cy="180680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COMPITO DI REALTA’ </a:t>
            </a:r>
            <a:r>
              <a:rPr lang="it-IT" dirty="0" smtClean="0">
                <a:solidFill>
                  <a:srgbClr val="FF0000"/>
                </a:solidFill>
              </a:rPr>
              <a:t/>
            </a:r>
            <a:br>
              <a:rPr lang="it-IT" dirty="0" smtClean="0">
                <a:solidFill>
                  <a:srgbClr val="FF0000"/>
                </a:solidFill>
              </a:rPr>
            </a:br>
            <a:r>
              <a:rPr lang="it-IT" dirty="0" smtClean="0">
                <a:solidFill>
                  <a:srgbClr val="FF0000"/>
                </a:solidFill>
              </a:rPr>
              <a:t>in </a:t>
            </a:r>
            <a:r>
              <a:rPr lang="it-IT" dirty="0">
                <a:solidFill>
                  <a:srgbClr val="FF0000"/>
                </a:solidFill>
              </a:rPr>
              <a:t>cooperative </a:t>
            </a:r>
            <a:r>
              <a:rPr lang="it-IT" dirty="0" err="1" smtClean="0">
                <a:solidFill>
                  <a:srgbClr val="FF0000"/>
                </a:solidFill>
              </a:rPr>
              <a:t>learning</a:t>
            </a:r>
            <a:r>
              <a:rPr lang="it-IT" dirty="0" smtClean="0">
                <a:solidFill>
                  <a:srgbClr val="FF0000"/>
                </a:solidFill>
              </a:rPr>
              <a:t>….. </a:t>
            </a:r>
            <a:r>
              <a:rPr lang="it-IT" sz="2000" dirty="0" smtClean="0">
                <a:solidFill>
                  <a:schemeClr val="tx1"/>
                </a:solidFill>
              </a:rPr>
              <a:t>utilizza il file condiviso  </a:t>
            </a:r>
            <a:br>
              <a:rPr lang="it-IT" sz="2000" dirty="0" smtClean="0">
                <a:solidFill>
                  <a:schemeClr val="tx1"/>
                </a:solidFill>
              </a:rPr>
            </a:b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smtClean="0">
                <a:solidFill>
                  <a:schemeClr val="tx1"/>
                </a:solidFill>
              </a:rPr>
              <a:t>                                                                                             «MODELLO_PROJECTWORK_STARTUP»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6243" y="2103120"/>
            <a:ext cx="11640637" cy="4490720"/>
          </a:xfrm>
        </p:spPr>
        <p:txBody>
          <a:bodyPr>
            <a:normAutofit lnSpcReduction="10000"/>
          </a:bodyPr>
          <a:lstStyle/>
          <a:p>
            <a:r>
              <a:rPr lang="it-IT" sz="2400" dirty="0" smtClean="0"/>
              <a:t>Individua il TEAM WORK, </a:t>
            </a:r>
            <a:r>
              <a:rPr lang="it-IT" sz="2400" smtClean="0"/>
              <a:t>insieme realizzate il PROJECT WORK_START UP</a:t>
            </a:r>
            <a:endParaRPr lang="it-IT" sz="2400" dirty="0" smtClean="0"/>
          </a:p>
          <a:p>
            <a:pPr algn="ctr"/>
            <a:r>
              <a:rPr lang="it-IT" sz="2400" dirty="0" smtClean="0"/>
              <a:t>identificalo con i nominativi, per realizzare </a:t>
            </a:r>
            <a:r>
              <a:rPr lang="it-IT" sz="2400" dirty="0"/>
              <a:t>il </a:t>
            </a:r>
            <a:r>
              <a:rPr lang="it-IT" sz="2800" b="1" dirty="0">
                <a:solidFill>
                  <a:srgbClr val="FF0000"/>
                </a:solidFill>
              </a:rPr>
              <a:t>progetto ‘LA MIA START </a:t>
            </a:r>
            <a:r>
              <a:rPr lang="it-IT" sz="2800" b="1" dirty="0" smtClean="0">
                <a:solidFill>
                  <a:srgbClr val="FF0000"/>
                </a:solidFill>
              </a:rPr>
              <a:t>UP: &lt; </a:t>
            </a:r>
            <a:r>
              <a:rPr lang="it-IT" sz="2800" i="1" dirty="0" smtClean="0">
                <a:solidFill>
                  <a:srgbClr val="FF0000"/>
                </a:solidFill>
              </a:rPr>
              <a:t>titolo</a:t>
            </a:r>
            <a:r>
              <a:rPr lang="it-IT" sz="2800" b="1" dirty="0" smtClean="0">
                <a:solidFill>
                  <a:srgbClr val="FF0000"/>
                </a:solidFill>
              </a:rPr>
              <a:t>&gt;’</a:t>
            </a:r>
          </a:p>
          <a:p>
            <a:r>
              <a:rPr lang="it-IT" sz="2400" dirty="0" smtClean="0"/>
              <a:t>inserisci </a:t>
            </a:r>
            <a:r>
              <a:rPr lang="it-IT" sz="2400" dirty="0"/>
              <a:t>l’idea innovativa, </a:t>
            </a:r>
            <a:r>
              <a:rPr lang="it-IT" sz="2400" dirty="0" smtClean="0"/>
              <a:t>l’oggetto sociale</a:t>
            </a:r>
          </a:p>
          <a:p>
            <a:r>
              <a:rPr lang="it-IT" sz="2400" dirty="0" smtClean="0"/>
              <a:t>brevetta </a:t>
            </a:r>
            <a:r>
              <a:rPr lang="it-IT" sz="2400" dirty="0"/>
              <a:t>il nome della </a:t>
            </a:r>
            <a:r>
              <a:rPr lang="it-IT" sz="2400" dirty="0" smtClean="0"/>
              <a:t>società</a:t>
            </a:r>
            <a:r>
              <a:rPr lang="it-IT" sz="2400" dirty="0"/>
              <a:t> </a:t>
            </a:r>
            <a:r>
              <a:rPr lang="it-IT" sz="2400" dirty="0" smtClean="0"/>
              <a:t>e individua la forma societaria</a:t>
            </a:r>
          </a:p>
          <a:p>
            <a:r>
              <a:rPr lang="it-IT" sz="2400" dirty="0" smtClean="0"/>
              <a:t>assegna </a:t>
            </a:r>
            <a:r>
              <a:rPr lang="it-IT" sz="2400" dirty="0"/>
              <a:t>i </a:t>
            </a:r>
            <a:r>
              <a:rPr lang="it-IT" sz="2400" dirty="0" smtClean="0"/>
              <a:t>ruoli (ORGANIGRAMMA e RACI), </a:t>
            </a:r>
            <a:r>
              <a:rPr lang="it-IT" sz="2400" dirty="0"/>
              <a:t>individua i </a:t>
            </a:r>
            <a:r>
              <a:rPr lang="it-IT" sz="2400" dirty="0" smtClean="0"/>
              <a:t>costi (foglio </a:t>
            </a:r>
            <a:r>
              <a:rPr lang="it-IT" sz="2400" dirty="0" err="1" smtClean="0"/>
              <a:t>excel</a:t>
            </a:r>
            <a:r>
              <a:rPr lang="it-IT" sz="2400" dirty="0" smtClean="0"/>
              <a:t>), dunque il prezzo finale</a:t>
            </a:r>
          </a:p>
          <a:p>
            <a:r>
              <a:rPr lang="it-IT" sz="2400" dirty="0" smtClean="0"/>
              <a:t>illustra </a:t>
            </a:r>
            <a:r>
              <a:rPr lang="it-IT" sz="2400" dirty="0"/>
              <a:t>le attività ed i processi aziendali coinvolti, </a:t>
            </a:r>
            <a:endParaRPr lang="it-IT" sz="2400" dirty="0" smtClean="0"/>
          </a:p>
          <a:p>
            <a:r>
              <a:rPr lang="it-IT" sz="2400" dirty="0" smtClean="0"/>
              <a:t>il </a:t>
            </a:r>
            <a:r>
              <a:rPr lang="it-IT" sz="2400" i="1" dirty="0"/>
              <a:t>segmento di mercato di </a:t>
            </a:r>
            <a:r>
              <a:rPr lang="it-IT" sz="2400" i="1" dirty="0" smtClean="0"/>
              <a:t>riferimento</a:t>
            </a:r>
            <a:r>
              <a:rPr lang="it-IT" sz="2400" dirty="0"/>
              <a:t> </a:t>
            </a:r>
            <a:r>
              <a:rPr lang="it-IT" sz="2400" dirty="0" smtClean="0"/>
              <a:t>e le strategie di marketing</a:t>
            </a:r>
          </a:p>
          <a:p>
            <a:r>
              <a:rPr lang="it-IT" sz="2400" dirty="0" smtClean="0"/>
              <a:t>Relaziona </a:t>
            </a:r>
            <a:r>
              <a:rPr lang="it-IT" sz="2400" dirty="0"/>
              <a:t>in </a:t>
            </a:r>
            <a:r>
              <a:rPr lang="it-IT" sz="2400" dirty="0" err="1"/>
              <a:t>ppt</a:t>
            </a:r>
            <a:r>
              <a:rPr lang="it-IT" sz="2400" dirty="0"/>
              <a:t>, </a:t>
            </a:r>
            <a:r>
              <a:rPr lang="it-IT" sz="2400" dirty="0" err="1"/>
              <a:t>prezi</a:t>
            </a:r>
            <a:r>
              <a:rPr lang="it-IT" sz="2400" dirty="0"/>
              <a:t> o meglio con un sito web.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38053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pone">
  <a:themeElements>
    <a:clrScheme name="Sapone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pon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pon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277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Garamond</vt:lpstr>
      <vt:lpstr>Tema di Office</vt:lpstr>
      <vt:lpstr>Sapone</vt:lpstr>
      <vt:lpstr>Tra la 76 E la 81</vt:lpstr>
      <vt:lpstr>Presentazione standard di PowerPoint</vt:lpstr>
      <vt:lpstr>Presentazione standard di PowerPoint</vt:lpstr>
      <vt:lpstr>IMPULSI E SOSTEGNI DAL GOVERNO</vt:lpstr>
      <vt:lpstr>COMPITO DI REALTA’  in cooperative learning….. utilizza il file condiviso                                                                                                 «MODELLO_PROJECTWORK_STARTUP»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 la 76 E la 81</dc:title>
  <dc:creator>PROF.SSA ANNA MARIA AURIEMMA</dc:creator>
  <cp:lastModifiedBy>PROF.SSA ANNA MARIA AURIEMMA</cp:lastModifiedBy>
  <cp:revision>2</cp:revision>
  <dcterms:created xsi:type="dcterms:W3CDTF">2024-12-06T07:12:22Z</dcterms:created>
  <dcterms:modified xsi:type="dcterms:W3CDTF">2024-12-06T07:14:10Z</dcterms:modified>
</cp:coreProperties>
</file>