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5" autoAdjust="0"/>
  </p:normalViewPr>
  <p:slideViewPr>
    <p:cSldViewPr snapToGrid="0">
      <p:cViewPr varScale="1">
        <p:scale>
          <a:sx n="51" d="100"/>
          <a:sy n="51" d="100"/>
        </p:scale>
        <p:origin x="-96" y="-438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2881-1937-4923-8B5F-435D0D927EB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A74E-2B22-4B0D-A639-F1805B27C72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5AE462-D76B-4DEA-90CB-FAFC1EA29F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1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11" idx="0"/>
            <a:endCxn id="5" idx="2"/>
          </p:cNvCxnSpPr>
          <p:nvPr/>
        </p:nvCxnSpPr>
        <p:spPr>
          <a:xfrm flipV="1">
            <a:off x="1504950" y="1456690"/>
            <a:ext cx="30480" cy="128079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14157" y="2734414"/>
            <a:ext cx="1781810" cy="781050"/>
            <a:chOff x="1037491" y="3110724"/>
            <a:chExt cx="1781810" cy="781050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3899"/>
              <a:ext cx="1781810" cy="777875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Python </a:t>
              </a:r>
              <a:r>
                <a:rPr lang="en-US" dirty="0"/>
                <a:t>Producer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107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en-US" sz="1100" dirty="0" err="1"/>
                <a:t>tweepy</a:t>
              </a:r>
              <a:endParaRPr lang="en-US" altLang="en-US" sz="1100" dirty="0" err="1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71830" y="1863725"/>
            <a:ext cx="1602105" cy="41338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err="1"/>
              <a:t>Twitter API</a:t>
            </a:r>
            <a:endParaRPr lang="en-US" altLang="en-US" dirty="0"/>
          </a:p>
        </p:txBody>
      </p:sp>
      <p:sp>
        <p:nvSpPr>
          <p:cNvPr id="97" name="Striped Right Arrow 96"/>
          <p:cNvSpPr/>
          <p:nvPr/>
        </p:nvSpPr>
        <p:spPr>
          <a:xfrm>
            <a:off x="2493010" y="5193665"/>
            <a:ext cx="1317625" cy="913765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 Streaming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97205" y="4646930"/>
            <a:ext cx="1991995" cy="1745615"/>
            <a:chOff x="691" y="7457"/>
            <a:chExt cx="3162" cy="2342"/>
          </a:xfrm>
        </p:grpSpPr>
        <p:sp>
          <p:nvSpPr>
            <p:cNvPr id="7" name="Can 6"/>
            <p:cNvSpPr/>
            <p:nvPr/>
          </p:nvSpPr>
          <p:spPr>
            <a:xfrm rot="16200000">
              <a:off x="1785" y="7632"/>
              <a:ext cx="1008" cy="2445"/>
            </a:xfrm>
            <a:prstGeom prst="can">
              <a:avLst>
                <a:gd name="adj" fmla="val 44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/>
                <a:t>Topic 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1" y="7457"/>
              <a:ext cx="3163" cy="2343"/>
              <a:chOff x="3763015" y="853084"/>
              <a:chExt cx="2294864" cy="2570309"/>
            </a:xfrm>
          </p:grpSpPr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015" y="853084"/>
                <a:ext cx="2294864" cy="1064247"/>
              </a:xfrm>
              <a:prstGeom prst="rect">
                <a:avLst/>
              </a:prstGeom>
            </p:spPr>
          </p:pic>
          <p:sp>
            <p:nvSpPr>
              <p:cNvPr id="1039" name="Rectangle 1038"/>
              <p:cNvSpPr/>
              <p:nvPr/>
            </p:nvSpPr>
            <p:spPr>
              <a:xfrm>
                <a:off x="3823454" y="858802"/>
                <a:ext cx="2199975" cy="2564591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Twitter_bird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360045"/>
            <a:ext cx="1348740" cy="109664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 rot="0">
            <a:off x="7633970" y="1617345"/>
            <a:ext cx="1937385" cy="4700905"/>
            <a:chOff x="13451" y="3372"/>
            <a:chExt cx="5548" cy="7403"/>
          </a:xfrm>
        </p:grpSpPr>
        <p:pic>
          <p:nvPicPr>
            <p:cNvPr id="15" name="Picture 14" descr="/home/michael/NayaDE-Final-Project/HDFS.pngHDFS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451" y="3424"/>
              <a:ext cx="5326" cy="103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3451" y="3372"/>
              <a:ext cx="5548" cy="740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2" name="Flowchart: Multidocument 31"/>
          <p:cNvSpPr/>
          <p:nvPr/>
        </p:nvSpPr>
        <p:spPr>
          <a:xfrm>
            <a:off x="7795895" y="4253230"/>
            <a:ext cx="1524000" cy="9144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dirty="0">
                <a:solidFill>
                  <a:schemeClr val="tx1"/>
                </a:solidFill>
              </a:rPr>
              <a:t>Users Parquet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3" name="Flowchart: Multidocument 32"/>
          <p:cNvSpPr/>
          <p:nvPr/>
        </p:nvSpPr>
        <p:spPr>
          <a:xfrm>
            <a:off x="7795895" y="2467610"/>
            <a:ext cx="1524000" cy="153797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dirty="0">
                <a:solidFill>
                  <a:schemeClr val="tx1"/>
                </a:solidFill>
              </a:rPr>
              <a:t>Tweets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en-US" dirty="0">
                <a:solidFill>
                  <a:schemeClr val="tx1"/>
                </a:solidFill>
              </a:rPr>
              <a:t>Parquet </a:t>
            </a:r>
            <a:endParaRPr lang="en-US" altLang="en-US" dirty="0">
              <a:solidFill>
                <a:schemeClr val="tx1"/>
              </a:solidFill>
            </a:endParaRPr>
          </a:p>
          <a:p>
            <a:pPr algn="ctr"/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5" name="Flowchart: Multidocument 54"/>
          <p:cNvSpPr/>
          <p:nvPr/>
        </p:nvSpPr>
        <p:spPr>
          <a:xfrm>
            <a:off x="7795895" y="5553710"/>
            <a:ext cx="1524000" cy="79375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dirty="0">
                <a:solidFill>
                  <a:schemeClr val="tx1"/>
                </a:solidFill>
              </a:rPr>
              <a:t>Archive JSON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0">
            <a:off x="3877945" y="1613535"/>
            <a:ext cx="3522980" cy="4704715"/>
            <a:chOff x="2602106" y="5034049"/>
            <a:chExt cx="3884419" cy="1749478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928" y="5034049"/>
              <a:ext cx="1728664" cy="485008"/>
            </a:xfrm>
            <a:prstGeom prst="rect">
              <a:avLst/>
            </a:prstGeom>
          </p:spPr>
        </p:pic>
        <p:sp>
          <p:nvSpPr>
            <p:cNvPr id="181" name="Rectangle 180"/>
            <p:cNvSpPr/>
            <p:nvPr/>
          </p:nvSpPr>
          <p:spPr>
            <a:xfrm>
              <a:off x="2602106" y="5035466"/>
              <a:ext cx="3884419" cy="174806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41520" y="5470525"/>
            <a:ext cx="3262630" cy="834390"/>
            <a:chOff x="7227" y="8615"/>
            <a:chExt cx="5138" cy="1314"/>
          </a:xfrm>
        </p:grpSpPr>
        <p:sp>
          <p:nvSpPr>
            <p:cNvPr id="47" name="Right Arrow 46"/>
            <p:cNvSpPr/>
            <p:nvPr/>
          </p:nvSpPr>
          <p:spPr>
            <a:xfrm>
              <a:off x="7227" y="8615"/>
              <a:ext cx="5139" cy="1314"/>
            </a:xfrm>
            <a:prstGeom prst="rightArrow">
              <a:avLst>
                <a:gd name="adj1" fmla="val 6468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8728" y="8970"/>
              <a:ext cx="33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dirty="0">
                  <a:sym typeface="+mn-ea"/>
                </a:rPr>
                <a:t>Partition by minute</a:t>
              </a:r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07905" y="3594100"/>
            <a:ext cx="1800860" cy="2722880"/>
            <a:chOff x="15423" y="4083"/>
            <a:chExt cx="2836" cy="4288"/>
          </a:xfrm>
        </p:grpSpPr>
        <p:sp>
          <p:nvSpPr>
            <p:cNvPr id="36" name="Flowchart: Magnetic Disk 35"/>
            <p:cNvSpPr/>
            <p:nvPr/>
          </p:nvSpPr>
          <p:spPr>
            <a:xfrm>
              <a:off x="15423" y="4083"/>
              <a:ext cx="2837" cy="4289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altLang="en-US" dirty="0"/>
            </a:p>
            <a:p>
              <a:pPr algn="ctr"/>
              <a:endParaRPr lang="en-US" altLang="en-US" dirty="0"/>
            </a:p>
            <a:p>
              <a:pPr algn="ctr"/>
              <a:endParaRPr lang="en-US" altLang="en-US" dirty="0"/>
            </a:p>
            <a:p>
              <a:pPr algn="ctr"/>
              <a:endParaRPr lang="en-US" alt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2" name="Flowchart: Internal Storage 51"/>
            <p:cNvSpPr/>
            <p:nvPr/>
          </p:nvSpPr>
          <p:spPr>
            <a:xfrm>
              <a:off x="15880" y="5741"/>
              <a:ext cx="2117" cy="694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Tweets</a:t>
              </a:r>
              <a:endParaRPr lang="en-US" altLang="en-US"/>
            </a:p>
          </p:txBody>
        </p:sp>
        <p:sp>
          <p:nvSpPr>
            <p:cNvPr id="54" name="Flowchart: Internal Storage 53"/>
            <p:cNvSpPr/>
            <p:nvPr/>
          </p:nvSpPr>
          <p:spPr>
            <a:xfrm>
              <a:off x="15880" y="6962"/>
              <a:ext cx="2117" cy="694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Users</a:t>
              </a:r>
              <a:endParaRPr lang="en-US" altLang="en-US"/>
            </a:p>
          </p:txBody>
        </p:sp>
        <p:pic>
          <p:nvPicPr>
            <p:cNvPr id="71" name="Picture 70" descr="Apache_Hive_log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60" y="4195"/>
              <a:ext cx="1373" cy="1235"/>
            </a:xfrm>
            <a:prstGeom prst="rect">
              <a:avLst/>
            </a:prstGeom>
          </p:spPr>
        </p:pic>
      </p:grpSp>
      <p:cxnSp>
        <p:nvCxnSpPr>
          <p:cNvPr id="69" name="Straight Arrow Connector 68"/>
          <p:cNvCxnSpPr>
            <a:stCxn id="52" idx="1"/>
            <a:endCxn id="33" idx="3"/>
          </p:cNvCxnSpPr>
          <p:nvPr/>
        </p:nvCxnSpPr>
        <p:spPr>
          <a:xfrm flipH="1" flipV="1">
            <a:off x="9310370" y="3236595"/>
            <a:ext cx="878205" cy="1630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4" idx="1"/>
            <a:endCxn id="32" idx="3"/>
          </p:cNvCxnSpPr>
          <p:nvPr/>
        </p:nvCxnSpPr>
        <p:spPr>
          <a:xfrm flipH="1" flipV="1">
            <a:off x="9310370" y="4710430"/>
            <a:ext cx="878205" cy="9321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9" idx="1"/>
          </p:cNvCxnSpPr>
          <p:nvPr/>
        </p:nvCxnSpPr>
        <p:spPr>
          <a:xfrm rot="10800000" flipH="1" flipV="1">
            <a:off x="613410" y="3122930"/>
            <a:ext cx="120015" cy="2564765"/>
          </a:xfrm>
          <a:prstGeom prst="bentConnector4">
            <a:avLst>
              <a:gd name="adj1" fmla="val -198413"/>
              <a:gd name="adj2" fmla="val 998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57480" y="3936365"/>
            <a:ext cx="1602105" cy="413385"/>
          </a:xfrm>
          <a:prstGeom prst="rect">
            <a:avLst/>
          </a:prstGeom>
          <a:ln w="444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dirty="0" err="1"/>
              <a:t>tweets</a:t>
            </a:r>
            <a:endParaRPr lang="en-US" alt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4872990" y="4269105"/>
            <a:ext cx="2932430" cy="834390"/>
            <a:chOff x="7227" y="8375"/>
            <a:chExt cx="5139" cy="1314"/>
          </a:xfrm>
        </p:grpSpPr>
        <p:sp>
          <p:nvSpPr>
            <p:cNvPr id="81" name="Right Arrow 80"/>
            <p:cNvSpPr/>
            <p:nvPr/>
          </p:nvSpPr>
          <p:spPr>
            <a:xfrm>
              <a:off x="7227" y="8375"/>
              <a:ext cx="5139" cy="1314"/>
            </a:xfrm>
            <a:prstGeom prst="rightArrow">
              <a:avLst>
                <a:gd name="adj1" fmla="val 6468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7512" y="8700"/>
              <a:ext cx="46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ym typeface="+mn-ea"/>
                </a:rPr>
                <a:t>Partition by month</a:t>
              </a:r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60925" y="2940050"/>
            <a:ext cx="2944495" cy="834390"/>
            <a:chOff x="7227" y="8615"/>
            <a:chExt cx="5139" cy="1314"/>
          </a:xfrm>
        </p:grpSpPr>
        <p:sp>
          <p:nvSpPr>
            <p:cNvPr id="87" name="Right Arrow 86"/>
            <p:cNvSpPr/>
            <p:nvPr/>
          </p:nvSpPr>
          <p:spPr>
            <a:xfrm>
              <a:off x="7227" y="8615"/>
              <a:ext cx="5139" cy="1314"/>
            </a:xfrm>
            <a:prstGeom prst="rightArrow">
              <a:avLst>
                <a:gd name="adj1" fmla="val 6468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7297" y="8741"/>
              <a:ext cx="45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dirty="0">
                  <a:sym typeface="+mn-ea"/>
                </a:rPr>
                <a:t>Partition by minute +</a:t>
              </a:r>
              <a:endParaRPr lang="en-US" altLang="en-US" dirty="0">
                <a:sym typeface="+mn-ea"/>
              </a:endParaRPr>
            </a:p>
            <a:p>
              <a:r>
                <a:rPr lang="en-US" altLang="en-US" dirty="0">
                  <a:sym typeface="+mn-ea"/>
                </a:rPr>
                <a:t>enrich with sentiment</a:t>
              </a:r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 rot="16200000">
            <a:off x="3054350" y="4309745"/>
            <a:ext cx="3074670" cy="619125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           Schema Parsing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Flowchart: Multidocument 36"/>
          <p:cNvSpPr/>
          <p:nvPr/>
        </p:nvSpPr>
        <p:spPr>
          <a:xfrm>
            <a:off x="3953510" y="5184775"/>
            <a:ext cx="1614805" cy="100076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Raw </a:t>
            </a:r>
            <a:r>
              <a:rPr lang="en-US" dirty="0"/>
              <a:t>JSON </a:t>
            </a:r>
            <a:endParaRPr lang="en-US" dirty="0"/>
          </a:p>
          <a:p>
            <a:pPr algn="ctr"/>
            <a:r>
              <a:rPr lang="en-US" altLang="en-US" dirty="0"/>
              <a:t>DataFrame</a:t>
            </a:r>
            <a:endParaRPr lang="en-US" altLang="en-US" dirty="0"/>
          </a:p>
        </p:txBody>
      </p:sp>
      <p:sp>
        <p:nvSpPr>
          <p:cNvPr id="92" name="Flowchart: Predefined Process 91"/>
          <p:cNvSpPr/>
          <p:nvPr/>
        </p:nvSpPr>
        <p:spPr>
          <a:xfrm>
            <a:off x="9860915" y="281940"/>
            <a:ext cx="2036445" cy="2658745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Dashboard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and 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Visualization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90" name="Picture 89" descr="518px-Jupyter_logo.sv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8575" y="281940"/>
            <a:ext cx="755650" cy="876300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stCxn id="36" idx="1"/>
            <a:endCxn id="92" idx="2"/>
          </p:cNvCxnSpPr>
          <p:nvPr/>
        </p:nvCxnSpPr>
        <p:spPr>
          <a:xfrm flipV="1">
            <a:off x="10808970" y="2940685"/>
            <a:ext cx="70485" cy="65341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3877945" y="143510"/>
            <a:ext cx="4296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/>
              <a:t>Architecture</a:t>
            </a:r>
            <a:endParaRPr lang="en-US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97" grpId="0" bldLvl="0" animBg="1"/>
      <p:bldP spid="78" grpId="0" bldLvl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275</Words>
  <Application>WPS Presentation</Application>
  <PresentationFormat>Custom</PresentationFormat>
  <Paragraphs>54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Wingdings 2</vt:lpstr>
      <vt:lpstr>Gveret Levin AlefAlefAlef</vt:lpstr>
      <vt:lpstr>Corbel</vt:lpstr>
      <vt:lpstr>微软雅黑</vt:lpstr>
      <vt:lpstr>文泉驿微米黑</vt:lpstr>
      <vt:lpstr/>
      <vt:lpstr>Arial Unicode MS</vt:lpstr>
      <vt:lpstr>Calibri</vt:lpstr>
      <vt:lpstr>Gisha</vt:lpstr>
      <vt:lpstr>Frame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michael</cp:lastModifiedBy>
  <cp:revision>161</cp:revision>
  <dcterms:created xsi:type="dcterms:W3CDTF">2020-01-19T11:03:40Z</dcterms:created>
  <dcterms:modified xsi:type="dcterms:W3CDTF">2020-01-19T11:03:40Z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