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7" d="100"/>
          <a:sy n="77" d="100"/>
        </p:scale>
        <p:origin x="-187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99E249-ECA9-C647-9D61-0FCDD05EB8FC}" type="datetimeFigureOut">
              <a:rPr lang="en-US" smtClean="0"/>
              <a:t>11/27/18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E7292-8AF5-1D45-B42A-0E2DBB224306}" type="slidenum">
              <a:rPr lang="en-US" smtClean="0"/>
              <a:t>‹#›</a:t>
            </a:fld>
            <a:endParaRPr lang="en-US"/>
          </a:p>
        </p:txBody>
      </p:sp>
    </p:spTree>
    <p:extLst>
      <p:ext uri="{BB962C8B-B14F-4D97-AF65-F5344CB8AC3E}">
        <p14:creationId xmlns:p14="http://schemas.microsoft.com/office/powerpoint/2010/main" val="2494207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99E249-ECA9-C647-9D61-0FCDD05EB8FC}" type="datetimeFigureOut">
              <a:rPr lang="en-US" smtClean="0"/>
              <a:t>11/27/18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E7292-8AF5-1D45-B42A-0E2DBB224306}" type="slidenum">
              <a:rPr lang="en-US" smtClean="0"/>
              <a:t>‹#›</a:t>
            </a:fld>
            <a:endParaRPr lang="en-US"/>
          </a:p>
        </p:txBody>
      </p:sp>
    </p:spTree>
    <p:extLst>
      <p:ext uri="{BB962C8B-B14F-4D97-AF65-F5344CB8AC3E}">
        <p14:creationId xmlns:p14="http://schemas.microsoft.com/office/powerpoint/2010/main" val="4182317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99E249-ECA9-C647-9D61-0FCDD05EB8FC}" type="datetimeFigureOut">
              <a:rPr lang="en-US" smtClean="0"/>
              <a:t>11/27/18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E7292-8AF5-1D45-B42A-0E2DBB224306}" type="slidenum">
              <a:rPr lang="en-US" smtClean="0"/>
              <a:t>‹#›</a:t>
            </a:fld>
            <a:endParaRPr lang="en-US"/>
          </a:p>
        </p:txBody>
      </p:sp>
    </p:spTree>
    <p:extLst>
      <p:ext uri="{BB962C8B-B14F-4D97-AF65-F5344CB8AC3E}">
        <p14:creationId xmlns:p14="http://schemas.microsoft.com/office/powerpoint/2010/main" val="1172054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99E249-ECA9-C647-9D61-0FCDD05EB8FC}" type="datetimeFigureOut">
              <a:rPr lang="en-US" smtClean="0"/>
              <a:t>11/27/18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E7292-8AF5-1D45-B42A-0E2DBB224306}" type="slidenum">
              <a:rPr lang="en-US" smtClean="0"/>
              <a:t>‹#›</a:t>
            </a:fld>
            <a:endParaRPr lang="en-US"/>
          </a:p>
        </p:txBody>
      </p:sp>
    </p:spTree>
    <p:extLst>
      <p:ext uri="{BB962C8B-B14F-4D97-AF65-F5344CB8AC3E}">
        <p14:creationId xmlns:p14="http://schemas.microsoft.com/office/powerpoint/2010/main" val="849549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99E249-ECA9-C647-9D61-0FCDD05EB8FC}" type="datetimeFigureOut">
              <a:rPr lang="en-US" smtClean="0"/>
              <a:t>11/27/18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E7292-8AF5-1D45-B42A-0E2DBB224306}" type="slidenum">
              <a:rPr lang="en-US" smtClean="0"/>
              <a:t>‹#›</a:t>
            </a:fld>
            <a:endParaRPr lang="en-US"/>
          </a:p>
        </p:txBody>
      </p:sp>
    </p:spTree>
    <p:extLst>
      <p:ext uri="{BB962C8B-B14F-4D97-AF65-F5344CB8AC3E}">
        <p14:creationId xmlns:p14="http://schemas.microsoft.com/office/powerpoint/2010/main" val="280216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99E249-ECA9-C647-9D61-0FCDD05EB8FC}" type="datetimeFigureOut">
              <a:rPr lang="en-US" smtClean="0"/>
              <a:t>11/27/18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AE7292-8AF5-1D45-B42A-0E2DBB224306}" type="slidenum">
              <a:rPr lang="en-US" smtClean="0"/>
              <a:t>‹#›</a:t>
            </a:fld>
            <a:endParaRPr lang="en-US"/>
          </a:p>
        </p:txBody>
      </p:sp>
    </p:spTree>
    <p:extLst>
      <p:ext uri="{BB962C8B-B14F-4D97-AF65-F5344CB8AC3E}">
        <p14:creationId xmlns:p14="http://schemas.microsoft.com/office/powerpoint/2010/main" val="2303877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99E249-ECA9-C647-9D61-0FCDD05EB8FC}" type="datetimeFigureOut">
              <a:rPr lang="en-US" smtClean="0"/>
              <a:t>11/27/18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AE7292-8AF5-1D45-B42A-0E2DBB224306}" type="slidenum">
              <a:rPr lang="en-US" smtClean="0"/>
              <a:t>‹#›</a:t>
            </a:fld>
            <a:endParaRPr lang="en-US"/>
          </a:p>
        </p:txBody>
      </p:sp>
    </p:spTree>
    <p:extLst>
      <p:ext uri="{BB962C8B-B14F-4D97-AF65-F5344CB8AC3E}">
        <p14:creationId xmlns:p14="http://schemas.microsoft.com/office/powerpoint/2010/main" val="3169624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99E249-ECA9-C647-9D61-0FCDD05EB8FC}" type="datetimeFigureOut">
              <a:rPr lang="en-US" smtClean="0"/>
              <a:t>11/27/18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AE7292-8AF5-1D45-B42A-0E2DBB224306}" type="slidenum">
              <a:rPr lang="en-US" smtClean="0"/>
              <a:t>‹#›</a:t>
            </a:fld>
            <a:endParaRPr lang="en-US"/>
          </a:p>
        </p:txBody>
      </p:sp>
    </p:spTree>
    <p:extLst>
      <p:ext uri="{BB962C8B-B14F-4D97-AF65-F5344CB8AC3E}">
        <p14:creationId xmlns:p14="http://schemas.microsoft.com/office/powerpoint/2010/main" val="1517317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9E249-ECA9-C647-9D61-0FCDD05EB8FC}" type="datetimeFigureOut">
              <a:rPr lang="en-US" smtClean="0"/>
              <a:t>11/27/18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AE7292-8AF5-1D45-B42A-0E2DBB224306}" type="slidenum">
              <a:rPr lang="en-US" smtClean="0"/>
              <a:t>‹#›</a:t>
            </a:fld>
            <a:endParaRPr lang="en-US"/>
          </a:p>
        </p:txBody>
      </p:sp>
    </p:spTree>
    <p:extLst>
      <p:ext uri="{BB962C8B-B14F-4D97-AF65-F5344CB8AC3E}">
        <p14:creationId xmlns:p14="http://schemas.microsoft.com/office/powerpoint/2010/main" val="498535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99E249-ECA9-C647-9D61-0FCDD05EB8FC}" type="datetimeFigureOut">
              <a:rPr lang="en-US" smtClean="0"/>
              <a:t>11/27/18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AE7292-8AF5-1D45-B42A-0E2DBB224306}" type="slidenum">
              <a:rPr lang="en-US" smtClean="0"/>
              <a:t>‹#›</a:t>
            </a:fld>
            <a:endParaRPr lang="en-US"/>
          </a:p>
        </p:txBody>
      </p:sp>
    </p:spTree>
    <p:extLst>
      <p:ext uri="{BB962C8B-B14F-4D97-AF65-F5344CB8AC3E}">
        <p14:creationId xmlns:p14="http://schemas.microsoft.com/office/powerpoint/2010/main" val="10521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99E249-ECA9-C647-9D61-0FCDD05EB8FC}" type="datetimeFigureOut">
              <a:rPr lang="en-US" smtClean="0"/>
              <a:t>11/27/18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AE7292-8AF5-1D45-B42A-0E2DBB224306}" type="slidenum">
              <a:rPr lang="en-US" smtClean="0"/>
              <a:t>‹#›</a:t>
            </a:fld>
            <a:endParaRPr lang="en-US"/>
          </a:p>
        </p:txBody>
      </p:sp>
    </p:spTree>
    <p:extLst>
      <p:ext uri="{BB962C8B-B14F-4D97-AF65-F5344CB8AC3E}">
        <p14:creationId xmlns:p14="http://schemas.microsoft.com/office/powerpoint/2010/main" val="1564907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99E249-ECA9-C647-9D61-0FCDD05EB8FC}" type="datetimeFigureOut">
              <a:rPr lang="en-US" smtClean="0"/>
              <a:t>11/27/18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AE7292-8AF5-1D45-B42A-0E2DBB224306}" type="slidenum">
              <a:rPr lang="en-US" smtClean="0"/>
              <a:t>‹#›</a:t>
            </a:fld>
            <a:endParaRPr lang="en-US"/>
          </a:p>
        </p:txBody>
      </p:sp>
    </p:spTree>
    <p:extLst>
      <p:ext uri="{BB962C8B-B14F-4D97-AF65-F5344CB8AC3E}">
        <p14:creationId xmlns:p14="http://schemas.microsoft.com/office/powerpoint/2010/main" val="3169276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rgbClr val="0000FF"/>
                </a:solidFill>
              </a:rPr>
              <a:t>Comparative Area Analysis</a:t>
            </a:r>
            <a:br>
              <a:rPr lang="en-US" dirty="0" smtClean="0">
                <a:solidFill>
                  <a:srgbClr val="0000FF"/>
                </a:solidFill>
              </a:rPr>
            </a:br>
            <a:r>
              <a:rPr lang="en-US" dirty="0" smtClean="0">
                <a:solidFill>
                  <a:srgbClr val="0000FF"/>
                </a:solidFill>
              </a:rPr>
              <a:t> in New York and London</a:t>
            </a:r>
            <a:endParaRPr lang="en-US" dirty="0">
              <a:solidFill>
                <a:srgbClr val="0000FF"/>
              </a:solidFill>
            </a:endParaRPr>
          </a:p>
        </p:txBody>
      </p:sp>
      <p:sp>
        <p:nvSpPr>
          <p:cNvPr id="3" name="Subtitle 2"/>
          <p:cNvSpPr>
            <a:spLocks noGrp="1"/>
          </p:cNvSpPr>
          <p:nvPr>
            <p:ph type="subTitle" idx="1"/>
          </p:nvPr>
        </p:nvSpPr>
        <p:spPr>
          <a:xfrm>
            <a:off x="1322118" y="3886200"/>
            <a:ext cx="6400800" cy="1752600"/>
          </a:xfrm>
        </p:spPr>
        <p:txBody>
          <a:bodyPr/>
          <a:lstStyle/>
          <a:p>
            <a:r>
              <a:rPr lang="en-US" i="1" dirty="0" smtClean="0"/>
              <a:t>By Elena </a:t>
            </a:r>
            <a:r>
              <a:rPr lang="en-US" i="1" dirty="0" err="1" smtClean="0"/>
              <a:t>Tuchina</a:t>
            </a:r>
            <a:endParaRPr lang="en-US" i="1" dirty="0"/>
          </a:p>
          <a:p>
            <a:r>
              <a:rPr lang="en-US" i="1" dirty="0" smtClean="0"/>
              <a:t>November 2018 </a:t>
            </a:r>
          </a:p>
        </p:txBody>
      </p:sp>
    </p:spTree>
    <p:extLst>
      <p:ext uri="{BB962C8B-B14F-4D97-AF65-F5344CB8AC3E}">
        <p14:creationId xmlns:p14="http://schemas.microsoft.com/office/powerpoint/2010/main" val="666733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401" y="274638"/>
            <a:ext cx="8593505" cy="1143000"/>
          </a:xfrm>
        </p:spPr>
        <p:txBody>
          <a:bodyPr>
            <a:normAutofit/>
          </a:bodyPr>
          <a:lstStyle/>
          <a:p>
            <a:r>
              <a:rPr lang="en-US" dirty="0" smtClean="0"/>
              <a:t>Conclusion</a:t>
            </a:r>
            <a:endParaRPr lang="en-US" dirty="0"/>
          </a:p>
        </p:txBody>
      </p:sp>
      <p:sp>
        <p:nvSpPr>
          <p:cNvPr id="3" name="Vertical Text Placeholder 2"/>
          <p:cNvSpPr>
            <a:spLocks noGrp="1"/>
          </p:cNvSpPr>
          <p:nvPr>
            <p:ph type="body" orient="vert" idx="1"/>
          </p:nvPr>
        </p:nvSpPr>
        <p:spPr>
          <a:xfrm>
            <a:off x="457200" y="1600200"/>
            <a:ext cx="8229600" cy="4899023"/>
          </a:xfrm>
        </p:spPr>
        <p:txBody>
          <a:bodyPr vert="horz">
            <a:noAutofit/>
          </a:bodyPr>
          <a:lstStyle/>
          <a:p>
            <a:r>
              <a:rPr lang="en-US" sz="2500" dirty="0" smtClean="0"/>
              <a:t>The application of the analysis by the relocation company would result in allowing finance professionals to relocate quickly and successfully while staying focused on their professional transition, and with reduced cost for business.</a:t>
            </a:r>
          </a:p>
          <a:p>
            <a:pPr marL="0" indent="0">
              <a:buNone/>
            </a:pPr>
            <a:endParaRPr lang="en-US" sz="2500" dirty="0" smtClean="0"/>
          </a:p>
          <a:p>
            <a:r>
              <a:rPr lang="en-US" sz="2500" dirty="0" smtClean="0"/>
              <a:t>Further steps to improve the model could include incorporation of additional information that enhance the description of areas such as property data, educational (schools, universities, </a:t>
            </a:r>
            <a:r>
              <a:rPr lang="en-US" sz="2500" dirty="0" err="1" smtClean="0"/>
              <a:t>etc</a:t>
            </a:r>
            <a:r>
              <a:rPr lang="en-US" sz="2500" dirty="0" smtClean="0"/>
              <a:t>) and medical facilities, parks and other recreational centers, crime and safety records, ethnic composition etc.</a:t>
            </a:r>
          </a:p>
        </p:txBody>
      </p:sp>
    </p:spTree>
    <p:extLst>
      <p:ext uri="{BB962C8B-B14F-4D97-AF65-F5344CB8AC3E}">
        <p14:creationId xmlns:p14="http://schemas.microsoft.com/office/powerpoint/2010/main" val="1837853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a:t>
            </a:r>
            <a:endParaRPr lang="en-US" dirty="0"/>
          </a:p>
        </p:txBody>
      </p:sp>
      <p:sp>
        <p:nvSpPr>
          <p:cNvPr id="3" name="Vertical Text Placeholder 2"/>
          <p:cNvSpPr>
            <a:spLocks noGrp="1"/>
          </p:cNvSpPr>
          <p:nvPr>
            <p:ph type="body" orient="vert" idx="1"/>
          </p:nvPr>
        </p:nvSpPr>
        <p:spPr/>
        <p:txBody>
          <a:bodyPr vert="horz">
            <a:normAutofit fontScale="77500" lnSpcReduction="20000"/>
          </a:bodyPr>
          <a:lstStyle/>
          <a:p>
            <a:pPr marL="0" indent="0">
              <a:buNone/>
            </a:pPr>
            <a:r>
              <a:rPr lang="en-US" dirty="0" smtClean="0"/>
              <a:t>The relocation company that specializes in relocating finance professionals between New York and London needs a tool to help their customers find suitable neighborhoods/districts of the city they are moving to by narrowing down a list of potential areas based on their location preferences in their home city.</a:t>
            </a:r>
          </a:p>
          <a:p>
            <a:pPr marL="0" indent="0">
              <a:buNone/>
            </a:pPr>
            <a:endParaRPr lang="en-US" dirty="0" smtClean="0"/>
          </a:p>
          <a:p>
            <a:pPr marL="0" indent="0">
              <a:buNone/>
            </a:pPr>
            <a:r>
              <a:rPr lang="en-US" dirty="0" smtClean="0"/>
              <a:t>This process can be greatly facilitated by customer’s knowledge of their home city and its areas. By identifying what area(s) in their home city the new location should resemble, the cluster analysis can narrows down the list of the areas to consider to a few that the customer should further research/visit before making final decision.</a:t>
            </a:r>
          </a:p>
        </p:txBody>
      </p:sp>
    </p:spTree>
    <p:extLst>
      <p:ext uri="{BB962C8B-B14F-4D97-AF65-F5344CB8AC3E}">
        <p14:creationId xmlns:p14="http://schemas.microsoft.com/office/powerpoint/2010/main" val="1935242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 Data</a:t>
            </a:r>
            <a:endParaRPr lang="en-US" dirty="0"/>
          </a:p>
        </p:txBody>
      </p:sp>
      <p:sp>
        <p:nvSpPr>
          <p:cNvPr id="3" name="Vertical Text Placeholder 2"/>
          <p:cNvSpPr>
            <a:spLocks noGrp="1"/>
          </p:cNvSpPr>
          <p:nvPr>
            <p:ph type="body" orient="vert" idx="1"/>
          </p:nvPr>
        </p:nvSpPr>
        <p:spPr>
          <a:xfrm>
            <a:off x="457200" y="1351658"/>
            <a:ext cx="8229600" cy="5312522"/>
          </a:xfrm>
        </p:spPr>
        <p:txBody>
          <a:bodyPr vert="horz">
            <a:noAutofit/>
          </a:bodyPr>
          <a:lstStyle/>
          <a:p>
            <a:pPr marL="0" indent="0">
              <a:buNone/>
            </a:pPr>
            <a:r>
              <a:rPr lang="en-US" sz="2500" dirty="0" smtClean="0"/>
              <a:t>New York City neighborhood dataset is taken from New York University Spatial Data Repository (https://</a:t>
            </a:r>
            <a:r>
              <a:rPr lang="en-US" sz="2500" dirty="0" err="1" smtClean="0"/>
              <a:t>geo.nyu.edu</a:t>
            </a:r>
            <a:r>
              <a:rPr lang="en-US" sz="2500" dirty="0" smtClean="0"/>
              <a:t>/catalog/nyu_2451_34572) and contains the boroughs and the neighborhoods that exist in each borough as well as the the latitude and longitude coordinates of each neighborhood.</a:t>
            </a:r>
          </a:p>
          <a:p>
            <a:pPr marL="0" indent="0">
              <a:buNone/>
            </a:pPr>
            <a:endParaRPr lang="en-US" sz="2500" dirty="0"/>
          </a:p>
          <a:p>
            <a:pPr marL="0" indent="0">
              <a:buNone/>
            </a:pPr>
            <a:r>
              <a:rPr lang="en-US" sz="2500" dirty="0" smtClean="0"/>
              <a:t>The London district dataset is created by using information from Wikipedia page (https://</a:t>
            </a:r>
            <a:r>
              <a:rPr lang="en-US" sz="2500" dirty="0" err="1" smtClean="0"/>
              <a:t>en.wikipedia.org</a:t>
            </a:r>
            <a:r>
              <a:rPr lang="en-US" sz="2500" dirty="0" smtClean="0"/>
              <a:t>/wiki/</a:t>
            </a:r>
            <a:r>
              <a:rPr lang="en-US" sz="2500" dirty="0" err="1" smtClean="0"/>
              <a:t>List_of_areas_of_London</a:t>
            </a:r>
            <a:r>
              <a:rPr lang="en-US" sz="2500" dirty="0" smtClean="0"/>
              <a:t>) and contains the boroughs and the districts that exist in each borough. Only Inner London boroughs (as per London Government Act 1963) are used in this analysis. The latitude/longitude coordinates were determined using </a:t>
            </a:r>
            <a:r>
              <a:rPr lang="en-US" sz="2500" dirty="0" err="1" smtClean="0"/>
              <a:t>Nominatum</a:t>
            </a:r>
            <a:r>
              <a:rPr lang="en-US" sz="2500" dirty="0" smtClean="0"/>
              <a:t> </a:t>
            </a:r>
            <a:r>
              <a:rPr lang="en-US" sz="2500" dirty="0" err="1" smtClean="0"/>
              <a:t>geolocator</a:t>
            </a:r>
            <a:r>
              <a:rPr lang="en-US" sz="2500" dirty="0" smtClean="0"/>
              <a:t> from </a:t>
            </a:r>
            <a:r>
              <a:rPr lang="en-US" sz="2500" dirty="0" err="1" smtClean="0"/>
              <a:t>Geopy</a:t>
            </a:r>
            <a:r>
              <a:rPr lang="en-US" sz="2500" dirty="0" smtClean="0"/>
              <a:t> library.</a:t>
            </a:r>
          </a:p>
          <a:p>
            <a:pPr marL="0" indent="0">
              <a:buNone/>
            </a:pPr>
            <a:endParaRPr lang="en-US" sz="2500" dirty="0" smtClean="0"/>
          </a:p>
        </p:txBody>
      </p:sp>
    </p:spTree>
    <p:extLst>
      <p:ext uri="{BB962C8B-B14F-4D97-AF65-F5344CB8AC3E}">
        <p14:creationId xmlns:p14="http://schemas.microsoft.com/office/powerpoint/2010/main" val="3252417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Venue Data</a:t>
            </a:r>
            <a:endParaRPr lang="en-US" dirty="0"/>
          </a:p>
        </p:txBody>
      </p:sp>
      <p:sp>
        <p:nvSpPr>
          <p:cNvPr id="3" name="Vertical Text Placeholder 2"/>
          <p:cNvSpPr>
            <a:spLocks noGrp="1"/>
          </p:cNvSpPr>
          <p:nvPr>
            <p:ph type="body" orient="vert" idx="1"/>
          </p:nvPr>
        </p:nvSpPr>
        <p:spPr/>
        <p:txBody>
          <a:bodyPr vert="horz">
            <a:normAutofit/>
          </a:bodyPr>
          <a:lstStyle/>
          <a:p>
            <a:pPr marL="0" indent="0">
              <a:buNone/>
            </a:pPr>
            <a:r>
              <a:rPr lang="en-US" sz="2500" dirty="0" smtClean="0"/>
              <a:t>Foursquare location data is used for information on existing venues in each area of the city. The venues are aggregated by category for further frequency analysis that is served as basis for area comparison and clustering.</a:t>
            </a:r>
          </a:p>
          <a:p>
            <a:pPr marL="0" indent="0">
              <a:buNone/>
            </a:pPr>
            <a:endParaRPr lang="en-US" sz="2500" dirty="0"/>
          </a:p>
          <a:p>
            <a:pPr marL="0" indent="0">
              <a:buNone/>
            </a:pPr>
            <a:r>
              <a:rPr lang="en-US" sz="2500" dirty="0" smtClean="0"/>
              <a:t>The following venue information was used for  analysis:</a:t>
            </a:r>
          </a:p>
          <a:p>
            <a:r>
              <a:rPr lang="en-US" sz="2500" dirty="0" smtClean="0"/>
              <a:t>Venue name</a:t>
            </a:r>
          </a:p>
          <a:p>
            <a:r>
              <a:rPr lang="en-US" sz="2500" dirty="0" smtClean="0"/>
              <a:t>Venue category</a:t>
            </a:r>
          </a:p>
          <a:p>
            <a:r>
              <a:rPr lang="en-US" sz="2500" dirty="0" smtClean="0"/>
              <a:t>Venue latitude</a:t>
            </a:r>
          </a:p>
          <a:p>
            <a:r>
              <a:rPr lang="en-US" sz="2500" dirty="0" smtClean="0"/>
              <a:t>Venue longitude</a:t>
            </a:r>
          </a:p>
        </p:txBody>
      </p:sp>
    </p:spTree>
    <p:extLst>
      <p:ext uri="{BB962C8B-B14F-4D97-AF65-F5344CB8AC3E}">
        <p14:creationId xmlns:p14="http://schemas.microsoft.com/office/powerpoint/2010/main" val="2657766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Methodology </a:t>
            </a:r>
            <a:r>
              <a:rPr lang="mr-IN" dirty="0" smtClean="0"/>
              <a:t>–</a:t>
            </a:r>
            <a:r>
              <a:rPr lang="en-US" dirty="0" smtClean="0"/>
              <a:t> Stage 1 “Area Profile”</a:t>
            </a:r>
            <a:endParaRPr lang="en-US" dirty="0"/>
          </a:p>
        </p:txBody>
      </p:sp>
      <p:sp>
        <p:nvSpPr>
          <p:cNvPr id="3" name="Vertical Text Placeholder 2"/>
          <p:cNvSpPr>
            <a:spLocks noGrp="1"/>
          </p:cNvSpPr>
          <p:nvPr>
            <p:ph type="body" orient="vert" idx="1"/>
          </p:nvPr>
        </p:nvSpPr>
        <p:spPr>
          <a:xfrm>
            <a:off x="457200" y="1600200"/>
            <a:ext cx="8229600" cy="4899023"/>
          </a:xfrm>
        </p:spPr>
        <p:txBody>
          <a:bodyPr vert="horz">
            <a:noAutofit/>
          </a:bodyPr>
          <a:lstStyle/>
          <a:p>
            <a:r>
              <a:rPr lang="en-US" sz="2500" dirty="0"/>
              <a:t>V</a:t>
            </a:r>
            <a:r>
              <a:rPr lang="en-US" sz="2500" dirty="0" smtClean="0"/>
              <a:t>enue location data provided by Foursquare is obtained for each area from both New York and London datasets, and then aggregated by venue categories (</a:t>
            </a:r>
            <a:r>
              <a:rPr lang="en-US" sz="2500" i="1" dirty="0" smtClean="0"/>
              <a:t>Only areas with at least 100 venues reported are retained for further analysis)</a:t>
            </a:r>
          </a:p>
          <a:p>
            <a:r>
              <a:rPr lang="en-US" sz="2500" dirty="0" smtClean="0"/>
              <a:t>Aggregated venue data for the chosen New York neighborhood is added to the the aggregated venue dataset for London. This combined dataset is then converted into  each area profile by calculating the frequency with which various venue categories appear</a:t>
            </a:r>
          </a:p>
        </p:txBody>
      </p:sp>
    </p:spTree>
    <p:extLst>
      <p:ext uri="{BB962C8B-B14F-4D97-AF65-F5344CB8AC3E}">
        <p14:creationId xmlns:p14="http://schemas.microsoft.com/office/powerpoint/2010/main" val="2140099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401" y="274638"/>
            <a:ext cx="8593505" cy="1143000"/>
          </a:xfrm>
        </p:spPr>
        <p:txBody>
          <a:bodyPr>
            <a:normAutofit fontScale="90000"/>
          </a:bodyPr>
          <a:lstStyle/>
          <a:p>
            <a:r>
              <a:rPr lang="en-US" dirty="0" smtClean="0"/>
              <a:t>Methodology </a:t>
            </a:r>
            <a:r>
              <a:rPr lang="mr-IN" dirty="0" smtClean="0"/>
              <a:t>–</a:t>
            </a:r>
            <a:r>
              <a:rPr lang="en-US" dirty="0" smtClean="0"/>
              <a:t> Stage 2 “Segmentation”</a:t>
            </a:r>
            <a:endParaRPr lang="en-US" dirty="0"/>
          </a:p>
        </p:txBody>
      </p:sp>
      <p:sp>
        <p:nvSpPr>
          <p:cNvPr id="3" name="Vertical Text Placeholder 2"/>
          <p:cNvSpPr>
            <a:spLocks noGrp="1"/>
          </p:cNvSpPr>
          <p:nvPr>
            <p:ph type="body" orient="vert" idx="1"/>
          </p:nvPr>
        </p:nvSpPr>
        <p:spPr>
          <a:xfrm>
            <a:off x="457200" y="1600200"/>
            <a:ext cx="8229600" cy="4899023"/>
          </a:xfrm>
        </p:spPr>
        <p:txBody>
          <a:bodyPr vert="horz">
            <a:noAutofit/>
          </a:bodyPr>
          <a:lstStyle/>
          <a:p>
            <a:r>
              <a:rPr lang="en-US" sz="2500" dirty="0"/>
              <a:t>A</a:t>
            </a:r>
            <a:r>
              <a:rPr lang="en-US" sz="2500" dirty="0" smtClean="0"/>
              <a:t>reas are segmented by applying k-means clustering method to area profiles</a:t>
            </a:r>
          </a:p>
          <a:p>
            <a:r>
              <a:rPr lang="en-US" sz="2500" dirty="0" smtClean="0"/>
              <a:t>This relatively simple model is fast and sufficient for the complexity of the task at hand, and will allow for adding further dimensions to area profiles in the future</a:t>
            </a:r>
          </a:p>
          <a:p>
            <a:r>
              <a:rPr lang="en-US" sz="2500" dirty="0" smtClean="0"/>
              <a:t>The chosen number of clusters is 10 (based on the optimal performance of the model)</a:t>
            </a:r>
          </a:p>
        </p:txBody>
      </p:sp>
    </p:spTree>
    <p:extLst>
      <p:ext uri="{BB962C8B-B14F-4D97-AF65-F5344CB8AC3E}">
        <p14:creationId xmlns:p14="http://schemas.microsoft.com/office/powerpoint/2010/main" val="3870051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a:t>
            </a:r>
            <a:r>
              <a:rPr lang="mr-IN" dirty="0" smtClean="0"/>
              <a:t>–</a:t>
            </a:r>
            <a:r>
              <a:rPr lang="en-US" dirty="0" smtClean="0"/>
              <a:t> Area Clusters</a:t>
            </a:r>
            <a:endParaRPr lang="en-US" dirty="0"/>
          </a:p>
        </p:txBody>
      </p:sp>
      <p:pic>
        <p:nvPicPr>
          <p:cNvPr id="5" name="Content Placeholder 4" descr="DS-Map.png"/>
          <p:cNvPicPr>
            <a:picLocks noGrp="1" noChangeAspect="1"/>
          </p:cNvPicPr>
          <p:nvPr>
            <p:ph idx="1"/>
          </p:nvPr>
        </p:nvPicPr>
        <p:blipFill>
          <a:blip r:embed="rId2">
            <a:extLst>
              <a:ext uri="{28A0092B-C50C-407E-A947-70E740481C1C}">
                <a14:useLocalDpi xmlns:a14="http://schemas.microsoft.com/office/drawing/2010/main" val="0"/>
              </a:ext>
            </a:extLst>
          </a:blip>
          <a:srcRect t="4427" b="4427"/>
          <a:stretch>
            <a:fillRect/>
          </a:stretch>
        </p:blipFill>
        <p:spPr>
          <a:xfrm>
            <a:off x="457200" y="2029083"/>
            <a:ext cx="8229600" cy="4525963"/>
          </a:xfrm>
        </p:spPr>
      </p:pic>
      <p:sp>
        <p:nvSpPr>
          <p:cNvPr id="6" name="Text Placeholder 3"/>
          <p:cNvSpPr txBox="1">
            <a:spLocks/>
          </p:cNvSpPr>
          <p:nvPr/>
        </p:nvSpPr>
        <p:spPr>
          <a:xfrm>
            <a:off x="457200" y="1253657"/>
            <a:ext cx="8383718" cy="775426"/>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The analysis shows clusters of London districts on the map, with each cluster drawn in a different color:</a:t>
            </a:r>
            <a:endParaRPr lang="en-US" dirty="0"/>
          </a:p>
        </p:txBody>
      </p:sp>
    </p:spTree>
    <p:extLst>
      <p:ext uri="{BB962C8B-B14F-4D97-AF65-F5344CB8AC3E}">
        <p14:creationId xmlns:p14="http://schemas.microsoft.com/office/powerpoint/2010/main" val="3328963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a:t>
            </a:r>
            <a:r>
              <a:rPr lang="mr-IN" dirty="0" smtClean="0"/>
              <a:t>–</a:t>
            </a:r>
            <a:r>
              <a:rPr lang="en-US" dirty="0" smtClean="0"/>
              <a:t> List of Areas</a:t>
            </a:r>
            <a:endParaRPr lang="en-US" dirty="0"/>
          </a:p>
        </p:txBody>
      </p:sp>
      <p:sp>
        <p:nvSpPr>
          <p:cNvPr id="4" name="Text Placeholder 3"/>
          <p:cNvSpPr>
            <a:spLocks noGrp="1"/>
          </p:cNvSpPr>
          <p:nvPr>
            <p:ph type="body" idx="1"/>
          </p:nvPr>
        </p:nvSpPr>
        <p:spPr>
          <a:xfrm>
            <a:off x="457200" y="1253657"/>
            <a:ext cx="8383718" cy="921218"/>
          </a:xfrm>
        </p:spPr>
        <p:txBody>
          <a:bodyPr>
            <a:normAutofit/>
          </a:bodyPr>
          <a:lstStyle/>
          <a:p>
            <a:r>
              <a:rPr lang="en-US" b="0" dirty="0" smtClean="0"/>
              <a:t>The result is a list of London districts, most similar to the chosen neighborhood in New York:</a:t>
            </a:r>
            <a:endParaRPr lang="en-US" b="0" dirty="0"/>
          </a:p>
        </p:txBody>
      </p:sp>
      <p:pic>
        <p:nvPicPr>
          <p:cNvPr id="9" name="Content Placeholder 8" descr="DS-Output.png"/>
          <p:cNvPicPr>
            <a:picLocks noGrp="1" noChangeAspect="1"/>
          </p:cNvPicPr>
          <p:nvPr>
            <p:ph sz="half" idx="2"/>
          </p:nvPr>
        </p:nvPicPr>
        <p:blipFill>
          <a:blip r:embed="rId2">
            <a:extLst>
              <a:ext uri="{28A0092B-C50C-407E-A947-70E740481C1C}">
                <a14:useLocalDpi xmlns:a14="http://schemas.microsoft.com/office/drawing/2010/main" val="0"/>
              </a:ext>
            </a:extLst>
          </a:blip>
          <a:srcRect l="2973" r="2973"/>
          <a:stretch>
            <a:fillRect/>
          </a:stretch>
        </p:blipFill>
        <p:spPr>
          <a:xfrm>
            <a:off x="457200" y="2735263"/>
            <a:ext cx="8383588" cy="3878262"/>
          </a:xfrm>
        </p:spPr>
      </p:pic>
      <p:pic>
        <p:nvPicPr>
          <p:cNvPr id="12" name="Content Placeholder 11" descr="DS-Input.png"/>
          <p:cNvPicPr>
            <a:picLocks noGrp="1" noChangeAspect="1"/>
          </p:cNvPicPr>
          <p:nvPr>
            <p:ph sz="half" idx="2"/>
          </p:nvPr>
        </p:nvPicPr>
        <p:blipFill>
          <a:blip r:embed="rId3">
            <a:extLst>
              <a:ext uri="{28A0092B-C50C-407E-A947-70E740481C1C}">
                <a14:useLocalDpi xmlns:a14="http://schemas.microsoft.com/office/drawing/2010/main" val="0"/>
              </a:ext>
            </a:extLst>
          </a:blip>
          <a:srcRect l="-7365" r="-7365"/>
          <a:stretch>
            <a:fillRect/>
          </a:stretch>
        </p:blipFill>
        <p:spPr>
          <a:xfrm>
            <a:off x="457200" y="2174876"/>
            <a:ext cx="8229600" cy="560388"/>
          </a:xfrm>
        </p:spPr>
      </p:pic>
    </p:spTree>
    <p:extLst>
      <p:ext uri="{BB962C8B-B14F-4D97-AF65-F5344CB8AC3E}">
        <p14:creationId xmlns:p14="http://schemas.microsoft.com/office/powerpoint/2010/main" val="454609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401" y="274638"/>
            <a:ext cx="8593505" cy="1143000"/>
          </a:xfrm>
        </p:spPr>
        <p:txBody>
          <a:bodyPr>
            <a:normAutofit/>
          </a:bodyPr>
          <a:lstStyle/>
          <a:p>
            <a:r>
              <a:rPr lang="en-US" dirty="0" smtClean="0"/>
              <a:t>Results </a:t>
            </a:r>
            <a:r>
              <a:rPr lang="mr-IN" dirty="0" smtClean="0"/>
              <a:t>–</a:t>
            </a:r>
            <a:r>
              <a:rPr lang="en-US" dirty="0" smtClean="0"/>
              <a:t> Discussion</a:t>
            </a:r>
            <a:endParaRPr lang="en-US" dirty="0"/>
          </a:p>
        </p:txBody>
      </p:sp>
      <p:sp>
        <p:nvSpPr>
          <p:cNvPr id="3" name="Vertical Text Placeholder 2"/>
          <p:cNvSpPr>
            <a:spLocks noGrp="1"/>
          </p:cNvSpPr>
          <p:nvPr>
            <p:ph type="body" orient="vert" idx="1"/>
          </p:nvPr>
        </p:nvSpPr>
        <p:spPr>
          <a:xfrm>
            <a:off x="457200" y="1600200"/>
            <a:ext cx="8229600" cy="4899023"/>
          </a:xfrm>
        </p:spPr>
        <p:txBody>
          <a:bodyPr vert="horz">
            <a:noAutofit/>
          </a:bodyPr>
          <a:lstStyle/>
          <a:p>
            <a:r>
              <a:rPr lang="en-US" sz="2500" dirty="0" smtClean="0"/>
              <a:t>The city areas returned by the model represents a narrowed down list that most closely match customer's preferences. </a:t>
            </a:r>
          </a:p>
          <a:p>
            <a:r>
              <a:rPr lang="en-US" sz="2500" dirty="0" smtClean="0"/>
              <a:t>This list can now be used to perform in-depth research by the customer and relocation agency to take into account additional criteria and housing availability, followed by customer visit to the area before making final decision.</a:t>
            </a:r>
          </a:p>
        </p:txBody>
      </p:sp>
    </p:spTree>
    <p:extLst>
      <p:ext uri="{BB962C8B-B14F-4D97-AF65-F5344CB8AC3E}">
        <p14:creationId xmlns:p14="http://schemas.microsoft.com/office/powerpoint/2010/main" val="4033767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TotalTime>
  <Words>652</Words>
  <Application>Microsoft Macintosh PowerPoint</Application>
  <PresentationFormat>On-screen Show (4:3)</PresentationFormat>
  <Paragraphs>37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Comparative Area Analysis  in New York and London</vt:lpstr>
      <vt:lpstr>Business Problem</vt:lpstr>
      <vt:lpstr>Area Data</vt:lpstr>
      <vt:lpstr>Venue Data</vt:lpstr>
      <vt:lpstr>Methodology – Stage 1 “Area Profile”</vt:lpstr>
      <vt:lpstr>Methodology – Stage 2 “Segmentation”</vt:lpstr>
      <vt:lpstr>Results – Area Clusters</vt:lpstr>
      <vt:lpstr>Results – List of Areas</vt:lpstr>
      <vt:lpstr>Results – Discussion</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Similarity analysis London that are similar to a chosen New York neighborhood</dc:title>
  <dc:creator>E T</dc:creator>
  <cp:lastModifiedBy>E T</cp:lastModifiedBy>
  <cp:revision>21</cp:revision>
  <dcterms:created xsi:type="dcterms:W3CDTF">2018-11-27T15:51:41Z</dcterms:created>
  <dcterms:modified xsi:type="dcterms:W3CDTF">2018-11-27T16:25:31Z</dcterms:modified>
</cp:coreProperties>
</file>