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86" r:id="rId5"/>
    <p:sldId id="287" r:id="rId6"/>
    <p:sldId id="289" r:id="rId7"/>
    <p:sldId id="288" r:id="rId8"/>
    <p:sldId id="285" r:id="rId9"/>
    <p:sldId id="278" r:id="rId10"/>
    <p:sldId id="279" r:id="rId11"/>
    <p:sldId id="280" r:id="rId12"/>
    <p:sldId id="258" r:id="rId13"/>
    <p:sldId id="281" r:id="rId14"/>
    <p:sldId id="260" r:id="rId15"/>
    <p:sldId id="282" r:id="rId16"/>
    <p:sldId id="283" r:id="rId17"/>
    <p:sldId id="284" r:id="rId18"/>
    <p:sldId id="261" r:id="rId19"/>
    <p:sldId id="316" r:id="rId20"/>
    <p:sldId id="317" r:id="rId21"/>
    <p:sldId id="318" r:id="rId22"/>
    <p:sldId id="321" r:id="rId2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1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3905" y="574675"/>
            <a:ext cx="4112895" cy="5564505"/>
          </a:xfrm>
          <a:pattFill prst="pct10">
            <a:fgClr>
              <a:schemeClr val="accent1">
                <a:lumMod val="75000"/>
              </a:schemeClr>
            </a:fgClr>
            <a:bgClr>
              <a:schemeClr val="bg1"/>
            </a:bgClr>
          </a:pattFill>
        </p:spPr>
        <p:txBody>
          <a:bodyPr/>
          <a:p>
            <a:pPr marL="0" indent="0">
              <a:buNone/>
            </a:pPr>
            <a:r>
              <a:rPr lang="en-US" altLang="zh-CN" sz="2000"/>
              <a:t>    </a:t>
            </a:r>
            <a:r>
              <a:rPr lang="zh-CN" altLang="en-US" sz="2000"/>
              <a:t>物联网时代，语音识别被视作为人机交互的入口，人工智能和机器学习的迅猛发展，使语音控制变得更为实用。虽然语音识别与生物识别相比，发展相对缓慢，但是学术界和工业界对于语音市场都很看好，这意味着未来发展空间十分巨大。</a:t>
            </a:r>
            <a:endParaRPr lang="zh-CN" altLang="en-US" sz="2000"/>
          </a:p>
          <a:p>
            <a:pPr marL="0" indent="0">
              <a:buNone/>
            </a:pPr>
            <a:endParaRPr lang="zh-CN" altLang="en-US" sz="2000"/>
          </a:p>
          <a:p>
            <a:pPr marL="0" indent="0">
              <a:buNone/>
            </a:pPr>
            <a:r>
              <a:rPr lang="zh-CN" altLang="en-US" sz="2000"/>
              <a:t>据中国语音产业联盟发布的《2017－2018中国智能语音产业白皮书》显示，2014年至2018年，中国智能语音产业规模由30亿元增长至159．7亿元，年平均增长率接近40％。不难发现，语音识别技术正在开启智能新时代，其中AI公司的力量不可忽视。</a:t>
            </a:r>
            <a:endParaRPr lang="zh-CN" altLang="en-US" sz="2000"/>
          </a:p>
        </p:txBody>
      </p:sp>
      <p:pic>
        <p:nvPicPr>
          <p:cNvPr id="4" name="图片 3" descr="u=3242433029,1025857275&amp;fm=26&amp;gp=0[1]"/>
          <p:cNvPicPr>
            <a:picLocks noChangeAspect="1"/>
          </p:cNvPicPr>
          <p:nvPr/>
        </p:nvPicPr>
        <p:blipFill>
          <a:blip r:embed="rId1"/>
          <a:stretch>
            <a:fillRect/>
          </a:stretch>
        </p:blipFill>
        <p:spPr>
          <a:xfrm>
            <a:off x="193040" y="574675"/>
            <a:ext cx="4286250" cy="2371725"/>
          </a:xfrm>
          <a:prstGeom prst="rect">
            <a:avLst/>
          </a:prstGeom>
        </p:spPr>
      </p:pic>
      <p:sp>
        <p:nvSpPr>
          <p:cNvPr id="5" name="内容占位符 2"/>
          <p:cNvSpPr>
            <a:spLocks noGrp="1"/>
          </p:cNvSpPr>
          <p:nvPr/>
        </p:nvSpPr>
        <p:spPr>
          <a:xfrm>
            <a:off x="192405" y="4253230"/>
            <a:ext cx="4286885" cy="867410"/>
          </a:xfrm>
          <a:prstGeom prst="rect">
            <a:avLst/>
          </a:prstGeom>
          <a:pattFill prst="pct10">
            <a:fgClr>
              <a:srgbClr val="FFFF00"/>
            </a:fgClr>
            <a:bgClr>
              <a:schemeClr val="bg1"/>
            </a:bgClr>
          </a:patt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endParaRPr lang="zh-CN" altLang="en-US" sz="2000"/>
          </a:p>
        </p:txBody>
      </p:sp>
      <p:sp>
        <p:nvSpPr>
          <p:cNvPr id="6" name="椭圆 5"/>
          <p:cNvSpPr/>
          <p:nvPr/>
        </p:nvSpPr>
        <p:spPr>
          <a:xfrm>
            <a:off x="-1246505" y="3397250"/>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967605" cy="1143000"/>
          </a:xfrm>
          <a:solidFill>
            <a:schemeClr val="accent2">
              <a:lumMod val="20000"/>
              <a:lumOff val="80000"/>
            </a:schemeClr>
          </a:solidFill>
        </p:spPr>
        <p:txBody>
          <a:bodyPr/>
          <a:p>
            <a:pPr algn="l"/>
            <a:r>
              <a:rPr lang="zh-CN" altLang="en-US" sz="3600">
                <a:sym typeface="+mn-ea"/>
              </a:rPr>
              <a:t>核心价值之一</a:t>
            </a:r>
            <a:endParaRPr lang="zh-CN" altLang="en-US" sz="3600">
              <a:sym typeface="+mn-ea"/>
            </a:endParaRPr>
          </a:p>
        </p:txBody>
      </p:sp>
      <p:sp>
        <p:nvSpPr>
          <p:cNvPr id="3" name="内容占位符 2"/>
          <p:cNvSpPr>
            <a:spLocks noGrp="1"/>
          </p:cNvSpPr>
          <p:nvPr>
            <p:ph idx="1"/>
          </p:nvPr>
        </p:nvSpPr>
        <p:spPr>
          <a:xfrm>
            <a:off x="457200" y="1600200"/>
            <a:ext cx="8229600" cy="4338955"/>
          </a:xfrm>
          <a:pattFill prst="pct20">
            <a:fgClr>
              <a:schemeClr val="accent2">
                <a:lumMod val="20000"/>
                <a:lumOff val="80000"/>
              </a:schemeClr>
            </a:fgClr>
            <a:bgClr>
              <a:schemeClr val="bg1"/>
            </a:bgClr>
          </a:pattFill>
        </p:spPr>
        <p:txBody>
          <a:bodyPr/>
          <a:p>
            <a:endParaRPr lang="zh-CN" altLang="en-US"/>
          </a:p>
          <a:p>
            <a:pPr marL="0" indent="0">
              <a:lnSpc>
                <a:spcPct val="130000"/>
              </a:lnSpc>
              <a:buNone/>
            </a:pPr>
            <a:r>
              <a:rPr lang="zh-CN" altLang="en-US" sz="2400"/>
              <a:t>    生活记账一直是许多人的一种常规需求，尤其是现在处于手机支付越来越便利的时代，很多人记账的需求也越来越高，传统手输记账的方式操作多且慢，所以高效效率记账成为人们迫切需求。用户只需要一键打开功能键就可以进行语音记录，将其语音内容转换为文字反馈于用户，做到短时间内快速完成记账过程。并将记录的内容通过智能文本分类进行梳理呈现</a:t>
            </a:r>
            <a:endParaRPr lang="zh-CN" altLang="en-US" sz="2400"/>
          </a:p>
        </p:txBody>
      </p:sp>
      <p:sp>
        <p:nvSpPr>
          <p:cNvPr id="6" name="椭圆 5"/>
          <p:cNvSpPr/>
          <p:nvPr/>
        </p:nvSpPr>
        <p:spPr>
          <a:xfrm>
            <a:off x="7851775" y="-612775"/>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857500" cy="1143000"/>
          </a:xfrm>
          <a:solidFill>
            <a:schemeClr val="accent5">
              <a:lumMod val="90000"/>
            </a:schemeClr>
          </a:solidFill>
        </p:spPr>
        <p:txBody>
          <a:bodyPr/>
          <a:p>
            <a:pPr algn="l"/>
            <a:r>
              <a:rPr lang="zh-CN" altLang="en-US" sz="3600">
                <a:sym typeface="+mn-ea"/>
              </a:rPr>
              <a:t>API加值宣言</a:t>
            </a:r>
            <a:endParaRPr lang="zh-CN" altLang="en-US" sz="3600">
              <a:sym typeface="+mn-ea"/>
            </a:endParaRPr>
          </a:p>
        </p:txBody>
      </p:sp>
      <p:sp>
        <p:nvSpPr>
          <p:cNvPr id="3" name="内容占位符 2"/>
          <p:cNvSpPr>
            <a:spLocks noGrp="1"/>
          </p:cNvSpPr>
          <p:nvPr>
            <p:ph idx="1"/>
          </p:nvPr>
        </p:nvSpPr>
        <p:spPr>
          <a:xfrm>
            <a:off x="457200" y="1600200"/>
            <a:ext cx="8229600" cy="4338955"/>
          </a:xfrm>
          <a:pattFill prst="pct20">
            <a:fgClr>
              <a:schemeClr val="accent2">
                <a:lumMod val="20000"/>
                <a:lumOff val="80000"/>
              </a:schemeClr>
            </a:fgClr>
            <a:bgClr>
              <a:schemeClr val="bg1"/>
            </a:bgClr>
          </a:pattFill>
        </p:spPr>
        <p:txBody>
          <a:bodyPr/>
          <a:p>
            <a:endParaRPr lang="zh-CN" altLang="en-US"/>
          </a:p>
          <a:p>
            <a:pPr marL="0" indent="0">
              <a:lnSpc>
                <a:spcPct val="130000"/>
              </a:lnSpc>
              <a:buNone/>
            </a:pPr>
            <a:r>
              <a:rPr lang="zh-CN" altLang="en-US" sz="2400"/>
              <a:t>    APP通过使用百度语音识别技术，可以自定义上传和识别词库内容。用户只需正常说话，轻松动动嘴巴，就可以按照语义提取费用金额和将需要记录的内容自动转换为文字，然后清晰展示用户想要记录的内容。语音的交互功能和智能分类能让用户真正解放双手，在满足记账业务的基本需求外，也让用户能够节省时间，极大地提升便利性同时过程保持乐趣。</a:t>
            </a:r>
            <a:endParaRPr lang="zh-CN" altLang="en-US" sz="2400"/>
          </a:p>
        </p:txBody>
      </p:sp>
      <p:sp>
        <p:nvSpPr>
          <p:cNvPr id="6" name="椭圆 5"/>
          <p:cNvSpPr/>
          <p:nvPr/>
        </p:nvSpPr>
        <p:spPr>
          <a:xfrm>
            <a:off x="7851775" y="-612775"/>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166235" cy="859790"/>
          </a:xfrm>
          <a:pattFill prst="pct10">
            <a:fgClr>
              <a:schemeClr val="accent4">
                <a:lumMod val="75000"/>
                <a:lumOff val="25000"/>
              </a:schemeClr>
            </a:fgClr>
            <a:bgClr>
              <a:schemeClr val="bg1"/>
            </a:bgClr>
          </a:pattFill>
        </p:spPr>
        <p:txBody>
          <a:bodyPr/>
          <a:p>
            <a:r>
              <a:rPr lang="zh-CN" altLang="en-US" sz="3600">
                <a:sym typeface="+mn-ea"/>
              </a:rPr>
              <a:t>解决的痛点</a:t>
            </a:r>
            <a:endParaRPr lang="zh-CN" altLang="en-US"/>
          </a:p>
        </p:txBody>
      </p:sp>
      <p:sp>
        <p:nvSpPr>
          <p:cNvPr id="3" name="内容占位符 2"/>
          <p:cNvSpPr>
            <a:spLocks noGrp="1"/>
          </p:cNvSpPr>
          <p:nvPr>
            <p:ph idx="1"/>
          </p:nvPr>
        </p:nvSpPr>
        <p:spPr/>
        <p:txBody>
          <a:bodyPr/>
          <a:p>
            <a:r>
              <a:rPr lang="zh-CN" altLang="en-US"/>
              <a:t>记账前需要花时间去构思消费类型以及子分类，甚至各类账本</a:t>
            </a:r>
            <a:endParaRPr lang="zh-CN" altLang="en-US"/>
          </a:p>
          <a:p>
            <a:r>
              <a:rPr lang="zh-CN" altLang="en-US"/>
              <a:t>面对繁多的键盘操作键，输入过程繁琐至无法下手</a:t>
            </a:r>
            <a:endParaRPr lang="zh-CN" altLang="en-US"/>
          </a:p>
          <a:p>
            <a:r>
              <a:rPr lang="zh-CN" altLang="en-US"/>
              <a:t>繁琐的记录过程花费大量时间</a:t>
            </a:r>
            <a:endParaRPr lang="zh-CN" altLang="en-US"/>
          </a:p>
        </p:txBody>
      </p:sp>
      <p:sp>
        <p:nvSpPr>
          <p:cNvPr id="4" name="矩形 3"/>
          <p:cNvSpPr/>
          <p:nvPr/>
        </p:nvSpPr>
        <p:spPr>
          <a:xfrm>
            <a:off x="-612775" y="5329555"/>
            <a:ext cx="10369550" cy="18719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6928485" cy="859790"/>
          </a:xfrm>
          <a:pattFill prst="pct10">
            <a:fgClr>
              <a:schemeClr val="accent4">
                <a:lumMod val="75000"/>
                <a:lumOff val="25000"/>
              </a:schemeClr>
            </a:fgClr>
            <a:bgClr>
              <a:schemeClr val="bg1"/>
            </a:bgClr>
          </a:pattFill>
        </p:spPr>
        <p:txBody>
          <a:bodyPr/>
          <a:p>
            <a:r>
              <a:rPr lang="zh-CN" altLang="en-US" sz="3600">
                <a:sym typeface="+mn-ea"/>
              </a:rPr>
              <a:t>「语音记录」和「文本记录</a:t>
            </a:r>
            <a:r>
              <a:rPr lang="zh-CN" altLang="en-US" sz="3600">
                <a:sym typeface="+mn-ea"/>
              </a:rPr>
              <a:t>」 </a:t>
            </a:r>
            <a:endParaRPr lang="zh-CN" altLang="en-US"/>
          </a:p>
        </p:txBody>
      </p:sp>
      <p:sp>
        <p:nvSpPr>
          <p:cNvPr id="3" name="内容占位符 2"/>
          <p:cNvSpPr>
            <a:spLocks noGrp="1"/>
          </p:cNvSpPr>
          <p:nvPr>
            <p:ph idx="1"/>
          </p:nvPr>
        </p:nvSpPr>
        <p:spPr/>
        <p:txBody>
          <a:bodyPr/>
          <a:p>
            <a:pPr marL="0" indent="0">
              <a:buNone/>
            </a:pPr>
            <a:r>
              <a:rPr lang="zh-CN" altLang="en-US"/>
              <a:t>为了满足各类记录的使用场景，不取消文本记录</a:t>
            </a:r>
            <a:r>
              <a:rPr lang="zh-CN" altLang="en-US"/>
              <a:t>功能。 </a:t>
            </a:r>
            <a:endParaRPr lang="zh-CN" altLang="en-US"/>
          </a:p>
          <a:p>
            <a:pPr marL="0" indent="0">
              <a:buNone/>
            </a:pPr>
            <a:r>
              <a:rPr lang="zh-CN" altLang="en-US"/>
              <a:t>在你不方便使用语音记账或者口音无法识别时，可用文本输入</a:t>
            </a:r>
            <a:r>
              <a:rPr lang="zh-CN" altLang="en-US"/>
              <a:t>功能。 </a:t>
            </a:r>
            <a:endParaRPr lang="zh-CN" altLang="en-US"/>
          </a:p>
          <a:p>
            <a:pPr marL="0" indent="0">
              <a:buNone/>
            </a:pPr>
            <a:r>
              <a:rPr lang="zh-CN" altLang="en-US"/>
              <a:t>将生活中的事简单的写下来，</a:t>
            </a:r>
            <a:r>
              <a:rPr lang="en-US" altLang="zh-CN"/>
              <a:t>APP</a:t>
            </a:r>
            <a:r>
              <a:rPr lang="zh-CN" altLang="en-US"/>
              <a:t>会为你智能分类和记账。 </a:t>
            </a:r>
            <a:endParaRPr lang="zh-CN" altLang="en-US"/>
          </a:p>
        </p:txBody>
      </p:sp>
      <p:sp>
        <p:nvSpPr>
          <p:cNvPr id="4" name="矩形 3"/>
          <p:cNvSpPr/>
          <p:nvPr/>
        </p:nvSpPr>
        <p:spPr>
          <a:xfrm>
            <a:off x="-612775" y="5329555"/>
            <a:ext cx="10369550" cy="18719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166235" cy="859790"/>
          </a:xfrm>
          <a:pattFill prst="pct10">
            <a:fgClr>
              <a:schemeClr val="accent4">
                <a:lumMod val="75000"/>
                <a:lumOff val="25000"/>
              </a:schemeClr>
            </a:fgClr>
            <a:bgClr>
              <a:schemeClr val="bg1"/>
            </a:bgClr>
          </a:pattFill>
        </p:spPr>
        <p:txBody>
          <a:bodyPr/>
          <a:p>
            <a:r>
              <a:rPr lang="zh-CN" altLang="en-US" sz="3600">
                <a:sym typeface="+mn-ea"/>
              </a:rPr>
              <a:t>解决的痛点</a:t>
            </a:r>
            <a:endParaRPr lang="zh-CN" altLang="en-US"/>
          </a:p>
        </p:txBody>
      </p:sp>
      <p:sp>
        <p:nvSpPr>
          <p:cNvPr id="3" name="内容占位符 2"/>
          <p:cNvSpPr>
            <a:spLocks noGrp="1"/>
          </p:cNvSpPr>
          <p:nvPr>
            <p:ph idx="1"/>
          </p:nvPr>
        </p:nvSpPr>
        <p:spPr/>
        <p:txBody>
          <a:bodyPr/>
          <a:p>
            <a:r>
              <a:rPr lang="zh-CN" altLang="en-US"/>
              <a:t>记账前需要花时间去构思消费类型以及子分类，甚至各类账本</a:t>
            </a:r>
            <a:endParaRPr lang="zh-CN" altLang="en-US"/>
          </a:p>
          <a:p>
            <a:r>
              <a:rPr lang="zh-CN" altLang="en-US"/>
              <a:t>面对繁多的键盘操作键，输入过程繁琐至无法下手</a:t>
            </a:r>
            <a:endParaRPr lang="zh-CN" altLang="en-US"/>
          </a:p>
          <a:p>
            <a:r>
              <a:rPr lang="zh-CN" altLang="en-US"/>
              <a:t>繁琐的记录过程花费大量时间</a:t>
            </a:r>
            <a:endParaRPr lang="zh-CN" altLang="en-US"/>
          </a:p>
        </p:txBody>
      </p:sp>
      <p:sp>
        <p:nvSpPr>
          <p:cNvPr id="4" name="矩形 3"/>
          <p:cNvSpPr/>
          <p:nvPr/>
        </p:nvSpPr>
        <p:spPr>
          <a:xfrm>
            <a:off x="-612775" y="5329555"/>
            <a:ext cx="10369550" cy="18719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166235" cy="859790"/>
          </a:xfrm>
          <a:pattFill prst="pct10">
            <a:fgClr>
              <a:schemeClr val="accent4">
                <a:lumMod val="75000"/>
                <a:lumOff val="25000"/>
              </a:schemeClr>
            </a:fgClr>
            <a:bgClr>
              <a:schemeClr val="bg1"/>
            </a:bgClr>
          </a:pattFill>
        </p:spPr>
        <p:txBody>
          <a:bodyPr/>
          <a:p>
            <a:r>
              <a:rPr lang="zh-CN" altLang="en-US" sz="3600">
                <a:sym typeface="+mn-ea"/>
              </a:rPr>
              <a:t>解决的痛点</a:t>
            </a:r>
            <a:endParaRPr lang="zh-CN" altLang="en-US"/>
          </a:p>
        </p:txBody>
      </p:sp>
      <p:sp>
        <p:nvSpPr>
          <p:cNvPr id="3" name="内容占位符 2"/>
          <p:cNvSpPr>
            <a:spLocks noGrp="1"/>
          </p:cNvSpPr>
          <p:nvPr>
            <p:ph idx="1"/>
          </p:nvPr>
        </p:nvSpPr>
        <p:spPr/>
        <p:txBody>
          <a:bodyPr/>
          <a:p>
            <a:r>
              <a:rPr lang="zh-CN" altLang="en-US"/>
              <a:t>记账前需要花时间去构思消费类型以及子分类，甚至各类账本</a:t>
            </a:r>
            <a:endParaRPr lang="zh-CN" altLang="en-US"/>
          </a:p>
          <a:p>
            <a:r>
              <a:rPr lang="zh-CN" altLang="en-US"/>
              <a:t>面对繁多的键盘操作键，输入过程繁琐至无法下手</a:t>
            </a:r>
            <a:endParaRPr lang="zh-CN" altLang="en-US"/>
          </a:p>
          <a:p>
            <a:r>
              <a:rPr lang="zh-CN" altLang="en-US"/>
              <a:t>繁琐的记录过程花费大量时间</a:t>
            </a:r>
            <a:endParaRPr lang="zh-CN" altLang="en-US"/>
          </a:p>
        </p:txBody>
      </p:sp>
      <p:sp>
        <p:nvSpPr>
          <p:cNvPr id="4" name="矩形 3"/>
          <p:cNvSpPr/>
          <p:nvPr/>
        </p:nvSpPr>
        <p:spPr>
          <a:xfrm>
            <a:off x="-612775" y="5329555"/>
            <a:ext cx="10369550" cy="18719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pattFill prst="pct20">
            <a:fgClr>
              <a:schemeClr val="accent2">
                <a:lumMod val="20000"/>
                <a:lumOff val="80000"/>
              </a:schemeClr>
            </a:fgClr>
            <a:bgClr>
              <a:schemeClr val="bg1"/>
            </a:bgClr>
          </a:pattFill>
        </p:spPr>
        <p:txBody>
          <a:bodyPr/>
          <a:p>
            <a:r>
              <a:rPr lang="zh-CN" altLang="en-US"/>
              <a:t>语音记账功能</a:t>
            </a:r>
            <a:endParaRPr lang="zh-CN" altLang="en-US"/>
          </a:p>
        </p:txBody>
      </p:sp>
      <p:sp>
        <p:nvSpPr>
          <p:cNvPr id="3" name="内容占位符 2"/>
          <p:cNvSpPr>
            <a:spLocks noGrp="1"/>
          </p:cNvSpPr>
          <p:nvPr>
            <p:ph idx="1"/>
          </p:nvPr>
        </p:nvSpPr>
        <p:spPr>
          <a:pattFill prst="pct20">
            <a:fgClr>
              <a:schemeClr val="accent2">
                <a:lumMod val="20000"/>
                <a:lumOff val="80000"/>
              </a:schemeClr>
            </a:fgClr>
            <a:bgClr>
              <a:schemeClr val="bg1"/>
            </a:bgClr>
          </a:pattFill>
        </p:spPr>
        <p:txBody>
          <a:bodyPr/>
          <a:p>
            <a:pPr marL="0" indent="0">
              <a:buNone/>
            </a:pPr>
            <a:r>
              <a:rPr lang="zh-CN" altLang="en-US"/>
              <a:t> </a:t>
            </a:r>
            <a:r>
              <a:rPr lang="zh-CN" altLang="en-US" sz="2000"/>
              <a:t>将生活开销的事简单的记录</a:t>
            </a:r>
            <a:r>
              <a:rPr lang="zh-CN" altLang="en-US" sz="2000"/>
              <a:t>下来，会智能分类和记账。 </a:t>
            </a:r>
            <a:endParaRPr lang="zh-CN" altLang="en-US" sz="2000"/>
          </a:p>
          <a:p>
            <a:pPr marL="0" indent="0">
              <a:buNone/>
            </a:pPr>
            <a:endParaRPr lang="zh-CN" altLang="en-US" sz="2000"/>
          </a:p>
          <a:p>
            <a:pPr marL="0" indent="0">
              <a:buNone/>
            </a:pPr>
            <a:r>
              <a:rPr lang="zh-CN" altLang="en-US" sz="2000"/>
              <a:t>关于记「收入」账 </a:t>
            </a:r>
            <a:endParaRPr lang="zh-CN" altLang="en-US" sz="2000"/>
          </a:p>
          <a:p>
            <a:pPr marL="0" indent="0">
              <a:buNone/>
            </a:pPr>
            <a:r>
              <a:rPr lang="zh-CN" altLang="en-US" sz="2000"/>
              <a:t>你可以在文本和语音记账的过程中输入和收入有关的语句，微记账都会只能识别成收入类目，例如「收到微信红包200元」、「昨天兼职收入200」、「理财收益500」等等，甚至「打牌赢了」和「麻将输了」都能快速地秒分正（shou）反（zhi）。 </a:t>
            </a:r>
            <a:endParaRPr lang="zh-CN" altLang="en-US" sz="2000"/>
          </a:p>
          <a:p>
            <a:pPr marL="0" indent="0">
              <a:buNone/>
            </a:pPr>
            <a:endParaRPr lang="zh-CN" altLang="en-US" sz="2000"/>
          </a:p>
          <a:p>
            <a:pPr marL="0" indent="0">
              <a:buNone/>
            </a:pPr>
            <a:r>
              <a:rPr lang="zh-CN" altLang="en-US" sz="2000"/>
              <a:t>3. 关于记录过往的开销 </a:t>
            </a:r>
            <a:endParaRPr lang="zh-CN" altLang="en-US" sz="2000"/>
          </a:p>
          <a:p>
            <a:pPr marL="0" indent="0">
              <a:buNone/>
            </a:pPr>
            <a:r>
              <a:rPr lang="zh-CN" altLang="en-US" sz="2000"/>
              <a:t>你可以在文本和语音记账的过程中提及和时间相关的词，如「1月1日」、「上周一」、「上礼拜二」、「上星期三」等等。 </a:t>
            </a:r>
            <a:endParaRPr lang="zh-CN" altLang="en-US" sz="2000"/>
          </a:p>
          <a:p>
            <a:pPr marL="0" indent="0">
              <a:buNone/>
            </a:pPr>
            <a:r>
              <a:rPr lang="zh-CN" altLang="en-US" sz="2000"/>
              <a:t>但是，切忌我们是无法记未来账的。 </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967605" cy="1143000"/>
          </a:xfrm>
          <a:solidFill>
            <a:schemeClr val="accent2">
              <a:lumMod val="20000"/>
              <a:lumOff val="80000"/>
            </a:schemeClr>
          </a:solidFill>
        </p:spPr>
        <p:txBody>
          <a:bodyPr/>
          <a:p>
            <a:pPr algn="l"/>
            <a:r>
              <a:rPr lang="zh-CN" altLang="en-US" sz="3600">
                <a:sym typeface="+mn-ea"/>
              </a:rPr>
              <a:t>所运用到的人工智能</a:t>
            </a:r>
            <a:endParaRPr lang="zh-CN" altLang="en-US" sz="3600">
              <a:sym typeface="+mn-ea"/>
            </a:endParaRPr>
          </a:p>
        </p:txBody>
      </p:sp>
      <p:sp>
        <p:nvSpPr>
          <p:cNvPr id="3" name="内容占位符 2"/>
          <p:cNvSpPr>
            <a:spLocks noGrp="1"/>
          </p:cNvSpPr>
          <p:nvPr>
            <p:ph idx="1"/>
          </p:nvPr>
        </p:nvSpPr>
        <p:spPr>
          <a:xfrm>
            <a:off x="457200" y="1600200"/>
            <a:ext cx="8229600" cy="4338955"/>
          </a:xfrm>
          <a:pattFill prst="pct20">
            <a:fgClr>
              <a:schemeClr val="accent2">
                <a:lumMod val="20000"/>
                <a:lumOff val="80000"/>
              </a:schemeClr>
            </a:fgClr>
            <a:bgClr>
              <a:schemeClr val="bg1"/>
            </a:bgClr>
          </a:pattFill>
        </p:spPr>
        <p:txBody>
          <a:bodyPr/>
          <a:p>
            <a:endParaRPr lang="zh-CN" altLang="en-US"/>
          </a:p>
          <a:p>
            <a:pPr marL="0" indent="0">
              <a:lnSpc>
                <a:spcPct val="130000"/>
              </a:lnSpc>
              <a:buNone/>
            </a:pPr>
            <a:r>
              <a:rPr lang="zh-CN" altLang="en-US" sz="2400"/>
              <a:t>  如今在移动互联网、大数据、超级计算、传感网、脑科学等新理论新技术的驱动下，在国家政策的支持下，科大讯飞的人工智能技术与应用正在迎来价值的兑现。从智能语音技术起步，开发智能语音平台，建立中文语音交互技术标准，科大讯飞在人工智能领域逐渐成为领军者，而伴随着消费端产品持续输出，讯飞输入法、讯飞翻译机等则让越来越多人看到了中国科技企业在人工智能领域的跃进。</a:t>
            </a:r>
            <a:endParaRPr lang="zh-CN" altLang="en-US" sz="2400"/>
          </a:p>
        </p:txBody>
      </p:sp>
      <p:sp>
        <p:nvSpPr>
          <p:cNvPr id="6" name="椭圆 5"/>
          <p:cNvSpPr/>
          <p:nvPr/>
        </p:nvSpPr>
        <p:spPr>
          <a:xfrm>
            <a:off x="5922010" y="-1160780"/>
            <a:ext cx="2578735" cy="2578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967605" cy="1143000"/>
          </a:xfrm>
          <a:solidFill>
            <a:schemeClr val="accent1"/>
          </a:solidFill>
        </p:spPr>
        <p:txBody>
          <a:bodyPr/>
          <a:p>
            <a:pPr algn="l"/>
            <a:r>
              <a:rPr lang="en-US" altLang="zh-CN" sz="3600">
                <a:sym typeface="+mn-ea"/>
              </a:rPr>
              <a:t>API</a:t>
            </a:r>
            <a:r>
              <a:rPr lang="zh-CN" altLang="en-US" sz="3600">
                <a:sym typeface="+mn-ea"/>
              </a:rPr>
              <a:t>运用</a:t>
            </a:r>
            <a:endParaRPr lang="zh-CN" altLang="en-US" sz="3600">
              <a:sym typeface="+mn-ea"/>
            </a:endParaRPr>
          </a:p>
        </p:txBody>
      </p:sp>
      <p:sp>
        <p:nvSpPr>
          <p:cNvPr id="3" name="内容占位符 2"/>
          <p:cNvSpPr>
            <a:spLocks noGrp="1"/>
          </p:cNvSpPr>
          <p:nvPr>
            <p:ph idx="1"/>
          </p:nvPr>
        </p:nvSpPr>
        <p:spPr>
          <a:xfrm>
            <a:off x="457200" y="1600200"/>
            <a:ext cx="8229600" cy="4338955"/>
          </a:xfrm>
          <a:pattFill prst="pct20">
            <a:fgClr>
              <a:schemeClr val="accent2">
                <a:lumMod val="20000"/>
                <a:lumOff val="80000"/>
              </a:schemeClr>
            </a:fgClr>
            <a:bgClr>
              <a:schemeClr val="bg1"/>
            </a:bgClr>
          </a:pattFill>
        </p:spPr>
        <p:txBody>
          <a:bodyPr/>
          <a:p>
            <a:endParaRPr lang="zh-CN" altLang="en-US"/>
          </a:p>
          <a:p>
            <a:pPr marL="0" indent="0">
              <a:lnSpc>
                <a:spcPct val="130000"/>
              </a:lnSpc>
              <a:buNone/>
            </a:pPr>
            <a:r>
              <a:rPr lang="zh-CN" altLang="en-US" sz="2400"/>
              <a:t>    在媒体应用领域， 2019年两会上，科大讯飞与央视合作，打造AI记者助理“小白”，它复刻了著名主持人白岩松的声音，并学习了大量两会知识，在今年两会中持证上岗，作为记者助理向参会媒体及时提供两会信息。与此同时，讯飞听见、讯飞智能办公本、讯飞智能录音笔等产品也都深受媒体记者喜爱，成为办公的好帮手。可以说，在过去的一年，人工智能技术正不断与实体经济相融合，对人们的生产和生活方式产生深远的影响。</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4967605" cy="1143000"/>
          </a:xfrm>
          <a:solidFill>
            <a:schemeClr val="accent2">
              <a:lumMod val="20000"/>
              <a:lumOff val="80000"/>
            </a:schemeClr>
          </a:solidFill>
        </p:spPr>
        <p:txBody>
          <a:bodyPr/>
          <a:p>
            <a:pPr algn="l"/>
            <a:r>
              <a:rPr lang="zh-CN" altLang="en-US" sz="3600">
                <a:sym typeface="+mn-ea"/>
              </a:rPr>
              <a:t>产品最终加值</a:t>
            </a:r>
            <a:endParaRPr lang="zh-CN" altLang="en-US" sz="3600">
              <a:sym typeface="+mn-ea"/>
            </a:endParaRPr>
          </a:p>
        </p:txBody>
      </p:sp>
      <p:sp>
        <p:nvSpPr>
          <p:cNvPr id="3" name="内容占位符 2"/>
          <p:cNvSpPr>
            <a:spLocks noGrp="1"/>
          </p:cNvSpPr>
          <p:nvPr>
            <p:ph idx="1"/>
          </p:nvPr>
        </p:nvSpPr>
        <p:spPr>
          <a:xfrm>
            <a:off x="457200" y="1600200"/>
            <a:ext cx="8229600" cy="4338955"/>
          </a:xfrm>
          <a:pattFill prst="pct20">
            <a:fgClr>
              <a:schemeClr val="accent2">
                <a:lumMod val="20000"/>
                <a:lumOff val="80000"/>
              </a:schemeClr>
            </a:fgClr>
            <a:bgClr>
              <a:schemeClr val="bg1"/>
            </a:bgClr>
          </a:pattFill>
        </p:spPr>
        <p:txBody>
          <a:bodyPr/>
          <a:p>
            <a:endParaRPr lang="zh-CN" altLang="en-US"/>
          </a:p>
          <a:p>
            <a:pPr marL="0" indent="0">
              <a:lnSpc>
                <a:spcPct val="130000"/>
              </a:lnSpc>
              <a:buNone/>
            </a:pPr>
            <a:r>
              <a:rPr lang="zh-CN" altLang="en-US" sz="2400"/>
              <a:t>    采用讯飞语音核心技术，将语音转换成文字并形成文档，以供查询和使用；语音记录本将广泛应用于广播电视新闻采访记录、会议纪录、课堂纪录、培训记录、电话记录等，适用于新闻记者、学校、企事业单位使用，这样将大大节省了记者和用户用手写记录的时间，及时形成详细的文字记录，方便了广大用户的手写记录。</a:t>
            </a:r>
            <a:endParaRPr lang="zh-CN" altLang="en-US" sz="2400"/>
          </a:p>
        </p:txBody>
      </p:sp>
      <p:sp>
        <p:nvSpPr>
          <p:cNvPr id="6" name="椭圆 5"/>
          <p:cNvSpPr/>
          <p:nvPr/>
        </p:nvSpPr>
        <p:spPr>
          <a:xfrm>
            <a:off x="7851775" y="-612775"/>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3905" y="574675"/>
            <a:ext cx="4112895" cy="5564505"/>
          </a:xfrm>
          <a:pattFill prst="pct10">
            <a:fgClr>
              <a:schemeClr val="accent1">
                <a:lumMod val="75000"/>
              </a:schemeClr>
            </a:fgClr>
            <a:bgClr>
              <a:schemeClr val="bg1"/>
            </a:bgClr>
          </a:pattFill>
        </p:spPr>
        <p:txBody>
          <a:bodyPr/>
          <a:p>
            <a:pPr marL="0" indent="0">
              <a:buNone/>
            </a:pPr>
            <a:r>
              <a:rPr lang="en-US" altLang="zh-CN" sz="2000"/>
              <a:t>    </a:t>
            </a:r>
            <a:r>
              <a:rPr lang="zh-CN" altLang="en-US" sz="2000"/>
              <a:t>随着语音／声学以及人工智能技术的发展，语音已经被认为是下一代人机交互关键技术。埃森哲调研显示，有77％的受访中国消费者使用智能语音助手，对于独立智能语音助手的满意度达到97％，因而对其有着更高的期待，希望更多的设备与之实现集成，并保证更高的信息透明度。</a:t>
            </a:r>
            <a:endParaRPr lang="zh-CN" altLang="en-US" sz="2000"/>
          </a:p>
        </p:txBody>
      </p:sp>
      <p:sp>
        <p:nvSpPr>
          <p:cNvPr id="5" name="内容占位符 2"/>
          <p:cNvSpPr>
            <a:spLocks noGrp="1"/>
          </p:cNvSpPr>
          <p:nvPr/>
        </p:nvSpPr>
        <p:spPr>
          <a:xfrm>
            <a:off x="192405" y="4253230"/>
            <a:ext cx="4286885" cy="867410"/>
          </a:xfrm>
          <a:prstGeom prst="rect">
            <a:avLst/>
          </a:prstGeom>
          <a:pattFill prst="pct10">
            <a:fgClr>
              <a:srgbClr val="FFFF00"/>
            </a:fgClr>
            <a:bgClr>
              <a:schemeClr val="bg1"/>
            </a:bgClr>
          </a:patt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endParaRPr lang="zh-CN" altLang="en-US" sz="2000"/>
          </a:p>
        </p:txBody>
      </p:sp>
      <p:sp>
        <p:nvSpPr>
          <p:cNvPr id="6" name="椭圆 5"/>
          <p:cNvSpPr/>
          <p:nvPr/>
        </p:nvSpPr>
        <p:spPr>
          <a:xfrm>
            <a:off x="1046480" y="5341620"/>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421005" y="372745"/>
            <a:ext cx="4152900" cy="2466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pattFill prst="pct20">
            <a:fgClr>
              <a:schemeClr val="accent2">
                <a:lumMod val="20000"/>
                <a:lumOff val="80000"/>
              </a:schemeClr>
            </a:fgClr>
            <a:bgClr>
              <a:schemeClr val="bg1"/>
            </a:bgClr>
          </a:pattFill>
        </p:spPr>
        <p:txBody>
          <a:bodyPr/>
          <a:p>
            <a:r>
              <a:rPr lang="zh-CN" altLang="en-US"/>
              <a:t>目前语音识别存在的挑战</a:t>
            </a:r>
            <a:endParaRPr lang="zh-CN" altLang="en-US"/>
          </a:p>
        </p:txBody>
      </p:sp>
      <p:sp>
        <p:nvSpPr>
          <p:cNvPr id="3" name="内容占位符 2"/>
          <p:cNvSpPr>
            <a:spLocks noGrp="1"/>
          </p:cNvSpPr>
          <p:nvPr>
            <p:ph idx="1"/>
          </p:nvPr>
        </p:nvSpPr>
        <p:spPr>
          <a:pattFill prst="pct20">
            <a:fgClr>
              <a:schemeClr val="accent2">
                <a:lumMod val="20000"/>
                <a:lumOff val="80000"/>
              </a:schemeClr>
            </a:fgClr>
            <a:bgClr>
              <a:schemeClr val="bg1"/>
            </a:bgClr>
          </a:pattFill>
        </p:spPr>
        <p:txBody>
          <a:bodyPr/>
          <a:p>
            <a:pPr marL="0" indent="0">
              <a:buNone/>
            </a:pPr>
            <a:r>
              <a:rPr lang="zh-CN" altLang="en-US"/>
              <a:t> </a:t>
            </a:r>
            <a:r>
              <a:rPr lang="zh-CN" altLang="en-US" sz="2000"/>
              <a:t>第一个问题是非稳态的噪声影响。如果我们面对的是规律的噪声，应对的办法无疑会简单很多。但在实际的使用环境中，我们经常会面对的是带有突发性和不可预见性的噪音，这给供应商也带来了不小的挑战。</a:t>
            </a:r>
            <a:endParaRPr lang="zh-CN" altLang="en-US" sz="2000"/>
          </a:p>
          <a:p>
            <a:pPr marL="0" indent="0">
              <a:buNone/>
            </a:pPr>
            <a:endParaRPr lang="zh-CN" altLang="en-US" sz="2000"/>
          </a:p>
          <a:p>
            <a:pPr marL="0" indent="0">
              <a:buNone/>
            </a:pPr>
            <a:r>
              <a:rPr lang="zh-CN" altLang="en-US" sz="2000"/>
              <a:t>第二，多声源的问题。智能音箱在使用的过程中，只会听从一个声源的指令，但在人机交流的过程中，必然会出现干扰源。如何处理这个干扰的问题，也困扰着相关供应商和开发者。</a:t>
            </a:r>
            <a:endParaRPr lang="zh-CN" altLang="en-US" sz="2000"/>
          </a:p>
          <a:p>
            <a:pPr marL="0" indent="0">
              <a:buNone/>
            </a:pPr>
            <a:endParaRPr lang="zh-CN" altLang="en-US" sz="2000"/>
          </a:p>
          <a:p>
            <a:pPr marL="0" indent="0">
              <a:buNone/>
            </a:pPr>
            <a:r>
              <a:rPr lang="zh-CN" altLang="en-US" sz="2000"/>
              <a:t>而其实面对这些问题，产业链已经想了不少应对之法。例如麦克风阵列、波束成形和降噪的引入，更强的人工智能芯片加持，但这依然没有能彻底解决问题。</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229600" cy="2934335"/>
          </a:xfrm>
        </p:spPr>
        <p:txBody>
          <a:bodyPr/>
          <a:p>
            <a:pPr marL="0" indent="0">
              <a:buNone/>
            </a:pPr>
            <a:r>
              <a:rPr lang="zh-CN" altLang="en-US" sz="2800"/>
              <a:t>目前无论是智能音箱还是其他智能设备，更多的智能都是在云端来实现，但云端存在着语音交互时延的问题，对网络的需求限制了设备的使用空间，以及由此带来的数据与隐私危机。为了让设备使用场景不受局限，用户体验更好，端侧智能以成为一种趋势，语音AI芯片也随之而来。</a:t>
            </a:r>
            <a:endParaRPr lang="zh-CN" altLang="en-US" sz="2800"/>
          </a:p>
        </p:txBody>
      </p:sp>
      <p:sp>
        <p:nvSpPr>
          <p:cNvPr id="6" name="椭圆 5"/>
          <p:cNvSpPr/>
          <p:nvPr/>
        </p:nvSpPr>
        <p:spPr>
          <a:xfrm>
            <a:off x="-1029335" y="-978535"/>
            <a:ext cx="2578735" cy="2578735"/>
          </a:xfrm>
          <a:prstGeom prst="ellips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3095" y="2086610"/>
            <a:ext cx="8229600" cy="2934335"/>
          </a:xfrm>
        </p:spPr>
        <p:txBody>
          <a:bodyPr/>
          <a:p>
            <a:pPr marL="0" indent="0">
              <a:buNone/>
            </a:pPr>
            <a:r>
              <a:rPr lang="zh-CN" altLang="en-US" sz="2800"/>
              <a:t>如果说视觉是人获取信息的主要渠道，那么语音则是人输出信息的主要渠道。要实现更好的人工智能体验，“视觉＋语音＋语义”的复合型AI技术将缺一不可，尤其在人机交互场景中。相信随着智能语音技术步入黄金期，未来成熟化的语音产品将通过云平台和智能硬件平台快速实现商业化部署。</a:t>
            </a:r>
            <a:endParaRPr lang="zh-CN" altLang="en-US" sz="2800"/>
          </a:p>
        </p:txBody>
      </p:sp>
      <p:sp>
        <p:nvSpPr>
          <p:cNvPr id="6" name="椭圆 5"/>
          <p:cNvSpPr/>
          <p:nvPr/>
        </p:nvSpPr>
        <p:spPr>
          <a:xfrm>
            <a:off x="3007360" y="-843280"/>
            <a:ext cx="2578735" cy="2578735"/>
          </a:xfrm>
          <a:prstGeom prst="ellips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语音识别的关键是基于大量样本数据的识别处理，国内大多数语音识别技术商都在平台化的方向上发力，以通过不同平台以及软硬件方面的数据和技术积累不断提高识别准确率。近年来，AI公司不断深耕行业，纷纷布局智能语音，取得炫目的成就</a:t>
            </a:r>
            <a:endParaRPr lang="zh-CN" altLang="en-US"/>
          </a:p>
        </p:txBody>
      </p:sp>
      <p:sp>
        <p:nvSpPr>
          <p:cNvPr id="6" name="椭圆 5"/>
          <p:cNvSpPr/>
          <p:nvPr/>
        </p:nvSpPr>
        <p:spPr>
          <a:xfrm>
            <a:off x="7111365" y="-1397000"/>
            <a:ext cx="2578735" cy="2578735"/>
          </a:xfrm>
          <a:prstGeom prst="ellips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3905" y="574675"/>
            <a:ext cx="4112895" cy="5564505"/>
          </a:xfrm>
          <a:pattFill prst="pct10">
            <a:fgClr>
              <a:schemeClr val="accent1">
                <a:lumMod val="75000"/>
              </a:schemeClr>
            </a:fgClr>
            <a:bgClr>
              <a:schemeClr val="bg1"/>
            </a:bgClr>
          </a:pattFill>
        </p:spPr>
        <p:txBody>
          <a:bodyPr/>
          <a:p>
            <a:pPr marL="0" indent="0">
              <a:buNone/>
            </a:pPr>
            <a:r>
              <a:rPr lang="en-US" altLang="zh-CN" sz="2000"/>
              <a:t>    </a:t>
            </a:r>
            <a:r>
              <a:rPr lang="zh-CN" altLang="en-US" sz="2000"/>
              <a:t>在这个信息爆炸的时代，我们每天都会接触到大量信息，然而我们记忆的容量明显是有限的，为了能够留住有价值的信息，很多人都有记笔记的习惯。传统的方式是采用笔和纸来记录，但是这种方式已经很明显跟不上互联网时代，跟不上我们获取信息的速度，而且查阅起来也不方便。</a:t>
            </a:r>
            <a:endParaRPr lang="zh-CN" altLang="en-US" sz="2000"/>
          </a:p>
          <a:p>
            <a:pPr marL="0" indent="0">
              <a:buNone/>
            </a:pPr>
            <a:endParaRPr lang="zh-CN" altLang="en-US" sz="2000"/>
          </a:p>
          <a:p>
            <a:pPr marL="0" indent="0">
              <a:buNone/>
            </a:pPr>
            <a:r>
              <a:rPr lang="zh-CN" altLang="en-US" sz="2000"/>
              <a:t>  有因必有果，所以在移动互联网告诉发展的背景下记录类应用就应运而生了</a:t>
            </a:r>
            <a:endParaRPr lang="zh-CN" altLang="en-US" sz="2000"/>
          </a:p>
        </p:txBody>
      </p:sp>
      <p:pic>
        <p:nvPicPr>
          <p:cNvPr id="4" name="图片 3" descr="u=3242433029,1025857275&amp;fm=26&amp;gp=0[1]"/>
          <p:cNvPicPr>
            <a:picLocks noChangeAspect="1"/>
          </p:cNvPicPr>
          <p:nvPr/>
        </p:nvPicPr>
        <p:blipFill>
          <a:blip r:embed="rId1"/>
          <a:stretch>
            <a:fillRect/>
          </a:stretch>
        </p:blipFill>
        <p:spPr>
          <a:xfrm>
            <a:off x="193040" y="574675"/>
            <a:ext cx="4286250" cy="2371725"/>
          </a:xfrm>
          <a:prstGeom prst="rect">
            <a:avLst/>
          </a:prstGeom>
        </p:spPr>
      </p:pic>
      <p:sp>
        <p:nvSpPr>
          <p:cNvPr id="5" name="内容占位符 2"/>
          <p:cNvSpPr>
            <a:spLocks noGrp="1"/>
          </p:cNvSpPr>
          <p:nvPr/>
        </p:nvSpPr>
        <p:spPr>
          <a:xfrm>
            <a:off x="192405" y="4253230"/>
            <a:ext cx="4286885" cy="867410"/>
          </a:xfrm>
          <a:prstGeom prst="rect">
            <a:avLst/>
          </a:prstGeom>
          <a:pattFill prst="pct10">
            <a:fgClr>
              <a:srgbClr val="FFFF00"/>
            </a:fgClr>
            <a:bgClr>
              <a:schemeClr val="bg1"/>
            </a:bgClr>
          </a:patt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endParaRPr lang="zh-CN" altLang="en-US" sz="2000"/>
          </a:p>
        </p:txBody>
      </p:sp>
      <p:sp>
        <p:nvSpPr>
          <p:cNvPr id="6" name="椭圆 5"/>
          <p:cNvSpPr/>
          <p:nvPr/>
        </p:nvSpPr>
        <p:spPr>
          <a:xfrm>
            <a:off x="-1246505" y="3397250"/>
            <a:ext cx="2578735" cy="25787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pattFill prst="pct30">
            <a:fgClr>
              <a:schemeClr val="accent6">
                <a:lumMod val="20000"/>
                <a:lumOff val="80000"/>
              </a:schemeClr>
            </a:fgClr>
            <a:bgClr>
              <a:schemeClr val="bg1"/>
            </a:bgClr>
          </a:pattFill>
        </p:spPr>
        <p:txBody>
          <a:bodyPr/>
          <a:p>
            <a:r>
              <a:rPr lang="zh-CN" altLang="en-US">
                <a:sym typeface="+mn-ea"/>
              </a:rPr>
              <a:t>产品特色简介</a:t>
            </a:r>
            <a:endParaRPr lang="zh-CN" altLang="en-US"/>
          </a:p>
        </p:txBody>
      </p:sp>
      <p:sp>
        <p:nvSpPr>
          <p:cNvPr id="3" name="内容占位符 2"/>
          <p:cNvSpPr>
            <a:spLocks noGrp="1"/>
          </p:cNvSpPr>
          <p:nvPr>
            <p:ph idx="1"/>
          </p:nvPr>
        </p:nvSpPr>
        <p:spPr>
          <a:xfrm>
            <a:off x="457200" y="1600200"/>
            <a:ext cx="3788410" cy="3986530"/>
          </a:xfrm>
        </p:spPr>
        <p:txBody>
          <a:bodyPr/>
          <a:p>
            <a:pPr marL="0" indent="0">
              <a:buNone/>
            </a:pPr>
            <a:r>
              <a:rPr lang="zh-CN" altLang="en-US" sz="2400"/>
              <a:t>智能语音生活记录APP</a:t>
            </a:r>
            <a:endParaRPr lang="zh-CN" altLang="en-US" sz="2400"/>
          </a:p>
          <a:p>
            <a:pPr marL="0" indent="0">
              <a:buNone/>
            </a:pPr>
            <a:endParaRPr lang="zh-CN" altLang="en-US" sz="2400"/>
          </a:p>
          <a:p>
            <a:pPr marL="0" indent="0">
              <a:buNone/>
            </a:pPr>
            <a:r>
              <a:rPr lang="zh-CN" altLang="en-US" sz="2400"/>
              <a:t>  大众化、无人群限制，易上手，不同年龄层都会使用的记录应用。人工智能的运用，</a:t>
            </a:r>
            <a:r>
              <a:rPr lang="zh-CN" altLang="en-US" sz="2400"/>
              <a:t>全语音输入、语音转文字，一切记录由你话事完成。</a:t>
            </a:r>
            <a:endParaRPr lang="zh-CN" altLang="en-US" sz="2400"/>
          </a:p>
        </p:txBody>
      </p:sp>
      <p:sp>
        <p:nvSpPr>
          <p:cNvPr id="6" name="椭圆 5"/>
          <p:cNvSpPr/>
          <p:nvPr/>
        </p:nvSpPr>
        <p:spPr>
          <a:xfrm>
            <a:off x="5544820" y="2020570"/>
            <a:ext cx="2578735" cy="2578735"/>
          </a:xfrm>
          <a:prstGeom prst="ellips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pattFill prst="pct30">
            <a:fgClr>
              <a:schemeClr val="accent5">
                <a:lumMod val="90000"/>
              </a:schemeClr>
            </a:fgClr>
            <a:bgClr>
              <a:schemeClr val="bg1"/>
            </a:bgClr>
          </a:pattFill>
        </p:spPr>
        <p:txBody>
          <a:bodyPr/>
          <a:p>
            <a:r>
              <a:rPr lang="zh-CN" altLang="en-US">
                <a:sym typeface="+mn-ea"/>
              </a:rPr>
              <a:t>哪些人在用？</a:t>
            </a:r>
            <a:endParaRPr lang="zh-CN" altLang="en-US"/>
          </a:p>
        </p:txBody>
      </p:sp>
      <p:sp>
        <p:nvSpPr>
          <p:cNvPr id="3" name="内容占位符 2"/>
          <p:cNvSpPr>
            <a:spLocks noGrp="1"/>
          </p:cNvSpPr>
          <p:nvPr>
            <p:ph idx="1"/>
          </p:nvPr>
        </p:nvSpPr>
        <p:spPr>
          <a:xfrm>
            <a:off x="457200" y="1600200"/>
            <a:ext cx="8229600" cy="2393315"/>
          </a:xfrm>
        </p:spPr>
        <p:txBody>
          <a:bodyPr/>
          <a:p>
            <a:r>
              <a:rPr lang="zh-CN" altLang="en-US" sz="2400"/>
              <a:t>作家：能够显著地提升写作效率，单次最多可输入2000字。 </a:t>
            </a:r>
            <a:endParaRPr lang="zh-CN" altLang="en-US" sz="2400"/>
          </a:p>
          <a:p>
            <a:r>
              <a:rPr lang="zh-CN" altLang="en-US" sz="2400"/>
              <a:t>上班族：工作琐事备忘提醒、会议快速记录，文档快速写作。</a:t>
            </a:r>
            <a:endParaRPr lang="zh-CN" altLang="en-US" sz="2400"/>
          </a:p>
          <a:p>
            <a:r>
              <a:rPr lang="zh-CN" altLang="en-US" sz="2400"/>
              <a:t>记者：采访时说话就能转文字记录，极速写作新闻稿。 </a:t>
            </a:r>
            <a:endParaRPr lang="zh-CN" altLang="en-US" sz="2400"/>
          </a:p>
          <a:p>
            <a:r>
              <a:rPr lang="zh-CN" altLang="en-US" sz="2400"/>
              <a:t>旅行达人：动动嘴就能记录旅途的点点滴滴，心情、感悟、日记、攻略轻松写。 </a:t>
            </a:r>
            <a:endParaRPr lang="zh-CN" altLang="en-US" sz="2400"/>
          </a:p>
          <a:p>
            <a:r>
              <a:rPr lang="zh-CN" altLang="en-US" sz="2400"/>
              <a:t>学霸：快速做笔记、资料整理、论文写作、英语听力学习。 </a:t>
            </a:r>
            <a:endParaRPr lang="zh-CN" altLang="en-US" sz="2400"/>
          </a:p>
          <a:p>
            <a:r>
              <a:rPr lang="zh-CN" altLang="en-US" sz="2400"/>
              <a:t>老年人：免去不会打字的烦恼，享受说啥记啥的畅快。 </a:t>
            </a:r>
            <a:endParaRPr lang="zh-CN" altLang="en-US" sz="2400"/>
          </a:p>
          <a:p>
            <a:r>
              <a:rPr lang="zh-CN" altLang="en-US" sz="2400"/>
              <a:t>听书控：上下班地铁上听、开车听、眼睛看累了听，随时随地，离线畅听。 </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pattFill prst="pct30">
            <a:fgClr>
              <a:schemeClr val="accent5">
                <a:lumMod val="90000"/>
              </a:schemeClr>
            </a:fgClr>
            <a:bgClr>
              <a:schemeClr val="bg1"/>
            </a:bgClr>
          </a:pattFill>
        </p:spPr>
        <p:txBody>
          <a:bodyPr/>
          <a:p>
            <a:r>
              <a:rPr lang="zh-CN" altLang="en-US">
                <a:sym typeface="+mn-ea"/>
              </a:rPr>
              <a:t>哪些人在用？</a:t>
            </a:r>
            <a:endParaRPr lang="zh-CN" altLang="en-US"/>
          </a:p>
        </p:txBody>
      </p:sp>
      <p:sp>
        <p:nvSpPr>
          <p:cNvPr id="3" name="内容占位符 2"/>
          <p:cNvSpPr>
            <a:spLocks noGrp="1"/>
          </p:cNvSpPr>
          <p:nvPr>
            <p:ph idx="1"/>
          </p:nvPr>
        </p:nvSpPr>
        <p:spPr>
          <a:xfrm>
            <a:off x="457200" y="1600200"/>
            <a:ext cx="5179060" cy="2393315"/>
          </a:xfrm>
        </p:spPr>
        <p:txBody>
          <a:bodyPr/>
          <a:p>
            <a:r>
              <a:rPr lang="zh-CN" altLang="en-US" sz="2400"/>
              <a:t>旅行爱好者：一键制定旅游计划、多任务分工合作，为出行旅游制定完美计划。</a:t>
            </a:r>
            <a:endParaRPr lang="zh-CN" altLang="en-US" sz="2400"/>
          </a:p>
          <a:p>
            <a:r>
              <a:rPr lang="zh-CN" altLang="en-US" sz="2400"/>
              <a:t>更多人：只要你是生活记事爱好者，随时随地利用人工智能、全语音输入、语音转文字进行生活记录。</a:t>
            </a:r>
            <a:endParaRPr lang="zh-CN" altLang="en-US" sz="2400"/>
          </a:p>
          <a:p>
            <a:r>
              <a:rPr lang="zh-CN" altLang="en-US" sz="2400"/>
              <a:t>用户群体偏向于大众化，不局限于某一特定领域的人群，白领办公，学生记录学习资料，家庭主妇录入生活开支账目、文学爱好者书写笔记抒发情感都适宜。</a:t>
            </a:r>
            <a:endParaRPr lang="zh-CN" altLang="en-US" sz="2400"/>
          </a:p>
        </p:txBody>
      </p:sp>
      <p:pic>
        <p:nvPicPr>
          <p:cNvPr id="4" name="图片 3"/>
          <p:cNvPicPr>
            <a:picLocks noChangeAspect="1"/>
          </p:cNvPicPr>
          <p:nvPr>
            <p:custDataLst>
              <p:tags r:id="rId1"/>
            </p:custDataLst>
          </p:nvPr>
        </p:nvPicPr>
        <p:blipFill>
          <a:blip r:embed="rId2"/>
          <a:stretch>
            <a:fillRect/>
          </a:stretch>
        </p:blipFill>
        <p:spPr>
          <a:xfrm>
            <a:off x="5636260" y="1720215"/>
            <a:ext cx="3367405" cy="2377440"/>
          </a:xfrm>
          <a:prstGeom prst="rect">
            <a:avLst/>
          </a:prstGeom>
        </p:spPr>
      </p:pic>
    </p:spTree>
  </p:cSld>
  <p:clrMapOvr>
    <a:masterClrMapping/>
  </p:clrMapOvr>
</p:sld>
</file>

<file path=ppt/tags/tag1.xml><?xml version="1.0" encoding="utf-8"?>
<p:tagLst xmlns:p="http://schemas.openxmlformats.org/presentationml/2006/main">
  <p:tag name="REFSHAPE" val="543311324"/>
  <p:tag name="KSO_WM_UNIT_PLACING_PICTURE_USER_VIEWPORT" val="{&quot;height&quot;:5295,&quot;width&quot;:750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3014</Words>
  <Application>WPS 演示</Application>
  <PresentationFormat/>
  <Paragraphs>101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Arial</vt:lpstr>
      <vt:lpstr>宋体</vt:lpstr>
      <vt:lpstr>Wingdings</vt:lpstr>
      <vt:lpstr>微软雅黑</vt:lpstr>
      <vt:lpstr>Arial Unicode MS</vt:lpstr>
      <vt:lpstr>Calibri</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产品特色简介</vt:lpstr>
      <vt:lpstr>哪些人在用？</vt:lpstr>
      <vt:lpstr>哪些人在用？</vt:lpstr>
      <vt:lpstr>核心价值之一</vt:lpstr>
      <vt:lpstr>API加值宣言</vt:lpstr>
      <vt:lpstr>解决的痛点</vt:lpstr>
      <vt:lpstr>「语音记录」和「文本记录」 </vt:lpstr>
      <vt:lpstr>解决的痛点</vt:lpstr>
      <vt:lpstr>解决的痛点</vt:lpstr>
      <vt:lpstr>语音记账功能</vt:lpstr>
      <vt:lpstr>核心价值之一</vt:lpstr>
      <vt:lpstr>核心价值之一</vt:lpstr>
      <vt:lpstr>核心价值之一</vt:lpstr>
      <vt:lpstr>语音记账功能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ÄqÜa^O^</cp:lastModifiedBy>
  <cp:revision>3</cp:revision>
  <dcterms:created xsi:type="dcterms:W3CDTF">2019-12-24T16:33:00Z</dcterms:created>
  <dcterms:modified xsi:type="dcterms:W3CDTF">2020-01-10T03:34:30Z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