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6" r:id="rId5"/>
    <p:sldId id="265" r:id="rId6"/>
    <p:sldId id="267" r:id="rId7"/>
    <p:sldId id="272" r:id="rId8"/>
    <p:sldId id="271" r:id="rId9"/>
    <p:sldId id="260" r:id="rId10"/>
    <p:sldId id="261" r:id="rId11"/>
    <p:sldId id="268" r:id="rId12"/>
    <p:sldId id="258" r:id="rId13"/>
    <p:sldId id="269" r:id="rId14"/>
    <p:sldId id="262" r:id="rId15"/>
    <p:sldId id="274" r:id="rId16"/>
    <p:sldId id="263" r:id="rId17"/>
    <p:sldId id="270" r:id="rId18"/>
    <p:sldId id="264" r:id="rId19"/>
    <p:sldId id="273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99"/>
    <a:srgbClr val="9A9B9C"/>
    <a:srgbClr val="5781BD"/>
    <a:srgbClr val="C1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80" autoAdjust="0"/>
  </p:normalViewPr>
  <p:slideViewPr>
    <p:cSldViewPr snapToGrid="0" snapToObjects="1">
      <p:cViewPr>
        <p:scale>
          <a:sx n="100" d="100"/>
          <a:sy n="100" d="100"/>
        </p:scale>
        <p:origin x="-188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4504" y="-12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4D3D-AA65-9D43-9A3A-80711E35FCEA}" type="datetimeFigureOut">
              <a:rPr lang="de-DE" smtClean="0"/>
              <a:t>05.11.13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DDBB-44BA-BC4A-A1A8-ED2AEA8486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26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441F-F366-E04D-812C-D98FC549B967}" type="datetimeFigureOut">
              <a:rPr lang="de-DE" smtClean="0"/>
              <a:t>05.11.13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768BB-5F08-9247-A67A-BB928A669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29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17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6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the following:</a:t>
            </a:r>
            <a:r>
              <a:rPr lang="en-US" baseline="0" dirty="0" smtClean="0"/>
              <a:t> two </a:t>
            </a:r>
            <a:r>
              <a:rPr lang="en-US" i="1" baseline="0" dirty="0" smtClean="0"/>
              <a:t>security levels</a:t>
            </a:r>
            <a:r>
              <a:rPr lang="en-US" baseline="0" dirty="0" smtClean="0"/>
              <a:t> {H(</a:t>
            </a:r>
            <a:r>
              <a:rPr lang="en-US" baseline="0" dirty="0" err="1" smtClean="0"/>
              <a:t>igh</a:t>
            </a:r>
            <a:r>
              <a:rPr lang="en-US" baseline="0" dirty="0" smtClean="0"/>
              <a:t>), L(</a:t>
            </a:r>
            <a:r>
              <a:rPr lang="en-US" baseline="0" dirty="0" err="1" smtClean="0"/>
              <a:t>ow</a:t>
            </a:r>
            <a:r>
              <a:rPr lang="en-US" baseline="0" dirty="0" smtClean="0"/>
              <a:t>)}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24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workaround</a:t>
            </a:r>
            <a:r>
              <a:rPr lang="en-US" baseline="0" dirty="0" smtClean="0"/>
              <a:t> array: object…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3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forward data flow analysis: “intra” because each method is check in isolation, “inter” by annotations</a:t>
            </a:r>
            <a:r>
              <a:rPr lang="en-US" baseline="0" dirty="0" smtClean="0"/>
              <a:t>, etc.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768BB-5F08-9247-A67A-BB928A66918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89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roglang.informatik.uni-freiburg.de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468313" y="1254586"/>
            <a:ext cx="8207375" cy="0"/>
          </a:xfrm>
          <a:prstGeom prst="line">
            <a:avLst/>
          </a:prstGeom>
          <a:noFill/>
          <a:ln w="9525">
            <a:solidFill>
              <a:srgbClr val="9A9B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8313" y="3249613"/>
            <a:ext cx="8207375" cy="17938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8" name="Rectangle 45"/>
          <p:cNvSpPr txBox="1">
            <a:spLocks noChangeArrowheads="1"/>
          </p:cNvSpPr>
          <p:nvPr/>
        </p:nvSpPr>
        <p:spPr bwMode="auto">
          <a:xfrm>
            <a:off x="468313" y="927100"/>
            <a:ext cx="8207375" cy="184150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2"/>
                </a:solidFill>
                <a:latin typeface="Arial Rounded MT Bold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noProof="0" dirty="0" smtClean="0">
                <a:solidFill>
                  <a:srgbClr val="004A99"/>
                </a:solidFill>
                <a:latin typeface="Arial" pitchFamily="34" charset="0"/>
              </a:rPr>
              <a:t>Department: Programming</a:t>
            </a:r>
            <a:r>
              <a:rPr lang="en-US" baseline="0" noProof="0" dirty="0" smtClean="0">
                <a:solidFill>
                  <a:srgbClr val="004A99"/>
                </a:solidFill>
                <a:latin typeface="Arial" pitchFamily="34" charset="0"/>
              </a:rPr>
              <a:t> Languages</a:t>
            </a:r>
            <a:endParaRPr lang="en-US" noProof="0" dirty="0">
              <a:solidFill>
                <a:srgbClr val="004A99"/>
              </a:solidFill>
              <a:latin typeface="Arial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68313" y="3249613"/>
            <a:ext cx="8207375" cy="179387"/>
          </a:xfrm>
          <a:prstGeom prst="rect">
            <a:avLst/>
          </a:prstGeom>
          <a:solidFill>
            <a:srgbClr val="004A99"/>
          </a:solidFill>
          <a:ln w="9525">
            <a:solidFill>
              <a:srgbClr val="004A99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 userDrawn="1"/>
        </p:nvSpPr>
        <p:spPr bwMode="auto">
          <a:xfrm>
            <a:off x="468313" y="6021388"/>
            <a:ext cx="8207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 Rounded MT Bold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i="1" u="none" strike="noStrike" noProof="0" dirty="0" smtClean="0">
                <a:latin typeface="Arial" pitchFamily="34" charset="0"/>
                <a:hlinkClick r:id="rId2"/>
              </a:rPr>
              <a:t>proglang.informatik.uni-freiburg.de</a:t>
            </a:r>
            <a:endParaRPr lang="en-US" sz="2000" i="1" u="none" strike="noStrike" noProof="0" dirty="0" smtClean="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3629026"/>
            <a:ext cx="8208912" cy="1470025"/>
          </a:xfrm>
        </p:spPr>
        <p:txBody>
          <a:bodyPr/>
          <a:lstStyle>
            <a:lvl1pPr algn="l">
              <a:defRPr sz="2800">
                <a:solidFill>
                  <a:srgbClr val="004A99"/>
                </a:solidFill>
              </a:defRPr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5194300"/>
            <a:ext cx="8208912" cy="7549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Master-Untertitelformat bearbeiten</a:t>
            </a:r>
            <a:endParaRPr lang="en-US" noProof="0"/>
          </a:p>
        </p:txBody>
      </p:sp>
      <p:pic>
        <p:nvPicPr>
          <p:cNvPr id="12" name="Bild 11" descr="logo.png"/>
          <p:cNvPicPr>
            <a:picLocks noChangeAspect="1"/>
          </p:cNvPicPr>
          <p:nvPr userDrawn="1"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34" y="1514475"/>
            <a:ext cx="1274822" cy="1490203"/>
          </a:xfrm>
          <a:prstGeom prst="rect">
            <a:avLst/>
          </a:prstGeom>
        </p:spPr>
      </p:pic>
      <p:pic>
        <p:nvPicPr>
          <p:cNvPr id="10" name="Bild 9" descr="titl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4" y="1481625"/>
            <a:ext cx="8205490" cy="17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8229600" cy="5145088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5781BD"/>
              </a:buClr>
              <a:buFont typeface="Lucida Grande"/>
              <a:buChar char="▼"/>
              <a:defRPr/>
            </a:lvl1pPr>
            <a:lvl2pPr marL="790575" indent="-342900">
              <a:buClr>
                <a:srgbClr val="5781BD"/>
              </a:buClr>
              <a:buFont typeface="Wingdings" charset="2"/>
              <a:buChar char="§"/>
              <a:defRPr/>
            </a:lvl2pPr>
            <a:lvl3pPr marL="1090612" indent="-285750">
              <a:buClr>
                <a:srgbClr val="5781BD"/>
              </a:buClr>
              <a:buFont typeface="Symbol" charset="2"/>
              <a:buChar char="-"/>
              <a:defRPr/>
            </a:lvl3pPr>
            <a:lvl4pPr marL="1447800" indent="-285750">
              <a:buClr>
                <a:srgbClr val="5781BD"/>
              </a:buClr>
              <a:buFont typeface="Arial"/>
              <a:buChar char="•"/>
              <a:defRPr/>
            </a:lvl4pPr>
            <a:lvl5pPr marL="182880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26005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7" name="Vertikaler Textplatzhalter 2"/>
          <p:cNvSpPr>
            <a:spLocks noGrp="1"/>
          </p:cNvSpPr>
          <p:nvPr>
            <p:ph type="body" orient="vert" idx="12"/>
          </p:nvPr>
        </p:nvSpPr>
        <p:spPr>
          <a:xfrm>
            <a:off x="468313" y="981075"/>
            <a:ext cx="6019800" cy="5145088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5781BD"/>
              </a:buClr>
              <a:buFont typeface="Lucida Grande"/>
              <a:buChar char="▼"/>
              <a:defRPr/>
            </a:lvl1pPr>
            <a:lvl2pPr marL="790575" indent="-342900">
              <a:buClr>
                <a:srgbClr val="5781BD"/>
              </a:buClr>
              <a:buFont typeface="Wingdings" charset="2"/>
              <a:buChar char="§"/>
              <a:defRPr/>
            </a:lvl2pPr>
            <a:lvl3pPr marL="1090612" indent="-285750">
              <a:buClr>
                <a:srgbClr val="5781BD"/>
              </a:buClr>
              <a:buFont typeface="Symbol" charset="2"/>
              <a:buChar char="-"/>
              <a:defRPr/>
            </a:lvl3pPr>
            <a:lvl4pPr marL="1447800" indent="-285750">
              <a:buClr>
                <a:srgbClr val="5781BD"/>
              </a:buClr>
              <a:buFont typeface="Arial"/>
              <a:buChar char="•"/>
              <a:defRPr/>
            </a:lvl4pPr>
            <a:lvl5pPr marL="182880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4234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79388"/>
            <a:ext cx="8207375" cy="457200"/>
          </a:xfrm>
        </p:spPr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2" y="981075"/>
            <a:ext cx="8207376" cy="5145088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11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400856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410064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4042792" cy="514543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9" name="Inhaltsplatzhalter 2"/>
          <p:cNvSpPr>
            <a:spLocks noGrp="1"/>
          </p:cNvSpPr>
          <p:nvPr>
            <p:ph idx="13"/>
          </p:nvPr>
        </p:nvSpPr>
        <p:spPr>
          <a:xfrm>
            <a:off x="4644008" y="980728"/>
            <a:ext cx="4042792" cy="514543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26858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/>
          </p:nvPr>
        </p:nvSpPr>
        <p:spPr>
          <a:xfrm>
            <a:off x="457200" y="1700808"/>
            <a:ext cx="4042792" cy="442535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5" name="Inhaltsplatzhalter 2"/>
          <p:cNvSpPr>
            <a:spLocks noGrp="1"/>
          </p:cNvSpPr>
          <p:nvPr>
            <p:ph idx="16"/>
          </p:nvPr>
        </p:nvSpPr>
        <p:spPr>
          <a:xfrm>
            <a:off x="4644008" y="1700808"/>
            <a:ext cx="4042792" cy="442535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Arial" pitchFamily="34" charset="0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95328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60311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8564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9752" y="985491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008313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6"/>
          </p:nvPr>
        </p:nvSpPr>
        <p:spPr>
          <a:xfrm>
            <a:off x="3563888" y="980728"/>
            <a:ext cx="5122912" cy="5145435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rgbClr val="5781BD"/>
              </a:buClr>
              <a:buFont typeface="Lucida Grande"/>
              <a:buChar char="►"/>
              <a:defRPr/>
            </a:lvl1pPr>
            <a:lvl2pPr marL="712788" indent="-265113">
              <a:buClr>
                <a:srgbClr val="5781BD"/>
              </a:buClr>
              <a:buFont typeface="Wingdings" pitchFamily="2" charset="2"/>
              <a:buChar char="§"/>
              <a:defRPr/>
            </a:lvl2pPr>
            <a:lvl3pPr marL="1079500" indent="-274638">
              <a:buClr>
                <a:srgbClr val="5781BD"/>
              </a:buClr>
              <a:buFont typeface="Symbol" pitchFamily="18" charset="2"/>
              <a:buChar char="-"/>
              <a:defRPr/>
            </a:lvl3pPr>
            <a:lvl4pPr marL="1435100" indent="-273050">
              <a:buClr>
                <a:srgbClr val="5781BD"/>
              </a:buClr>
              <a:buFont typeface="Arial" pitchFamily="34" charset="0"/>
              <a:buChar char="•"/>
              <a:defRPr/>
            </a:lvl4pPr>
            <a:lvl5pPr marL="1619250" indent="0">
              <a:buClr>
                <a:srgbClr val="5781BD"/>
              </a:buClr>
              <a:buFontTx/>
              <a:buNone/>
              <a:defRPr/>
            </a:lvl5pPr>
          </a:lstStyle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12908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Bild auf Platzhalter ziehen oder durch Klicken auf Symbol hinzufügen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Mastertextformat bearbeiten</a:t>
            </a: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9122" y="6453188"/>
            <a:ext cx="706566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9BF8EB76-344E-4B9B-8023-CCEB6ADEF63B}" type="slidenum">
              <a:rPr lang="de-DE" smtClean="0"/>
              <a:pPr algn="r">
                <a:defRPr/>
              </a:pPr>
              <a:t>‹Nr.›</a:t>
            </a:fld>
            <a:endParaRPr lang="de-DE" dirty="0" smtClean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468313" y="6453188"/>
            <a:ext cx="3359668" cy="246062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 Rounded MT Bold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dirty="0" smtClean="0"/>
              <a:t>© 2013 ∣ Thomas Vogel ∣ University of Freiburg</a:t>
            </a:r>
          </a:p>
        </p:txBody>
      </p:sp>
    </p:spTree>
    <p:extLst>
      <p:ext uri="{BB962C8B-B14F-4D97-AF65-F5344CB8AC3E}">
        <p14:creationId xmlns:p14="http://schemas.microsoft.com/office/powerpoint/2010/main" val="325582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411413" y="179388"/>
            <a:ext cx="627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Titelmasterformat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8314" y="6453188"/>
            <a:ext cx="7569200" cy="246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7050" y="6453188"/>
            <a:ext cx="528638" cy="246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fld id="{38C006DF-C700-4363-B366-3B1633FB93C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68313" y="809625"/>
            <a:ext cx="8207375" cy="0"/>
          </a:xfrm>
          <a:prstGeom prst="line">
            <a:avLst/>
          </a:prstGeom>
          <a:noFill/>
          <a:ln w="9525">
            <a:solidFill>
              <a:srgbClr val="9A9B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>
              <a:latin typeface="Arial" pitchFamily="34" charset="0"/>
            </a:endParaRPr>
          </a:p>
        </p:txBody>
      </p:sp>
      <p:sp>
        <p:nvSpPr>
          <p:cNvPr id="1032" name="Line 6"/>
          <p:cNvSpPr>
            <a:spLocks noChangeShapeType="1"/>
          </p:cNvSpPr>
          <p:nvPr/>
        </p:nvSpPr>
        <p:spPr bwMode="auto">
          <a:xfrm>
            <a:off x="468313" y="6315075"/>
            <a:ext cx="8207375" cy="0"/>
          </a:xfrm>
          <a:prstGeom prst="line">
            <a:avLst/>
          </a:prstGeom>
          <a:noFill/>
          <a:ln w="9525">
            <a:solidFill>
              <a:srgbClr val="C1002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None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90612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de-DE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44780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de-DE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able.mcgill.ca/soo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eterthiemann/gradual-jav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.cs.uni-saarland.de/edu/automatedtestingverification12/slides/02-lab-introduction-to-soo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a Security Type System for Java</a:t>
            </a:r>
            <a:endParaRPr lang="en-US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supervisors: Prof. Dr. P. Thiemann, Luminous Fennell</a:t>
            </a:r>
          </a:p>
          <a:p>
            <a:r>
              <a:rPr lang="en-US" dirty="0" smtClean="0"/>
              <a:t>presenter: Thomas Vogel</a:t>
            </a:r>
          </a:p>
          <a:p>
            <a:r>
              <a:rPr lang="en-US" dirty="0" smtClean="0"/>
              <a:t>date: 11/06/2013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0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2" y="981075"/>
            <a:ext cx="8207376" cy="5145088"/>
          </a:xfrm>
        </p:spPr>
        <p:txBody>
          <a:bodyPr/>
          <a:lstStyle/>
          <a:p>
            <a:r>
              <a:rPr lang="en-US" dirty="0">
                <a:solidFill>
                  <a:srgbClr val="004A99"/>
                </a:solidFill>
              </a:rPr>
              <a:t>s</a:t>
            </a:r>
            <a:r>
              <a:rPr lang="en-US" dirty="0" smtClean="0">
                <a:solidFill>
                  <a:srgbClr val="004A99"/>
                </a:solidFill>
              </a:rPr>
              <a:t>ide effects relevant to security:</a:t>
            </a:r>
          </a:p>
          <a:p>
            <a:pPr lvl="1"/>
            <a:r>
              <a:rPr lang="en-US" sz="1800" dirty="0" smtClean="0">
                <a:solidFill>
                  <a:srgbClr val="004A99"/>
                </a:solidFill>
              </a:rPr>
              <a:t>write effects</a:t>
            </a:r>
            <a:r>
              <a:rPr lang="en-US" sz="1800" dirty="0" smtClean="0"/>
              <a:t> affect a specific </a:t>
            </a:r>
            <a:r>
              <a:rPr lang="en-US" sz="1800" dirty="0" smtClean="0">
                <a:solidFill>
                  <a:srgbClr val="004A99"/>
                </a:solidFill>
              </a:rPr>
              <a:t>security level</a:t>
            </a:r>
          </a:p>
          <a:p>
            <a:pPr lvl="1"/>
            <a:r>
              <a:rPr lang="en-US" sz="1800" dirty="0" smtClean="0">
                <a:solidFill>
                  <a:srgbClr val="333333"/>
                </a:solidFill>
              </a:rPr>
              <a:t>triggered by assignments or by method invocations</a:t>
            </a:r>
            <a:endParaRPr lang="en-US" sz="1800" dirty="0"/>
          </a:p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 smtClean="0">
                <a:solidFill>
                  <a:srgbClr val="004A99"/>
                </a:solidFill>
              </a:rPr>
              <a:t>write effects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ll effects which occur inside the method body</a:t>
            </a:r>
          </a:p>
          <a:p>
            <a:endParaRPr lang="en-US" i="1" dirty="0"/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smtClean="0">
                <a:solidFill>
                  <a:srgbClr val="004A99"/>
                </a:solidFill>
              </a:rPr>
              <a:t>write effects</a:t>
            </a:r>
          </a:p>
          <a:p>
            <a:pPr lvl="1"/>
            <a:r>
              <a:rPr lang="en-US" sz="1800" dirty="0">
                <a:solidFill>
                  <a:srgbClr val="333333"/>
                </a:solidFill>
              </a:rPr>
              <a:t>all effects which occur inside the </a:t>
            </a:r>
            <a:r>
              <a:rPr lang="en-US" sz="1800" i="1" dirty="0" smtClean="0">
                <a:solidFill>
                  <a:srgbClr val="333333"/>
                </a:solidFill>
              </a:rPr>
              <a:t>static initializer </a:t>
            </a:r>
            <a:r>
              <a:rPr lang="en-US" sz="1800" dirty="0" smtClean="0">
                <a:solidFill>
                  <a:srgbClr val="333333"/>
                </a:solidFill>
              </a:rPr>
              <a:t>method </a:t>
            </a:r>
            <a:r>
              <a:rPr lang="en-US" sz="1800" dirty="0">
                <a:solidFill>
                  <a:srgbClr val="333333"/>
                </a:solidFill>
              </a:rPr>
              <a:t>body</a:t>
            </a:r>
          </a:p>
          <a:p>
            <a:pPr marL="0" indent="0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1002A"/>
                </a:solidFill>
              </a:rPr>
              <a:t>⚠</a:t>
            </a:r>
            <a:r>
              <a:rPr lang="en-US" dirty="0" smtClean="0">
                <a:solidFill>
                  <a:srgbClr val="333333"/>
                </a:solidFill>
              </a:rPr>
              <a:t> context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4A99"/>
                </a:solidFill>
              </a:rPr>
              <a:t>security level</a:t>
            </a:r>
            <a:r>
              <a:rPr lang="en-US" sz="1800" dirty="0" smtClean="0">
                <a:solidFill>
                  <a:srgbClr val="333333"/>
                </a:solidFill>
              </a:rPr>
              <a:t> of </a:t>
            </a:r>
            <a:r>
              <a:rPr lang="en-US" sz="1800" dirty="0" smtClean="0">
                <a:solidFill>
                  <a:srgbClr val="004A99"/>
                </a:solidFill>
              </a:rPr>
              <a:t>write effect</a:t>
            </a:r>
            <a:r>
              <a:rPr lang="en-US" sz="1800" dirty="0" smtClean="0"/>
              <a:t> &gt;= </a:t>
            </a:r>
            <a:r>
              <a:rPr lang="en-US" sz="1800" dirty="0">
                <a:solidFill>
                  <a:srgbClr val="004A99"/>
                </a:solidFill>
              </a:rPr>
              <a:t>security level </a:t>
            </a:r>
            <a:r>
              <a:rPr lang="en-US" sz="1800" dirty="0">
                <a:solidFill>
                  <a:srgbClr val="333333"/>
                </a:solidFill>
              </a:rPr>
              <a:t>of the context </a:t>
            </a:r>
            <a:endParaRPr lang="en-US" sz="1800" dirty="0">
              <a:solidFill>
                <a:srgbClr val="004A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3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Soot Framework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5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Sable </a:t>
            </a:r>
            <a:r>
              <a:rPr lang="en-US" dirty="0"/>
              <a:t>Research Group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framework for Java optimization</a:t>
            </a:r>
          </a:p>
          <a:p>
            <a:pPr lvl="1"/>
            <a:r>
              <a:rPr lang="en-US" dirty="0" smtClean="0"/>
              <a:t>source-code and byte-code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Intermediate </a:t>
            </a:r>
            <a:r>
              <a:rPr lang="en-US" dirty="0"/>
              <a:t>representation </a:t>
            </a:r>
            <a:r>
              <a:rPr lang="en-US" i="1" dirty="0"/>
              <a:t>Jimple</a:t>
            </a:r>
          </a:p>
          <a:p>
            <a:pPr lvl="1" algn="just"/>
            <a:r>
              <a:rPr lang="en-US" dirty="0"/>
              <a:t>3 address code</a:t>
            </a:r>
          </a:p>
          <a:p>
            <a:pPr lvl="1" algn="just"/>
            <a:r>
              <a:rPr lang="en-US" dirty="0">
                <a:latin typeface="Consolas"/>
                <a:cs typeface="Consolas"/>
              </a:rPr>
              <a:t>GOTO</a:t>
            </a:r>
            <a:r>
              <a:rPr lang="en-US" dirty="0"/>
              <a:t> instead of </a:t>
            </a:r>
            <a:r>
              <a:rPr lang="en-US" dirty="0">
                <a:latin typeface="Consolas"/>
                <a:cs typeface="Consolas"/>
              </a:rPr>
              <a:t>if else</a:t>
            </a:r>
            <a:r>
              <a:rPr lang="en-US" dirty="0">
                <a:cs typeface="Arial"/>
              </a:rPr>
              <a:t>, </a:t>
            </a:r>
            <a:r>
              <a:rPr lang="en-US" dirty="0">
                <a:latin typeface="Consolas"/>
                <a:cs typeface="Consolas"/>
              </a:rPr>
              <a:t>for</a:t>
            </a:r>
            <a:r>
              <a:rPr lang="en-US" dirty="0">
                <a:cs typeface="Arial"/>
              </a:rPr>
              <a:t>, </a:t>
            </a:r>
            <a:r>
              <a:rPr lang="en-US" dirty="0">
                <a:latin typeface="Consolas"/>
                <a:cs typeface="Consolas"/>
              </a:rPr>
              <a:t>while</a:t>
            </a:r>
            <a:r>
              <a:rPr lang="en-US" dirty="0">
                <a:cs typeface="Arial"/>
              </a:rPr>
              <a:t>, </a:t>
            </a:r>
            <a:r>
              <a:rPr lang="en-US" dirty="0">
                <a:latin typeface="Consolas"/>
                <a:cs typeface="Consolas"/>
              </a:rPr>
              <a:t>do</a:t>
            </a:r>
            <a:r>
              <a:rPr lang="en-US" dirty="0">
                <a:cs typeface="Arial"/>
              </a:rPr>
              <a:t>, etc.</a:t>
            </a:r>
          </a:p>
          <a:p>
            <a:endParaRPr lang="en-US" dirty="0" smtClean="0"/>
          </a:p>
          <a:p>
            <a:r>
              <a:rPr lang="en-US" dirty="0" smtClean="0"/>
              <a:t>provides abstract classes for different kinds of analyses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http://www.sable.mcgill.ca/soot/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3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Type Analysis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4" y="179388"/>
            <a:ext cx="8207375" cy="457200"/>
          </a:xfrm>
        </p:spPr>
        <p:txBody>
          <a:bodyPr/>
          <a:lstStyle/>
          <a:p>
            <a:r>
              <a:rPr lang="en-US" dirty="0" smtClean="0"/>
              <a:t>analysis - 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4" y="981075"/>
            <a:ext cx="3768044" cy="5145088"/>
          </a:xfrm>
        </p:spPr>
        <p:txBody>
          <a:bodyPr/>
          <a:lstStyle/>
          <a:p>
            <a:r>
              <a:rPr lang="en-US" dirty="0" smtClean="0"/>
              <a:t>static intra-procedural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forward dataflow analysis</a:t>
            </a:r>
          </a:p>
          <a:p>
            <a:endParaRPr lang="en-US" dirty="0"/>
          </a:p>
          <a:p>
            <a:r>
              <a:rPr lang="en-US" dirty="0" smtClean="0"/>
              <a:t>annotations for definition of </a:t>
            </a:r>
            <a:r>
              <a:rPr lang="en-US" dirty="0" smtClean="0">
                <a:solidFill>
                  <a:srgbClr val="004A99"/>
                </a:solidFill>
              </a:rPr>
              <a:t>security level </a:t>
            </a:r>
            <a:r>
              <a:rPr lang="en-US" dirty="0" smtClean="0">
                <a:solidFill>
                  <a:srgbClr val="333333"/>
                </a:solidFill>
              </a:rPr>
              <a:t>&amp;</a:t>
            </a:r>
            <a:r>
              <a:rPr lang="en-US" dirty="0" smtClean="0">
                <a:solidFill>
                  <a:srgbClr val="004A99"/>
                </a:solidFill>
              </a:rPr>
              <a:t> write effects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/>
                <a:cs typeface="Consolas"/>
              </a:rPr>
              <a:t>SecurityLevel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>
                <a:cs typeface="Consolas"/>
              </a:rPr>
              <a:t>id functions</a:t>
            </a:r>
          </a:p>
          <a:p>
            <a:pPr lvl="1"/>
            <a:endParaRPr lang="en-US" dirty="0">
              <a:cs typeface="Consolas"/>
            </a:endParaRPr>
          </a:p>
          <a:p>
            <a:pPr lvl="0">
              <a:buFont typeface="Lucida Grande"/>
              <a:buChar char="►"/>
            </a:pPr>
            <a:r>
              <a:rPr lang="en-US" dirty="0">
                <a:solidFill>
                  <a:srgbClr val="333333"/>
                </a:solidFill>
              </a:rPr>
              <a:t>library fields</a:t>
            </a:r>
            <a:br>
              <a:rPr lang="en-US" dirty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 weakest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security level</a:t>
            </a:r>
            <a:endParaRPr lang="en-US" sz="1600" dirty="0">
              <a:solidFill>
                <a:srgbClr val="333333"/>
              </a:solidFill>
              <a:sym typeface="Wingdings"/>
            </a:endParaRPr>
          </a:p>
          <a:p>
            <a:pPr>
              <a:buFont typeface="Lucida Grande"/>
              <a:buChar char="►"/>
            </a:pPr>
            <a:endParaRPr lang="en-US" dirty="0" smtClean="0">
              <a:solidFill>
                <a:srgbClr val="333333"/>
              </a:solidFill>
              <a:sym typeface="Wingdings"/>
            </a:endParaRPr>
          </a:p>
          <a:p>
            <a:pPr>
              <a:buFont typeface="Lucida Grande"/>
              <a:buChar char="►"/>
            </a:pPr>
            <a:r>
              <a:rPr lang="en-US" dirty="0" smtClean="0">
                <a:solidFill>
                  <a:srgbClr val="333333"/>
                </a:solidFill>
              </a:rPr>
              <a:t>library methods</a:t>
            </a:r>
            <a:br>
              <a:rPr lang="en-US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strongest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of the operands</a:t>
            </a:r>
            <a:endParaRPr lang="en-US" sz="1600" dirty="0" smtClean="0">
              <a:solidFill>
                <a:srgbClr val="333333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4354297" y="2662548"/>
            <a:ext cx="4308928" cy="3607122"/>
            <a:chOff x="5660571" y="966271"/>
            <a:chExt cx="3220358" cy="3607122"/>
          </a:xfrm>
        </p:grpSpPr>
        <p:sp>
          <p:nvSpPr>
            <p:cNvPr id="5" name="Textfeld 4"/>
            <p:cNvSpPr txBox="1"/>
            <p:nvPr/>
          </p:nvSpPr>
          <p:spPr>
            <a:xfrm>
              <a:off x="5660571" y="1549404"/>
              <a:ext cx="3220357" cy="3023989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package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class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 err="1">
                  <a:solidFill>
                    <a:srgbClr val="0000FF"/>
                  </a:solidFill>
                  <a:latin typeface="Courier-Bold"/>
                </a:rPr>
                <a:t>SootSecurityLevel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extends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SecurityLevel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b="0" dirty="0">
                  <a:solidFill>
                    <a:srgbClr val="AA22FF"/>
                  </a:solidFill>
                  <a:latin typeface="Courier"/>
                </a:rPr>
                <a:t>Override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String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[]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 smtClean="0">
                  <a:solidFill>
                    <a:srgbClr val="0000FF"/>
                  </a:solidFill>
                  <a:latin typeface="Courier"/>
                </a:rPr>
                <a:t>getOrderedSecurityLevels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new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String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[]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"high"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,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"low"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};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	</a:t>
              </a: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ReturnSecurity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"high"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static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&lt;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&gt;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T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highId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 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	</a:t>
              </a: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ReturnSecurity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"low"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static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&lt;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&gt;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T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lowId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T 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  </a:t>
              </a:r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object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srgbClr val="999999"/>
                </a:solidFill>
                <a:latin typeface="Consolas"/>
                <a:cs typeface="Consolas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5660572" y="966271"/>
              <a:ext cx="3220357" cy="52322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i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mplementation of the </a:t>
              </a:r>
              <a:r>
                <a:rPr lang="en-US" b="0" dirty="0" err="1" smtClean="0">
                  <a:solidFill>
                    <a:srgbClr val="9A9B9C"/>
                  </a:solidFill>
                  <a:latin typeface="Consolas"/>
                  <a:cs typeface="Consolas"/>
                </a:rPr>
                <a:t>SootSecurityLevel.java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4354296" y="847373"/>
            <a:ext cx="4308928" cy="1998906"/>
            <a:chOff x="5660571" y="1181714"/>
            <a:chExt cx="3220358" cy="1998906"/>
          </a:xfrm>
        </p:grpSpPr>
        <p:sp>
          <p:nvSpPr>
            <p:cNvPr id="9" name="Textfeld 8"/>
            <p:cNvSpPr txBox="1"/>
            <p:nvPr/>
          </p:nvSpPr>
          <p:spPr>
            <a:xfrm>
              <a:off x="5660571" y="1549404"/>
              <a:ext cx="3220357" cy="1631216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AA22FF"/>
                  </a:solidFill>
                  <a:latin typeface="Courier"/>
                </a:rPr>
                <a:t>@</a:t>
              </a:r>
              <a:r>
                <a:rPr lang="en-US" sz="1000" dirty="0" err="1">
                  <a:solidFill>
                    <a:srgbClr val="AA22FF"/>
                  </a:solidFill>
                  <a:latin typeface="Courier"/>
                </a:rPr>
                <a:t>WriteEffects</a:t>
              </a:r>
              <a:r>
                <a:rPr lang="en-US" sz="100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dirty="0" smtClean="0">
                  <a:solidFill>
                    <a:srgbClr val="666666"/>
                  </a:solidFill>
                  <a:latin typeface="Courier"/>
                </a:rPr>
                <a:t>{}</a:t>
              </a:r>
              <a:r>
                <a:rPr lang="en-US" sz="100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public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8000"/>
                  </a:solidFill>
                  <a:latin typeface="Courier-Bold"/>
                </a:rPr>
                <a:t>class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>
                  <a:solidFill>
                    <a:srgbClr val="0000FF"/>
                  </a:solidFill>
                  <a:latin typeface="Courier-Bold"/>
                </a:rPr>
                <a:t>A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endParaRPr lang="en-US" sz="1000" b="0" dirty="0">
                <a:solidFill>
                  <a:srgbClr val="666666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  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ParameterSecurity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{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"high"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  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ReturnSecurity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>
                  <a:solidFill>
                    <a:srgbClr val="BA2121"/>
                  </a:solidFill>
                  <a:latin typeface="Courier"/>
                </a:rPr>
                <a:t>"high"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srgbClr val="666666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srgbClr val="AA22FF"/>
                  </a:solidFill>
                  <a:latin typeface="Courier"/>
                </a:rPr>
                <a:t>  @</a:t>
              </a:r>
              <a:r>
                <a:rPr lang="en-US" sz="1000" b="0" dirty="0" err="1">
                  <a:solidFill>
                    <a:srgbClr val="AA22FF"/>
                  </a:solidFill>
                  <a:latin typeface="Courier"/>
                </a:rPr>
                <a:t>WriteEffects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{}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  public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dirty="0" err="1">
                  <a:solidFill>
                    <a:srgbClr val="BA2121"/>
                  </a:solidFill>
                  <a:latin typeface="Courier-Bold"/>
                </a:rPr>
                <a:t>int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m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(</a:t>
              </a:r>
              <a:r>
                <a:rPr lang="en-US" sz="1000" dirty="0" err="1">
                  <a:solidFill>
                    <a:srgbClr val="BA2121"/>
                  </a:solidFill>
                  <a:latin typeface="Courier-Bold"/>
                </a:rPr>
                <a:t>int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i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)</a:t>
              </a:r>
              <a:r>
                <a:rPr lang="en-US" sz="1000" b="0" dirty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{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dirty="0" smtClean="0">
                  <a:solidFill>
                    <a:srgbClr val="008000"/>
                  </a:solidFill>
                  <a:latin typeface="Courier-Bold"/>
                </a:rPr>
                <a:t>    return</a:t>
              </a:r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</a:t>
              </a:r>
              <a:r>
                <a:rPr lang="en-US" sz="1000" b="0" dirty="0" err="1">
                  <a:solidFill>
                    <a:prstClr val="black"/>
                  </a:solidFill>
                  <a:latin typeface="Courier"/>
                </a:rPr>
                <a:t>i</a:t>
              </a:r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;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 smtClean="0">
                  <a:solidFill>
                    <a:prstClr val="black"/>
                  </a:solidFill>
                  <a:latin typeface="Courier"/>
                </a:rPr>
                <a:t>  </a:t>
              </a:r>
              <a:r>
                <a:rPr lang="en-US" sz="1000" b="0" dirty="0" smtClean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prstClr val="black"/>
                </a:solidFill>
                <a:latin typeface="Courier"/>
              </a:endParaRPr>
            </a:p>
            <a:p>
              <a:r>
                <a:rPr lang="en-US" sz="1000" b="0" dirty="0">
                  <a:solidFill>
                    <a:srgbClr val="666666"/>
                  </a:solidFill>
                  <a:latin typeface="Courier"/>
                </a:rPr>
                <a:t>}</a:t>
              </a:r>
              <a:endParaRPr lang="en-US" sz="1000" b="0" dirty="0">
                <a:solidFill>
                  <a:srgbClr val="999999"/>
                </a:solidFill>
                <a:latin typeface="Consolas"/>
                <a:cs typeface="Consolas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660572" y="1181714"/>
              <a:ext cx="3220357" cy="30777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annotations: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3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09599" y="3136612"/>
            <a:ext cx="13248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Demo</a:t>
            </a:r>
            <a:endParaRPr lang="en-US" sz="2000" dirty="0"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468314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analysis -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missing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 </a:t>
            </a:r>
            <a:r>
              <a:rPr lang="en-US" dirty="0">
                <a:solidFill>
                  <a:srgbClr val="004A99"/>
                </a:solidFill>
              </a:rPr>
              <a:t>security </a:t>
            </a:r>
            <a:r>
              <a:rPr lang="en-US" dirty="0" smtClean="0">
                <a:solidFill>
                  <a:srgbClr val="004A99"/>
                </a:solidFill>
              </a:rPr>
              <a:t>level</a:t>
            </a:r>
            <a:r>
              <a:rPr lang="en-US" dirty="0" smtClean="0"/>
              <a:t> (security polymorphism)</a:t>
            </a:r>
          </a:p>
          <a:p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eneralized  </a:t>
            </a:r>
            <a:r>
              <a:rPr lang="en-US" dirty="0" smtClean="0">
                <a:solidFill>
                  <a:srgbClr val="004A99"/>
                </a:solidFill>
              </a:rPr>
              <a:t>security level</a:t>
            </a:r>
            <a:r>
              <a:rPr lang="en-US" dirty="0" smtClean="0"/>
              <a:t> hierarchy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Consolas"/>
                <a:cs typeface="Consolas"/>
              </a:rPr>
              <a:t>Exception</a:t>
            </a:r>
            <a:r>
              <a:rPr lang="en-US" dirty="0" smtClean="0">
                <a:latin typeface="Arial"/>
                <a:cs typeface="Arial"/>
              </a:rPr>
              <a:t> handling</a:t>
            </a:r>
          </a:p>
          <a:p>
            <a:endParaRPr lang="en-US" dirty="0" smtClean="0"/>
          </a:p>
          <a:p>
            <a:r>
              <a:rPr lang="en-US" dirty="0">
                <a:cs typeface="Consolas"/>
              </a:rPr>
              <a:t>inheritance</a:t>
            </a:r>
          </a:p>
          <a:p>
            <a:endParaRPr lang="en-US" dirty="0">
              <a:cs typeface="Consolas"/>
            </a:endParaRPr>
          </a:p>
          <a:p>
            <a:r>
              <a:rPr lang="en-US" dirty="0">
                <a:cs typeface="Consolas"/>
              </a:rPr>
              <a:t>c</a:t>
            </a:r>
            <a:r>
              <a:rPr lang="en-US" dirty="0" smtClean="0">
                <a:cs typeface="Consolas"/>
              </a:rPr>
              <a:t>oncurrency</a:t>
            </a:r>
            <a:endParaRPr lang="en-US" dirty="0"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extended arrays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cs typeface="Arial"/>
              </a:rPr>
              <a:t>library</a:t>
            </a:r>
          </a:p>
          <a:p>
            <a:endParaRPr lang="en-US" dirty="0"/>
          </a:p>
          <a:p>
            <a:r>
              <a:rPr lang="en-US" dirty="0">
                <a:latin typeface="Consolas"/>
                <a:cs typeface="Consolas"/>
              </a:rPr>
              <a:t>switch </a:t>
            </a:r>
            <a:r>
              <a:rPr lang="en-US" dirty="0" smtClean="0">
                <a:latin typeface="Consolas"/>
                <a:cs typeface="Consolas"/>
              </a:rPr>
              <a:t>case </a:t>
            </a:r>
            <a:r>
              <a:rPr lang="en-US" dirty="0" smtClean="0"/>
              <a:t>statement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398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check for violations of the </a:t>
            </a:r>
            <a:r>
              <a:rPr lang="en-US" i="1" dirty="0"/>
              <a:t>Security Type System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based on the Soot Framework</a:t>
            </a:r>
          </a:p>
          <a:p>
            <a:endParaRPr lang="en-US" dirty="0"/>
          </a:p>
          <a:p>
            <a:r>
              <a:rPr lang="en-US" dirty="0" smtClean="0"/>
              <a:t>foundation for </a:t>
            </a:r>
            <a:r>
              <a:rPr lang="en-US" i="1" dirty="0"/>
              <a:t>Gradual </a:t>
            </a:r>
            <a:r>
              <a:rPr lang="en-US" i="1" dirty="0" smtClean="0"/>
              <a:t>Type System</a:t>
            </a:r>
            <a:endParaRPr lang="en-US" i="1" dirty="0" smtClean="0"/>
          </a:p>
          <a:p>
            <a:endParaRPr lang="en-US" dirty="0"/>
          </a:p>
          <a:p>
            <a:r>
              <a:rPr lang="en-US" dirty="0" smtClean="0"/>
              <a:t>still </a:t>
            </a:r>
            <a:r>
              <a:rPr lang="en-US" dirty="0"/>
              <a:t>much to do ...</a:t>
            </a:r>
            <a:endParaRPr lang="en-US" dirty="0" smtClean="0"/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://github.com/peterthiemann/gradual-</a:t>
            </a:r>
            <a:r>
              <a:rPr lang="en-US" dirty="0" smtClean="0">
                <a:hlinkClick r:id="rId2"/>
              </a:rPr>
              <a:t>java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[1]: J.P</a:t>
            </a:r>
            <a:r>
              <a:rPr lang="en-US" sz="1200" dirty="0"/>
              <a:t>. </a:t>
            </a:r>
            <a:r>
              <a:rPr lang="en-US" sz="1200" dirty="0" err="1" smtClean="0"/>
              <a:t>Galeotti</a:t>
            </a:r>
            <a:r>
              <a:rPr lang="en-US" sz="1200" dirty="0"/>
              <a:t> </a:t>
            </a:r>
            <a:r>
              <a:rPr lang="en-US" sz="1200" dirty="0" smtClean="0"/>
              <a:t>and A. </a:t>
            </a:r>
            <a:r>
              <a:rPr lang="en-US" sz="1200" dirty="0" err="1" smtClean="0"/>
              <a:t>Gorla</a:t>
            </a:r>
            <a:r>
              <a:rPr lang="en-US" sz="1200" dirty="0"/>
              <a:t>, </a:t>
            </a:r>
            <a:r>
              <a:rPr lang="en-US" sz="1200" dirty="0" smtClean="0"/>
              <a:t>“</a:t>
            </a:r>
            <a:r>
              <a:rPr lang="en-US" sz="1200" i="1" dirty="0" smtClean="0"/>
              <a:t>Introduction </a:t>
            </a:r>
            <a:r>
              <a:rPr lang="en-US" sz="1200" i="1" dirty="0"/>
              <a:t>to </a:t>
            </a:r>
            <a:r>
              <a:rPr lang="en-US" sz="1200" i="1" dirty="0" smtClean="0"/>
              <a:t>Soot”</a:t>
            </a:r>
            <a:r>
              <a:rPr lang="en-US" sz="1200" dirty="0" smtClean="0"/>
              <a:t>, November 2012,</a:t>
            </a:r>
          </a:p>
          <a:p>
            <a:pPr marL="0" indent="0">
              <a:buNone/>
            </a:pP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://www.st.cs.uni-saarland.de/edu/automatedtestingverification12/slides/02-lab-introduction-to-</a:t>
            </a:r>
            <a:r>
              <a:rPr lang="en-US" sz="1200" dirty="0" smtClean="0">
                <a:hlinkClick r:id="rId2"/>
              </a:rPr>
              <a:t>soot.pdf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822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1608688" y="2459876"/>
            <a:ext cx="2863935" cy="1938249"/>
            <a:chOff x="3140033" y="2153214"/>
            <a:chExt cx="2863935" cy="1938249"/>
          </a:xfrm>
        </p:grpSpPr>
        <p:sp>
          <p:nvSpPr>
            <p:cNvPr id="4" name="Textfeld 3"/>
            <p:cNvSpPr txBox="1"/>
            <p:nvPr/>
          </p:nvSpPr>
          <p:spPr>
            <a:xfrm>
              <a:off x="3210540" y="2460247"/>
              <a:ext cx="2722921" cy="1631216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0" dirty="0" err="1" smtClean="0">
                  <a:latin typeface="Consolas"/>
                  <a:cs typeface="Consolas"/>
                </a:rPr>
                <a:t>lowValue</a:t>
              </a:r>
              <a:r>
                <a:rPr lang="en-US" sz="2000" b="0" i="1" dirty="0" err="1" smtClean="0">
                  <a:latin typeface="Consolas"/>
                  <a:cs typeface="Consolas"/>
                </a:rPr>
                <a:t>^L</a:t>
              </a:r>
              <a:r>
                <a:rPr lang="en-US" sz="2000" b="0" dirty="0" smtClean="0">
                  <a:latin typeface="Consolas"/>
                  <a:cs typeface="Consolas"/>
                </a:rPr>
                <a:t> = 42</a:t>
              </a:r>
            </a:p>
            <a:p>
              <a:r>
                <a:rPr lang="en-US" sz="2000" b="0" dirty="0" err="1" smtClean="0">
                  <a:latin typeface="Consolas"/>
                  <a:cs typeface="Consolas"/>
                </a:rPr>
                <a:t>highValue</a:t>
              </a:r>
              <a:r>
                <a:rPr lang="en-US" sz="2000" b="0" i="1" dirty="0" err="1" smtClean="0">
                  <a:latin typeface="Consolas"/>
                  <a:cs typeface="Consolas"/>
                </a:rPr>
                <a:t>^H</a:t>
              </a:r>
              <a:r>
                <a:rPr lang="en-US" sz="2000" b="0" dirty="0" smtClean="0">
                  <a:latin typeface="Consolas"/>
                  <a:cs typeface="Consolas"/>
                </a:rPr>
                <a:t> = true</a:t>
              </a:r>
            </a:p>
            <a:p>
              <a:endParaRPr lang="en-US" sz="2000" b="0" dirty="0">
                <a:latin typeface="Consolas"/>
                <a:cs typeface="Consolas"/>
              </a:endParaRPr>
            </a:p>
            <a:p>
              <a:r>
                <a:rPr lang="en-US" sz="2000" b="0" dirty="0" smtClean="0">
                  <a:latin typeface="Consolas"/>
                  <a:cs typeface="Consolas"/>
                </a:rPr>
                <a:t>print(</a:t>
              </a:r>
              <a:r>
                <a:rPr lang="en-US" sz="2000" b="0" dirty="0" err="1" smtClean="0">
                  <a:latin typeface="Consolas"/>
                  <a:cs typeface="Consolas"/>
                </a:rPr>
                <a:t>lowValue</a:t>
              </a:r>
              <a:r>
                <a:rPr lang="en-US" sz="2000" b="0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2000" b="0" dirty="0">
                  <a:latin typeface="Consolas"/>
                  <a:cs typeface="Consolas"/>
                </a:rPr>
                <a:t>p</a:t>
              </a:r>
              <a:r>
                <a:rPr lang="en-US" sz="2000" b="0" dirty="0" smtClean="0">
                  <a:latin typeface="Consolas"/>
                  <a:cs typeface="Consolas"/>
                </a:rPr>
                <a:t>rint(</a:t>
              </a:r>
              <a:r>
                <a:rPr lang="en-US" sz="2000" b="0" dirty="0" err="1" smtClean="0">
                  <a:latin typeface="Consolas"/>
                  <a:cs typeface="Consolas"/>
                </a:rPr>
                <a:t>highValue</a:t>
              </a:r>
              <a:r>
                <a:rPr lang="en-US" sz="2000" b="0" dirty="0" smtClean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140033" y="2153214"/>
              <a:ext cx="2863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7" name="Gruppierung 6"/>
          <p:cNvGrpSpPr/>
          <p:nvPr/>
        </p:nvGrpSpPr>
        <p:grpSpPr>
          <a:xfrm>
            <a:off x="4671377" y="2459876"/>
            <a:ext cx="2863935" cy="1938249"/>
            <a:chOff x="3140033" y="2153214"/>
            <a:chExt cx="2863935" cy="1938249"/>
          </a:xfrm>
        </p:grpSpPr>
        <p:sp>
          <p:nvSpPr>
            <p:cNvPr id="8" name="Textfeld 7"/>
            <p:cNvSpPr txBox="1"/>
            <p:nvPr/>
          </p:nvSpPr>
          <p:spPr>
            <a:xfrm>
              <a:off x="3210540" y="2460247"/>
              <a:ext cx="2722921" cy="1631216"/>
            </a:xfrm>
            <a:prstGeom prst="rect">
              <a:avLst/>
            </a:prstGeom>
            <a:noFill/>
            <a:ln>
              <a:solidFill>
                <a:srgbClr val="9A9B9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0" dirty="0" err="1" smtClean="0">
                  <a:latin typeface="Consolas"/>
                  <a:cs typeface="Consolas"/>
                </a:rPr>
                <a:t>lowValue</a:t>
              </a:r>
              <a:r>
                <a:rPr lang="en-US" sz="2000" b="0" i="1" dirty="0" err="1" smtClean="0">
                  <a:latin typeface="Consolas"/>
                  <a:cs typeface="Consolas"/>
                </a:rPr>
                <a:t>^L</a:t>
              </a:r>
              <a:r>
                <a:rPr lang="en-US" sz="2000" b="0" dirty="0" smtClean="0">
                  <a:latin typeface="Consolas"/>
                  <a:cs typeface="Consolas"/>
                </a:rPr>
                <a:t> = 42</a:t>
              </a:r>
            </a:p>
            <a:p>
              <a:r>
                <a:rPr lang="en-US" sz="2000" b="0" dirty="0" err="1" smtClean="0">
                  <a:latin typeface="Consolas"/>
                  <a:cs typeface="Consolas"/>
                </a:rPr>
                <a:t>highValue</a:t>
              </a:r>
              <a:r>
                <a:rPr lang="en-US" sz="2000" b="0" i="1" dirty="0" err="1" smtClean="0">
                  <a:latin typeface="Consolas"/>
                  <a:cs typeface="Consolas"/>
                </a:rPr>
                <a:t>^H</a:t>
              </a:r>
              <a:r>
                <a:rPr lang="en-US" sz="2000" b="0" dirty="0" smtClean="0">
                  <a:latin typeface="Consolas"/>
                  <a:cs typeface="Consolas"/>
                </a:rPr>
                <a:t> = true</a:t>
              </a:r>
            </a:p>
            <a:p>
              <a:endParaRPr lang="en-US" sz="2000" b="0" dirty="0">
                <a:latin typeface="Consolas"/>
                <a:cs typeface="Consolas"/>
              </a:endParaRPr>
            </a:p>
            <a:p>
              <a:r>
                <a:rPr lang="en-US" sz="2000" dirty="0" smtClean="0">
                  <a:latin typeface="Consolas"/>
                  <a:cs typeface="Consolas"/>
                </a:rPr>
                <a:t>if</a:t>
              </a:r>
              <a:r>
                <a:rPr lang="en-US" sz="2000" b="0" dirty="0" smtClean="0">
                  <a:latin typeface="Consolas"/>
                  <a:cs typeface="Consolas"/>
                </a:rPr>
                <a:t> </a:t>
              </a:r>
              <a:r>
                <a:rPr lang="en-US" sz="2000" b="0" dirty="0" err="1" smtClean="0">
                  <a:latin typeface="Consolas"/>
                  <a:cs typeface="Consolas"/>
                </a:rPr>
                <a:t>highValue</a:t>
              </a:r>
              <a:endParaRPr lang="en-US" sz="2000" dirty="0" smtClean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</a:t>
              </a:r>
              <a:r>
                <a:rPr lang="en-US" sz="2000" dirty="0" smtClean="0">
                  <a:latin typeface="Consolas"/>
                  <a:cs typeface="Consolas"/>
                </a:rPr>
                <a:t>  </a:t>
              </a:r>
              <a:r>
                <a:rPr lang="en-US" sz="2000" b="0" dirty="0" smtClean="0">
                  <a:latin typeface="Consolas"/>
                  <a:cs typeface="Consolas"/>
                </a:rPr>
                <a:t>print(</a:t>
              </a:r>
              <a:r>
                <a:rPr lang="en-US" sz="2000" b="0" dirty="0" err="1" smtClean="0">
                  <a:latin typeface="Consolas"/>
                  <a:cs typeface="Consolas"/>
                </a:rPr>
                <a:t>lowValue</a:t>
              </a:r>
              <a:r>
                <a:rPr lang="en-US" sz="2000" b="0" dirty="0" smtClean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140033" y="2153214"/>
              <a:ext cx="2863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41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team project objectives</a:t>
            </a:r>
          </a:p>
          <a:p>
            <a:endParaRPr lang="en-US" dirty="0" smtClean="0"/>
          </a:p>
          <a:p>
            <a:r>
              <a:rPr lang="en-US" b="1" dirty="0"/>
              <a:t>guidelines for “Java-like language </a:t>
            </a:r>
            <a:r>
              <a:rPr lang="en-US" b="1" dirty="0" smtClean="0"/>
              <a:t>constructs“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write effects</a:t>
            </a:r>
          </a:p>
          <a:p>
            <a:endParaRPr lang="en-US" dirty="0" smtClean="0"/>
          </a:p>
          <a:p>
            <a:r>
              <a:rPr lang="en-US" b="1" dirty="0" smtClean="0"/>
              <a:t>Soot framework</a:t>
            </a:r>
          </a:p>
          <a:p>
            <a:endParaRPr lang="en-US" dirty="0" smtClean="0"/>
          </a:p>
          <a:p>
            <a:r>
              <a:rPr lang="en-US" b="1" dirty="0" smtClean="0"/>
              <a:t>Analysis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missing</a:t>
            </a:r>
          </a:p>
          <a:p>
            <a:pPr lvl="1"/>
            <a:endParaRPr lang="en-US" dirty="0" smtClean="0"/>
          </a:p>
          <a:p>
            <a:r>
              <a:rPr lang="en-US" b="1" dirty="0"/>
              <a:t>c</a:t>
            </a:r>
            <a:r>
              <a:rPr lang="en-US" b="1" dirty="0" smtClean="0"/>
              <a:t>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00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project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project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ool for Java developer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supports </a:t>
            </a:r>
            <a:r>
              <a:rPr lang="en-US" dirty="0"/>
              <a:t>implementing secure programs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checks for violations of the </a:t>
            </a:r>
            <a:r>
              <a:rPr lang="en-US" i="1" dirty="0" smtClean="0"/>
              <a:t>Security Type System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asis for a </a:t>
            </a:r>
            <a:r>
              <a:rPr lang="en-US" i="1" dirty="0" smtClean="0"/>
              <a:t>Gradual </a:t>
            </a:r>
            <a:r>
              <a:rPr lang="en-US" i="1" dirty="0" smtClean="0"/>
              <a:t>Type System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implementation builds upon a framework</a:t>
            </a:r>
          </a:p>
        </p:txBody>
      </p:sp>
    </p:spTree>
    <p:extLst>
      <p:ext uri="{BB962C8B-B14F-4D97-AF65-F5344CB8AC3E}">
        <p14:creationId xmlns:p14="http://schemas.microsoft.com/office/powerpoint/2010/main" val="46073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</a:t>
            </a:r>
            <a:r>
              <a:rPr lang="en-US" dirty="0" smtClean="0"/>
              <a:t>“Java</a:t>
            </a:r>
            <a:r>
              <a:rPr lang="en-US" dirty="0"/>
              <a:t>-like </a:t>
            </a:r>
            <a:r>
              <a:rPr lang="en-US" dirty="0" smtClean="0"/>
              <a:t>language constructs“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5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ung 18"/>
          <p:cNvGrpSpPr/>
          <p:nvPr/>
        </p:nvGrpSpPr>
        <p:grpSpPr>
          <a:xfrm>
            <a:off x="5143502" y="1223405"/>
            <a:ext cx="3532189" cy="4153337"/>
            <a:chOff x="5005348" y="1181714"/>
            <a:chExt cx="3670342" cy="4153337"/>
          </a:xfrm>
        </p:grpSpPr>
        <p:sp>
          <p:nvSpPr>
            <p:cNvPr id="20" name="Textfeld 19"/>
            <p:cNvSpPr txBox="1"/>
            <p:nvPr/>
          </p:nvSpPr>
          <p:spPr>
            <a:xfrm>
              <a:off x="5005348" y="1549399"/>
              <a:ext cx="3670341" cy="37856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</a:t>
              </a:r>
              <a:r>
                <a:rPr lang="en-US" sz="1600" b="0" dirty="0" smtClean="0">
                  <a:latin typeface="Consolas"/>
                  <a:cs typeface="Consolas"/>
                </a:rPr>
                <a:t> A {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</a:t>
              </a:r>
              <a:r>
                <a:rPr 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constant</a:t>
              </a:r>
              <a:endPara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42</a:t>
              </a: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  <a:sym typeface="Wingdings"/>
                </a:rPr>
                <a:t>--&gt; 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  <a:sym typeface="Wingdings"/>
                </a:rPr>
                <a:t>^L</a:t>
              </a:r>
              <a:endParaRPr lang="en-US" sz="1600" b="0" i="1" dirty="0" smtClean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endParaRPr lang="en-US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expression</a:t>
              </a:r>
              <a:endParaRPr lang="en-US" sz="1600" b="0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local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42 +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high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endParaRPr lang="en-US" sz="1600" b="0" i="1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  <a:r>
                <a:rPr lang="en-US" sz="1600" b="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--&gt; ^H</a:t>
              </a:r>
              <a:endPara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constants &amp; expressions: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5143499" y="1223405"/>
            <a:ext cx="3532189" cy="3414673"/>
            <a:chOff x="5005348" y="1181714"/>
            <a:chExt cx="3670342" cy="3414673"/>
          </a:xfrm>
          <a:solidFill>
            <a:schemeClr val="bg1"/>
          </a:solidFill>
        </p:grpSpPr>
        <p:sp>
          <p:nvSpPr>
            <p:cNvPr id="23" name="Textfeld 22"/>
            <p:cNvSpPr txBox="1"/>
            <p:nvPr/>
          </p:nvSpPr>
          <p:spPr>
            <a:xfrm>
              <a:off x="5005348" y="1549399"/>
              <a:ext cx="3670341" cy="3046988"/>
            </a:xfrm>
            <a:prstGeom prst="rect">
              <a:avLst/>
            </a:prstGeom>
            <a:grpFill/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</a:t>
              </a:r>
              <a:r>
                <a:rPr lang="en-US" sz="1600" b="0" dirty="0" smtClean="0">
                  <a:latin typeface="Consolas"/>
                  <a:cs typeface="Consolas"/>
                </a:rPr>
                <a:t> A {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/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 method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</a:t>
              </a:r>
              <a:r>
                <a:rPr lang="en-US" sz="1600" b="0" dirty="0">
                  <a:latin typeface="Consolas"/>
                  <a:cs typeface="Consolas"/>
                </a:rPr>
                <a:t>method</a:t>
              </a:r>
              <a:r>
                <a:rPr lang="en-US" sz="1600" b="0" dirty="0" smtClean="0">
                  <a:latin typeface="Consolas"/>
                  <a:cs typeface="Consolas"/>
                </a:rPr>
                <a:t>(a1</a:t>
              </a:r>
              <a:r>
                <a:rPr lang="en-US" sz="1600" b="0" i="1" dirty="0">
                  <a:latin typeface="Consolas"/>
                  <a:cs typeface="Consolas"/>
                </a:rPr>
                <a:t>^L</a:t>
              </a:r>
              <a:r>
                <a:rPr lang="en-US" sz="1600" b="0" dirty="0">
                  <a:latin typeface="Consolas"/>
                  <a:cs typeface="Consolas"/>
                </a:rPr>
                <a:t>, </a:t>
              </a:r>
              <a:r>
                <a:rPr lang="en-US" sz="1600" b="0" dirty="0" smtClean="0">
                  <a:latin typeface="Consolas"/>
                  <a:cs typeface="Consolas"/>
                </a:rPr>
                <a:t>a2</a:t>
              </a:r>
              <a:r>
                <a:rPr lang="en-US" sz="1600" b="0" i="1" dirty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</a:t>
              </a:r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dirty="0" smtClean="0">
                  <a:solidFill>
                    <a:srgbClr val="333333"/>
                  </a:solidFill>
                  <a:latin typeface="Consolas"/>
                  <a:cs typeface="Consolas"/>
                </a:rPr>
                <a:t>return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p1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^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L</a:t>
              </a:r>
            </a:p>
            <a:p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meth(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v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, 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v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/</a:t>
              </a:r>
              <a:r>
                <a:rPr 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 --&gt; </a:t>
              </a:r>
              <a:r>
                <a:rPr lang="en-US" sz="16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methods: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3" name="Gruppierung 2"/>
          <p:cNvGrpSpPr/>
          <p:nvPr/>
        </p:nvGrpSpPr>
        <p:grpSpPr>
          <a:xfrm>
            <a:off x="5143499" y="1223405"/>
            <a:ext cx="3532188" cy="4153337"/>
            <a:chOff x="5005349" y="1181714"/>
            <a:chExt cx="3670341" cy="4153337"/>
          </a:xfrm>
          <a:solidFill>
            <a:srgbClr val="FFFFFF"/>
          </a:solidFill>
        </p:grpSpPr>
        <p:sp>
          <p:nvSpPr>
            <p:cNvPr id="8" name="Textfeld 7"/>
            <p:cNvSpPr txBox="1"/>
            <p:nvPr/>
          </p:nvSpPr>
          <p:spPr>
            <a:xfrm>
              <a:off x="5005349" y="1549399"/>
              <a:ext cx="3670341" cy="378565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 </a:t>
              </a:r>
              <a:r>
                <a:rPr lang="en-US" sz="1600" b="0" dirty="0">
                  <a:latin typeface="Consolas"/>
                  <a:cs typeface="Consolas"/>
                </a:rPr>
                <a:t>A</a:t>
              </a:r>
              <a:r>
                <a:rPr lang="en-US" sz="1600" dirty="0" smtClean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// field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= 42  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^L</a:t>
              </a:r>
            </a:p>
            <a:p>
              <a:endParaRPr lang="en-US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// method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  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return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        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// --&gt; </a:t>
              </a:r>
              <a:r>
                <a:rPr lang="en-US" sz="1600" b="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local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local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42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 --&gt; </a:t>
              </a:r>
              <a:r>
                <a:rPr lang="en-US" sz="1600" b="0" i="1" dirty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fields, methods, locals: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457199" y="1549400"/>
            <a:ext cx="4686303" cy="4576763"/>
          </a:xfrm>
        </p:spPr>
        <p:txBody>
          <a:bodyPr/>
          <a:lstStyle/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>
                <a:solidFill>
                  <a:srgbClr val="333333"/>
                </a:solidFill>
              </a:rPr>
              <a:t>locals, fields, methods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security level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definable</a:t>
            </a:r>
          </a:p>
          <a:p>
            <a:pPr>
              <a:buClr>
                <a:srgbClr val="5781BD"/>
              </a:buClr>
            </a:pPr>
            <a:endParaRPr lang="en-US" sz="1600" dirty="0">
              <a:solidFill>
                <a:srgbClr val="333333"/>
              </a:solidFill>
            </a:endParaRPr>
          </a:p>
          <a:p>
            <a:pPr marL="814388" lvl="1" indent="-357188">
              <a:buClr>
                <a:srgbClr val="5781BD"/>
              </a:buClr>
              <a:buFont typeface="Lucida Grande"/>
              <a:buChar char="►"/>
            </a:pPr>
            <a:r>
              <a:rPr lang="en-US" sz="1800" dirty="0">
                <a:solidFill>
                  <a:srgbClr val="333333"/>
                </a:solidFill>
              </a:rPr>
              <a:t>m</a:t>
            </a:r>
            <a:r>
              <a:rPr lang="en-US" sz="1800" dirty="0" smtClean="0">
                <a:solidFill>
                  <a:srgbClr val="333333"/>
                </a:solidFill>
              </a:rPr>
              <a:t>ethod parameter</a:t>
            </a:r>
            <a:r>
              <a:rPr lang="en-US" sz="1800" dirty="0">
                <a:solidFill>
                  <a:srgbClr val="333333"/>
                </a:solidFill>
              </a:rPr>
              <a:t/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argument level &lt;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= parameter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level</a:t>
            </a:r>
          </a:p>
          <a:p>
            <a:pPr marL="814388" lvl="1" indent="-357188">
              <a:buClr>
                <a:srgbClr val="5781BD"/>
              </a:buClr>
              <a:buFont typeface="Lucida Grande"/>
              <a:buChar char="►"/>
            </a:pPr>
            <a:endParaRPr lang="en-US" sz="1800" dirty="0">
              <a:solidFill>
                <a:srgbClr val="333333"/>
              </a:solidFill>
            </a:endParaRPr>
          </a:p>
          <a:p>
            <a:pPr marL="814388" lvl="1" indent="-357188">
              <a:buClr>
                <a:srgbClr val="5781BD"/>
              </a:buClr>
              <a:buFont typeface="Lucida Grande"/>
              <a:buChar char="►"/>
            </a:pPr>
            <a:r>
              <a:rPr lang="en-US" sz="1800" dirty="0" smtClean="0">
                <a:solidFill>
                  <a:srgbClr val="333333"/>
                </a:solidFill>
              </a:rPr>
              <a:t>return </a:t>
            </a:r>
            <a:r>
              <a:rPr lang="en-US" sz="1800" dirty="0">
                <a:solidFill>
                  <a:srgbClr val="333333"/>
                </a:solidFill>
              </a:rPr>
              <a:t>statement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 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security level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 of returned value </a:t>
            </a:r>
            <a:br>
              <a:rPr lang="en-US" sz="1600" dirty="0">
                <a:solidFill>
                  <a:srgbClr val="333333"/>
                </a:solidFill>
                <a:sym typeface="Wingdings"/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	  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 &lt;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= specified return </a:t>
            </a:r>
            <a:r>
              <a:rPr lang="en-US" sz="1600" dirty="0" smtClean="0">
                <a:sym typeface="Wingdings"/>
              </a:rPr>
              <a:t>level</a:t>
            </a:r>
            <a:endParaRPr lang="en-US" sz="1800" dirty="0" smtClean="0">
              <a:solidFill>
                <a:srgbClr val="333333"/>
              </a:solidFill>
            </a:endParaRPr>
          </a:p>
          <a:p>
            <a:pPr lvl="0">
              <a:buClr>
                <a:srgbClr val="5781BD"/>
              </a:buClr>
            </a:pPr>
            <a:endParaRPr lang="en-US" sz="20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constants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weakest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</a:t>
            </a: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>
                <a:solidFill>
                  <a:srgbClr val="333333"/>
                </a:solidFill>
              </a:rPr>
              <a:t>e</a:t>
            </a:r>
            <a:r>
              <a:rPr lang="en-US" sz="2000" dirty="0" smtClean="0">
                <a:solidFill>
                  <a:srgbClr val="333333"/>
                </a:solidFill>
              </a:rPr>
              <a:t>xpressions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strongest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of the operands</a:t>
            </a:r>
            <a:endParaRPr lang="en-US" sz="16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468313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400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1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457199" y="1549400"/>
            <a:ext cx="4686301" cy="4764314"/>
          </a:xfrm>
        </p:spPr>
        <p:txBody>
          <a:bodyPr/>
          <a:lstStyle/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objects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800" dirty="0" smtClean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800" dirty="0" smtClean="0">
                <a:solidFill>
                  <a:srgbClr val="004A99"/>
                </a:solidFill>
              </a:rPr>
              <a:t>security level</a:t>
            </a:r>
            <a:r>
              <a:rPr lang="en-US" sz="1800" dirty="0" smtClean="0"/>
              <a:t> of an instance trumps </a:t>
            </a:r>
            <a:br>
              <a:rPr lang="en-US" sz="1800" dirty="0" smtClean="0"/>
            </a:br>
            <a:r>
              <a:rPr lang="en-US" sz="1800" dirty="0" smtClean="0"/>
              <a:t>     the level of </a:t>
            </a:r>
            <a:r>
              <a:rPr lang="en-US" sz="1800" dirty="0"/>
              <a:t>a </a:t>
            </a:r>
            <a:r>
              <a:rPr lang="en-US" sz="1800" dirty="0" smtClean="0"/>
              <a:t>field or method</a:t>
            </a:r>
            <a:endParaRPr lang="en-US" sz="18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 smtClean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>
              <a:buClr>
                <a:srgbClr val="5781BD"/>
              </a:buClr>
            </a:pPr>
            <a:r>
              <a:rPr lang="en-US" sz="3200" dirty="0">
                <a:solidFill>
                  <a:srgbClr val="C1002A"/>
                </a:solidFill>
              </a:rPr>
              <a:t>⚠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</a:rPr>
              <a:t>context:</a:t>
            </a:r>
          </a:p>
          <a:p>
            <a:pPr>
              <a:buClr>
                <a:srgbClr val="5781BD"/>
              </a:buClr>
            </a:pPr>
            <a:r>
              <a:rPr lang="en-US" sz="1800" dirty="0">
                <a:solidFill>
                  <a:srgbClr val="004A99"/>
                </a:solidFill>
              </a:rPr>
              <a:t>security level </a:t>
            </a:r>
            <a:r>
              <a:rPr lang="en-US" sz="1800" dirty="0">
                <a:solidFill>
                  <a:srgbClr val="333333"/>
                </a:solidFill>
              </a:rPr>
              <a:t>of the context must be taken into account for return </a:t>
            </a:r>
            <a:r>
              <a:rPr lang="en-US" sz="1800" dirty="0" smtClean="0">
                <a:solidFill>
                  <a:srgbClr val="333333"/>
                </a:solidFill>
              </a:rPr>
              <a:t>statement as well as for assignments.</a:t>
            </a:r>
            <a:endParaRPr lang="en-US" sz="1800" dirty="0">
              <a:solidFill>
                <a:srgbClr val="333333"/>
              </a:solidFill>
            </a:endParaRPr>
          </a:p>
          <a:p>
            <a:pPr>
              <a:buClr>
                <a:srgbClr val="5781BD"/>
              </a:buClr>
            </a:pPr>
            <a:endParaRPr lang="en-US" sz="2000" dirty="0" smtClean="0"/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dirty="0"/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468313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400" dirty="0" smtClean="0"/>
              <a:t>security</a:t>
            </a:r>
            <a:endParaRPr lang="en-US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5143500" y="1224000"/>
            <a:ext cx="3532188" cy="4892001"/>
            <a:chOff x="5005349" y="1181714"/>
            <a:chExt cx="3670341" cy="4892001"/>
          </a:xfrm>
          <a:solidFill>
            <a:srgbClr val="FFFFFF"/>
          </a:solidFill>
        </p:grpSpPr>
        <p:sp>
          <p:nvSpPr>
            <p:cNvPr id="9" name="Textfeld 8"/>
            <p:cNvSpPr txBox="1"/>
            <p:nvPr/>
          </p:nvSpPr>
          <p:spPr>
            <a:xfrm>
              <a:off x="5005349" y="1549399"/>
              <a:ext cx="3670341" cy="452431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 </a:t>
              </a:r>
              <a:r>
                <a:rPr lang="en-US" sz="1600" b="0" dirty="0" smtClean="0">
                  <a:latin typeface="Consolas"/>
                  <a:cs typeface="Consolas"/>
                </a:rPr>
                <a:t>B</a:t>
              </a:r>
              <a:r>
                <a:rPr lang="en-US" sz="1600" dirty="0" smtClean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method1()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         </a:t>
              </a:r>
              <a:endPara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object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obj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dirty="0">
                  <a:solidFill>
                    <a:srgbClr val="333333"/>
                  </a:solidFill>
                  <a:latin typeface="Consolas"/>
                  <a:cs typeface="Consolas"/>
                </a:rPr>
                <a:t>new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A()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obj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.field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endParaRPr lang="en-US" sz="1600" b="0" i="1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 /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 --&gt; </a:t>
              </a:r>
              <a:r>
                <a:rPr lang="en-US" sz="1600" b="0" i="1" dirty="0">
                  <a:solidFill>
                    <a:srgbClr val="999999"/>
                  </a:solidFill>
                  <a:latin typeface="Consolas"/>
                  <a:cs typeface="Consolas"/>
                </a:rPr>
                <a:t>^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</a:rPr>
                <a:t>H</a:t>
              </a:r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// Context</a:t>
              </a:r>
              <a:endParaRPr lang="en-US" sz="1600" b="0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smtClean="0">
                  <a:latin typeface="Consolas"/>
                  <a:cs typeface="Consolas"/>
                </a:rPr>
                <a:t>method2(</a:t>
              </a:r>
              <a:r>
                <a:rPr lang="en-US" sz="1600" b="0" dirty="0">
                  <a:latin typeface="Consolas"/>
                  <a:cs typeface="Consolas"/>
                </a:rPr>
                <a:t>)</a:t>
              </a:r>
              <a:r>
                <a:rPr lang="en-US" sz="1600" b="0" i="1" dirty="0">
                  <a:latin typeface="Consolas"/>
                  <a:cs typeface="Consolas"/>
                </a:rPr>
                <a:t>^H</a:t>
              </a:r>
              <a:r>
                <a:rPr lang="en-US" sz="1600" b="0" dirty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if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val1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</a:p>
            <a:p>
              <a:r>
                <a:rPr lang="en-US" sz="160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  return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val2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^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L</a:t>
              </a:r>
            </a:p>
            <a:p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...</a:t>
              </a:r>
              <a:endParaRPr lang="en-US" sz="1600" b="0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smtClean="0">
                  <a:latin typeface="Consolas"/>
                  <a:cs typeface="Consolas"/>
                </a:rPr>
                <a:t>.</a:t>
              </a:r>
              <a:r>
                <a:rPr lang="en-US" sz="1600" b="0" dirty="0">
                  <a:latin typeface="Consolas"/>
                  <a:cs typeface="Consolas"/>
                </a:rPr>
                <a:t>..</a:t>
              </a:r>
              <a:endParaRPr lang="en-US" sz="1600" b="0" dirty="0" smtClean="0"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objects &amp; context: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9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9752" y="985491"/>
            <a:ext cx="5019392" cy="504642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457199" y="1549400"/>
            <a:ext cx="5203371" cy="4576763"/>
          </a:xfrm>
        </p:spPr>
        <p:txBody>
          <a:bodyPr/>
          <a:lstStyle/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locals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flexible treatment</a:t>
            </a:r>
            <a:endParaRPr lang="en-US" sz="16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fields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 of assigned value </a:t>
            </a:r>
            <a:br>
              <a:rPr lang="en-US" sz="1600" dirty="0" smtClean="0">
                <a:solidFill>
                  <a:srgbClr val="333333"/>
                </a:solidFill>
                <a:sym typeface="Wingdings"/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     &lt;= level of field</a:t>
            </a:r>
            <a:endParaRPr lang="en-US" sz="1600" dirty="0">
              <a:solidFill>
                <a:srgbClr val="333333"/>
              </a:solidFill>
            </a:endParaRPr>
          </a:p>
          <a:p>
            <a:pPr marL="357188" lvl="0" indent="-357188">
              <a:buClr>
                <a:srgbClr val="5781BD"/>
              </a:buClr>
              <a:buFont typeface="Lucida Grande"/>
              <a:buChar char="►"/>
            </a:pPr>
            <a:endParaRPr lang="en-US" sz="2000" dirty="0">
              <a:solidFill>
                <a:srgbClr val="333333"/>
              </a:solidFill>
            </a:endParaRPr>
          </a:p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r>
              <a:rPr lang="en-US" sz="2000" dirty="0" smtClean="0">
                <a:solidFill>
                  <a:srgbClr val="333333"/>
                </a:solidFill>
              </a:rPr>
              <a:t>array</a:t>
            </a:r>
            <a:br>
              <a:rPr lang="en-US" sz="2000" dirty="0" smtClean="0">
                <a:solidFill>
                  <a:srgbClr val="333333"/>
                </a:solidFill>
              </a:rPr>
            </a:br>
            <a:r>
              <a:rPr lang="en-US" sz="1600" dirty="0">
                <a:solidFill>
                  <a:srgbClr val="333333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</a:t>
            </a:r>
            <a:r>
              <a:rPr lang="en-US" sz="1600" dirty="0">
                <a:solidFill>
                  <a:srgbClr val="004A99"/>
                </a:solidFill>
                <a:sym typeface="Wingdings"/>
              </a:rPr>
              <a:t>level </a:t>
            </a:r>
            <a:r>
              <a:rPr lang="en-US" sz="1600" dirty="0">
                <a:solidFill>
                  <a:srgbClr val="333333"/>
                </a:solidFill>
                <a:sym typeface="Wingdings"/>
              </a:rPr>
              <a:t>of assigned value </a:t>
            </a: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/>
            </a:r>
            <a:br>
              <a:rPr lang="en-US" sz="1600" dirty="0" smtClean="0">
                <a:solidFill>
                  <a:srgbClr val="333333"/>
                </a:solidFill>
                <a:sym typeface="Wingdings"/>
              </a:rPr>
            </a:br>
            <a:r>
              <a:rPr lang="en-US" sz="1600" dirty="0" smtClean="0">
                <a:solidFill>
                  <a:srgbClr val="333333"/>
                </a:solidFill>
                <a:sym typeface="Wingdings"/>
              </a:rPr>
              <a:t>     == weakest </a:t>
            </a:r>
            <a:r>
              <a:rPr lang="en-US" sz="1600" dirty="0" smtClean="0">
                <a:solidFill>
                  <a:srgbClr val="004A99"/>
                </a:solidFill>
                <a:sym typeface="Wingdings"/>
              </a:rPr>
              <a:t>security level </a:t>
            </a:r>
            <a:r>
              <a:rPr lang="en-US" sz="1600" i="1" dirty="0" smtClean="0">
                <a:sym typeface="Wingdings"/>
              </a:rPr>
              <a:t>(restriction)</a:t>
            </a:r>
          </a:p>
          <a:p>
            <a:pPr marL="357188" indent="-357188">
              <a:buClr>
                <a:srgbClr val="5781BD"/>
              </a:buClr>
              <a:buFont typeface="Lucida Grande"/>
              <a:buChar char="►"/>
            </a:pPr>
            <a:endParaRPr lang="en-US" sz="1600" i="1" dirty="0">
              <a:sym typeface="Wingdings"/>
            </a:endParaRPr>
          </a:p>
          <a:p>
            <a:pPr>
              <a:buClr>
                <a:srgbClr val="5781BD"/>
              </a:buClr>
            </a:pPr>
            <a:r>
              <a:rPr lang="en-US" sz="3200" dirty="0">
                <a:solidFill>
                  <a:srgbClr val="C1002A"/>
                </a:solidFill>
              </a:rPr>
              <a:t>⚠</a:t>
            </a:r>
            <a:r>
              <a:rPr lang="en-US" sz="2800" dirty="0">
                <a:solidFill>
                  <a:srgbClr val="333333"/>
                </a:solidFill>
              </a:rPr>
              <a:t> </a:t>
            </a:r>
            <a:r>
              <a:rPr lang="en-US" sz="2000" dirty="0" smtClean="0">
                <a:solidFill>
                  <a:srgbClr val="333333"/>
                </a:solidFill>
              </a:rPr>
              <a:t>context</a:t>
            </a:r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468313" y="17938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400" dirty="0" smtClean="0"/>
              <a:t>security</a:t>
            </a:r>
            <a:endParaRPr lang="en-US" sz="2400" dirty="0"/>
          </a:p>
        </p:txBody>
      </p:sp>
      <p:grpSp>
        <p:nvGrpSpPr>
          <p:cNvPr id="11" name="Gruppierung 10"/>
          <p:cNvGrpSpPr/>
          <p:nvPr/>
        </p:nvGrpSpPr>
        <p:grpSpPr>
          <a:xfrm>
            <a:off x="5143500" y="1224000"/>
            <a:ext cx="3532188" cy="4645779"/>
            <a:chOff x="5005349" y="1181714"/>
            <a:chExt cx="3670341" cy="4645779"/>
          </a:xfrm>
          <a:solidFill>
            <a:srgbClr val="FFFFFF"/>
          </a:solidFill>
        </p:grpSpPr>
        <p:sp>
          <p:nvSpPr>
            <p:cNvPr id="12" name="Textfeld 11"/>
            <p:cNvSpPr txBox="1"/>
            <p:nvPr/>
          </p:nvSpPr>
          <p:spPr>
            <a:xfrm>
              <a:off x="5005349" y="1549399"/>
              <a:ext cx="3670341" cy="42780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 </a:t>
              </a:r>
              <a:r>
                <a:rPr lang="en-US" sz="1600" b="0" dirty="0" smtClean="0">
                  <a:latin typeface="Consolas"/>
                  <a:cs typeface="Consolas"/>
                </a:rPr>
                <a:t>A</a:t>
              </a:r>
              <a:r>
                <a:rPr lang="en-US" sz="1600" dirty="0" smtClean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locals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latin typeface="Consolas"/>
                  <a:cs typeface="Consolas"/>
                </a:rPr>
                <a:t>val</a:t>
              </a:r>
              <a:r>
                <a:rPr lang="en-US" sz="1600" b="0" dirty="0" smtClean="0">
                  <a:latin typeface="Consolas"/>
                  <a:cs typeface="Consolas"/>
                </a:rPr>
                <a:t> = </a:t>
              </a:r>
              <a:r>
                <a:rPr lang="en-US" sz="1600" b="0" dirty="0" err="1">
                  <a:latin typeface="Consolas"/>
                  <a:cs typeface="Consolas"/>
                </a:rPr>
                <a:t>high</a:t>
              </a:r>
              <a:r>
                <a:rPr lang="en-US" sz="1600" b="0" i="1" dirty="0" err="1">
                  <a:latin typeface="Consolas"/>
                  <a:cs typeface="Consolas"/>
                </a:rPr>
                <a:t>^H</a:t>
              </a:r>
              <a:r>
                <a:rPr lang="en-US" sz="1600" b="0" dirty="0">
                  <a:latin typeface="Consolas"/>
                  <a:cs typeface="Consolas"/>
                </a:rPr>
                <a:t> 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 /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 --&gt; </a:t>
              </a:r>
              <a:r>
                <a:rPr lang="en-US" sz="1600" b="0" dirty="0" err="1">
                  <a:solidFill>
                    <a:srgbClr val="999999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>
                  <a:solidFill>
                    <a:srgbClr val="999999"/>
                  </a:solidFill>
                  <a:latin typeface="Consolas"/>
                  <a:cs typeface="Consolas"/>
                </a:rPr>
                <a:t>^</a:t>
              </a:r>
              <a:r>
                <a:rPr lang="en-US" sz="1600" b="0" i="1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H</a:t>
              </a:r>
              <a:endParaRPr lang="en-US" sz="1600" b="0" i="1" dirty="0" smtClean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i="1" dirty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</a:t>
              </a:r>
              <a:r>
                <a:rPr lang="en-US" sz="1600" b="0" dirty="0" err="1">
                  <a:latin typeface="Consolas"/>
                  <a:cs typeface="Consolas"/>
                </a:rPr>
                <a:t>val</a:t>
              </a:r>
              <a:r>
                <a:rPr lang="en-US" sz="1600" b="0" dirty="0">
                  <a:latin typeface="Consolas"/>
                  <a:cs typeface="Consolas"/>
                </a:rPr>
                <a:t> = </a:t>
              </a:r>
              <a:r>
                <a:rPr lang="en-US" sz="1600" b="0" dirty="0" err="1" smtClean="0">
                  <a:latin typeface="Consolas"/>
                  <a:cs typeface="Consolas"/>
                </a:rPr>
                <a:t>low</a:t>
              </a:r>
              <a:r>
                <a:rPr lang="en-US" sz="1600" b="0" i="1" dirty="0" err="1" smtClean="0">
                  <a:latin typeface="Consolas"/>
                  <a:cs typeface="Consolas"/>
                </a:rPr>
                <a:t>^L</a:t>
              </a:r>
              <a:r>
                <a:rPr lang="en-US" sz="1600" b="0" dirty="0" smtClean="0">
                  <a:latin typeface="Consolas"/>
                  <a:cs typeface="Consolas"/>
                </a:rPr>
                <a:t> </a:t>
              </a:r>
              <a:endParaRPr lang="en-US" sz="1600" b="0" dirty="0"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    // --&gt; </a:t>
              </a:r>
              <a:r>
                <a:rPr lang="en-US" sz="1600" b="0" dirty="0" err="1">
                  <a:solidFill>
                    <a:srgbClr val="999999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^L</a:t>
              </a:r>
              <a:endParaRPr lang="en-US" sz="1600" b="0" i="1" dirty="0" smtClean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>
                  <a:latin typeface="Consolas"/>
                  <a:cs typeface="Consolas"/>
                </a:rPr>
                <a:t>val</a:t>
              </a:r>
              <a:r>
                <a:rPr lang="en-US" sz="1600" b="0" dirty="0">
                  <a:latin typeface="Consolas"/>
                  <a:cs typeface="Consolas"/>
                </a:rPr>
                <a:t> = </a:t>
              </a:r>
              <a:r>
                <a:rPr lang="en-US" sz="1600" b="0" dirty="0" err="1">
                  <a:latin typeface="Consolas"/>
                  <a:cs typeface="Consolas"/>
                </a:rPr>
                <a:t>high</a:t>
              </a:r>
              <a:r>
                <a:rPr lang="en-US" sz="1600" b="0" i="1" dirty="0" err="1">
                  <a:latin typeface="Consolas"/>
                  <a:cs typeface="Consolas"/>
                </a:rPr>
                <a:t>^H</a:t>
              </a:r>
              <a:r>
                <a:rPr lang="en-US" sz="1600" b="0" dirty="0">
                  <a:latin typeface="Consolas"/>
                  <a:cs typeface="Consolas"/>
                </a:rPr>
                <a:t> </a:t>
              </a: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    // --&gt; </a:t>
              </a:r>
              <a:r>
                <a:rPr lang="en-US" sz="1600" b="0" dirty="0" err="1">
                  <a:solidFill>
                    <a:srgbClr val="999999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  <a:endParaRPr lang="en-US" sz="1600" b="0" i="1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endPara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latin typeface="Consolas"/>
                  <a:cs typeface="Consolas"/>
                </a:rPr>
                <a:t>  .</a:t>
              </a:r>
              <a:r>
                <a:rPr lang="en-US" sz="1600" b="0" dirty="0">
                  <a:latin typeface="Consolas"/>
                  <a:cs typeface="Consolas"/>
                </a:rPr>
                <a:t>.</a:t>
              </a:r>
              <a:r>
                <a:rPr lang="en-US" sz="1600" b="0" dirty="0" smtClean="0">
                  <a:latin typeface="Consolas"/>
                  <a:cs typeface="Consolas"/>
                </a:rPr>
                <a:t>.</a:t>
              </a:r>
            </a:p>
            <a:p>
              <a:endParaRPr lang="en-US" sz="1600" b="0" dirty="0" smtClean="0"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locals: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143500" y="1224000"/>
            <a:ext cx="3532188" cy="4645779"/>
            <a:chOff x="5005349" y="1181714"/>
            <a:chExt cx="3670341" cy="4645779"/>
          </a:xfrm>
          <a:solidFill>
            <a:srgbClr val="FFFFFF"/>
          </a:solidFill>
        </p:grpSpPr>
        <p:sp>
          <p:nvSpPr>
            <p:cNvPr id="15" name="Textfeld 14"/>
            <p:cNvSpPr txBox="1"/>
            <p:nvPr/>
          </p:nvSpPr>
          <p:spPr>
            <a:xfrm>
              <a:off x="5005349" y="1549399"/>
              <a:ext cx="3670341" cy="42780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 </a:t>
              </a:r>
              <a:r>
                <a:rPr lang="en-US" sz="1600" b="0" dirty="0" smtClean="0">
                  <a:latin typeface="Consolas"/>
                  <a:cs typeface="Consolas"/>
                </a:rPr>
                <a:t>A</a:t>
              </a:r>
              <a:r>
                <a:rPr lang="en-US" sz="1600" dirty="0" smtClean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 </a:t>
              </a:r>
            </a:p>
            <a:p>
              <a:r>
                <a:rPr 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</a:t>
              </a:r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field</a:t>
              </a:r>
              <a:endParaRPr lang="en-US" sz="1600" b="0" dirty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42</a:t>
              </a:r>
              <a:r>
                <a:rPr lang="en-US" sz="1600" b="0" i="1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  <a:endParaRPr lang="en-US" sz="1600" b="0" i="1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</a:t>
              </a:r>
            </a:p>
            <a:p>
              <a:endParaRPr lang="en-US" sz="1600" b="0" dirty="0" smtClean="0">
                <a:latin typeface="Consolas"/>
                <a:cs typeface="Consolas"/>
              </a:endParaRPr>
            </a:p>
            <a:p>
              <a:r>
                <a:rPr lang="en-US" sz="1600" b="0" dirty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   field = </a:t>
              </a:r>
              <a:r>
                <a:rPr lang="en-US" sz="1600" b="0" dirty="0" err="1">
                  <a:latin typeface="Consolas"/>
                  <a:cs typeface="Consolas"/>
                </a:rPr>
                <a:t>high</a:t>
              </a:r>
              <a:r>
                <a:rPr lang="en-US" sz="1600" b="0" i="1" dirty="0" err="1">
                  <a:latin typeface="Consolas"/>
                  <a:cs typeface="Consolas"/>
                </a:rPr>
                <a:t>^H</a:t>
              </a:r>
              <a:r>
                <a:rPr lang="en-US" sz="1600" b="0" dirty="0">
                  <a:latin typeface="Consolas"/>
                  <a:cs typeface="Consolas"/>
                </a:rPr>
                <a:t> 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 /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 --&gt; </a:t>
              </a:r>
              <a:r>
                <a:rPr lang="en-US" sz="1600" b="0" dirty="0" err="1">
                  <a:solidFill>
                    <a:srgbClr val="999999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  <a:endParaRPr lang="en-US" sz="1600" b="0" i="1" dirty="0" smtClean="0">
                <a:solidFill>
                  <a:srgbClr val="999999"/>
                </a:solidFill>
                <a:latin typeface="Consolas"/>
                <a:cs typeface="Consolas"/>
              </a:endParaRPr>
            </a:p>
            <a:p>
              <a:r>
                <a:rPr lang="en-US" sz="1600" b="0" i="1" dirty="0">
                  <a:solidFill>
                    <a:srgbClr val="999999"/>
                  </a:solidFill>
                  <a:latin typeface="Consolas"/>
                  <a:cs typeface="Consolas"/>
                </a:rPr>
                <a:t> </a:t>
              </a:r>
              <a:r>
                <a:rPr lang="en-US" sz="1600" b="0" i="1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</a:t>
              </a:r>
              <a:r>
                <a:rPr lang="en-US" sz="1600" b="0" dirty="0">
                  <a:latin typeface="Consolas"/>
                  <a:cs typeface="Consolas"/>
                </a:rPr>
                <a:t>field </a:t>
              </a:r>
              <a:r>
                <a:rPr lang="en-US" sz="1600" b="0" dirty="0" smtClean="0">
                  <a:latin typeface="Consolas"/>
                  <a:cs typeface="Consolas"/>
                </a:rPr>
                <a:t>= </a:t>
              </a:r>
              <a:r>
                <a:rPr lang="en-US" sz="1600" b="0" dirty="0" err="1" smtClean="0">
                  <a:latin typeface="Consolas"/>
                  <a:cs typeface="Consolas"/>
                </a:rPr>
                <a:t>low</a:t>
              </a:r>
              <a:r>
                <a:rPr lang="en-US" sz="1600" b="0" i="1" dirty="0" err="1" smtClean="0">
                  <a:latin typeface="Consolas"/>
                  <a:cs typeface="Consolas"/>
                </a:rPr>
                <a:t>^L</a:t>
              </a:r>
              <a:r>
                <a:rPr lang="en-US" sz="1600" b="0" dirty="0" smtClean="0">
                  <a:latin typeface="Consolas"/>
                  <a:cs typeface="Consolas"/>
                </a:rPr>
                <a:t> </a:t>
              </a:r>
              <a:endParaRPr lang="en-US" sz="1600" b="0" dirty="0">
                <a:latin typeface="Consolas"/>
                <a:cs typeface="Consolas"/>
              </a:endParaRPr>
            </a:p>
            <a:p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    // --&gt; </a:t>
              </a:r>
              <a:r>
                <a:rPr lang="en-US" sz="1600" b="0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field</a:t>
              </a:r>
              <a:r>
                <a:rPr lang="en-US" sz="1600" b="0" i="1" dirty="0" err="1" smtClean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  <a:endParaRPr lang="en-US" sz="16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latin typeface="Consolas"/>
                  <a:cs typeface="Consolas"/>
                </a:rPr>
                <a:t>  .</a:t>
              </a:r>
              <a:r>
                <a:rPr lang="en-US" sz="1600" b="0" dirty="0">
                  <a:latin typeface="Consolas"/>
                  <a:cs typeface="Consolas"/>
                </a:rPr>
                <a:t>.</a:t>
              </a:r>
              <a:r>
                <a:rPr lang="en-US" sz="1600" b="0" dirty="0" smtClean="0">
                  <a:latin typeface="Consolas"/>
                  <a:cs typeface="Consolas"/>
                </a:rPr>
                <a:t>.</a:t>
              </a:r>
            </a:p>
            <a:p>
              <a:endParaRPr lang="en-US" sz="1600" b="0" dirty="0" smtClean="0"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fields: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143500" y="1224000"/>
            <a:ext cx="3532188" cy="3660894"/>
            <a:chOff x="5005349" y="1181714"/>
            <a:chExt cx="3670341" cy="3660894"/>
          </a:xfrm>
          <a:solidFill>
            <a:srgbClr val="FFFFFF"/>
          </a:solidFill>
        </p:grpSpPr>
        <p:sp>
          <p:nvSpPr>
            <p:cNvPr id="18" name="Textfeld 17"/>
            <p:cNvSpPr txBox="1"/>
            <p:nvPr/>
          </p:nvSpPr>
          <p:spPr>
            <a:xfrm>
              <a:off x="5005349" y="1549399"/>
              <a:ext cx="3670341" cy="329320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9A9B9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/>
                  <a:cs typeface="Consolas"/>
                </a:rPr>
                <a:t>class </a:t>
              </a:r>
              <a:r>
                <a:rPr lang="en-US" sz="1600" b="0" dirty="0" smtClean="0">
                  <a:latin typeface="Consolas"/>
                  <a:cs typeface="Consolas"/>
                </a:rPr>
                <a:t>A</a:t>
              </a:r>
              <a:r>
                <a:rPr lang="en-US" sz="1600" dirty="0" smtClean="0">
                  <a:latin typeface="Consolas"/>
                  <a:cs typeface="Consolas"/>
                </a:rPr>
                <a:t> </a:t>
              </a:r>
              <a:r>
                <a:rPr lang="en-US" sz="1600" b="0" dirty="0" smtClean="0">
                  <a:latin typeface="Consolas"/>
                  <a:cs typeface="Consolas"/>
                </a:rPr>
                <a:t>{</a:t>
              </a:r>
            </a:p>
            <a:p>
              <a:r>
                <a:rPr lang="en-US" sz="16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</a:rPr>
                <a:t> </a:t>
              </a:r>
            </a:p>
            <a:p>
              <a:r>
                <a:rPr lang="en-US" sz="1600" b="0" dirty="0" smtClean="0">
                  <a:latin typeface="Consolas"/>
                  <a:cs typeface="Consolas"/>
                </a:rPr>
                <a:t>  method()</a:t>
              </a:r>
              <a:r>
                <a:rPr lang="en-US" sz="1600" b="0" i="1" dirty="0" smtClean="0">
                  <a:latin typeface="Consolas"/>
                  <a:cs typeface="Consolas"/>
                </a:rPr>
                <a:t>^H</a:t>
              </a:r>
              <a:r>
                <a:rPr lang="en-US" sz="1600" b="0" dirty="0" smtClean="0">
                  <a:latin typeface="Consolas"/>
                  <a:cs typeface="Consolas"/>
                </a:rPr>
                <a:t> {</a:t>
              </a:r>
              <a:endPara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...	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// array</a:t>
              </a: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  </a:t>
              </a:r>
              <a:r>
                <a:rPr lang="en-US" sz="1600" b="0" dirty="0" err="1" smtClean="0">
                  <a:solidFill>
                    <a:srgbClr val="333333"/>
                  </a:solidFill>
                  <a:latin typeface="Consolas"/>
                  <a:cs typeface="Consolas"/>
                </a:rPr>
                <a:t>arr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i="1" dirty="0">
                  <a:solidFill>
                    <a:srgbClr val="333333"/>
                  </a:solidFill>
                  <a:latin typeface="Consolas"/>
                  <a:cs typeface="Consolas"/>
                </a:rPr>
                <a:t>[0]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= </a:t>
              </a:r>
              <a:r>
                <a:rPr lang="en-US" sz="1600" b="0" dirty="0" err="1">
                  <a:solidFill>
                    <a:srgbClr val="333333"/>
                  </a:solidFill>
                  <a:latin typeface="Consolas"/>
                  <a:cs typeface="Consolas"/>
                </a:rPr>
                <a:t>val</a:t>
              </a:r>
              <a:r>
                <a:rPr lang="en-US" sz="1600" b="0" i="1" dirty="0" err="1">
                  <a:solidFill>
                    <a:srgbClr val="333333"/>
                  </a:solidFill>
                  <a:latin typeface="Consolas"/>
                  <a:cs typeface="Consolas"/>
                </a:rPr>
                <a:t>^L</a:t>
              </a:r>
              <a:r>
                <a:rPr lang="en-US" sz="1600" b="0" dirty="0">
                  <a:solidFill>
                    <a:srgbClr val="333333"/>
                  </a:solidFill>
                  <a:latin typeface="Consolas"/>
                  <a:cs typeface="Consolas"/>
                </a:rPr>
                <a:t>   </a:t>
              </a:r>
            </a:p>
            <a:p>
              <a:r>
                <a:rPr lang="en-US" sz="1600" b="0" dirty="0" smtClean="0">
                  <a:solidFill>
                    <a:srgbClr val="999999"/>
                  </a:solidFill>
                  <a:latin typeface="Consolas"/>
                  <a:cs typeface="Consolas"/>
                </a:rPr>
                <a:t>    /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/ </a:t>
              </a:r>
              <a:r>
                <a:rPr lang="en-US" sz="1600" b="0" dirty="0" err="1">
                  <a:solidFill>
                    <a:srgbClr val="999999"/>
                  </a:solidFill>
                  <a:latin typeface="Consolas"/>
                  <a:cs typeface="Consolas"/>
                </a:rPr>
                <a:t>arr</a:t>
              </a:r>
              <a:r>
                <a:rPr lang="en-US" sz="1600" b="0" i="1" dirty="0" err="1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  <a:r>
                <a:rPr lang="en-US" sz="1600" b="0" dirty="0">
                  <a:solidFill>
                    <a:srgbClr val="999999"/>
                  </a:solidFill>
                  <a:latin typeface="Consolas"/>
                  <a:cs typeface="Consolas"/>
                </a:rPr>
                <a:t>[0]--&gt; </a:t>
              </a:r>
              <a:r>
                <a:rPr lang="en-US" sz="1600" b="0" i="1" dirty="0">
                  <a:solidFill>
                    <a:srgbClr val="999999"/>
                  </a:solidFill>
                  <a:latin typeface="Consolas"/>
                  <a:cs typeface="Consolas"/>
                </a:rPr>
                <a:t>^H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  }</a:t>
              </a:r>
            </a:p>
            <a:p>
              <a:endParaRPr lang="en-US" sz="1600" b="0" dirty="0" smtClean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sz="1600" b="0" dirty="0" smtClean="0">
                  <a:latin typeface="Consolas"/>
                  <a:cs typeface="Consolas"/>
                </a:rPr>
                <a:t>  .</a:t>
              </a:r>
              <a:r>
                <a:rPr lang="en-US" sz="1600" b="0" dirty="0">
                  <a:latin typeface="Consolas"/>
                  <a:cs typeface="Consolas"/>
                </a:rPr>
                <a:t>.</a:t>
              </a:r>
              <a:r>
                <a:rPr lang="en-US" sz="1600" b="0" dirty="0" smtClean="0">
                  <a:latin typeface="Consolas"/>
                  <a:cs typeface="Consolas"/>
                </a:rPr>
                <a:t>.</a:t>
              </a:r>
            </a:p>
            <a:p>
              <a:endParaRPr lang="en-US" sz="1600" b="0" dirty="0" smtClean="0">
                <a:latin typeface="Consolas"/>
                <a:cs typeface="Consolas"/>
              </a:endParaRPr>
            </a:p>
            <a:p>
              <a:r>
                <a:rPr lang="en-US" sz="1600" b="0" dirty="0" smtClean="0">
                  <a:solidFill>
                    <a:srgbClr val="333333"/>
                  </a:solidFill>
                  <a:latin typeface="Consolas"/>
                  <a:cs typeface="Consolas"/>
                </a:rPr>
                <a:t>}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005349" y="1181714"/>
              <a:ext cx="3670341" cy="307777"/>
            </a:xfrm>
            <a:prstGeom prst="rect">
              <a:avLst/>
            </a:prstGeom>
            <a:grpFill/>
          </p:spPr>
          <p:txBody>
            <a:bodyPr wrap="square" rtlCol="0" anchor="b" anchorCtr="0">
              <a:spAutoFit/>
            </a:bodyPr>
            <a:lstStyle/>
            <a:p>
              <a:r>
                <a:rPr lang="en-US" b="0" dirty="0">
                  <a:solidFill>
                    <a:srgbClr val="9A9B9C"/>
                  </a:solidFill>
                  <a:latin typeface="+mn-lt"/>
                </a:rPr>
                <a:t>p</a:t>
              </a:r>
              <a:r>
                <a:rPr lang="en-US" b="0" dirty="0" smtClean="0">
                  <a:solidFill>
                    <a:srgbClr val="9A9B9C"/>
                  </a:solidFill>
                  <a:latin typeface="+mn-lt"/>
                </a:rPr>
                <a:t>seudo-code for fields:</a:t>
              </a:r>
              <a:endParaRPr lang="en-US" b="0" dirty="0">
                <a:solidFill>
                  <a:srgbClr val="9A9B9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83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 Freiburg (2013)">
  <a:themeElements>
    <a:clrScheme name="UniTue_RI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B4A069"/>
      </a:accent6>
      <a:hlink>
        <a:srgbClr val="32414B"/>
      </a:hlink>
      <a:folHlink>
        <a:srgbClr val="A51E37"/>
      </a:folHlink>
    </a:clrScheme>
    <a:fontScheme name="UniT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Freiburg (2013).potx</Template>
  <TotalTime>0</TotalTime>
  <Words>753</Words>
  <Application>Microsoft Macintosh PowerPoint</Application>
  <PresentationFormat>Bildschirmpräsentation (4:3)</PresentationFormat>
  <Paragraphs>293</Paragraphs>
  <Slides>19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Vorlage Freiburg (2013)</vt:lpstr>
      <vt:lpstr>Implementing a Security Type System for Java</vt:lpstr>
      <vt:lpstr>motivation</vt:lpstr>
      <vt:lpstr>content</vt:lpstr>
      <vt:lpstr>team project objectives</vt:lpstr>
      <vt:lpstr>team project objectives</vt:lpstr>
      <vt:lpstr>guidelines for “Java-like language constructs“</vt:lpstr>
      <vt:lpstr>PowerPoint-Präsentation</vt:lpstr>
      <vt:lpstr>PowerPoint-Präsentation</vt:lpstr>
      <vt:lpstr>assignment</vt:lpstr>
      <vt:lpstr>write effects</vt:lpstr>
      <vt:lpstr>Soot Framework</vt:lpstr>
      <vt:lpstr>Soot</vt:lpstr>
      <vt:lpstr>Security Type Analysis</vt:lpstr>
      <vt:lpstr>analysis - implementation</vt:lpstr>
      <vt:lpstr>PowerPoint-Präsentation</vt:lpstr>
      <vt:lpstr>analysis - missing</vt:lpstr>
      <vt:lpstr>Conclusion</vt:lpstr>
      <vt:lpstr>conclusion</vt:lpstr>
      <vt:lpstr>literature</vt:lpstr>
    </vt:vector>
  </TitlesOfParts>
  <Company>University of Tuebingen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Vogel</dc:creator>
  <cp:lastModifiedBy>Thomas Vogel</cp:lastModifiedBy>
  <cp:revision>246</cp:revision>
  <dcterms:created xsi:type="dcterms:W3CDTF">2011-11-07T20:26:11Z</dcterms:created>
  <dcterms:modified xsi:type="dcterms:W3CDTF">2013-11-05T15:31:40Z</dcterms:modified>
</cp:coreProperties>
</file>