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480">
          <p15:clr>
            <a:srgbClr val="A4A3A4"/>
          </p15:clr>
        </p15:guide>
        <p15:guide id="3" pos="7200">
          <p15:clr>
            <a:srgbClr val="A4A3A4"/>
          </p15:clr>
        </p15:guide>
        <p15:guide id="4" pos="4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80"/>
        <p:guide pos="7200"/>
        <p:guide pos="4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5fcff7f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265fcff7f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65fcff7fdc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fcff7fdc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fcff7f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65fcff7fdc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fcff7fdc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fcff7f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65fcff7fdc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5fcff7fd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5fcff7f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65fcff7fdc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fcff7fdc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5fcff7f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5fcff7fdc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fcff7fdc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265fcff7f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5fcff7fdc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5fcff7fdc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265fcff7f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65fcff7fdc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0c3b3212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0c3b321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b0c3b32126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Title 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1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>
  <p:cSld name="Conclusion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placeholder "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ttern Content Blue title">
  <p:cSld name="Left Pattern Content Blue 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79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ttern Content">
  <p:cSld name="Left Pattern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79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">
  <p:cSld name="Right Pattern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Google Shape;24;p5"/>
          <p:cNvSpPr/>
          <p:nvPr>
            <p:ph idx="2" type="tbl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hoto Content">
  <p:cSld name="Two Phot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" name="Google Shape;30;p6"/>
          <p:cNvSpPr/>
          <p:nvPr>
            <p:ph idx="3" type="pic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descr="Red, blue grey white pattern background"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Questio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Striped background"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939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9393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3" name="Google Shape;43;p9"/>
          <p:cNvSpPr/>
          <p:nvPr>
            <p:ph idx="2" type="dgm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Gray title">
  <p:cSld name="Right Pattern Content Gray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939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9393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Red, blue grey white pattern background"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635187" y="2506242"/>
            <a:ext cx="73058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attrocento Sans"/>
              <a:buNone/>
            </a:pPr>
            <a:r>
              <a:rPr lang="en-US" sz="6600"/>
              <a:t>Amazing Adventure</a:t>
            </a:r>
            <a:endParaRPr sz="6600"/>
          </a:p>
        </p:txBody>
      </p:sp>
      <p:sp>
        <p:nvSpPr>
          <p:cNvPr id="63" name="Google Shape;63;p13"/>
          <p:cNvSpPr txBox="1"/>
          <p:nvPr/>
        </p:nvSpPr>
        <p:spPr>
          <a:xfrm>
            <a:off x="6795247" y="3935063"/>
            <a:ext cx="51457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Chau Thinh - ITCSIU22240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 Gia An - ITCSIU22241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733401" y="1992875"/>
            <a:ext cx="272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78AF"/>
              </a:buClr>
              <a:buSzPts val="4800"/>
              <a:buFont typeface="Quattrocento Sans"/>
              <a:buNone/>
            </a:pPr>
            <a:r>
              <a:rPr b="1" lang="en-US" sz="6600">
                <a:solidFill>
                  <a:srgbClr val="3578A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  <a:endParaRPr b="1" sz="6600">
              <a:solidFill>
                <a:srgbClr val="3578A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88" y="152400"/>
            <a:ext cx="901183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88" y="152400"/>
            <a:ext cx="898101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38" y="152400"/>
            <a:ext cx="886392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725" y="152400"/>
            <a:ext cx="880055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1525301" y="2413337"/>
            <a:ext cx="91413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/>
              <a:t>Conclusion</a:t>
            </a:r>
            <a:endParaRPr sz="6600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196305" y="3536577"/>
            <a:ext cx="7799387" cy="818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/>
              <a:t>Thank you for listening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199742" y="1495889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</a:pPr>
            <a:r>
              <a:rPr lang="en-US" sz="4800"/>
              <a:t>Outline</a:t>
            </a:r>
            <a:endParaRPr sz="54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199742" y="2451845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AutoNum type="romanUcPeriod"/>
            </a:pPr>
            <a:r>
              <a:rPr lang="en-US" sz="2800"/>
              <a:t>Introduction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AutoNum type="romanUcPeriod"/>
            </a:pPr>
            <a:r>
              <a:rPr lang="en-US" sz="2800"/>
              <a:t>Rules and gameplay</a:t>
            </a:r>
            <a:endParaRPr sz="2800"/>
          </a:p>
          <a:p>
            <a:pPr indent="-400050" lvl="0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AutoNum type="romanUcPeriod"/>
            </a:pPr>
            <a:r>
              <a:rPr lang="en-US" sz="2800"/>
              <a:t>Game technique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AutoNum type="romanUcPeriod"/>
            </a:pPr>
            <a:r>
              <a:rPr lang="en-US" sz="2800"/>
              <a:t>Conclusion</a:t>
            </a:r>
            <a:endParaRPr/>
          </a:p>
          <a:p>
            <a:pPr indent="-222250" lvl="0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62000" y="689067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Quattrocento Sans"/>
              <a:buNone/>
            </a:pPr>
            <a:r>
              <a:rPr lang="en-US" sz="4800"/>
              <a:t>Introduction</a:t>
            </a:r>
            <a:endParaRPr sz="36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Apply knowledge learned in theoretical OOP classes to make games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Implemented libraries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57381" y="689070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78AF"/>
              </a:buClr>
              <a:buSzPts val="4800"/>
              <a:buFont typeface="Quattrocento Sans"/>
              <a:buNone/>
            </a:pPr>
            <a:r>
              <a:rPr lang="en-US" sz="4800">
                <a:solidFill>
                  <a:srgbClr val="3578AF"/>
                </a:solidFill>
              </a:rPr>
              <a:t>Rules and gameplay</a:t>
            </a:r>
            <a:endParaRPr sz="4800">
              <a:solidFill>
                <a:srgbClr val="3578AF"/>
              </a:solidFill>
            </a:endParaRPr>
          </a:p>
        </p:txBody>
      </p:sp>
      <p:sp>
        <p:nvSpPr>
          <p:cNvPr id="82" name="Google Shape;82;p16"/>
          <p:cNvSpPr/>
          <p:nvPr>
            <p:ph idx="2" type="tbl"/>
          </p:nvPr>
        </p:nvSpPr>
        <p:spPr>
          <a:xfrm>
            <a:off x="1360100" y="1436700"/>
            <a:ext cx="10591800" cy="3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W: Move Up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 Move Down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Move Left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Move Right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I: Inventory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Pause the game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Enter: Melee attack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(Enabled when Player gets the Axe)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Interact with NPC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 Fire FireBall (Enabled when Player gets the Red Potion)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57381" y="689070"/>
            <a:ext cx="1059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78AF"/>
              </a:buClr>
              <a:buSzPts val="4800"/>
              <a:buFont typeface="Quattrocento Sans"/>
              <a:buNone/>
            </a:pPr>
            <a:r>
              <a:rPr lang="en-US" sz="4800">
                <a:solidFill>
                  <a:srgbClr val="3578AF"/>
                </a:solidFill>
              </a:rPr>
              <a:t>Rules and gameplay</a:t>
            </a:r>
            <a:endParaRPr sz="4800">
              <a:solidFill>
                <a:srgbClr val="3578AF"/>
              </a:solidFill>
            </a:endParaRPr>
          </a:p>
        </p:txBody>
      </p:sp>
      <p:sp>
        <p:nvSpPr>
          <p:cNvPr id="89" name="Google Shape;89;p17"/>
          <p:cNvSpPr/>
          <p:nvPr>
            <p:ph idx="2" type="tbl"/>
          </p:nvPr>
        </p:nvSpPr>
        <p:spPr>
          <a:xfrm>
            <a:off x="1334225" y="1436700"/>
            <a:ext cx="104940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Gameplay: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Explore the entire map and reach the Room  to win.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keys to open chests.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Chests may contain buffs or an IronKey.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IronKey to open the Last Door and win.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Power-ups: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Potion: Enables shooting FireBalls.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57381" y="689070"/>
            <a:ext cx="1059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78AF"/>
              </a:buClr>
              <a:buSzPts val="4800"/>
              <a:buFont typeface="Quattrocento Sans"/>
              <a:buNone/>
            </a:pPr>
            <a:r>
              <a:rPr lang="en-US" sz="4800">
                <a:solidFill>
                  <a:srgbClr val="3578AF"/>
                </a:solidFill>
              </a:rPr>
              <a:t>Rules and gameplay</a:t>
            </a:r>
            <a:endParaRPr sz="4800">
              <a:solidFill>
                <a:srgbClr val="3578AF"/>
              </a:solidFill>
            </a:endParaRPr>
          </a:p>
        </p:txBody>
      </p:sp>
      <p:sp>
        <p:nvSpPr>
          <p:cNvPr id="96" name="Google Shape;96;p18"/>
          <p:cNvSpPr/>
          <p:nvPr>
            <p:ph idx="2" type="tbl"/>
          </p:nvPr>
        </p:nvSpPr>
        <p:spPr>
          <a:xfrm>
            <a:off x="1334225" y="1436700"/>
            <a:ext cx="100959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Monsters roam the map.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 monsters to open chests easily.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an Axe to kill monsters.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Axe to cut down Dry Trees.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Boss Battle: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Skeleton Boss guards the Goal.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Beat the Skeleton Boss to win the game.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761999" y="689069"/>
            <a:ext cx="5065059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Quattrocento Sans"/>
              <a:buNone/>
            </a:pPr>
            <a:r>
              <a:rPr lang="en-US" sz="4800"/>
              <a:t>Technology used in the project</a:t>
            </a:r>
            <a:endParaRPr sz="48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50" y="2417775"/>
            <a:ext cx="2106800" cy="21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524" y="2235662"/>
            <a:ext cx="3895327" cy="21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175" y="1769500"/>
            <a:ext cx="4685175" cy="3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-7" y="211598"/>
            <a:ext cx="1059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78AF"/>
              </a:buClr>
              <a:buSzPts val="4800"/>
              <a:buFont typeface="Quattrocento Sans"/>
              <a:buNone/>
            </a:pPr>
            <a:r>
              <a:rPr b="1" i="0" lang="en-US" sz="4800" u="none" cap="none" strike="noStrike">
                <a:solidFill>
                  <a:srgbClr val="3578A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UML Diagrams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850" y="0"/>
            <a:ext cx="785115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350" y="1645450"/>
            <a:ext cx="1525825" cy="15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00" y="0"/>
            <a:ext cx="4420195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250" y="0"/>
            <a:ext cx="430990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0400" y="5233875"/>
            <a:ext cx="1525825" cy="15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