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58" r:id="rId3"/>
    <p:sldId id="259" r:id="rId4"/>
    <p:sldId id="260" r:id="rId5"/>
    <p:sldId id="261" r:id="rId6"/>
    <p:sldId id="302" r:id="rId7"/>
    <p:sldId id="295" r:id="rId8"/>
    <p:sldId id="296" r:id="rId9"/>
    <p:sldId id="299" r:id="rId10"/>
    <p:sldId id="301" r:id="rId11"/>
    <p:sldId id="300" r:id="rId12"/>
    <p:sldId id="303" r:id="rId13"/>
    <p:sldId id="263" r:id="rId14"/>
    <p:sldId id="304" r:id="rId15"/>
    <p:sldId id="305" r:id="rId16"/>
    <p:sldId id="306" r:id="rId17"/>
    <p:sldId id="307" r:id="rId18"/>
    <p:sldId id="308" r:id="rId19"/>
    <p:sldId id="310" r:id="rId20"/>
    <p:sldId id="309" r:id="rId21"/>
    <p:sldId id="311" r:id="rId22"/>
    <p:sldId id="312" r:id="rId23"/>
    <p:sldId id="313" r:id="rId24"/>
    <p:sldId id="314" r:id="rId25"/>
    <p:sldId id="274" r:id="rId26"/>
    <p:sldId id="268" r:id="rId27"/>
    <p:sldId id="317" r:id="rId28"/>
    <p:sldId id="319" r:id="rId29"/>
    <p:sldId id="318" r:id="rId30"/>
    <p:sldId id="278" r:id="rId31"/>
  </p:sldIdLst>
  <p:sldSz cx="9144000" cy="5143500" type="screen16x9"/>
  <p:notesSz cx="6858000" cy="9144000"/>
  <p:embeddedFontLst>
    <p:embeddedFont>
      <p:font typeface="Playfair Displ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FC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497AA-44E8-455A-928D-1E2571EE2AA5}">
  <a:tblStyle styleId="{DFE497AA-44E8-455A-928D-1E2571EE2A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ACCA66-42DE-43BE-BED4-3F24C8BE0B5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859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2844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975472e8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975472e8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02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27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629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417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5271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7943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685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6378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5257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54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3165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9832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054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457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671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1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00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975472e8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975472e8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746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626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391863"/>
            <a:ext cx="41268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800"/>
              <a:buFont typeface="Playfair Display"/>
              <a:buNone/>
              <a:defRPr sz="48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25" y="3912619"/>
            <a:ext cx="9144000" cy="123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685800" y="3811625"/>
            <a:ext cx="4695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Font typeface="Playfair Display"/>
              <a:buNone/>
              <a:defRPr sz="48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806100" y="3623569"/>
            <a:ext cx="753180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261500" y="2161800"/>
            <a:ext cx="66210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Font typeface="Playfair Display"/>
              <a:buChar char="◈"/>
              <a:defRPr i="1">
                <a:latin typeface="Playfair Display"/>
                <a:ea typeface="Playfair Display"/>
                <a:cs typeface="Playfair Display"/>
                <a:sym typeface="Playfair Display"/>
              </a:defRPr>
            </a:lvl1pPr>
            <a:lvl2pPr marL="914400" lvl="1"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2pPr>
            <a:lvl3pPr marL="1371600" lvl="2"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3pPr>
            <a:lvl4pPr marL="1828800" lvl="3"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4pPr>
            <a:lvl5pPr marL="2286000" lvl="4"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5pPr>
            <a:lvl6pPr marL="2743200" lvl="5"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6pPr>
            <a:lvl7pPr marL="3200400" lvl="6"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7pPr>
            <a:lvl8pPr marL="3657600" lvl="7"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8pPr>
            <a:lvl9pPr marL="4114800" lvl="8" indent="-381000" algn="ctr">
              <a:spcBef>
                <a:spcPts val="0"/>
              </a:spcBef>
              <a:spcAft>
                <a:spcPts val="0"/>
              </a:spcAft>
              <a:buSzPts val="2400"/>
              <a:buFont typeface="Playfair Display"/>
              <a:buChar char="■"/>
              <a:defRPr i="1">
                <a:latin typeface="Playfair Display"/>
                <a:ea typeface="Playfair Display"/>
                <a:cs typeface="Playfair Display"/>
                <a:sym typeface="Playfair Display"/>
              </a:defRPr>
            </a:lvl9pPr>
          </a:lstStyle>
          <a:p>
            <a:endParaRPr/>
          </a:p>
        </p:txBody>
      </p:sp>
      <p:sp>
        <p:nvSpPr>
          <p:cNvPr id="19" name="Google Shape;19;p4"/>
          <p:cNvSpPr txBox="1"/>
          <p:nvPr/>
        </p:nvSpPr>
        <p:spPr>
          <a:xfrm>
            <a:off x="3593400" y="759351"/>
            <a:ext cx="19572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layfair Display"/>
                <a:ea typeface="Playfair Display"/>
                <a:cs typeface="Playfair Display"/>
                <a:sym typeface="Playfair Display"/>
              </a:rPr>
              <a:t>“</a:t>
            </a:r>
            <a:endParaRPr sz="9600">
              <a:solidFill>
                <a:schemeClr val="accent1"/>
              </a:solidFill>
              <a:latin typeface="Playfair Display"/>
              <a:ea typeface="Playfair Display"/>
              <a:cs typeface="Playfair Display"/>
              <a:sym typeface="Playfair Display"/>
            </a:endParaRPr>
          </a:p>
        </p:txBody>
      </p:sp>
      <p:cxnSp>
        <p:nvCxnSpPr>
          <p:cNvPr id="20" name="Google Shape;20;p4"/>
          <p:cNvCxnSpPr/>
          <p:nvPr/>
        </p:nvCxnSpPr>
        <p:spPr>
          <a:xfrm>
            <a:off x="3028650" y="4155549"/>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1" name="Google Shape;21;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3F3F3"/>
              </a:buClr>
              <a:buSzPts val="2400"/>
              <a:buNone/>
              <a:defRPr sz="2400" b="0">
                <a:solidFill>
                  <a:srgbClr val="F3F3F3"/>
                </a:solidFill>
              </a:defRPr>
            </a:lvl1pPr>
            <a:lvl2pPr lvl="1" algn="ctr">
              <a:spcBef>
                <a:spcPts val="0"/>
              </a:spcBef>
              <a:spcAft>
                <a:spcPts val="0"/>
              </a:spcAft>
              <a:buClr>
                <a:srgbClr val="999999"/>
              </a:buClr>
              <a:buSzPts val="2400"/>
              <a:buNone/>
              <a:defRPr sz="2400" b="0">
                <a:solidFill>
                  <a:srgbClr val="999999"/>
                </a:solidFill>
              </a:defRPr>
            </a:lvl2pPr>
            <a:lvl3pPr lvl="2" algn="ctr">
              <a:spcBef>
                <a:spcPts val="0"/>
              </a:spcBef>
              <a:spcAft>
                <a:spcPts val="0"/>
              </a:spcAft>
              <a:buClr>
                <a:srgbClr val="999999"/>
              </a:buClr>
              <a:buSzPts val="2400"/>
              <a:buNone/>
              <a:defRPr sz="2400" b="0">
                <a:solidFill>
                  <a:srgbClr val="999999"/>
                </a:solidFill>
              </a:defRPr>
            </a:lvl3pPr>
            <a:lvl4pPr lvl="3" algn="ctr">
              <a:spcBef>
                <a:spcPts val="0"/>
              </a:spcBef>
              <a:spcAft>
                <a:spcPts val="0"/>
              </a:spcAft>
              <a:buClr>
                <a:srgbClr val="999999"/>
              </a:buClr>
              <a:buSzPts val="2400"/>
              <a:buNone/>
              <a:defRPr sz="2400" b="0">
                <a:solidFill>
                  <a:srgbClr val="999999"/>
                </a:solidFill>
              </a:defRPr>
            </a:lvl4pPr>
            <a:lvl5pPr lvl="4" algn="ctr">
              <a:spcBef>
                <a:spcPts val="0"/>
              </a:spcBef>
              <a:spcAft>
                <a:spcPts val="0"/>
              </a:spcAft>
              <a:buClr>
                <a:srgbClr val="999999"/>
              </a:buClr>
              <a:buSzPts val="2400"/>
              <a:buNone/>
              <a:defRPr sz="2400" b="0">
                <a:solidFill>
                  <a:srgbClr val="999999"/>
                </a:solidFill>
              </a:defRPr>
            </a:lvl5pPr>
            <a:lvl6pPr lvl="5" algn="ctr">
              <a:spcBef>
                <a:spcPts val="0"/>
              </a:spcBef>
              <a:spcAft>
                <a:spcPts val="0"/>
              </a:spcAft>
              <a:buClr>
                <a:srgbClr val="999999"/>
              </a:buClr>
              <a:buSzPts val="2400"/>
              <a:buNone/>
              <a:defRPr sz="2400" b="0">
                <a:solidFill>
                  <a:srgbClr val="999999"/>
                </a:solidFill>
              </a:defRPr>
            </a:lvl6pPr>
            <a:lvl7pPr lvl="6" algn="ctr">
              <a:spcBef>
                <a:spcPts val="0"/>
              </a:spcBef>
              <a:spcAft>
                <a:spcPts val="0"/>
              </a:spcAft>
              <a:buClr>
                <a:srgbClr val="999999"/>
              </a:buClr>
              <a:buSzPts val="2400"/>
              <a:buNone/>
              <a:defRPr sz="2400" b="0">
                <a:solidFill>
                  <a:srgbClr val="999999"/>
                </a:solidFill>
              </a:defRPr>
            </a:lvl7pPr>
            <a:lvl8pPr lvl="7" algn="ctr">
              <a:spcBef>
                <a:spcPts val="0"/>
              </a:spcBef>
              <a:spcAft>
                <a:spcPts val="0"/>
              </a:spcAft>
              <a:buClr>
                <a:srgbClr val="999999"/>
              </a:buClr>
              <a:buSzPts val="2400"/>
              <a:buNone/>
              <a:defRPr sz="2400" b="0">
                <a:solidFill>
                  <a:srgbClr val="999999"/>
                </a:solidFill>
              </a:defRPr>
            </a:lvl8pPr>
            <a:lvl9pPr lvl="8" algn="ctr">
              <a:spcBef>
                <a:spcPts val="0"/>
              </a:spcBef>
              <a:spcAft>
                <a:spcPts val="0"/>
              </a:spcAft>
              <a:buClr>
                <a:srgbClr val="999999"/>
              </a:buClr>
              <a:buSzPts val="2400"/>
              <a:buNone/>
              <a:defRPr sz="2400" b="0">
                <a:solidFill>
                  <a:srgbClr val="999999"/>
                </a:solidFill>
              </a:defRPr>
            </a:lvl9pPr>
          </a:lstStyle>
          <a:p>
            <a:endParaRPr/>
          </a:p>
        </p:txBody>
      </p:sp>
      <p:sp>
        <p:nvSpPr>
          <p:cNvPr id="25" name="Google Shape;25;p5"/>
          <p:cNvSpPr txBox="1">
            <a:spLocks noGrp="1"/>
          </p:cNvSpPr>
          <p:nvPr>
            <p:ph type="body" idx="1"/>
          </p:nvPr>
        </p:nvSpPr>
        <p:spPr>
          <a:xfrm>
            <a:off x="1005600" y="1200150"/>
            <a:ext cx="7132800" cy="3628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cxnSp>
        <p:nvCxnSpPr>
          <p:cNvPr id="26" name="Google Shape;26;p5"/>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7" name="Google Shape;27;p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880026"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1" name="Google Shape;31;p6"/>
          <p:cNvSpPr txBox="1">
            <a:spLocks noGrp="1"/>
          </p:cNvSpPr>
          <p:nvPr>
            <p:ph type="body" idx="2"/>
          </p:nvPr>
        </p:nvSpPr>
        <p:spPr>
          <a:xfrm>
            <a:off x="4679875"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cxnSp>
        <p:nvCxnSpPr>
          <p:cNvPr id="32" name="Google Shape;32;p6"/>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cxnSp>
        <p:nvCxnSpPr>
          <p:cNvPr id="45" name="Google Shape;45;p8"/>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46" name="Google Shape;46;p8"/>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txBox="1">
            <a:spLocks noGrp="1"/>
          </p:cNvSpPr>
          <p:nvPr>
            <p:ph type="body" idx="1"/>
          </p:nvPr>
        </p:nvSpPr>
        <p:spPr>
          <a:xfrm>
            <a:off x="457200" y="4406301"/>
            <a:ext cx="8229600" cy="5721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600"/>
              <a:buFont typeface="Playfair Display"/>
              <a:buNone/>
              <a:defRPr sz="1600" i="1">
                <a:latin typeface="Playfair Display"/>
                <a:ea typeface="Playfair Display"/>
                <a:cs typeface="Playfair Display"/>
                <a:sym typeface="Playfair Display"/>
              </a:defRPr>
            </a:lvl1pPr>
          </a:lstStyle>
          <a:p>
            <a:endParaRPr/>
          </a:p>
        </p:txBody>
      </p:sp>
      <p:cxnSp>
        <p:nvCxnSpPr>
          <p:cNvPr id="50" name="Google Shape;50;p9"/>
          <p:cNvCxnSpPr/>
          <p:nvPr/>
        </p:nvCxnSpPr>
        <p:spPr>
          <a:xfrm>
            <a:off x="3028650" y="4406312"/>
            <a:ext cx="3086700" cy="0"/>
          </a:xfrm>
          <a:prstGeom prst="straightConnector1">
            <a:avLst/>
          </a:prstGeom>
          <a:noFill/>
          <a:ln w="19050" cap="flat" cmpd="sng">
            <a:solidFill>
              <a:schemeClr val="accent1"/>
            </a:solidFill>
            <a:prstDash val="solid"/>
            <a:round/>
            <a:headEnd type="none" w="med" len="med"/>
            <a:tailEnd type="none" w="med" len="med"/>
          </a:ln>
        </p:spPr>
      </p:cxnSp>
      <p:sp>
        <p:nvSpPr>
          <p:cNvPr id="51" name="Google Shape;51;p9"/>
          <p:cNvSpPr txBox="1">
            <a:spLocks noGrp="1"/>
          </p:cNvSpPr>
          <p:nvPr>
            <p:ph type="sldNum" idx="12"/>
          </p:nvPr>
        </p:nvSpPr>
        <p:spPr>
          <a:xfrm>
            <a:off x="4297650" y="4866152"/>
            <a:ext cx="548700" cy="2775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734700" y="4732556"/>
            <a:ext cx="767460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734700" y="410944"/>
            <a:ext cx="767460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chemeClr val="accent1"/>
                </a:solidFill>
                <a:latin typeface="Playfair Display"/>
                <a:ea typeface="Playfair Display"/>
                <a:cs typeface="Playfair Display"/>
                <a:sym typeface="Playfair Display"/>
              </a:defRPr>
            </a:lvl1pPr>
            <a:lvl2pPr lvl="1" algn="ctr">
              <a:buNone/>
              <a:defRPr sz="1200">
                <a:solidFill>
                  <a:schemeClr val="accent1"/>
                </a:solidFill>
                <a:latin typeface="Playfair Display"/>
                <a:ea typeface="Playfair Display"/>
                <a:cs typeface="Playfair Display"/>
                <a:sym typeface="Playfair Display"/>
              </a:defRPr>
            </a:lvl2pPr>
            <a:lvl3pPr lvl="2" algn="ctr">
              <a:buNone/>
              <a:defRPr sz="1200">
                <a:solidFill>
                  <a:schemeClr val="accent1"/>
                </a:solidFill>
                <a:latin typeface="Playfair Display"/>
                <a:ea typeface="Playfair Display"/>
                <a:cs typeface="Playfair Display"/>
                <a:sym typeface="Playfair Display"/>
              </a:defRPr>
            </a:lvl3pPr>
            <a:lvl4pPr lvl="3" algn="ctr">
              <a:buNone/>
              <a:defRPr sz="1200">
                <a:solidFill>
                  <a:schemeClr val="accent1"/>
                </a:solidFill>
                <a:latin typeface="Playfair Display"/>
                <a:ea typeface="Playfair Display"/>
                <a:cs typeface="Playfair Display"/>
                <a:sym typeface="Playfair Display"/>
              </a:defRPr>
            </a:lvl4pPr>
            <a:lvl5pPr lvl="4" algn="ctr">
              <a:buNone/>
              <a:defRPr sz="1200">
                <a:solidFill>
                  <a:schemeClr val="accent1"/>
                </a:solidFill>
                <a:latin typeface="Playfair Display"/>
                <a:ea typeface="Playfair Display"/>
                <a:cs typeface="Playfair Display"/>
                <a:sym typeface="Playfair Display"/>
              </a:defRPr>
            </a:lvl5pPr>
            <a:lvl6pPr lvl="5" algn="ctr">
              <a:buNone/>
              <a:defRPr sz="1200">
                <a:solidFill>
                  <a:schemeClr val="accent1"/>
                </a:solidFill>
                <a:latin typeface="Playfair Display"/>
                <a:ea typeface="Playfair Display"/>
                <a:cs typeface="Playfair Display"/>
                <a:sym typeface="Playfair Display"/>
              </a:defRPr>
            </a:lvl6pPr>
            <a:lvl7pPr lvl="6" algn="ctr">
              <a:buNone/>
              <a:defRPr sz="1200">
                <a:solidFill>
                  <a:schemeClr val="accent1"/>
                </a:solidFill>
                <a:latin typeface="Playfair Display"/>
                <a:ea typeface="Playfair Display"/>
                <a:cs typeface="Playfair Display"/>
                <a:sym typeface="Playfair Display"/>
              </a:defRPr>
            </a:lvl7pPr>
            <a:lvl8pPr lvl="7" algn="ctr">
              <a:buNone/>
              <a:defRPr sz="1200">
                <a:solidFill>
                  <a:schemeClr val="accent1"/>
                </a:solidFill>
                <a:latin typeface="Playfair Display"/>
                <a:ea typeface="Playfair Display"/>
                <a:cs typeface="Playfair Display"/>
                <a:sym typeface="Playfair Display"/>
              </a:defRPr>
            </a:lvl8pPr>
            <a:lvl9pPr lvl="8" algn="ctr">
              <a:buNone/>
              <a:defRPr sz="1200">
                <a:solidFill>
                  <a:schemeClr val="accent1"/>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85800" y="2391863"/>
            <a:ext cx="4126800" cy="1159800"/>
          </a:xfrm>
          <a:prstGeom prst="rect">
            <a:avLst/>
          </a:prstGeom>
        </p:spPr>
        <p:txBody>
          <a:bodyPr spcFirstLastPara="1" wrap="square" lIns="91425" tIns="91425" rIns="91425" bIns="91425" anchor="b" anchorCtr="0">
            <a:noAutofit/>
          </a:bodyPr>
          <a:lstStyle/>
          <a:p>
            <a:pPr lvl="0"/>
            <a:r>
              <a:rPr lang="en-US" dirty="0"/>
              <a:t>Toyota car price prediction</a:t>
            </a:r>
            <a:endParaRPr dirty="0"/>
          </a:p>
        </p:txBody>
      </p:sp>
      <p:pic>
        <p:nvPicPr>
          <p:cNvPr id="3" name="Picture 2"/>
          <p:cNvPicPr>
            <a:picLocks noChangeAspect="1"/>
          </p:cNvPicPr>
          <p:nvPr/>
        </p:nvPicPr>
        <p:blipFill>
          <a:blip r:embed="rId3"/>
          <a:stretch>
            <a:fillRect/>
          </a:stretch>
        </p:blipFill>
        <p:spPr>
          <a:xfrm>
            <a:off x="4571201" y="1544782"/>
            <a:ext cx="4107372" cy="18132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smtClean="0"/>
              <a:t>Model</a:t>
            </a:r>
            <a:endParaRPr dirty="0"/>
          </a:p>
        </p:txBody>
      </p:sp>
      <p:sp>
        <p:nvSpPr>
          <p:cNvPr id="104" name="Google Shape;104;p18"/>
          <p:cNvSpPr txBox="1">
            <a:spLocks noGrp="1"/>
          </p:cNvSpPr>
          <p:nvPr>
            <p:ph type="body" idx="1"/>
          </p:nvPr>
        </p:nvSpPr>
        <p:spPr>
          <a:xfrm>
            <a:off x="202036" y="998105"/>
            <a:ext cx="8429346" cy="3872346"/>
          </a:xfrm>
          <a:prstGeom prst="rect">
            <a:avLst/>
          </a:prstGeom>
        </p:spPr>
        <p:txBody>
          <a:bodyPr spcFirstLastPara="1" wrap="square" lIns="91425" tIns="91425" rIns="91425" bIns="91425" anchor="t" anchorCtr="0">
            <a:noAutofit/>
          </a:bodyPr>
          <a:lstStyle/>
          <a:p>
            <a:pPr lvl="0"/>
            <a:r>
              <a:rPr lang="en-US" sz="2500" dirty="0" smtClean="0">
                <a:latin typeface="Times New Roman" panose="02020603050405020304" pitchFamily="18" charset="0"/>
                <a:cs typeface="Times New Roman" panose="02020603050405020304" pitchFamily="18" charset="0"/>
              </a:rPr>
              <a:t>Linear Regression</a:t>
            </a:r>
          </a:p>
          <a:p>
            <a:pPr lvl="0"/>
            <a:endParaRPr lang="en-US" sz="2500" dirty="0" smtClean="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Decision Tree</a:t>
            </a:r>
          </a:p>
          <a:p>
            <a:pPr lvl="0"/>
            <a:endParaRPr lang="en-US" sz="2500" dirty="0" smtClean="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Random Forest</a:t>
            </a:r>
          </a:p>
          <a:p>
            <a:pPr lvl="0"/>
            <a:endParaRPr lang="en-US" sz="2500" dirty="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Gradient Boosting Tree</a:t>
            </a:r>
            <a:endParaRPr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590006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err="1" smtClean="0"/>
              <a:t>Hyperparameter</a:t>
            </a:r>
            <a:r>
              <a:rPr lang="en-US" dirty="0" smtClean="0"/>
              <a:t> tuning</a:t>
            </a:r>
            <a:endParaRPr lang="en-US" dirty="0"/>
          </a:p>
        </p:txBody>
      </p:sp>
      <p:sp>
        <p:nvSpPr>
          <p:cNvPr id="104" name="Google Shape;104;p18"/>
          <p:cNvSpPr txBox="1">
            <a:spLocks noGrp="1"/>
          </p:cNvSpPr>
          <p:nvPr>
            <p:ph type="body" idx="1"/>
          </p:nvPr>
        </p:nvSpPr>
        <p:spPr>
          <a:xfrm>
            <a:off x="202036" y="998105"/>
            <a:ext cx="8429346" cy="3760931"/>
          </a:xfrm>
          <a:prstGeom prst="rect">
            <a:avLst/>
          </a:prstGeom>
        </p:spPr>
        <p:txBody>
          <a:bodyPr spcFirstLastPara="1" wrap="square" lIns="91425" tIns="91425" rIns="91425" bIns="91425" anchor="t" anchorCtr="0">
            <a:noAutofit/>
          </a:bodyPr>
          <a:lstStyle/>
          <a:p>
            <a:pPr lvl="0"/>
            <a:r>
              <a:rPr lang="en-US" sz="2500" dirty="0" smtClean="0">
                <a:latin typeface="Times New Roman" panose="02020603050405020304" pitchFamily="18" charset="0"/>
                <a:cs typeface="Times New Roman" panose="02020603050405020304" pitchFamily="18" charset="0"/>
              </a:rPr>
              <a:t>Using </a:t>
            </a:r>
            <a:r>
              <a:rPr lang="en-US" sz="2500" dirty="0" smtClean="0">
                <a:latin typeface="Times New Roman" panose="02020603050405020304" pitchFamily="18" charset="0"/>
                <a:cs typeface="Times New Roman" panose="02020603050405020304" pitchFamily="18" charset="0"/>
              </a:rPr>
              <a:t>cross-validation to </a:t>
            </a:r>
            <a:r>
              <a:rPr lang="en-US" sz="2800" dirty="0" err="1" smtClean="0">
                <a:latin typeface="Times New Roman" panose="02020603050405020304" pitchFamily="18" charset="0"/>
                <a:cs typeface="Times New Roman" panose="02020603050405020304" pitchFamily="18" charset="0"/>
              </a:rPr>
              <a:t>hyperparameter</a:t>
            </a:r>
            <a:r>
              <a:rPr lang="en-US" sz="2800" dirty="0" smtClean="0">
                <a:latin typeface="Times New Roman" panose="02020603050405020304" pitchFamily="18" charset="0"/>
                <a:cs typeface="Times New Roman" panose="02020603050405020304" pitchFamily="18" charset="0"/>
              </a:rPr>
              <a:t> tuning, with </a:t>
            </a:r>
            <a:r>
              <a:rPr lang="en-US" sz="2800" dirty="0" smtClean="0">
                <a:latin typeface="Times New Roman" panose="02020603050405020304" pitchFamily="18" charset="0"/>
                <a:cs typeface="Times New Roman" panose="02020603050405020304" pitchFamily="18" charset="0"/>
              </a:rPr>
              <a:t>k=3</a:t>
            </a:r>
            <a:endParaRPr lang="en-US" sz="2500" dirty="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For </a:t>
            </a:r>
            <a:r>
              <a:rPr lang="en-US" sz="2500" dirty="0">
                <a:latin typeface="Times New Roman" panose="02020603050405020304" pitchFamily="18" charset="0"/>
                <a:cs typeface="Times New Roman" panose="02020603050405020304" pitchFamily="18" charset="0"/>
              </a:rPr>
              <a:t>the random </a:t>
            </a:r>
            <a:r>
              <a:rPr lang="en-US" sz="2500" dirty="0" smtClean="0">
                <a:latin typeface="Times New Roman" panose="02020603050405020304" pitchFamily="18" charset="0"/>
                <a:cs typeface="Times New Roman" panose="02020603050405020304" pitchFamily="18" charset="0"/>
              </a:rPr>
              <a:t>forest, </a:t>
            </a:r>
            <a:r>
              <a:rPr lang="en-US" sz="2500" dirty="0">
                <a:latin typeface="Times New Roman" panose="02020603050405020304" pitchFamily="18" charset="0"/>
                <a:cs typeface="Times New Roman" panose="02020603050405020304" pitchFamily="18" charset="0"/>
              </a:rPr>
              <a:t>the gradient boosting tree tuning </a:t>
            </a:r>
            <a:r>
              <a:rPr lang="en-US" sz="2500" dirty="0" err="1">
                <a:latin typeface="Times New Roman" panose="02020603050405020304" pitchFamily="18" charset="0"/>
                <a:cs typeface="Times New Roman" panose="02020603050405020304" pitchFamily="18" charset="0"/>
              </a:rPr>
              <a:t>maxdepth</a:t>
            </a:r>
            <a:r>
              <a:rPr lang="en-US" sz="2500" dirty="0">
                <a:latin typeface="Times New Roman" panose="02020603050405020304" pitchFamily="18" charset="0"/>
                <a:cs typeface="Times New Roman" panose="02020603050405020304" pitchFamily="18" charset="0"/>
              </a:rPr>
              <a:t> and </a:t>
            </a:r>
            <a:r>
              <a:rPr lang="en-US" sz="2500" dirty="0" err="1" smtClean="0">
                <a:latin typeface="Times New Roman" panose="02020603050405020304" pitchFamily="18" charset="0"/>
                <a:cs typeface="Times New Roman" panose="02020603050405020304" pitchFamily="18" charset="0"/>
              </a:rPr>
              <a:t>numtrees</a:t>
            </a:r>
            <a:endParaRPr lang="en-US" sz="2500" dirty="0" smtClean="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For the Decision tree tuning </a:t>
            </a:r>
            <a:r>
              <a:rPr lang="en-US" sz="2500" dirty="0" err="1" smtClean="0">
                <a:latin typeface="Times New Roman" panose="02020603050405020304" pitchFamily="18" charset="0"/>
                <a:cs typeface="Times New Roman" panose="02020603050405020304" pitchFamily="18" charset="0"/>
              </a:rPr>
              <a:t>maxdepth</a:t>
            </a:r>
            <a:endParaRPr lang="en-US" sz="2500" dirty="0" smtClean="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And Linear Regression tuning </a:t>
            </a:r>
            <a:r>
              <a:rPr lang="en-US" sz="2500" dirty="0" err="1" smtClean="0">
                <a:latin typeface="Times New Roman" panose="02020603050405020304" pitchFamily="18" charset="0"/>
                <a:cs typeface="Times New Roman" panose="02020603050405020304" pitchFamily="18" charset="0"/>
              </a:rPr>
              <a:t>regParam</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elasticNetParam</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49004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a:spLocks noGrp="1"/>
          </p:cNvSpPr>
          <p:nvPr>
            <p:ph type="subTitle" idx="1"/>
          </p:nvPr>
        </p:nvSpPr>
        <p:spPr>
          <a:xfrm>
            <a:off x="685800" y="3811625"/>
            <a:ext cx="4695000" cy="784800"/>
          </a:xfrm>
          <a:prstGeom prst="rect">
            <a:avLst/>
          </a:prstGeom>
        </p:spPr>
        <p:txBody>
          <a:bodyPr spcFirstLastPara="1" wrap="square" lIns="91425" tIns="91425" rIns="91425" bIns="91425" anchor="t" anchorCtr="0">
            <a:noAutofit/>
          </a:bodyPr>
          <a:lstStyle/>
          <a:p>
            <a:pPr marL="0" lvl="0" indent="0"/>
            <a:r>
              <a:rPr lang="en-US" dirty="0"/>
              <a:t>start with project implementation</a:t>
            </a:r>
            <a:endParaRPr dirty="0"/>
          </a:p>
        </p:txBody>
      </p:sp>
      <p:sp>
        <p:nvSpPr>
          <p:cNvPr id="362" name="Google Shape;362;p38"/>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3</a:t>
            </a:r>
            <a:r>
              <a:rPr lang="en" dirty="0" smtClean="0"/>
              <a:t>.</a:t>
            </a:r>
            <a:endParaRPr dirty="0" smtClean="0"/>
          </a:p>
          <a:p>
            <a:pPr lvl="0"/>
            <a:r>
              <a:rPr lang="en-US" dirty="0" smtClean="0"/>
              <a:t>Implement</a:t>
            </a:r>
            <a:endParaRPr dirty="0"/>
          </a:p>
        </p:txBody>
      </p:sp>
      <p:sp>
        <p:nvSpPr>
          <p:cNvPr id="363" name="Google Shape;363;p3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525129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a:t>Data Preprocessing</a:t>
            </a:r>
            <a:endParaRPr dirty="0"/>
          </a:p>
        </p:txBody>
      </p:sp>
      <p:sp>
        <p:nvSpPr>
          <p:cNvPr id="128" name="Google Shape;128;p2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pic>
        <p:nvPicPr>
          <p:cNvPr id="8" name="Picture 7"/>
          <p:cNvPicPr>
            <a:picLocks noChangeAspect="1"/>
          </p:cNvPicPr>
          <p:nvPr/>
        </p:nvPicPr>
        <p:blipFill>
          <a:blip r:embed="rId3"/>
          <a:stretch>
            <a:fillRect/>
          </a:stretch>
        </p:blipFill>
        <p:spPr>
          <a:xfrm>
            <a:off x="200890" y="1147743"/>
            <a:ext cx="3860938" cy="2683039"/>
          </a:xfrm>
          <a:prstGeom prst="rect">
            <a:avLst/>
          </a:prstGeom>
        </p:spPr>
      </p:pic>
      <p:pic>
        <p:nvPicPr>
          <p:cNvPr id="9" name="Picture 8"/>
          <p:cNvPicPr>
            <a:picLocks noChangeAspect="1"/>
          </p:cNvPicPr>
          <p:nvPr/>
        </p:nvPicPr>
        <p:blipFill>
          <a:blip r:embed="rId4"/>
          <a:stretch>
            <a:fillRect/>
          </a:stretch>
        </p:blipFill>
        <p:spPr>
          <a:xfrm>
            <a:off x="4488873" y="1147743"/>
            <a:ext cx="4333008" cy="26830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smtClean="0"/>
              <a:t>Data Visualization</a:t>
            </a:r>
            <a:endParaRPr dirty="0"/>
          </a:p>
        </p:txBody>
      </p:sp>
      <p:sp>
        <p:nvSpPr>
          <p:cNvPr id="128" name="Google Shape;128;p2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 name="Picture 1"/>
          <p:cNvPicPr>
            <a:picLocks noChangeAspect="1"/>
          </p:cNvPicPr>
          <p:nvPr/>
        </p:nvPicPr>
        <p:blipFill>
          <a:blip r:embed="rId3"/>
          <a:stretch>
            <a:fillRect/>
          </a:stretch>
        </p:blipFill>
        <p:spPr>
          <a:xfrm>
            <a:off x="293599" y="1219200"/>
            <a:ext cx="3556665" cy="3549362"/>
          </a:xfrm>
          <a:prstGeom prst="rect">
            <a:avLst/>
          </a:prstGeom>
        </p:spPr>
      </p:pic>
      <p:pic>
        <p:nvPicPr>
          <p:cNvPr id="10" name="Picture 9"/>
          <p:cNvPicPr>
            <a:picLocks noChangeAspect="1"/>
          </p:cNvPicPr>
          <p:nvPr/>
        </p:nvPicPr>
        <p:blipFill>
          <a:blip r:embed="rId4"/>
          <a:stretch>
            <a:fillRect/>
          </a:stretch>
        </p:blipFill>
        <p:spPr>
          <a:xfrm>
            <a:off x="3944694" y="1219201"/>
            <a:ext cx="4970706" cy="3549362"/>
          </a:xfrm>
          <a:prstGeom prst="rect">
            <a:avLst/>
          </a:prstGeom>
        </p:spPr>
      </p:pic>
    </p:spTree>
    <p:extLst>
      <p:ext uri="{BB962C8B-B14F-4D97-AF65-F5344CB8AC3E}">
        <p14:creationId xmlns:p14="http://schemas.microsoft.com/office/powerpoint/2010/main" val="2935824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smtClean="0"/>
              <a:t>Data Visualization</a:t>
            </a:r>
            <a:endParaRPr dirty="0"/>
          </a:p>
        </p:txBody>
      </p:sp>
      <p:sp>
        <p:nvSpPr>
          <p:cNvPr id="128" name="Google Shape;128;p2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pic>
        <p:nvPicPr>
          <p:cNvPr id="6" name="Picture 5"/>
          <p:cNvPicPr>
            <a:picLocks noChangeAspect="1"/>
          </p:cNvPicPr>
          <p:nvPr/>
        </p:nvPicPr>
        <p:blipFill>
          <a:blip r:embed="rId3"/>
          <a:stretch>
            <a:fillRect/>
          </a:stretch>
        </p:blipFill>
        <p:spPr>
          <a:xfrm>
            <a:off x="519546" y="671562"/>
            <a:ext cx="3948544" cy="2203639"/>
          </a:xfrm>
          <a:prstGeom prst="rect">
            <a:avLst/>
          </a:prstGeom>
        </p:spPr>
      </p:pic>
      <p:pic>
        <p:nvPicPr>
          <p:cNvPr id="7" name="Picture 6"/>
          <p:cNvPicPr>
            <a:picLocks noChangeAspect="1"/>
          </p:cNvPicPr>
          <p:nvPr/>
        </p:nvPicPr>
        <p:blipFill>
          <a:blip r:embed="rId4"/>
          <a:stretch>
            <a:fillRect/>
          </a:stretch>
        </p:blipFill>
        <p:spPr>
          <a:xfrm>
            <a:off x="1766453" y="2875201"/>
            <a:ext cx="5403273" cy="1968161"/>
          </a:xfrm>
          <a:prstGeom prst="rect">
            <a:avLst/>
          </a:prstGeom>
        </p:spPr>
      </p:pic>
      <p:pic>
        <p:nvPicPr>
          <p:cNvPr id="8" name="Picture 7"/>
          <p:cNvPicPr>
            <a:picLocks noChangeAspect="1"/>
          </p:cNvPicPr>
          <p:nvPr/>
        </p:nvPicPr>
        <p:blipFill>
          <a:blip r:embed="rId5"/>
          <a:stretch>
            <a:fillRect/>
          </a:stretch>
        </p:blipFill>
        <p:spPr>
          <a:xfrm>
            <a:off x="4846350" y="671562"/>
            <a:ext cx="4153623" cy="2203639"/>
          </a:xfrm>
          <a:prstGeom prst="rect">
            <a:avLst/>
          </a:prstGeom>
        </p:spPr>
      </p:pic>
    </p:spTree>
    <p:extLst>
      <p:ext uri="{BB962C8B-B14F-4D97-AF65-F5344CB8AC3E}">
        <p14:creationId xmlns:p14="http://schemas.microsoft.com/office/powerpoint/2010/main" val="2589401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smtClean="0"/>
              <a:t>Overview </a:t>
            </a:r>
            <a:r>
              <a:rPr lang="en-US" dirty="0"/>
              <a:t>of the steps</a:t>
            </a:r>
          </a:p>
        </p:txBody>
      </p:sp>
      <p:sp>
        <p:nvSpPr>
          <p:cNvPr id="104" name="Google Shape;104;p18"/>
          <p:cNvSpPr txBox="1">
            <a:spLocks noGrp="1"/>
          </p:cNvSpPr>
          <p:nvPr>
            <p:ph type="body" idx="1"/>
          </p:nvPr>
        </p:nvSpPr>
        <p:spPr>
          <a:xfrm>
            <a:off x="202036" y="998105"/>
            <a:ext cx="8429346" cy="3760931"/>
          </a:xfrm>
          <a:prstGeom prst="rect">
            <a:avLst/>
          </a:prstGeom>
        </p:spPr>
        <p:txBody>
          <a:bodyPr spcFirstLastPara="1" wrap="square" lIns="91425" tIns="91425" rIns="91425" bIns="91425" anchor="t" anchorCtr="0">
            <a:noAutofit/>
          </a:bodyPr>
          <a:lstStyle/>
          <a:p>
            <a:pPr lvl="0"/>
            <a:r>
              <a:rPr lang="en-US" sz="2500" dirty="0" smtClean="0">
                <a:latin typeface="Times New Roman" panose="02020603050405020304" pitchFamily="18" charset="0"/>
                <a:cs typeface="Times New Roman" panose="02020603050405020304" pitchFamily="18" charset="0"/>
              </a:rPr>
              <a:t>Divide the training set 80% and the test set 20%</a:t>
            </a:r>
            <a:endParaRPr lang="en-US" sz="2500" dirty="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Train </a:t>
            </a:r>
            <a:r>
              <a:rPr lang="en-US" sz="2500" dirty="0">
                <a:latin typeface="Times New Roman" panose="02020603050405020304" pitchFamily="18" charset="0"/>
                <a:cs typeface="Times New Roman" panose="02020603050405020304" pitchFamily="18" charset="0"/>
              </a:rPr>
              <a:t>the model on the </a:t>
            </a:r>
            <a:r>
              <a:rPr lang="en-US" sz="2500" dirty="0" smtClean="0">
                <a:latin typeface="Times New Roman" panose="02020603050405020304" pitchFamily="18" charset="0"/>
                <a:cs typeface="Times New Roman" panose="02020603050405020304" pitchFamily="18" charset="0"/>
              </a:rPr>
              <a:t>training set</a:t>
            </a:r>
          </a:p>
          <a:p>
            <a:pPr lvl="0"/>
            <a:r>
              <a:rPr lang="en-US" sz="2500" dirty="0" smtClean="0">
                <a:latin typeface="Times New Roman" panose="02020603050405020304" pitchFamily="18" charset="0"/>
                <a:cs typeface="Times New Roman" panose="02020603050405020304" pitchFamily="18" charset="0"/>
              </a:rPr>
              <a:t>Evaluate </a:t>
            </a:r>
            <a:r>
              <a:rPr lang="en-US" sz="2500" dirty="0">
                <a:latin typeface="Times New Roman" panose="02020603050405020304" pitchFamily="18" charset="0"/>
                <a:cs typeface="Times New Roman" panose="02020603050405020304" pitchFamily="18" charset="0"/>
              </a:rPr>
              <a:t>the model on test set</a:t>
            </a:r>
            <a:endParaRPr lang="en-US" sz="2500" dirty="0" smtClean="0">
              <a:latin typeface="Times New Roman" panose="02020603050405020304" pitchFamily="18" charset="0"/>
              <a:cs typeface="Times New Roman" panose="02020603050405020304" pitchFamily="18" charset="0"/>
            </a:endParaRPr>
          </a:p>
          <a:p>
            <a:pPr lvl="0"/>
            <a:r>
              <a:rPr lang="en-US" sz="2500" dirty="0" err="1" smtClean="0">
                <a:latin typeface="Times New Roman" panose="02020603050405020304" pitchFamily="18" charset="0"/>
                <a:cs typeface="Times New Roman" panose="02020603050405020304" pitchFamily="18" charset="0"/>
              </a:rPr>
              <a:t>Hyperparameter</a:t>
            </a:r>
            <a:r>
              <a:rPr lang="en-US" sz="2500" dirty="0" smtClean="0">
                <a:latin typeface="Times New Roman" panose="02020603050405020304" pitchFamily="18" charset="0"/>
                <a:cs typeface="Times New Roman" panose="02020603050405020304" pitchFamily="18" charset="0"/>
              </a:rPr>
              <a:t> tuning</a:t>
            </a:r>
          </a:p>
          <a:p>
            <a:pPr lvl="0"/>
            <a:r>
              <a:rPr lang="en-US" sz="2500" dirty="0">
                <a:latin typeface="Times New Roman" panose="02020603050405020304" pitchFamily="18" charset="0"/>
                <a:cs typeface="Times New Roman" panose="02020603050405020304" pitchFamily="18" charset="0"/>
              </a:rPr>
              <a:t>Determine the importance of the </a:t>
            </a:r>
            <a:r>
              <a:rPr lang="en-US" sz="2500" dirty="0" smtClean="0">
                <a:latin typeface="Times New Roman" panose="02020603050405020304" pitchFamily="18" charset="0"/>
                <a:cs typeface="Times New Roman" panose="02020603050405020304" pitchFamily="18" charset="0"/>
              </a:rPr>
              <a:t>variable based </a:t>
            </a:r>
            <a:r>
              <a:rPr lang="en-US" sz="2500" dirty="0">
                <a:latin typeface="Times New Roman" panose="02020603050405020304" pitchFamily="18" charset="0"/>
                <a:cs typeface="Times New Roman" panose="02020603050405020304" pitchFamily="18" charset="0"/>
              </a:rPr>
              <a:t>on the best </a:t>
            </a:r>
            <a:r>
              <a:rPr lang="en-US" sz="2500" dirty="0" smtClean="0">
                <a:latin typeface="Times New Roman" panose="02020603050405020304" pitchFamily="18" charset="0"/>
                <a:cs typeface="Times New Roman" panose="02020603050405020304" pitchFamily="18" charset="0"/>
              </a:rPr>
              <a:t>model</a:t>
            </a:r>
          </a:p>
          <a:p>
            <a:pPr lvl="0"/>
            <a:r>
              <a:rPr lang="en-US" sz="2500" dirty="0">
                <a:latin typeface="Times New Roman" panose="02020603050405020304" pitchFamily="18" charset="0"/>
                <a:cs typeface="Times New Roman" panose="02020603050405020304" pitchFamily="18" charset="0"/>
              </a:rPr>
              <a:t>Choose the best model</a:t>
            </a:r>
            <a:endParaRPr lang="en-US"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342881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smtClean="0"/>
              <a:t>Linear Regression</a:t>
            </a:r>
            <a:endParaRPr lang="en-US" dirty="0"/>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pic>
        <p:nvPicPr>
          <p:cNvPr id="3" name="Picture 2"/>
          <p:cNvPicPr>
            <a:picLocks noChangeAspect="1"/>
          </p:cNvPicPr>
          <p:nvPr/>
        </p:nvPicPr>
        <p:blipFill>
          <a:blip r:embed="rId3"/>
          <a:stretch>
            <a:fillRect/>
          </a:stretch>
        </p:blipFill>
        <p:spPr>
          <a:xfrm>
            <a:off x="2581275" y="1566862"/>
            <a:ext cx="3981450" cy="2009775"/>
          </a:xfrm>
          <a:prstGeom prst="rect">
            <a:avLst/>
          </a:prstGeom>
        </p:spPr>
      </p:pic>
    </p:spTree>
    <p:extLst>
      <p:ext uri="{BB962C8B-B14F-4D97-AF65-F5344CB8AC3E}">
        <p14:creationId xmlns:p14="http://schemas.microsoft.com/office/powerpoint/2010/main" val="2425936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a:t>Linear Regression</a:t>
            </a:r>
          </a:p>
        </p:txBody>
      </p:sp>
      <p:sp>
        <p:nvSpPr>
          <p:cNvPr id="104" name="Google Shape;104;p18"/>
          <p:cNvSpPr txBox="1">
            <a:spLocks noGrp="1"/>
          </p:cNvSpPr>
          <p:nvPr>
            <p:ph type="body" idx="1"/>
          </p:nvPr>
        </p:nvSpPr>
        <p:spPr>
          <a:xfrm>
            <a:off x="202036" y="998105"/>
            <a:ext cx="8429346" cy="3760931"/>
          </a:xfrm>
          <a:prstGeom prst="rect">
            <a:avLst/>
          </a:prstGeom>
        </p:spPr>
        <p:txBody>
          <a:bodyPr spcFirstLastPara="1" wrap="square" lIns="91425" tIns="91425" rIns="91425" bIns="91425" anchor="t" anchorCtr="0">
            <a:noAutofit/>
          </a:bodyPr>
          <a:lstStyle/>
          <a:p>
            <a:pPr lvl="0"/>
            <a:r>
              <a:rPr lang="en-US" sz="2500" dirty="0" err="1" smtClean="0">
                <a:latin typeface="Times New Roman" panose="02020603050405020304" pitchFamily="18" charset="0"/>
                <a:cs typeface="Times New Roman" panose="02020603050405020304" pitchFamily="18" charset="0"/>
              </a:rPr>
              <a:t>regParam</a:t>
            </a:r>
            <a:r>
              <a:rPr lang="en-US" sz="2500" dirty="0" smtClean="0">
                <a:latin typeface="Times New Roman" panose="02020603050405020304" pitchFamily="18" charset="0"/>
                <a:cs typeface="Times New Roman" panose="02020603050405020304" pitchFamily="18" charset="0"/>
              </a:rPr>
              <a:t> </a:t>
            </a:r>
            <a:r>
              <a:rPr lang="el-GR" sz="2500" dirty="0">
                <a:latin typeface="Times New Roman" panose="02020603050405020304" pitchFamily="18" charset="0"/>
                <a:cs typeface="Times New Roman" panose="02020603050405020304" pitchFamily="18" charset="0"/>
              </a:rPr>
              <a:t>λ</a:t>
            </a:r>
            <a:r>
              <a:rPr lang="en-US" sz="2500"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0.01</a:t>
            </a:r>
            <a:r>
              <a:rPr lang="en-US" sz="2500" dirty="0" smtClean="0">
                <a:latin typeface="Times New Roman" panose="02020603050405020304" pitchFamily="18" charset="0"/>
                <a:cs typeface="Times New Roman" panose="02020603050405020304" pitchFamily="18" charset="0"/>
              </a:rPr>
              <a:t>-1)</a:t>
            </a:r>
            <a:endParaRPr lang="en-US" sz="2500" dirty="0" smtClean="0">
              <a:latin typeface="Times New Roman" panose="02020603050405020304" pitchFamily="18" charset="0"/>
              <a:cs typeface="Times New Roman" panose="02020603050405020304" pitchFamily="18" charset="0"/>
            </a:endParaRPr>
          </a:p>
          <a:p>
            <a:pPr lvl="0"/>
            <a:r>
              <a:rPr lang="en-US" sz="2500" dirty="0" err="1" smtClean="0">
                <a:latin typeface="Times New Roman" panose="02020603050405020304" pitchFamily="18" charset="0"/>
                <a:cs typeface="Times New Roman" panose="02020603050405020304" pitchFamily="18" charset="0"/>
              </a:rPr>
              <a:t>elasticNetParam</a:t>
            </a:r>
            <a:r>
              <a:rPr lang="en-US" sz="2500" dirty="0" smtClean="0">
                <a:latin typeface="Times New Roman" panose="02020603050405020304" pitchFamily="18" charset="0"/>
                <a:cs typeface="Times New Roman" panose="02020603050405020304" pitchFamily="18" charset="0"/>
              </a:rPr>
              <a:t> </a:t>
            </a:r>
            <a:r>
              <a:rPr lang="el-GR" sz="2500" dirty="0">
                <a:latin typeface="Times New Roman" panose="02020603050405020304" pitchFamily="18" charset="0"/>
                <a:cs typeface="Times New Roman" panose="02020603050405020304" pitchFamily="18" charset="0"/>
              </a:rPr>
              <a:t>α</a:t>
            </a:r>
            <a:r>
              <a:rPr lang="en-US" sz="2500"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(0-1)</a:t>
            </a:r>
            <a:endParaRPr lang="en-US"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6" name="Google Shape;888;p48"/>
          <p:cNvSpPr/>
          <p:nvPr/>
        </p:nvSpPr>
        <p:spPr>
          <a:xfrm>
            <a:off x="8345956" y="2325959"/>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p:cNvSpPr txBox="1"/>
          <p:nvPr/>
        </p:nvSpPr>
        <p:spPr>
          <a:xfrm>
            <a:off x="5475305" y="2065504"/>
            <a:ext cx="3041073" cy="1246495"/>
          </a:xfrm>
          <a:prstGeom prst="rect">
            <a:avLst/>
          </a:prstGeom>
          <a:noFill/>
        </p:spPr>
        <p:txBody>
          <a:bodyPr wrap="square" rtlCol="0">
            <a:sp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regParam</a:t>
            </a:r>
            <a:r>
              <a:rPr lang="en-US" sz="2500" dirty="0" smtClean="0">
                <a:solidFill>
                  <a:schemeClr val="bg1"/>
                </a:solidFill>
                <a:latin typeface="Times New Roman" panose="02020603050405020304" pitchFamily="18" charset="0"/>
                <a:cs typeface="Times New Roman" panose="02020603050405020304" pitchFamily="18" charset="0"/>
              </a:rPr>
              <a:t> = </a:t>
            </a:r>
            <a:r>
              <a:rPr lang="en-US" sz="2500" dirty="0">
                <a:solidFill>
                  <a:schemeClr val="bg1"/>
                </a:solidFill>
                <a:latin typeface="Times New Roman" panose="02020603050405020304" pitchFamily="18" charset="0"/>
                <a:cs typeface="Times New Roman" panose="02020603050405020304" pitchFamily="18" charset="0"/>
              </a:rPr>
              <a:t>1</a:t>
            </a:r>
            <a:endParaRPr lang="en-US" sz="2500" dirty="0" smtClean="0">
              <a:solidFill>
                <a:schemeClr val="bg1"/>
              </a:solidFill>
              <a:latin typeface="Times New Roman" panose="02020603050405020304" pitchFamily="18" charset="0"/>
              <a:cs typeface="Times New Roman" panose="02020603050405020304" pitchFamily="18" charset="0"/>
            </a:endParaRPr>
          </a:p>
          <a:p>
            <a:r>
              <a:rPr lang="en-US" sz="2500" dirty="0" err="1" smtClean="0">
                <a:solidFill>
                  <a:schemeClr val="bg1"/>
                </a:solidFill>
                <a:latin typeface="Times New Roman" panose="02020603050405020304" pitchFamily="18" charset="0"/>
                <a:cs typeface="Times New Roman" panose="02020603050405020304" pitchFamily="18" charset="0"/>
              </a:rPr>
              <a:t>elasticNetParam</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1</a:t>
            </a:r>
          </a:p>
          <a:p>
            <a:endParaRPr lang="en-US" sz="2500" dirty="0">
              <a:solidFill>
                <a:schemeClr val="bg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202036" y="2325959"/>
            <a:ext cx="4981575" cy="2095500"/>
          </a:xfrm>
          <a:prstGeom prst="rect">
            <a:avLst/>
          </a:prstGeom>
        </p:spPr>
      </p:pic>
    </p:spTree>
    <p:extLst>
      <p:ext uri="{BB962C8B-B14F-4D97-AF65-F5344CB8AC3E}">
        <p14:creationId xmlns:p14="http://schemas.microsoft.com/office/powerpoint/2010/main" val="1927733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smtClean="0"/>
              <a:t>Decision Tree</a:t>
            </a:r>
            <a:endParaRPr lang="en-US" dirty="0"/>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538" y="1244014"/>
            <a:ext cx="5130223" cy="274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27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idx="4294967295"/>
          </p:nvPr>
        </p:nvSpPr>
        <p:spPr>
          <a:xfrm>
            <a:off x="48873" y="1284698"/>
            <a:ext cx="6490472" cy="519458"/>
          </a:xfrm>
          <a:prstGeom prst="rect">
            <a:avLst/>
          </a:prstGeom>
        </p:spPr>
        <p:txBody>
          <a:bodyPr spcFirstLastPara="1" wrap="square" lIns="91425" tIns="91425" rIns="91425" bIns="91425" anchor="b" anchorCtr="0">
            <a:noAutofit/>
          </a:bodyPr>
          <a:lstStyle/>
          <a:p>
            <a:pPr lvl="0" algn="ctr"/>
            <a:r>
              <a:rPr lang="en-US" sz="3000" i="1" dirty="0" smtClean="0">
                <a:latin typeface="Times New Roman" panose="02020603050405020304" pitchFamily="18" charset="0"/>
                <a:cs typeface="Times New Roman" panose="02020603050405020304" pitchFamily="18" charset="0"/>
              </a:rPr>
              <a:t>Instructors</a:t>
            </a:r>
            <a:r>
              <a:rPr lang="en" sz="3000" i="1" dirty="0" smtClean="0">
                <a:latin typeface="Times New Roman" panose="02020603050405020304" pitchFamily="18" charset="0"/>
                <a:cs typeface="Times New Roman" panose="02020603050405020304" pitchFamily="18" charset="0"/>
              </a:rPr>
              <a:t>: Ths.Quach Dinh Hoang</a:t>
            </a:r>
            <a:endParaRPr sz="3000" i="1" dirty="0">
              <a:latin typeface="Times New Roman" panose="02020603050405020304" pitchFamily="18" charset="0"/>
              <a:cs typeface="Times New Roman" panose="02020603050405020304" pitchFamily="18" charset="0"/>
            </a:endParaRPr>
          </a:p>
        </p:txBody>
      </p:sp>
      <p:sp>
        <p:nvSpPr>
          <p:cNvPr id="82" name="Google Shape;82;p15"/>
          <p:cNvSpPr txBox="1">
            <a:spLocks noGrp="1"/>
          </p:cNvSpPr>
          <p:nvPr>
            <p:ph type="subTitle" idx="4294967295"/>
          </p:nvPr>
        </p:nvSpPr>
        <p:spPr>
          <a:xfrm>
            <a:off x="2405974" y="195476"/>
            <a:ext cx="4022534" cy="65734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b="1" dirty="0" smtClean="0">
                <a:solidFill>
                  <a:srgbClr val="FFD900"/>
                </a:solidFill>
                <a:latin typeface="Playfair Display"/>
                <a:ea typeface="Playfair Display"/>
                <a:cs typeface="Playfair Display"/>
                <a:sym typeface="Playfair Display"/>
              </a:rPr>
              <a:t>Group 09</a:t>
            </a:r>
            <a:endParaRPr sz="4800" b="1" dirty="0">
              <a:solidFill>
                <a:srgbClr val="FFD900"/>
              </a:solidFill>
              <a:latin typeface="Playfair Display"/>
              <a:ea typeface="Playfair Display"/>
              <a:cs typeface="Playfair Display"/>
              <a:sym typeface="Playfair Display"/>
            </a:endParaRPr>
          </a:p>
        </p:txBody>
      </p:sp>
      <p:sp>
        <p:nvSpPr>
          <p:cNvPr id="83" name="Google Shape;83;p15"/>
          <p:cNvSpPr txBox="1">
            <a:spLocks noGrp="1"/>
          </p:cNvSpPr>
          <p:nvPr>
            <p:ph type="body" idx="4294967295"/>
          </p:nvPr>
        </p:nvSpPr>
        <p:spPr>
          <a:xfrm>
            <a:off x="729575" y="1925782"/>
            <a:ext cx="7684800" cy="2747869"/>
          </a:xfrm>
          <a:prstGeom prst="rect">
            <a:avLst/>
          </a:prstGeom>
        </p:spPr>
        <p:txBody>
          <a:bodyPr spcFirstLastPara="1" wrap="square" lIns="91425" tIns="91425" rIns="91425" bIns="91425" anchor="t" anchorCtr="0">
            <a:noAutofit/>
          </a:bodyPr>
          <a:lstStyle/>
          <a:p>
            <a:pPr marL="0" indent="0">
              <a:buNone/>
            </a:pPr>
            <a:r>
              <a:rPr lang="en-US" sz="3000" dirty="0" smtClean="0">
                <a:latin typeface="Times New Roman" panose="02020603050405020304" pitchFamily="18" charset="0"/>
                <a:cs typeface="Times New Roman" panose="02020603050405020304" pitchFamily="18" charset="0"/>
              </a:rPr>
              <a:t>Member:</a:t>
            </a:r>
          </a:p>
          <a:p>
            <a:pPr indent="-457200"/>
            <a:r>
              <a:rPr lang="en-US" sz="3000" dirty="0" smtClean="0">
                <a:latin typeface="Times New Roman" panose="02020603050405020304" pitchFamily="18" charset="0"/>
                <a:cs typeface="Times New Roman" panose="02020603050405020304" pitchFamily="18" charset="0"/>
              </a:rPr>
              <a:t>Vo Ha </a:t>
            </a:r>
            <a:r>
              <a:rPr lang="en-US" sz="3000" dirty="0" err="1" smtClean="0">
                <a:latin typeface="Times New Roman" panose="02020603050405020304" pitchFamily="18" charset="0"/>
                <a:cs typeface="Times New Roman" panose="02020603050405020304" pitchFamily="18" charset="0"/>
              </a:rPr>
              <a:t>Nhat</a:t>
            </a:r>
            <a:r>
              <a:rPr lang="en-US" sz="3000" dirty="0" smtClean="0">
                <a:latin typeface="Times New Roman" panose="02020603050405020304" pitchFamily="18" charset="0"/>
                <a:cs typeface="Times New Roman" panose="02020603050405020304" pitchFamily="18" charset="0"/>
              </a:rPr>
              <a:t> Tan		18133047</a:t>
            </a:r>
          </a:p>
          <a:p>
            <a:pPr indent="-457200"/>
            <a:r>
              <a:rPr lang="en-US" sz="3000" dirty="0" smtClean="0">
                <a:latin typeface="Times New Roman" panose="02020603050405020304" pitchFamily="18" charset="0"/>
                <a:cs typeface="Times New Roman" panose="02020603050405020304" pitchFamily="18" charset="0"/>
              </a:rPr>
              <a:t>Nguyen </a:t>
            </a:r>
            <a:r>
              <a:rPr lang="en-US" sz="3000" dirty="0" err="1" smtClean="0">
                <a:latin typeface="Times New Roman" panose="02020603050405020304" pitchFamily="18" charset="0"/>
                <a:cs typeface="Times New Roman" panose="02020603050405020304" pitchFamily="18" charset="0"/>
              </a:rPr>
              <a:t>Thanh</a:t>
            </a:r>
            <a:r>
              <a:rPr lang="en-US" sz="3000" dirty="0" smtClean="0">
                <a:latin typeface="Times New Roman" panose="02020603050405020304" pitchFamily="18" charset="0"/>
                <a:cs typeface="Times New Roman" panose="02020603050405020304" pitchFamily="18" charset="0"/>
              </a:rPr>
              <a:t> Cong		18133004</a:t>
            </a:r>
          </a:p>
          <a:p>
            <a:pPr indent="-457200"/>
            <a:r>
              <a:rPr lang="en-US" sz="3000" dirty="0" smtClean="0">
                <a:latin typeface="Times New Roman" panose="02020603050405020304" pitchFamily="18" charset="0"/>
                <a:cs typeface="Times New Roman" panose="02020603050405020304" pitchFamily="18" charset="0"/>
              </a:rPr>
              <a:t>Pham </a:t>
            </a:r>
            <a:r>
              <a:rPr lang="en-US" sz="3000" dirty="0" err="1" smtClean="0">
                <a:latin typeface="Times New Roman" panose="02020603050405020304" pitchFamily="18" charset="0"/>
                <a:cs typeface="Times New Roman" panose="02020603050405020304" pitchFamily="18" charset="0"/>
              </a:rPr>
              <a:t>Dinh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Nhien</a:t>
            </a:r>
            <a:r>
              <a:rPr lang="en-US" sz="3000" dirty="0" smtClean="0">
                <a:latin typeface="Times New Roman" panose="02020603050405020304" pitchFamily="18" charset="0"/>
                <a:cs typeface="Times New Roman" panose="02020603050405020304" pitchFamily="18" charset="0"/>
              </a:rPr>
              <a:t>		18133038</a:t>
            </a:r>
          </a:p>
          <a:p>
            <a:pPr indent="-457200"/>
            <a:r>
              <a:rPr lang="en-US" sz="3000" dirty="0" smtClean="0">
                <a:latin typeface="Times New Roman" panose="02020603050405020304" pitchFamily="18" charset="0"/>
                <a:cs typeface="Times New Roman" panose="02020603050405020304" pitchFamily="18" charset="0"/>
              </a:rPr>
              <a:t>Trinh Cong </a:t>
            </a:r>
            <a:r>
              <a:rPr lang="en-US" sz="3000" dirty="0" err="1" smtClean="0">
                <a:latin typeface="Times New Roman" panose="02020603050405020304" pitchFamily="18" charset="0"/>
                <a:cs typeface="Times New Roman" panose="02020603050405020304" pitchFamily="18" charset="0"/>
              </a:rPr>
              <a:t>Vien</a:t>
            </a:r>
            <a:r>
              <a:rPr lang="en-US" sz="3000" dirty="0" smtClean="0">
                <a:latin typeface="Times New Roman" panose="02020603050405020304" pitchFamily="18" charset="0"/>
                <a:cs typeface="Times New Roman" panose="02020603050405020304" pitchFamily="18" charset="0"/>
              </a:rPr>
              <a:t>		18133061</a:t>
            </a:r>
            <a:endParaRPr sz="3000" dirty="0">
              <a:latin typeface="Times New Roman" panose="02020603050405020304" pitchFamily="18" charset="0"/>
              <a:cs typeface="Times New Roman" panose="02020603050405020304" pitchFamily="18" charset="0"/>
            </a:endParaRPr>
          </a:p>
        </p:txBody>
      </p:sp>
      <p:sp>
        <p:nvSpPr>
          <p:cNvPr id="85" name="Google Shape;85;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52" name="Picture 4" descr="Công nghệ thông tin | Information Technology | IT | Software Network: 20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3" y="78602"/>
            <a:ext cx="680702" cy="644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smtClean="0"/>
              <a:t>Decision Tree</a:t>
            </a:r>
            <a:endParaRPr lang="en-US" dirty="0"/>
          </a:p>
        </p:txBody>
      </p:sp>
      <p:sp>
        <p:nvSpPr>
          <p:cNvPr id="104" name="Google Shape;104;p18"/>
          <p:cNvSpPr txBox="1">
            <a:spLocks noGrp="1"/>
          </p:cNvSpPr>
          <p:nvPr>
            <p:ph type="body" idx="1"/>
          </p:nvPr>
        </p:nvSpPr>
        <p:spPr>
          <a:xfrm>
            <a:off x="202036" y="998105"/>
            <a:ext cx="8429346" cy="3760931"/>
          </a:xfrm>
          <a:prstGeom prst="rect">
            <a:avLst/>
          </a:prstGeom>
        </p:spPr>
        <p:txBody>
          <a:bodyPr spcFirstLastPara="1" wrap="square" lIns="91425" tIns="91425" rIns="91425" bIns="91425" anchor="t" anchorCtr="0">
            <a:noAutofit/>
          </a:bodyPr>
          <a:lstStyle/>
          <a:p>
            <a:pPr lvl="0"/>
            <a:r>
              <a:rPr lang="en-US" sz="2500" dirty="0" err="1" smtClean="0">
                <a:latin typeface="Times New Roman" panose="02020603050405020304" pitchFamily="18" charset="0"/>
                <a:cs typeface="Times New Roman" panose="02020603050405020304" pitchFamily="18" charset="0"/>
              </a:rPr>
              <a:t>maxDepth</a:t>
            </a:r>
            <a:r>
              <a:rPr lang="en-US" sz="2500" dirty="0" smtClean="0">
                <a:latin typeface="Times New Roman" panose="02020603050405020304" pitchFamily="18" charset="0"/>
                <a:cs typeface="Times New Roman" panose="02020603050405020304" pitchFamily="18" charset="0"/>
              </a:rPr>
              <a:t> (1-20)</a:t>
            </a: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3" name="Picture 2"/>
          <p:cNvPicPr>
            <a:picLocks noChangeAspect="1"/>
          </p:cNvPicPr>
          <p:nvPr/>
        </p:nvPicPr>
        <p:blipFill>
          <a:blip r:embed="rId3"/>
          <a:stretch>
            <a:fillRect/>
          </a:stretch>
        </p:blipFill>
        <p:spPr>
          <a:xfrm>
            <a:off x="1066511" y="1567508"/>
            <a:ext cx="3231139" cy="3106143"/>
          </a:xfrm>
          <a:prstGeom prst="rect">
            <a:avLst/>
          </a:prstGeom>
        </p:spPr>
      </p:pic>
      <p:sp>
        <p:nvSpPr>
          <p:cNvPr id="4" name="TextBox 3"/>
          <p:cNvSpPr txBox="1"/>
          <p:nvPr/>
        </p:nvSpPr>
        <p:spPr>
          <a:xfrm>
            <a:off x="4856018" y="2064327"/>
            <a:ext cx="2027439" cy="477054"/>
          </a:xfrm>
          <a:prstGeom prst="rect">
            <a:avLst/>
          </a:prstGeom>
          <a:noFill/>
        </p:spPr>
        <p:txBody>
          <a:bodyPr wrap="square" rtlCol="0">
            <a:sp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maxDepth</a:t>
            </a:r>
            <a:r>
              <a:rPr lang="en-US" sz="2500" dirty="0" smtClean="0">
                <a:solidFill>
                  <a:schemeClr val="bg1"/>
                </a:solidFill>
                <a:latin typeface="Times New Roman" panose="02020603050405020304" pitchFamily="18" charset="0"/>
                <a:cs typeface="Times New Roman" panose="02020603050405020304" pitchFamily="18" charset="0"/>
              </a:rPr>
              <a:t> = 6  </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24" name="Google Shape;888;p48"/>
          <p:cNvSpPr/>
          <p:nvPr/>
        </p:nvSpPr>
        <p:spPr>
          <a:xfrm>
            <a:off x="6883457" y="2132422"/>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570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smtClean="0"/>
              <a:t>Random Forest</a:t>
            </a:r>
            <a:endParaRPr lang="en-US" dirty="0"/>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pic>
        <p:nvPicPr>
          <p:cNvPr id="3" name="Picture 2"/>
          <p:cNvPicPr>
            <a:picLocks noChangeAspect="1"/>
          </p:cNvPicPr>
          <p:nvPr/>
        </p:nvPicPr>
        <p:blipFill>
          <a:blip r:embed="rId3"/>
          <a:stretch>
            <a:fillRect/>
          </a:stretch>
        </p:blipFill>
        <p:spPr>
          <a:xfrm>
            <a:off x="2667000" y="1552575"/>
            <a:ext cx="3810000" cy="2038350"/>
          </a:xfrm>
          <a:prstGeom prst="rect">
            <a:avLst/>
          </a:prstGeom>
        </p:spPr>
      </p:pic>
    </p:spTree>
    <p:extLst>
      <p:ext uri="{BB962C8B-B14F-4D97-AF65-F5344CB8AC3E}">
        <p14:creationId xmlns:p14="http://schemas.microsoft.com/office/powerpoint/2010/main" val="3016107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a:t>Random Forest</a:t>
            </a:r>
          </a:p>
        </p:txBody>
      </p:sp>
      <p:sp>
        <p:nvSpPr>
          <p:cNvPr id="104" name="Google Shape;104;p18"/>
          <p:cNvSpPr txBox="1">
            <a:spLocks noGrp="1"/>
          </p:cNvSpPr>
          <p:nvPr>
            <p:ph type="body" idx="1"/>
          </p:nvPr>
        </p:nvSpPr>
        <p:spPr>
          <a:xfrm>
            <a:off x="202036" y="998105"/>
            <a:ext cx="8429346" cy="3760931"/>
          </a:xfrm>
          <a:prstGeom prst="rect">
            <a:avLst/>
          </a:prstGeom>
        </p:spPr>
        <p:txBody>
          <a:bodyPr spcFirstLastPara="1" wrap="square" lIns="91425" tIns="91425" rIns="91425" bIns="91425" anchor="t" anchorCtr="0">
            <a:noAutofit/>
          </a:bodyPr>
          <a:lstStyle/>
          <a:p>
            <a:pPr lvl="0"/>
            <a:r>
              <a:rPr lang="en-US" sz="2500" dirty="0" err="1" smtClean="0">
                <a:latin typeface="Times New Roman" panose="02020603050405020304" pitchFamily="18" charset="0"/>
                <a:cs typeface="Times New Roman" panose="02020603050405020304" pitchFamily="18" charset="0"/>
              </a:rPr>
              <a:t>maxDepth</a:t>
            </a:r>
            <a:r>
              <a:rPr lang="en-US" sz="2500" dirty="0" smtClean="0">
                <a:latin typeface="Times New Roman" panose="02020603050405020304" pitchFamily="18" charset="0"/>
                <a:cs typeface="Times New Roman" panose="02020603050405020304" pitchFamily="18" charset="0"/>
              </a:rPr>
              <a:t> (1-20)</a:t>
            </a:r>
          </a:p>
          <a:p>
            <a:pPr lvl="0"/>
            <a:r>
              <a:rPr lang="en-US" sz="2500" dirty="0" err="1" smtClean="0">
                <a:latin typeface="Times New Roman" panose="02020603050405020304" pitchFamily="18" charset="0"/>
                <a:cs typeface="Times New Roman" panose="02020603050405020304" pitchFamily="18" charset="0"/>
              </a:rPr>
              <a:t>numTrees</a:t>
            </a:r>
            <a:r>
              <a:rPr lang="en-US" sz="2500" dirty="0" smtClean="0">
                <a:latin typeface="Times New Roman" panose="02020603050405020304" pitchFamily="18" charset="0"/>
                <a:cs typeface="Times New Roman" panose="02020603050405020304" pitchFamily="18" charset="0"/>
              </a:rPr>
              <a:t> (10-160)</a:t>
            </a: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TextBox 3"/>
          <p:cNvSpPr txBox="1"/>
          <p:nvPr/>
        </p:nvSpPr>
        <p:spPr>
          <a:xfrm>
            <a:off x="5216237" y="2064326"/>
            <a:ext cx="2297602" cy="1246495"/>
          </a:xfrm>
          <a:prstGeom prst="rect">
            <a:avLst/>
          </a:prstGeom>
          <a:noFill/>
        </p:spPr>
        <p:txBody>
          <a:bodyPr wrap="square" rtlCol="0">
            <a:sp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numTrees</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150</a:t>
            </a:r>
            <a:endParaRPr lang="en-US" sz="2500" dirty="0" smtClean="0">
              <a:solidFill>
                <a:schemeClr val="bg1"/>
              </a:solidFill>
              <a:latin typeface="Times New Roman" panose="02020603050405020304" pitchFamily="18" charset="0"/>
              <a:cs typeface="Times New Roman" panose="02020603050405020304" pitchFamily="18" charset="0"/>
            </a:endParaRPr>
          </a:p>
          <a:p>
            <a:r>
              <a:rPr lang="en-US" sz="2500" dirty="0" err="1" smtClean="0">
                <a:solidFill>
                  <a:schemeClr val="bg1"/>
                </a:solidFill>
                <a:latin typeface="Times New Roman" panose="02020603050405020304" pitchFamily="18" charset="0"/>
                <a:cs typeface="Times New Roman" panose="02020603050405020304" pitchFamily="18" charset="0"/>
              </a:rPr>
              <a:t>maxDepth</a:t>
            </a:r>
            <a:r>
              <a:rPr lang="en-US" sz="2500" dirty="0" smtClean="0">
                <a:solidFill>
                  <a:schemeClr val="bg1"/>
                </a:solidFill>
                <a:latin typeface="Times New Roman" panose="02020603050405020304" pitchFamily="18" charset="0"/>
                <a:cs typeface="Times New Roman" panose="02020603050405020304" pitchFamily="18" charset="0"/>
              </a:rPr>
              <a:t> = 6</a:t>
            </a:r>
          </a:p>
          <a:p>
            <a:r>
              <a:rPr lang="en-US" sz="2500" dirty="0" smtClean="0">
                <a:solidFill>
                  <a:schemeClr val="bg1"/>
                </a:solidFill>
                <a:latin typeface="Times New Roman" panose="02020603050405020304" pitchFamily="18" charset="0"/>
                <a:cs typeface="Times New Roman" panose="02020603050405020304" pitchFamily="18" charset="0"/>
              </a:rPr>
              <a:t>  </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24" name="Google Shape;888;p48"/>
          <p:cNvSpPr/>
          <p:nvPr/>
        </p:nvSpPr>
        <p:spPr>
          <a:xfrm>
            <a:off x="7713304" y="2349571"/>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93375" y="2349571"/>
            <a:ext cx="4752975" cy="1914525"/>
          </a:xfrm>
          <a:prstGeom prst="rect">
            <a:avLst/>
          </a:prstGeom>
        </p:spPr>
      </p:pic>
    </p:spTree>
    <p:extLst>
      <p:ext uri="{BB962C8B-B14F-4D97-AF65-F5344CB8AC3E}">
        <p14:creationId xmlns:p14="http://schemas.microsoft.com/office/powerpoint/2010/main" val="2554503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smtClean="0"/>
              <a:t>Gradient Boosting Tree</a:t>
            </a:r>
            <a:endParaRPr lang="en-US" dirty="0"/>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pic>
        <p:nvPicPr>
          <p:cNvPr id="2" name="Picture 1"/>
          <p:cNvPicPr>
            <a:picLocks noChangeAspect="1"/>
          </p:cNvPicPr>
          <p:nvPr/>
        </p:nvPicPr>
        <p:blipFill>
          <a:blip r:embed="rId3"/>
          <a:stretch>
            <a:fillRect/>
          </a:stretch>
        </p:blipFill>
        <p:spPr>
          <a:xfrm>
            <a:off x="2667000" y="1524000"/>
            <a:ext cx="3810000" cy="2095500"/>
          </a:xfrm>
          <a:prstGeom prst="rect">
            <a:avLst/>
          </a:prstGeom>
        </p:spPr>
      </p:pic>
    </p:spTree>
    <p:extLst>
      <p:ext uri="{BB962C8B-B14F-4D97-AF65-F5344CB8AC3E}">
        <p14:creationId xmlns:p14="http://schemas.microsoft.com/office/powerpoint/2010/main" val="2134726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a:t>Gradient Boosting Tree</a:t>
            </a:r>
          </a:p>
        </p:txBody>
      </p:sp>
      <p:sp>
        <p:nvSpPr>
          <p:cNvPr id="104" name="Google Shape;104;p18"/>
          <p:cNvSpPr txBox="1">
            <a:spLocks noGrp="1"/>
          </p:cNvSpPr>
          <p:nvPr>
            <p:ph type="body" idx="1"/>
          </p:nvPr>
        </p:nvSpPr>
        <p:spPr>
          <a:xfrm>
            <a:off x="202036" y="998105"/>
            <a:ext cx="8429346" cy="3760931"/>
          </a:xfrm>
          <a:prstGeom prst="rect">
            <a:avLst/>
          </a:prstGeom>
        </p:spPr>
        <p:txBody>
          <a:bodyPr spcFirstLastPara="1" wrap="square" lIns="91425" tIns="91425" rIns="91425" bIns="91425" anchor="t" anchorCtr="0">
            <a:noAutofit/>
          </a:bodyPr>
          <a:lstStyle/>
          <a:p>
            <a:pPr lvl="0"/>
            <a:r>
              <a:rPr lang="en-US" sz="2500" dirty="0" err="1" smtClean="0">
                <a:latin typeface="Times New Roman" panose="02020603050405020304" pitchFamily="18" charset="0"/>
                <a:cs typeface="Times New Roman" panose="02020603050405020304" pitchFamily="18" charset="0"/>
              </a:rPr>
              <a:t>maxDepth</a:t>
            </a:r>
            <a:r>
              <a:rPr lang="en-US" sz="2500" dirty="0" smtClean="0">
                <a:latin typeface="Times New Roman" panose="02020603050405020304" pitchFamily="18" charset="0"/>
                <a:cs typeface="Times New Roman" panose="02020603050405020304" pitchFamily="18" charset="0"/>
              </a:rPr>
              <a:t> (1-20)</a:t>
            </a:r>
          </a:p>
          <a:p>
            <a:pPr lvl="0"/>
            <a:r>
              <a:rPr lang="en-US" sz="2500" dirty="0" err="1" smtClean="0">
                <a:latin typeface="Times New Roman" panose="02020603050405020304" pitchFamily="18" charset="0"/>
                <a:cs typeface="Times New Roman" panose="02020603050405020304" pitchFamily="18" charset="0"/>
              </a:rPr>
              <a:t>numTrees</a:t>
            </a:r>
            <a:r>
              <a:rPr lang="en-US" sz="2500" dirty="0" smtClean="0">
                <a:latin typeface="Times New Roman" panose="02020603050405020304" pitchFamily="18" charset="0"/>
                <a:cs typeface="Times New Roman" panose="02020603050405020304" pitchFamily="18" charset="0"/>
              </a:rPr>
              <a:t> </a:t>
            </a:r>
            <a:r>
              <a:rPr lang="en-US" sz="2500" smtClean="0">
                <a:latin typeface="Times New Roman" panose="02020603050405020304" pitchFamily="18" charset="0"/>
                <a:cs typeface="Times New Roman" panose="02020603050405020304" pitchFamily="18" charset="0"/>
              </a:rPr>
              <a:t>(10-100</a:t>
            </a:r>
            <a:r>
              <a:rPr lang="en-US" sz="2500" dirty="0" smtClean="0">
                <a:latin typeface="Times New Roman" panose="02020603050405020304" pitchFamily="18" charset="0"/>
                <a:cs typeface="Times New Roman" panose="02020603050405020304" pitchFamily="18" charset="0"/>
              </a:rPr>
              <a:t>)</a:t>
            </a: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TextBox 3"/>
          <p:cNvSpPr txBox="1"/>
          <p:nvPr/>
        </p:nvSpPr>
        <p:spPr>
          <a:xfrm>
            <a:off x="5216237" y="2064326"/>
            <a:ext cx="2297602" cy="1246495"/>
          </a:xfrm>
          <a:prstGeom prst="rect">
            <a:avLst/>
          </a:prstGeom>
          <a:noFill/>
        </p:spPr>
        <p:txBody>
          <a:bodyPr wrap="square" rtlCol="0">
            <a:sp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numTrees</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50</a:t>
            </a:r>
            <a:endParaRPr lang="en-US" sz="2500" dirty="0" smtClean="0">
              <a:solidFill>
                <a:schemeClr val="bg1"/>
              </a:solidFill>
              <a:latin typeface="Times New Roman" panose="02020603050405020304" pitchFamily="18" charset="0"/>
              <a:cs typeface="Times New Roman" panose="02020603050405020304" pitchFamily="18" charset="0"/>
            </a:endParaRPr>
          </a:p>
          <a:p>
            <a:r>
              <a:rPr lang="en-US" sz="2500" dirty="0" err="1" smtClean="0">
                <a:solidFill>
                  <a:schemeClr val="bg1"/>
                </a:solidFill>
                <a:latin typeface="Times New Roman" panose="02020603050405020304" pitchFamily="18" charset="0"/>
                <a:cs typeface="Times New Roman" panose="02020603050405020304" pitchFamily="18" charset="0"/>
              </a:rPr>
              <a:t>maxDepth</a:t>
            </a:r>
            <a:r>
              <a:rPr lang="en-US" sz="2500" dirty="0" smtClean="0">
                <a:solidFill>
                  <a:schemeClr val="bg1"/>
                </a:solidFill>
                <a:latin typeface="Times New Roman" panose="02020603050405020304" pitchFamily="18" charset="0"/>
                <a:cs typeface="Times New Roman" panose="02020603050405020304" pitchFamily="18" charset="0"/>
              </a:rPr>
              <a:t> = 3</a:t>
            </a:r>
          </a:p>
          <a:p>
            <a:r>
              <a:rPr lang="en-US" sz="2500" dirty="0" smtClean="0">
                <a:solidFill>
                  <a:schemeClr val="bg1"/>
                </a:solidFill>
                <a:latin typeface="Times New Roman" panose="02020603050405020304" pitchFamily="18" charset="0"/>
                <a:cs typeface="Times New Roman" panose="02020603050405020304" pitchFamily="18" charset="0"/>
              </a:rPr>
              <a:t>  </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24" name="Google Shape;888;p48"/>
          <p:cNvSpPr/>
          <p:nvPr/>
        </p:nvSpPr>
        <p:spPr>
          <a:xfrm>
            <a:off x="7713304" y="2349571"/>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249229" y="2320221"/>
            <a:ext cx="4867275" cy="1981200"/>
          </a:xfrm>
          <a:prstGeom prst="rect">
            <a:avLst/>
          </a:prstGeom>
        </p:spPr>
      </p:pic>
    </p:spTree>
    <p:extLst>
      <p:ext uri="{BB962C8B-B14F-4D97-AF65-F5344CB8AC3E}">
        <p14:creationId xmlns:p14="http://schemas.microsoft.com/office/powerpoint/2010/main" val="2188174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body" idx="1"/>
          </p:nvPr>
        </p:nvSpPr>
        <p:spPr>
          <a:xfrm>
            <a:off x="1007918" y="3632851"/>
            <a:ext cx="8229600" cy="427183"/>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US" dirty="0" smtClean="0">
                <a:solidFill>
                  <a:srgbClr val="FFFFFF"/>
                </a:solidFill>
              </a:rPr>
              <a:t>Linear Regression	   Decision Tree	Random Forest	Gradient Boosting tree</a:t>
            </a:r>
          </a:p>
        </p:txBody>
      </p:sp>
      <p:sp>
        <p:nvSpPr>
          <p:cNvPr id="278" name="Google Shape;278;p31"/>
          <p:cNvSpPr txBox="1">
            <a:spLocks noGrp="1"/>
          </p:cNvSpPr>
          <p:nvPr>
            <p:ph type="sldNum" idx="12"/>
          </p:nvPr>
        </p:nvSpPr>
        <p:spPr>
          <a:xfrm>
            <a:off x="4297650" y="4866152"/>
            <a:ext cx="548700" cy="2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cxnSp>
        <p:nvCxnSpPr>
          <p:cNvPr id="279" name="Google Shape;279;p31"/>
          <p:cNvCxnSpPr/>
          <p:nvPr/>
        </p:nvCxnSpPr>
        <p:spPr>
          <a:xfrm>
            <a:off x="952500" y="513667"/>
            <a:ext cx="7239000" cy="0"/>
          </a:xfrm>
          <a:prstGeom prst="straightConnector1">
            <a:avLst/>
          </a:prstGeom>
          <a:noFill/>
          <a:ln w="9525" cap="flat" cmpd="sng">
            <a:solidFill>
              <a:schemeClr val="accent4"/>
            </a:solidFill>
            <a:prstDash val="solid"/>
            <a:round/>
            <a:headEnd type="none" w="med" len="med"/>
            <a:tailEnd type="none" w="med" len="med"/>
          </a:ln>
        </p:spPr>
      </p:cxnSp>
      <p:cxnSp>
        <p:nvCxnSpPr>
          <p:cNvPr id="280" name="Google Shape;280;p31"/>
          <p:cNvCxnSpPr/>
          <p:nvPr/>
        </p:nvCxnSpPr>
        <p:spPr>
          <a:xfrm>
            <a:off x="952500" y="1223149"/>
            <a:ext cx="7239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31"/>
          <p:cNvCxnSpPr/>
          <p:nvPr/>
        </p:nvCxnSpPr>
        <p:spPr>
          <a:xfrm>
            <a:off x="952500" y="1932630"/>
            <a:ext cx="7239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31"/>
          <p:cNvCxnSpPr/>
          <p:nvPr/>
        </p:nvCxnSpPr>
        <p:spPr>
          <a:xfrm>
            <a:off x="952500" y="2642112"/>
            <a:ext cx="7239000" cy="0"/>
          </a:xfrm>
          <a:prstGeom prst="straightConnector1">
            <a:avLst/>
          </a:prstGeom>
          <a:noFill/>
          <a:ln w="9525" cap="flat" cmpd="sng">
            <a:solidFill>
              <a:schemeClr val="accent4"/>
            </a:solidFill>
            <a:prstDash val="solid"/>
            <a:round/>
            <a:headEnd type="none" w="med" len="med"/>
            <a:tailEnd type="none" w="med" len="med"/>
          </a:ln>
        </p:spPr>
      </p:cxnSp>
      <p:cxnSp>
        <p:nvCxnSpPr>
          <p:cNvPr id="283" name="Google Shape;283;p31"/>
          <p:cNvCxnSpPr/>
          <p:nvPr/>
        </p:nvCxnSpPr>
        <p:spPr>
          <a:xfrm>
            <a:off x="952500" y="3373492"/>
            <a:ext cx="7239000" cy="0"/>
          </a:xfrm>
          <a:prstGeom prst="straightConnector1">
            <a:avLst/>
          </a:prstGeom>
          <a:noFill/>
          <a:ln w="9525" cap="flat" cmpd="sng">
            <a:solidFill>
              <a:schemeClr val="accent4"/>
            </a:solidFill>
            <a:prstDash val="solid"/>
            <a:round/>
            <a:headEnd type="none" w="med" len="med"/>
            <a:tailEnd type="none" w="med" len="med"/>
          </a:ln>
        </p:spPr>
      </p:cxnSp>
      <p:sp>
        <p:nvSpPr>
          <p:cNvPr id="284" name="Google Shape;284;p31"/>
          <p:cNvSpPr txBox="1"/>
          <p:nvPr/>
        </p:nvSpPr>
        <p:spPr>
          <a:xfrm>
            <a:off x="952500" y="354916"/>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dirty="0" smtClean="0">
                <a:solidFill>
                  <a:schemeClr val="accent5"/>
                </a:solidFill>
                <a:latin typeface="Droid Sans"/>
                <a:ea typeface="Droid Sans"/>
                <a:cs typeface="Droid Sans"/>
                <a:sym typeface="Droid Sans"/>
              </a:rPr>
              <a:t>1400</a:t>
            </a:r>
            <a:endParaRPr sz="1000" dirty="0">
              <a:solidFill>
                <a:schemeClr val="accent5"/>
              </a:solidFill>
              <a:latin typeface="Droid Sans"/>
              <a:ea typeface="Droid Sans"/>
              <a:cs typeface="Droid Sans"/>
              <a:sym typeface="Droid Sans"/>
            </a:endParaRPr>
          </a:p>
          <a:p>
            <a:pPr marL="0" marR="0" lvl="0" indent="0" algn="r" rtl="0">
              <a:lnSpc>
                <a:spcPct val="100000"/>
              </a:lnSpc>
              <a:spcBef>
                <a:spcPts val="4400"/>
              </a:spcBef>
              <a:spcAft>
                <a:spcPts val="0"/>
              </a:spcAft>
              <a:buNone/>
            </a:pPr>
            <a:r>
              <a:rPr lang="en" sz="1000" dirty="0" smtClean="0">
                <a:solidFill>
                  <a:schemeClr val="accent5"/>
                </a:solidFill>
                <a:latin typeface="Droid Sans"/>
                <a:ea typeface="Droid Sans"/>
                <a:cs typeface="Droid Sans"/>
                <a:sym typeface="Droid Sans"/>
              </a:rPr>
              <a:t>1300</a:t>
            </a:r>
            <a:endParaRPr sz="1000" dirty="0">
              <a:solidFill>
                <a:schemeClr val="accent5"/>
              </a:solidFill>
              <a:latin typeface="Droid Sans"/>
              <a:ea typeface="Droid Sans"/>
              <a:cs typeface="Droid Sans"/>
              <a:sym typeface="Droid Sans"/>
            </a:endParaRPr>
          </a:p>
          <a:p>
            <a:pPr marL="0" marR="0" lvl="0" indent="0" algn="r" rtl="0">
              <a:lnSpc>
                <a:spcPct val="100000"/>
              </a:lnSpc>
              <a:spcBef>
                <a:spcPts val="4400"/>
              </a:spcBef>
              <a:spcAft>
                <a:spcPts val="0"/>
              </a:spcAft>
              <a:buNone/>
            </a:pPr>
            <a:r>
              <a:rPr lang="en" sz="1000" dirty="0" smtClean="0">
                <a:solidFill>
                  <a:schemeClr val="accent5"/>
                </a:solidFill>
                <a:latin typeface="Droid Sans"/>
                <a:ea typeface="Droid Sans"/>
                <a:cs typeface="Droid Sans"/>
                <a:sym typeface="Droid Sans"/>
              </a:rPr>
              <a:t>1200</a:t>
            </a:r>
            <a:endParaRPr sz="1000" dirty="0">
              <a:solidFill>
                <a:schemeClr val="accent5"/>
              </a:solidFill>
              <a:latin typeface="Droid Sans"/>
              <a:ea typeface="Droid Sans"/>
              <a:cs typeface="Droid Sans"/>
              <a:sym typeface="Droid Sans"/>
            </a:endParaRPr>
          </a:p>
          <a:p>
            <a:pPr marL="0" marR="0" lvl="0" indent="0" algn="r" rtl="0">
              <a:lnSpc>
                <a:spcPct val="100000"/>
              </a:lnSpc>
              <a:spcBef>
                <a:spcPts val="4400"/>
              </a:spcBef>
              <a:spcAft>
                <a:spcPts val="0"/>
              </a:spcAft>
              <a:buNone/>
            </a:pPr>
            <a:r>
              <a:rPr lang="en" sz="1000" dirty="0">
                <a:solidFill>
                  <a:schemeClr val="accent5"/>
                </a:solidFill>
                <a:latin typeface="Droid Sans"/>
                <a:ea typeface="Droid Sans"/>
                <a:cs typeface="Droid Sans"/>
                <a:sym typeface="Droid Sans"/>
              </a:rPr>
              <a:t>1000</a:t>
            </a:r>
            <a:endParaRPr sz="1000" dirty="0">
              <a:solidFill>
                <a:schemeClr val="accent5"/>
              </a:solidFill>
              <a:latin typeface="Droid Sans"/>
              <a:ea typeface="Droid Sans"/>
              <a:cs typeface="Droid Sans"/>
              <a:sym typeface="Droid Sans"/>
            </a:endParaRPr>
          </a:p>
          <a:p>
            <a:pPr marL="0" marR="0" lvl="0" indent="0" algn="r" rtl="0">
              <a:lnSpc>
                <a:spcPct val="100000"/>
              </a:lnSpc>
              <a:spcBef>
                <a:spcPts val="4400"/>
              </a:spcBef>
              <a:spcAft>
                <a:spcPts val="4400"/>
              </a:spcAft>
              <a:buNone/>
            </a:pPr>
            <a:r>
              <a:rPr lang="en" sz="1000" dirty="0">
                <a:solidFill>
                  <a:schemeClr val="accent5"/>
                </a:solidFill>
                <a:latin typeface="Droid Sans"/>
                <a:ea typeface="Droid Sans"/>
                <a:cs typeface="Droid Sans"/>
                <a:sym typeface="Droid Sans"/>
              </a:rPr>
              <a:t>0</a:t>
            </a:r>
            <a:endParaRPr sz="1000" dirty="0">
              <a:solidFill>
                <a:schemeClr val="accent5"/>
              </a:solidFill>
              <a:latin typeface="Droid Sans"/>
              <a:ea typeface="Droid Sans"/>
              <a:cs typeface="Droid Sans"/>
              <a:sym typeface="Droid Sans"/>
            </a:endParaRPr>
          </a:p>
        </p:txBody>
      </p:sp>
      <p:sp>
        <p:nvSpPr>
          <p:cNvPr id="285" name="Google Shape;285;p31"/>
          <p:cNvSpPr/>
          <p:nvPr/>
        </p:nvSpPr>
        <p:spPr>
          <a:xfrm>
            <a:off x="1572782" y="734367"/>
            <a:ext cx="540036" cy="263923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2992582" y="672419"/>
            <a:ext cx="566864" cy="2707553"/>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85838" y="1269449"/>
            <a:ext cx="590945" cy="2110523"/>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6;p31"/>
          <p:cNvSpPr/>
          <p:nvPr/>
        </p:nvSpPr>
        <p:spPr>
          <a:xfrm>
            <a:off x="4439210" y="1482510"/>
            <a:ext cx="566864" cy="1890981"/>
          </a:xfrm>
          <a:prstGeom prst="rect">
            <a:avLst/>
          </a:prstGeom>
          <a:solidFill>
            <a:srgbClr val="60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5;p31"/>
          <p:cNvSpPr/>
          <p:nvPr/>
        </p:nvSpPr>
        <p:spPr>
          <a:xfrm>
            <a:off x="678872" y="3782290"/>
            <a:ext cx="329045" cy="15546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6;p31"/>
          <p:cNvSpPr/>
          <p:nvPr/>
        </p:nvSpPr>
        <p:spPr>
          <a:xfrm>
            <a:off x="2725883" y="3794034"/>
            <a:ext cx="329045" cy="149439"/>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6;p31"/>
          <p:cNvSpPr/>
          <p:nvPr/>
        </p:nvSpPr>
        <p:spPr>
          <a:xfrm>
            <a:off x="4385498" y="3799237"/>
            <a:ext cx="329045" cy="149439"/>
          </a:xfrm>
          <a:prstGeom prst="rect">
            <a:avLst/>
          </a:prstGeom>
          <a:solidFill>
            <a:srgbClr val="60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6;p31"/>
          <p:cNvSpPr/>
          <p:nvPr/>
        </p:nvSpPr>
        <p:spPr>
          <a:xfrm>
            <a:off x="6161593" y="3794034"/>
            <a:ext cx="329045" cy="149439"/>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3016591" y="67258"/>
            <a:ext cx="2737813" cy="400110"/>
          </a:xfrm>
          <a:prstGeom prst="rect">
            <a:avLst/>
          </a:prstGeom>
          <a:noFill/>
        </p:spPr>
        <p:txBody>
          <a:bodyPr wrap="square" rtlCol="0">
            <a:spAutoFit/>
          </a:bodyPr>
          <a:lstStyle/>
          <a:p>
            <a:r>
              <a:rPr lang="en-US" sz="2000" b="1" dirty="0" smtClean="0">
                <a:solidFill>
                  <a:schemeClr val="bg1"/>
                </a:solidFill>
              </a:rPr>
              <a:t>RMSE on Test set</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RMSE </a:t>
            </a:r>
            <a:endParaRPr dirty="0"/>
          </a:p>
        </p:txBody>
      </p:sp>
      <p:sp>
        <p:nvSpPr>
          <p:cNvPr id="167" name="Google Shape;167;p2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pic>
        <p:nvPicPr>
          <p:cNvPr id="4" name="Picture 3"/>
          <p:cNvPicPr>
            <a:picLocks noChangeAspect="1"/>
          </p:cNvPicPr>
          <p:nvPr/>
        </p:nvPicPr>
        <p:blipFill>
          <a:blip r:embed="rId3"/>
          <a:stretch>
            <a:fillRect/>
          </a:stretch>
        </p:blipFill>
        <p:spPr>
          <a:xfrm>
            <a:off x="1114425" y="1066368"/>
            <a:ext cx="6915150" cy="1725324"/>
          </a:xfrm>
          <a:prstGeom prst="rect">
            <a:avLst/>
          </a:prstGeom>
        </p:spPr>
      </p:pic>
      <p:pic>
        <p:nvPicPr>
          <p:cNvPr id="2" name="Picture 1"/>
          <p:cNvPicPr>
            <a:picLocks noChangeAspect="1"/>
          </p:cNvPicPr>
          <p:nvPr/>
        </p:nvPicPr>
        <p:blipFill>
          <a:blip r:embed="rId4"/>
          <a:stretch>
            <a:fillRect/>
          </a:stretch>
        </p:blipFill>
        <p:spPr>
          <a:xfrm>
            <a:off x="1114425" y="2886360"/>
            <a:ext cx="7000875" cy="20193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smtClean="0"/>
              <a:t>Determine </a:t>
            </a:r>
            <a:r>
              <a:rPr lang="en-US" dirty="0"/>
              <a:t>the importance of variables in the Random forest Algorithm</a:t>
            </a:r>
            <a:r>
              <a:rPr lang="en" dirty="0" smtClean="0"/>
              <a:t> </a:t>
            </a:r>
            <a:endParaRPr dirty="0"/>
          </a:p>
        </p:txBody>
      </p:sp>
      <p:sp>
        <p:nvSpPr>
          <p:cNvPr id="167" name="Google Shape;167;p2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pic>
        <p:nvPicPr>
          <p:cNvPr id="2" name="Picture 1"/>
          <p:cNvPicPr>
            <a:picLocks noChangeAspect="1"/>
          </p:cNvPicPr>
          <p:nvPr/>
        </p:nvPicPr>
        <p:blipFill>
          <a:blip r:embed="rId3"/>
          <a:stretch>
            <a:fillRect/>
          </a:stretch>
        </p:blipFill>
        <p:spPr>
          <a:xfrm>
            <a:off x="1229591" y="1133462"/>
            <a:ext cx="6684818" cy="3378426"/>
          </a:xfrm>
          <a:prstGeom prst="rect">
            <a:avLst/>
          </a:prstGeom>
        </p:spPr>
      </p:pic>
    </p:spTree>
    <p:extLst>
      <p:ext uri="{BB962C8B-B14F-4D97-AF65-F5344CB8AC3E}">
        <p14:creationId xmlns:p14="http://schemas.microsoft.com/office/powerpoint/2010/main" val="2466340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smtClean="0"/>
              <a:t>Model's </a:t>
            </a:r>
            <a:r>
              <a:rPr lang="en-US" dirty="0"/>
              <a:t>predicted value </a:t>
            </a:r>
            <a:r>
              <a:rPr lang="en-US" dirty="0" smtClean="0"/>
              <a:t>vs </a:t>
            </a:r>
            <a:r>
              <a:rPr lang="en-US" dirty="0"/>
              <a:t>actual value</a:t>
            </a:r>
            <a:endParaRPr dirty="0"/>
          </a:p>
        </p:txBody>
      </p:sp>
      <p:sp>
        <p:nvSpPr>
          <p:cNvPr id="167" name="Google Shape;167;p2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pic>
        <p:nvPicPr>
          <p:cNvPr id="4" name="Picture 3"/>
          <p:cNvPicPr>
            <a:picLocks noChangeAspect="1"/>
          </p:cNvPicPr>
          <p:nvPr/>
        </p:nvPicPr>
        <p:blipFill>
          <a:blip r:embed="rId3"/>
          <a:stretch>
            <a:fillRect/>
          </a:stretch>
        </p:blipFill>
        <p:spPr>
          <a:xfrm>
            <a:off x="2245778" y="986202"/>
            <a:ext cx="4652444" cy="3687449"/>
          </a:xfrm>
          <a:prstGeom prst="rect">
            <a:avLst/>
          </a:prstGeom>
        </p:spPr>
      </p:pic>
    </p:spTree>
    <p:extLst>
      <p:ext uri="{BB962C8B-B14F-4D97-AF65-F5344CB8AC3E}">
        <p14:creationId xmlns:p14="http://schemas.microsoft.com/office/powerpoint/2010/main" val="795307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r>
              <a:rPr lang="en-US" dirty="0" err="1"/>
              <a:t>Conclision</a:t>
            </a:r>
            <a:endParaRPr lang="en-US" dirty="0"/>
          </a:p>
        </p:txBody>
      </p:sp>
      <p:sp>
        <p:nvSpPr>
          <p:cNvPr id="104" name="Google Shape;104;p18"/>
          <p:cNvSpPr txBox="1">
            <a:spLocks noGrp="1"/>
          </p:cNvSpPr>
          <p:nvPr>
            <p:ph type="body" idx="1"/>
          </p:nvPr>
        </p:nvSpPr>
        <p:spPr>
          <a:xfrm>
            <a:off x="202036" y="998105"/>
            <a:ext cx="8429346" cy="3760931"/>
          </a:xfrm>
          <a:prstGeom prst="rect">
            <a:avLst/>
          </a:prstGeom>
        </p:spPr>
        <p:txBody>
          <a:bodyPr spcFirstLastPara="1" wrap="square" lIns="91425" tIns="91425" rIns="91425" bIns="91425" anchor="t" anchorCtr="0">
            <a:noAutofit/>
          </a:bodyPr>
          <a:lstStyle/>
          <a:p>
            <a:pPr lvl="0"/>
            <a:r>
              <a:rPr lang="en-US" sz="2500" dirty="0">
                <a:latin typeface="Times New Roman" panose="02020603050405020304" pitchFamily="18" charset="0"/>
                <a:cs typeface="Times New Roman" panose="02020603050405020304" pitchFamily="18" charset="0"/>
              </a:rPr>
              <a:t>Choose the best </a:t>
            </a:r>
            <a:r>
              <a:rPr lang="en-US" sz="2500" dirty="0" smtClean="0">
                <a:latin typeface="Times New Roman" panose="02020603050405020304" pitchFamily="18" charset="0"/>
                <a:cs typeface="Times New Roman" panose="02020603050405020304" pitchFamily="18" charset="0"/>
              </a:rPr>
              <a:t>model is Random Forest</a:t>
            </a:r>
            <a:endParaRPr lang="en-US" sz="2500" dirty="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If </a:t>
            </a:r>
            <a:r>
              <a:rPr lang="en-US" sz="2500" dirty="0">
                <a:latin typeface="Times New Roman" panose="02020603050405020304" pitchFamily="18" charset="0"/>
                <a:cs typeface="Times New Roman" panose="02020603050405020304" pitchFamily="18" charset="0"/>
              </a:rPr>
              <a:t>I have time, </a:t>
            </a:r>
            <a:r>
              <a:rPr lang="en-US" sz="2500" dirty="0" smtClean="0">
                <a:latin typeface="Times New Roman" panose="02020603050405020304" pitchFamily="18" charset="0"/>
                <a:cs typeface="Times New Roman" panose="02020603050405020304" pitchFamily="18" charset="0"/>
              </a:rPr>
              <a:t>We </a:t>
            </a:r>
            <a:r>
              <a:rPr lang="en-US" sz="2500" dirty="0">
                <a:latin typeface="Times New Roman" panose="02020603050405020304" pitchFamily="18" charset="0"/>
                <a:cs typeface="Times New Roman" panose="02020603050405020304" pitchFamily="18" charset="0"/>
              </a:rPr>
              <a:t>will implement Support Vector Regression </a:t>
            </a:r>
            <a:r>
              <a:rPr lang="en-US" sz="2500" dirty="0" smtClean="0">
                <a:latin typeface="Times New Roman" panose="02020603050405020304" pitchFamily="18" charset="0"/>
                <a:cs typeface="Times New Roman" panose="02020603050405020304" pitchFamily="18" charset="0"/>
              </a:rPr>
              <a:t>model</a:t>
            </a:r>
            <a:endParaRPr lang="en-US" sz="2500" dirty="0" smtClean="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Tuning with more </a:t>
            </a:r>
            <a:r>
              <a:rPr lang="en-US" sz="2500" dirty="0" err="1">
                <a:latin typeface="Times New Roman" panose="02020603050405020304" pitchFamily="18" charset="0"/>
                <a:cs typeface="Times New Roman" panose="02020603050405020304" pitchFamily="18" charset="0"/>
              </a:rPr>
              <a:t>hyperparameters</a:t>
            </a:r>
            <a:endParaRPr lang="en-US" sz="2500" dirty="0">
              <a:latin typeface="Times New Roman" panose="02020603050405020304" pitchFamily="18" charset="0"/>
              <a:cs typeface="Times New Roman" panose="02020603050405020304" pitchFamily="18" charset="0"/>
            </a:endParaRPr>
          </a:p>
          <a:p>
            <a:pPr lvl="0"/>
            <a:endParaRPr lang="en-US"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003324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subTitle" idx="1"/>
          </p:nvPr>
        </p:nvSpPr>
        <p:spPr>
          <a:xfrm>
            <a:off x="685800" y="3811625"/>
            <a:ext cx="4695000" cy="784800"/>
          </a:xfrm>
          <a:prstGeom prst="rect">
            <a:avLst/>
          </a:prstGeom>
        </p:spPr>
        <p:txBody>
          <a:bodyPr spcFirstLastPara="1" wrap="square" lIns="91425" tIns="91425" rIns="91425" bIns="91425" anchor="t" anchorCtr="0">
            <a:noAutofit/>
          </a:bodyPr>
          <a:lstStyle/>
          <a:p>
            <a:pPr marL="0" lvl="0" indent="0"/>
            <a:r>
              <a:rPr lang="en-US" dirty="0"/>
              <a:t>Let's find out about the project</a:t>
            </a:r>
            <a:endParaRPr dirty="0"/>
          </a:p>
        </p:txBody>
      </p:sp>
      <p:sp>
        <p:nvSpPr>
          <p:cNvPr id="91" name="Google Shape;91;p16"/>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1.</a:t>
            </a:r>
            <a:endParaRPr dirty="0" smtClean="0"/>
          </a:p>
          <a:p>
            <a:pPr lvl="0"/>
            <a:r>
              <a:rPr lang="en-US" dirty="0"/>
              <a:t>Introduction </a:t>
            </a:r>
            <a:endParaRPr dirty="0"/>
          </a:p>
        </p:txBody>
      </p:sp>
      <p:sp>
        <p:nvSpPr>
          <p:cNvPr id="92" name="Google Shape;92;p1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35"/>
          <p:cNvSpPr txBox="1">
            <a:spLocks noGrp="1"/>
          </p:cNvSpPr>
          <p:nvPr>
            <p:ph type="subTitle" idx="4294967295"/>
          </p:nvPr>
        </p:nvSpPr>
        <p:spPr>
          <a:xfrm>
            <a:off x="729575" y="1868513"/>
            <a:ext cx="7684800" cy="784800"/>
          </a:xfrm>
          <a:prstGeom prst="rect">
            <a:avLst/>
          </a:prstGeom>
        </p:spPr>
        <p:txBody>
          <a:bodyPr spcFirstLastPara="1" wrap="square" lIns="91425" tIns="91425" rIns="91425" bIns="91425" anchor="t" anchorCtr="0">
            <a:noAutofit/>
          </a:bodyPr>
          <a:lstStyle/>
          <a:p>
            <a:pPr marL="0" lvl="0" indent="0" algn="ctr">
              <a:buNone/>
            </a:pPr>
            <a:r>
              <a:rPr lang="en-US" sz="4800" b="1" dirty="0">
                <a:solidFill>
                  <a:schemeClr val="accent1"/>
                </a:solidFill>
                <a:latin typeface="Playfair Display"/>
                <a:ea typeface="Playfair Display"/>
                <a:cs typeface="Playfair Display"/>
                <a:sym typeface="Playfair Display"/>
              </a:rPr>
              <a:t>Thanks for </a:t>
            </a:r>
            <a:r>
              <a:rPr lang="en-US" sz="4800" b="1" dirty="0" smtClean="0">
                <a:solidFill>
                  <a:schemeClr val="accent1"/>
                </a:solidFill>
                <a:latin typeface="Playfair Display"/>
                <a:ea typeface="Playfair Display"/>
                <a:cs typeface="Playfair Display"/>
                <a:sym typeface="Playfair Display"/>
              </a:rPr>
              <a:t>listening </a:t>
            </a:r>
            <a:r>
              <a:rPr lang="en" sz="4800" dirty="0" smtClean="0">
                <a:solidFill>
                  <a:schemeClr val="accent1"/>
                </a:solidFill>
              </a:rPr>
              <a:t>😉</a:t>
            </a:r>
            <a:endParaRPr sz="4800" b="1" dirty="0">
              <a:solidFill>
                <a:schemeClr val="accent1"/>
              </a:solidFill>
              <a:latin typeface="Playfair Display"/>
              <a:ea typeface="Playfair Display"/>
              <a:cs typeface="Playfair Display"/>
              <a:sym typeface="Playfair Display"/>
            </a:endParaRPr>
          </a:p>
        </p:txBody>
      </p:sp>
      <p:sp>
        <p:nvSpPr>
          <p:cNvPr id="340" name="Google Shape;340;p35"/>
          <p:cNvSpPr/>
          <p:nvPr/>
        </p:nvSpPr>
        <p:spPr>
          <a:xfrm>
            <a:off x="3753213" y="412725"/>
            <a:ext cx="1637575" cy="885338"/>
          </a:xfrm>
          <a:prstGeom prst="flowChartMerg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body" idx="1"/>
          </p:nvPr>
        </p:nvSpPr>
        <p:spPr>
          <a:xfrm>
            <a:off x="1261500" y="2161800"/>
            <a:ext cx="6621000" cy="819900"/>
          </a:xfrm>
          <a:prstGeom prst="rect">
            <a:avLst/>
          </a:prstGeom>
        </p:spPr>
        <p:txBody>
          <a:bodyPr spcFirstLastPara="1" wrap="square" lIns="91425" tIns="91425" rIns="91425" bIns="91425" anchor="ctr" anchorCtr="0">
            <a:noAutofit/>
          </a:bodyPr>
          <a:lstStyle/>
          <a:p>
            <a:pPr marL="0" lvl="0" indent="0">
              <a:buNone/>
            </a:pPr>
            <a:r>
              <a:rPr lang="en-US" dirty="0"/>
              <a:t>The </a:t>
            </a:r>
            <a:r>
              <a:rPr lang="en-US" dirty="0" smtClean="0"/>
              <a:t>project </a:t>
            </a:r>
            <a:r>
              <a:rPr lang="en-US" dirty="0"/>
              <a:t>uses machine learning models to solve the problem of predicting the price of old Toyota cars based on some information about the vehicle such as cylinder volume, distance traveled, horsepower, age of the vehicle, ...</a:t>
            </a:r>
            <a:endParaRPr dirty="0"/>
          </a:p>
        </p:txBody>
      </p:sp>
      <p:sp>
        <p:nvSpPr>
          <p:cNvPr id="98" name="Google Shape;98;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a:t>
            </a:r>
            <a:endParaRPr dirty="0"/>
          </a:p>
        </p:txBody>
      </p:sp>
      <p:sp>
        <p:nvSpPr>
          <p:cNvPr id="104" name="Google Shape;104;p18"/>
          <p:cNvSpPr txBox="1">
            <a:spLocks noGrp="1"/>
          </p:cNvSpPr>
          <p:nvPr>
            <p:ph type="body" idx="1"/>
          </p:nvPr>
        </p:nvSpPr>
        <p:spPr>
          <a:xfrm>
            <a:off x="1005600" y="1046018"/>
            <a:ext cx="7132800" cy="3872346"/>
          </a:xfrm>
          <a:prstGeom prst="rect">
            <a:avLst/>
          </a:prstGeom>
        </p:spPr>
        <p:txBody>
          <a:bodyPr spcFirstLastPara="1" wrap="square" lIns="91425" tIns="91425" rIns="91425" bIns="91425" anchor="t" anchorCtr="0">
            <a:noAutofit/>
          </a:bodyPr>
          <a:lstStyle/>
          <a:p>
            <a:pPr marL="76200" indent="0">
              <a:buNone/>
            </a:pP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dataset consists of 10 attributes. Including 7 value variables and 3 categorical </a:t>
            </a:r>
            <a:r>
              <a:rPr lang="en-US" sz="1500" dirty="0">
                <a:latin typeface="Times New Roman" panose="02020603050405020304" pitchFamily="18" charset="0"/>
                <a:cs typeface="Times New Roman" panose="02020603050405020304" pitchFamily="18" charset="0"/>
              </a:rPr>
              <a:t>variables. Consists of 1437 lines.</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Obtained from </a:t>
            </a:r>
            <a:r>
              <a:rPr lang="en-US" sz="1500" dirty="0" err="1" smtClean="0">
                <a:latin typeface="Times New Roman" panose="02020603050405020304" pitchFamily="18" charset="0"/>
                <a:cs typeface="Times New Roman" panose="02020603050405020304" pitchFamily="18" charset="0"/>
              </a:rPr>
              <a:t>Kaggle</a:t>
            </a:r>
            <a:r>
              <a:rPr lang="en-US" sz="1500" dirty="0">
                <a:latin typeface="Times New Roman" panose="02020603050405020304" pitchFamily="18" charset="0"/>
                <a:cs typeface="Times New Roman" panose="02020603050405020304" pitchFamily="18" charset="0"/>
              </a:rPr>
              <a:t>, the data is collected by a Japanese used car distributor</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The Dataset includes the following attributes</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Price: Toyota car price (in Euro</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Age: age of the vehicle (in years</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KM: the distance traveled by the vehicle (in KM</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HP: Horsepower (in HP, 1HP=0.746 kW</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MetColor</a:t>
            </a: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metallic color </a:t>
            </a:r>
            <a:r>
              <a:rPr lang="en-US" sz="1500" dirty="0">
                <a:latin typeface="Times New Roman" panose="02020603050405020304" pitchFamily="18" charset="0"/>
                <a:cs typeface="Times New Roman" panose="02020603050405020304" pitchFamily="18" charset="0"/>
              </a:rPr>
              <a:t>(0: no, 1: yes</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Automatic: Automatic number (0: no, 1: yes</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CC: Cylinder volume (in cubic centimeters</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Door: Number of </a:t>
            </a:r>
            <a:r>
              <a:rPr lang="en-US" sz="1500" dirty="0" smtClean="0">
                <a:latin typeface="Times New Roman" panose="02020603050405020304" pitchFamily="18" charset="0"/>
                <a:cs typeface="Times New Roman" panose="02020603050405020304" pitchFamily="18" charset="0"/>
              </a:rPr>
              <a:t>doors</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 Weight: Weight of the vehicle (in Kg</a:t>
            </a:r>
            <a:r>
              <a:rPr lang="en-US" sz="1500" dirty="0" smtClean="0">
                <a:latin typeface="Times New Roman" panose="02020603050405020304" pitchFamily="18" charset="0"/>
                <a:cs typeface="Times New Roman" panose="02020603050405020304" pitchFamily="18" charset="0"/>
              </a:rPr>
              <a:t>).</a:t>
            </a:r>
          </a:p>
          <a:p>
            <a:pPr marL="76200" indent="0">
              <a:buNone/>
            </a:pP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FuelType</a:t>
            </a:r>
            <a:r>
              <a:rPr lang="en-US" sz="1500" dirty="0">
                <a:latin typeface="Times New Roman" panose="02020603050405020304" pitchFamily="18" charset="0"/>
                <a:cs typeface="Times New Roman" panose="02020603050405020304" pitchFamily="18" charset="0"/>
              </a:rPr>
              <a:t>: Fuel type (Diesel, Petrol, CNG)</a:t>
            </a:r>
          </a:p>
          <a:p>
            <a:pPr marL="76200" indent="0">
              <a:buNone/>
            </a:pP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endParaRPr lang="en-US" sz="1500" dirty="0">
              <a:latin typeface="Times New Roman" panose="02020603050405020304" pitchFamily="18" charset="0"/>
              <a:cs typeface="Times New Roman" panose="02020603050405020304" pitchFamily="18" charset="0"/>
            </a:endParaRPr>
          </a:p>
          <a:p>
            <a:pPr marL="457200" lvl="0" indent="-381000" algn="l" rtl="0">
              <a:spcBef>
                <a:spcPts val="600"/>
              </a:spcBef>
              <a:spcAft>
                <a:spcPts val="0"/>
              </a:spcAft>
              <a:buSzPts val="2400"/>
              <a:buChar char="◈"/>
            </a:pPr>
            <a:endParaRPr sz="1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a:t>
            </a:r>
            <a:endParaRPr dirty="0"/>
          </a:p>
        </p:txBody>
      </p:sp>
      <p:sp>
        <p:nvSpPr>
          <p:cNvPr id="104" name="Google Shape;104;p18"/>
          <p:cNvSpPr txBox="1">
            <a:spLocks noGrp="1"/>
          </p:cNvSpPr>
          <p:nvPr>
            <p:ph type="body" idx="1"/>
          </p:nvPr>
        </p:nvSpPr>
        <p:spPr>
          <a:xfrm>
            <a:off x="290945" y="1046018"/>
            <a:ext cx="8756073" cy="2660073"/>
          </a:xfrm>
          <a:prstGeom prst="rect">
            <a:avLst/>
          </a:prstGeom>
        </p:spPr>
        <p:txBody>
          <a:bodyPr spcFirstLastPara="1" wrap="square" lIns="91425" tIns="91425" rIns="91425" bIns="91425" anchor="t" anchorCtr="0">
            <a:noAutofit/>
          </a:bodyPr>
          <a:lstStyle/>
          <a:p>
            <a:r>
              <a:rPr lang="en-US" sz="2500" dirty="0" smtClean="0">
                <a:latin typeface="Times New Roman" panose="02020603050405020304" pitchFamily="18" charset="0"/>
                <a:cs typeface="Times New Roman" panose="02020603050405020304" pitchFamily="18" charset="0"/>
              </a:rPr>
              <a:t>Input: Age, KM, HP, </a:t>
            </a:r>
            <a:r>
              <a:rPr lang="en-US" sz="2500" dirty="0" err="1" smtClean="0">
                <a:latin typeface="Times New Roman" panose="02020603050405020304" pitchFamily="18" charset="0"/>
                <a:cs typeface="Times New Roman" panose="02020603050405020304" pitchFamily="18" charset="0"/>
              </a:rPr>
              <a:t>Metcolor</a:t>
            </a:r>
            <a:r>
              <a:rPr lang="en-US" sz="2500" dirty="0" smtClean="0">
                <a:latin typeface="Times New Roman" panose="02020603050405020304" pitchFamily="18" charset="0"/>
                <a:cs typeface="Times New Roman" panose="02020603050405020304" pitchFamily="18" charset="0"/>
              </a:rPr>
              <a:t>, Automatic, CC, Door, Weight, </a:t>
            </a:r>
            <a:r>
              <a:rPr lang="en-US" sz="2500" dirty="0" err="1">
                <a:latin typeface="Times New Roman" panose="02020603050405020304" pitchFamily="18" charset="0"/>
                <a:cs typeface="Times New Roman" panose="02020603050405020304" pitchFamily="18" charset="0"/>
              </a:rPr>
              <a:t>FuelType</a:t>
            </a:r>
            <a:r>
              <a:rPr lang="en-US" sz="2500" dirty="0" smtClean="0">
                <a:latin typeface="Times New Roman" panose="02020603050405020304" pitchFamily="18" charset="0"/>
                <a:cs typeface="Times New Roman" panose="02020603050405020304" pitchFamily="18" charset="0"/>
              </a:rPr>
              <a:t> </a:t>
            </a:r>
          </a:p>
          <a:p>
            <a:endParaRPr lang="en-US" sz="2500"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Output: Price</a:t>
            </a:r>
            <a:r>
              <a:rPr lang="en-US" sz="2500" dirty="0">
                <a:latin typeface="Times New Roman" panose="02020603050405020304" pitchFamily="18" charset="0"/>
                <a:cs typeface="Times New Roman" panose="02020603050405020304" pitchFamily="18" charset="0"/>
              </a:rPr>
              <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marL="457200" lvl="0" indent="-381000" algn="l" rtl="0">
              <a:spcBef>
                <a:spcPts val="600"/>
              </a:spcBef>
              <a:spcAft>
                <a:spcPts val="0"/>
              </a:spcAft>
              <a:buSzPts val="2400"/>
              <a:buChar char="◈"/>
            </a:pPr>
            <a:endParaRPr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063493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smtClean="0"/>
              <a:t>Data Preprocessing</a:t>
            </a:r>
            <a:endParaRPr dirty="0"/>
          </a:p>
        </p:txBody>
      </p:sp>
      <p:sp>
        <p:nvSpPr>
          <p:cNvPr id="104" name="Google Shape;104;p18"/>
          <p:cNvSpPr txBox="1">
            <a:spLocks noGrp="1"/>
          </p:cNvSpPr>
          <p:nvPr>
            <p:ph type="body" idx="1"/>
          </p:nvPr>
        </p:nvSpPr>
        <p:spPr>
          <a:xfrm>
            <a:off x="202036" y="998105"/>
            <a:ext cx="8429346" cy="3872346"/>
          </a:xfrm>
          <a:prstGeom prst="rect">
            <a:avLst/>
          </a:prstGeom>
        </p:spPr>
        <p:txBody>
          <a:bodyPr spcFirstLastPara="1" wrap="square" lIns="91425" tIns="91425" rIns="91425" bIns="91425" anchor="t" anchorCtr="0">
            <a:noAutofit/>
          </a:bodyPr>
          <a:lstStyle/>
          <a:p>
            <a:pPr lvl="0"/>
            <a:r>
              <a:rPr lang="en-US" sz="2500" dirty="0" smtClean="0">
                <a:latin typeface="Times New Roman" panose="02020603050405020304" pitchFamily="18" charset="0"/>
                <a:cs typeface="Times New Roman" panose="02020603050405020304" pitchFamily="18" charset="0"/>
              </a:rPr>
              <a:t>Check </a:t>
            </a:r>
            <a:r>
              <a:rPr lang="en-US" sz="2500" dirty="0">
                <a:latin typeface="Times New Roman" panose="02020603050405020304" pitchFamily="18" charset="0"/>
                <a:cs typeface="Times New Roman" panose="02020603050405020304" pitchFamily="18" charset="0"/>
              </a:rPr>
              <a:t>for null </a:t>
            </a:r>
            <a:r>
              <a:rPr lang="en-US" sz="2500" dirty="0" smtClean="0">
                <a:latin typeface="Times New Roman" panose="02020603050405020304" pitchFamily="18" charset="0"/>
                <a:cs typeface="Times New Roman" panose="02020603050405020304" pitchFamily="18" charset="0"/>
              </a:rPr>
              <a:t>values</a:t>
            </a:r>
          </a:p>
          <a:p>
            <a:pPr lvl="0"/>
            <a:endParaRPr lang="en-US" sz="2500" dirty="0" smtClean="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Use </a:t>
            </a:r>
            <a:r>
              <a:rPr lang="en-US" sz="2500" dirty="0">
                <a:latin typeface="Times New Roman" panose="02020603050405020304" pitchFamily="18" charset="0"/>
                <a:cs typeface="Times New Roman" panose="02020603050405020304" pitchFamily="18" charset="0"/>
              </a:rPr>
              <a:t>the one hot encoding (dummy coding) method for the </a:t>
            </a:r>
            <a:r>
              <a:rPr lang="en-US" sz="2500" dirty="0" err="1">
                <a:latin typeface="Times New Roman" panose="02020603050405020304" pitchFamily="18" charset="0"/>
                <a:cs typeface="Times New Roman" panose="02020603050405020304" pitchFamily="18" charset="0"/>
              </a:rPr>
              <a:t>FuelType</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variable</a:t>
            </a:r>
          </a:p>
          <a:p>
            <a:pPr lvl="0"/>
            <a:endParaRPr lang="en-US" sz="2500" dirty="0" smtClean="0">
              <a:latin typeface="Times New Roman" panose="02020603050405020304" pitchFamily="18" charset="0"/>
              <a:cs typeface="Times New Roman" panose="02020603050405020304" pitchFamily="18" charset="0"/>
            </a:endParaRPr>
          </a:p>
          <a:p>
            <a:pPr lvl="0"/>
            <a:r>
              <a:rPr lang="en-US" sz="2500" dirty="0">
                <a:latin typeface="Times New Roman" panose="02020603050405020304" pitchFamily="18" charset="0"/>
                <a:cs typeface="Times New Roman" panose="02020603050405020304" pitchFamily="18" charset="0"/>
              </a:rPr>
              <a:t>Data visualization</a:t>
            </a:r>
            <a:endParaRPr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177129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a:spLocks noGrp="1"/>
          </p:cNvSpPr>
          <p:nvPr>
            <p:ph type="subTitle" idx="1"/>
          </p:nvPr>
        </p:nvSpPr>
        <p:spPr>
          <a:xfrm>
            <a:off x="685800" y="3811625"/>
            <a:ext cx="4695000" cy="784800"/>
          </a:xfrm>
          <a:prstGeom prst="rect">
            <a:avLst/>
          </a:prstGeom>
        </p:spPr>
        <p:txBody>
          <a:bodyPr spcFirstLastPara="1" wrap="square" lIns="91425" tIns="91425" rIns="91425" bIns="91425" anchor="t" anchorCtr="0">
            <a:noAutofit/>
          </a:bodyPr>
          <a:lstStyle/>
          <a:p>
            <a:pPr marL="0" lvl="0" indent="0"/>
            <a:r>
              <a:rPr lang="en-US" dirty="0" smtClean="0"/>
              <a:t>Let’s see </a:t>
            </a:r>
            <a:r>
              <a:rPr lang="en-US" dirty="0"/>
              <a:t>methods used</a:t>
            </a:r>
            <a:endParaRPr dirty="0"/>
          </a:p>
        </p:txBody>
      </p:sp>
      <p:sp>
        <p:nvSpPr>
          <p:cNvPr id="362" name="Google Shape;362;p38"/>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2.</a:t>
            </a:r>
            <a:endParaRPr dirty="0" smtClean="0"/>
          </a:p>
          <a:p>
            <a:pPr marL="0" lvl="0" indent="0" algn="l" rtl="0">
              <a:spcBef>
                <a:spcPts val="0"/>
              </a:spcBef>
              <a:spcAft>
                <a:spcPts val="0"/>
              </a:spcAft>
              <a:buNone/>
            </a:pPr>
            <a:r>
              <a:rPr lang="en" dirty="0" smtClean="0"/>
              <a:t>Method</a:t>
            </a:r>
            <a:endParaRPr dirty="0"/>
          </a:p>
        </p:txBody>
      </p:sp>
      <p:sp>
        <p:nvSpPr>
          <p:cNvPr id="363" name="Google Shape;363;p3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881802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lvl="0"/>
            <a:r>
              <a:rPr lang="en-US" dirty="0" smtClean="0"/>
              <a:t>Measure</a:t>
            </a:r>
            <a:endParaRPr dirty="0"/>
          </a:p>
        </p:txBody>
      </p:sp>
      <p:sp>
        <p:nvSpPr>
          <p:cNvPr id="104" name="Google Shape;104;p18"/>
          <p:cNvSpPr txBox="1">
            <a:spLocks noGrp="1"/>
          </p:cNvSpPr>
          <p:nvPr>
            <p:ph type="body" idx="1"/>
          </p:nvPr>
        </p:nvSpPr>
        <p:spPr>
          <a:xfrm>
            <a:off x="202036" y="998105"/>
            <a:ext cx="8429346" cy="2236931"/>
          </a:xfrm>
          <a:prstGeom prst="rect">
            <a:avLst/>
          </a:prstGeom>
        </p:spPr>
        <p:txBody>
          <a:bodyPr spcFirstLastPara="1" wrap="square" lIns="91425" tIns="91425" rIns="91425" bIns="91425" anchor="t" anchorCtr="0">
            <a:noAutofit/>
          </a:bodyPr>
          <a:lstStyle/>
          <a:p>
            <a:pPr lvl="0"/>
            <a:r>
              <a:rPr lang="en-US" sz="2500" dirty="0" smtClean="0">
                <a:latin typeface="Times New Roman" panose="02020603050405020304" pitchFamily="18" charset="0"/>
                <a:cs typeface="Times New Roman" panose="02020603050405020304" pitchFamily="18" charset="0"/>
              </a:rPr>
              <a:t>RMSE</a:t>
            </a:r>
          </a:p>
          <a:p>
            <a:pPr lvl="0"/>
            <a:endParaRPr lang="en-US" sz="2500" dirty="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R square (R^2)</a:t>
            </a:r>
            <a:endParaRPr sz="2500" dirty="0">
              <a:latin typeface="Times New Roman" panose="02020603050405020304" pitchFamily="18" charset="0"/>
              <a:cs typeface="Times New Roman" panose="02020603050405020304" pitchFamily="18" charset="0"/>
            </a:endParaRPr>
          </a:p>
        </p:txBody>
      </p:sp>
      <p:sp>
        <p:nvSpPr>
          <p:cNvPr id="105" name="Google Shape;105;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467135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410</Words>
  <Application>Microsoft Office PowerPoint</Application>
  <PresentationFormat>On-screen Show (16:9)</PresentationFormat>
  <Paragraphs>127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Times New Roman</vt:lpstr>
      <vt:lpstr>Arial</vt:lpstr>
      <vt:lpstr>Droid Sans</vt:lpstr>
      <vt:lpstr>Playfair Display</vt:lpstr>
      <vt:lpstr>Prospero template</vt:lpstr>
      <vt:lpstr>Toyota car price prediction</vt:lpstr>
      <vt:lpstr>Instructors: Ths.Quach Dinh Hoang</vt:lpstr>
      <vt:lpstr>1. Introduction </vt:lpstr>
      <vt:lpstr>PowerPoint Presentation</vt:lpstr>
      <vt:lpstr>Data</vt:lpstr>
      <vt:lpstr>Data</vt:lpstr>
      <vt:lpstr>Data Preprocessing</vt:lpstr>
      <vt:lpstr>2. Method</vt:lpstr>
      <vt:lpstr>Measure</vt:lpstr>
      <vt:lpstr>Model</vt:lpstr>
      <vt:lpstr>Hyperparameter tuning</vt:lpstr>
      <vt:lpstr>3. Implement</vt:lpstr>
      <vt:lpstr>Data Preprocessing</vt:lpstr>
      <vt:lpstr>Data Visualization</vt:lpstr>
      <vt:lpstr>Data Visualization</vt:lpstr>
      <vt:lpstr>Overview of the steps</vt:lpstr>
      <vt:lpstr>Linear Regression</vt:lpstr>
      <vt:lpstr>Linear Regression</vt:lpstr>
      <vt:lpstr>Decision Tree</vt:lpstr>
      <vt:lpstr>Decision Tree</vt:lpstr>
      <vt:lpstr>Random Forest</vt:lpstr>
      <vt:lpstr>Random Forest</vt:lpstr>
      <vt:lpstr>Gradient Boosting Tree</vt:lpstr>
      <vt:lpstr>Gradient Boosting Tree</vt:lpstr>
      <vt:lpstr>PowerPoint Presentation</vt:lpstr>
      <vt:lpstr>RMSE </vt:lpstr>
      <vt:lpstr>Determine the importance of variables in the Random forest Algorithm </vt:lpstr>
      <vt:lpstr>Model's predicted value vs actual value</vt:lpstr>
      <vt:lpstr>Conclision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Toyota car price prediction</dc:title>
  <cp:lastModifiedBy>Vo Tan</cp:lastModifiedBy>
  <cp:revision>67</cp:revision>
  <dcterms:modified xsi:type="dcterms:W3CDTF">2021-12-27T11:47:24Z</dcterms:modified>
</cp:coreProperties>
</file>