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318" r:id="rId3"/>
    <p:sldId id="257" r:id="rId4"/>
    <p:sldId id="307" r:id="rId5"/>
    <p:sldId id="308" r:id="rId6"/>
    <p:sldId id="319" r:id="rId7"/>
    <p:sldId id="320" r:id="rId8"/>
    <p:sldId id="321" r:id="rId9"/>
    <p:sldId id="322" r:id="rId10"/>
    <p:sldId id="266" r:id="rId11"/>
    <p:sldId id="323" r:id="rId12"/>
    <p:sldId id="324" r:id="rId13"/>
  </p:sldIdLst>
  <p:sldSz cx="9144000" cy="5143500" type="screen16x9"/>
  <p:notesSz cx="6858000" cy="9144000"/>
  <p:embeddedFontLst>
    <p:embeddedFont>
      <p:font typeface="Itim" panose="020B0604020202020204" charset="-34"/>
      <p:regular r:id="rId15"/>
    </p:embeddedFont>
    <p:embeddedFont>
      <p:font typeface="Merriweather"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CF56AD-EB80-4AFE-8A27-52408CE7E934}">
  <a:tblStyle styleId="{C6CF56AD-EB80-4AFE-8A27-52408CE7E9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67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8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0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01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911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00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8bca512db4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8bca512db4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rgbClr val="F3F3F3"/>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4"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 MOVIE</a:t>
            </a:r>
            <a:br>
              <a:rPr lang="en"/>
            </a:br>
            <a:r>
              <a:rPr lang="en"/>
              <a:t>SEARCH</a:t>
            </a:r>
            <a:endParaRPr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4"/>
        <p:cNvGrpSpPr/>
        <p:nvPr/>
      </p:nvGrpSpPr>
      <p:grpSpPr>
        <a:xfrm>
          <a:off x="0" y="0"/>
          <a:ext cx="0" cy="0"/>
          <a:chOff x="0" y="0"/>
          <a:chExt cx="0" cy="0"/>
        </a:xfrm>
      </p:grpSpPr>
      <p:grpSp>
        <p:nvGrpSpPr>
          <p:cNvPr id="1225" name="Google Shape;1225;p39"/>
          <p:cNvGrpSpPr/>
          <p:nvPr/>
        </p:nvGrpSpPr>
        <p:grpSpPr>
          <a:xfrm>
            <a:off x="3476925" y="1940288"/>
            <a:ext cx="2190131" cy="176025"/>
            <a:chOff x="4345425" y="2175475"/>
            <a:chExt cx="800750" cy="176025"/>
          </a:xfrm>
        </p:grpSpPr>
        <p:sp>
          <p:nvSpPr>
            <p:cNvPr id="1226" name="Google Shape;1226;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9"/>
          <p:cNvGrpSpPr/>
          <p:nvPr/>
        </p:nvGrpSpPr>
        <p:grpSpPr>
          <a:xfrm>
            <a:off x="3733250" y="2407525"/>
            <a:ext cx="1677491" cy="176025"/>
            <a:chOff x="4345425" y="2175475"/>
            <a:chExt cx="800750" cy="176025"/>
          </a:xfrm>
        </p:grpSpPr>
        <p:sp>
          <p:nvSpPr>
            <p:cNvPr id="1229" name="Google Shape;1229;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9"/>
          <p:cNvGrpSpPr/>
          <p:nvPr/>
        </p:nvGrpSpPr>
        <p:grpSpPr>
          <a:xfrm rot="140656">
            <a:off x="3657768" y="2861848"/>
            <a:ext cx="1828441" cy="176031"/>
            <a:chOff x="4345425" y="2175475"/>
            <a:chExt cx="800750" cy="176025"/>
          </a:xfrm>
        </p:grpSpPr>
        <p:sp>
          <p:nvSpPr>
            <p:cNvPr id="1232" name="Google Shape;1232;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9"/>
          <p:cNvGrpSpPr/>
          <p:nvPr/>
        </p:nvGrpSpPr>
        <p:grpSpPr>
          <a:xfrm rot="140725">
            <a:off x="3947857" y="3353395"/>
            <a:ext cx="1234670" cy="176031"/>
            <a:chOff x="4345425" y="2175475"/>
            <a:chExt cx="800750" cy="176025"/>
          </a:xfrm>
        </p:grpSpPr>
        <p:sp>
          <p:nvSpPr>
            <p:cNvPr id="1235" name="Google Shape;1235;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39"/>
          <p:cNvSpPr txBox="1">
            <a:spLocks noGrp="1"/>
          </p:cNvSpPr>
          <p:nvPr>
            <p:ph type="title"/>
          </p:nvPr>
        </p:nvSpPr>
        <p:spPr>
          <a:xfrm>
            <a:off x="3197114" y="2026388"/>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DEMO </a:t>
            </a:r>
            <a:br>
              <a:rPr lang="en-US"/>
            </a:br>
            <a:r>
              <a:rPr lang="en-US"/>
              <a:t>PROJECT</a:t>
            </a:r>
            <a:endParaRPr dirty="0"/>
          </a:p>
        </p:txBody>
      </p:sp>
      <p:sp>
        <p:nvSpPr>
          <p:cNvPr id="1238" name="Google Shape;1238;p39"/>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496419" y="572309"/>
            <a:ext cx="4356480" cy="176025"/>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516800" y="201334"/>
            <a:ext cx="39536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Tổng Kết</a:t>
            </a:r>
            <a:endParaRPr dirty="0"/>
          </a:p>
        </p:txBody>
      </p:sp>
      <p:sp>
        <p:nvSpPr>
          <p:cNvPr id="15" name="TextBox 14">
            <a:extLst>
              <a:ext uri="{FF2B5EF4-FFF2-40B4-BE49-F238E27FC236}">
                <a16:creationId xmlns:a16="http://schemas.microsoft.com/office/drawing/2014/main" id="{8A0BB852-3C25-4A49-89CF-9B157188C8AA}"/>
              </a:ext>
            </a:extLst>
          </p:cNvPr>
          <p:cNvSpPr txBox="1"/>
          <p:nvPr/>
        </p:nvSpPr>
        <p:spPr>
          <a:xfrm>
            <a:off x="275254" y="998387"/>
            <a:ext cx="8202701" cy="773032"/>
          </a:xfrm>
          <a:prstGeom prst="rect">
            <a:avLst/>
          </a:prstGeom>
          <a:noFill/>
        </p:spPr>
        <p:txBody>
          <a:bodyPr wrap="square">
            <a:spAutoFit/>
          </a:bodyPr>
          <a:lstStyle/>
          <a:p>
            <a:pPr marL="457200" marR="0">
              <a:lnSpc>
                <a:spcPct val="107000"/>
              </a:lnSpc>
              <a:spcBef>
                <a:spcPts val="0"/>
              </a:spcBef>
              <a:spcAft>
                <a:spcPts val="800"/>
              </a:spcAft>
            </a:pPr>
            <a:r>
              <a:rPr lang="en-US" sz="1400">
                <a:effectLst/>
                <a:latin typeface="Merriweather" panose="00000500000000000000" pitchFamily="2" charset="0"/>
                <a:ea typeface="Calibri" panose="020F0502020204030204" pitchFamily="34" charset="0"/>
                <a:cs typeface="Times New Roman" panose="02020603050405020304" pitchFamily="18" charset="0"/>
              </a:rPr>
              <a:t>	Trang web được thiết kế đơn giản nhưng mang lại rất nhiều hiệu quả. Khắc phục được lỗi truy xuất chậm, ý tưởng thuật toán hiệu quả. Với công cụ search đa năng, các phim review chất lượng với ưu tiên xếp hạng các phim có điểm imdb cao</a:t>
            </a:r>
          </a:p>
        </p:txBody>
      </p:sp>
      <p:grpSp>
        <p:nvGrpSpPr>
          <p:cNvPr id="16" name="Google Shape;820;p30">
            <a:extLst>
              <a:ext uri="{FF2B5EF4-FFF2-40B4-BE49-F238E27FC236}">
                <a16:creationId xmlns:a16="http://schemas.microsoft.com/office/drawing/2014/main" id="{A5F45725-0BF6-464D-B6D8-5D2C8784B652}"/>
              </a:ext>
            </a:extLst>
          </p:cNvPr>
          <p:cNvGrpSpPr/>
          <p:nvPr/>
        </p:nvGrpSpPr>
        <p:grpSpPr>
          <a:xfrm>
            <a:off x="531374" y="2239255"/>
            <a:ext cx="4356480" cy="176025"/>
            <a:chOff x="4345425" y="2175475"/>
            <a:chExt cx="800750" cy="176025"/>
          </a:xfrm>
        </p:grpSpPr>
        <p:sp>
          <p:nvSpPr>
            <p:cNvPr id="17" name="Google Shape;821;p30">
              <a:extLst>
                <a:ext uri="{FF2B5EF4-FFF2-40B4-BE49-F238E27FC236}">
                  <a16:creationId xmlns:a16="http://schemas.microsoft.com/office/drawing/2014/main" id="{E08E6D5B-B6BE-4BDD-9E78-921576E35623}"/>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76968A82-F604-4A43-9C02-5C941DF87A33}"/>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823;p30">
            <a:extLst>
              <a:ext uri="{FF2B5EF4-FFF2-40B4-BE49-F238E27FC236}">
                <a16:creationId xmlns:a16="http://schemas.microsoft.com/office/drawing/2014/main" id="{EC06D0B0-E609-488C-A443-937F2D00ED9D}"/>
              </a:ext>
            </a:extLst>
          </p:cNvPr>
          <p:cNvSpPr txBox="1">
            <a:spLocks/>
          </p:cNvSpPr>
          <p:nvPr/>
        </p:nvSpPr>
        <p:spPr>
          <a:xfrm>
            <a:off x="463638" y="1771419"/>
            <a:ext cx="4695383" cy="36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9pPr>
          </a:lstStyle>
          <a:p>
            <a:r>
              <a:rPr lang="en-US"/>
              <a:t> Dự Định</a:t>
            </a:r>
            <a:endParaRPr lang="en-US" dirty="0"/>
          </a:p>
        </p:txBody>
      </p:sp>
      <p:sp>
        <p:nvSpPr>
          <p:cNvPr id="20" name="Rectangle 19">
            <a:extLst>
              <a:ext uri="{FF2B5EF4-FFF2-40B4-BE49-F238E27FC236}">
                <a16:creationId xmlns:a16="http://schemas.microsoft.com/office/drawing/2014/main" id="{E9C77537-F749-4FC0-8AF1-8FBA3FE4879B}"/>
              </a:ext>
            </a:extLst>
          </p:cNvPr>
          <p:cNvSpPr/>
          <p:nvPr/>
        </p:nvSpPr>
        <p:spPr>
          <a:xfrm>
            <a:off x="566329" y="2543566"/>
            <a:ext cx="6212910" cy="2354491"/>
          </a:xfrm>
          <a:prstGeom prst="rect">
            <a:avLst/>
          </a:prstGeom>
        </p:spPr>
        <p:txBody>
          <a:bodyPr wrap="square">
            <a:spAutoFit/>
          </a:bodyPr>
          <a:lstStyle/>
          <a:p>
            <a:pPr algn="just">
              <a:lnSpc>
                <a:spcPct val="150000"/>
              </a:lnSpc>
              <a:buClr>
                <a:srgbClr val="00B050"/>
              </a:buClr>
              <a:buSzPct val="100000"/>
              <a:buFont typeface="Wingdings" panose="05000000000000000000" pitchFamily="2" charset="2"/>
              <a:buChar char="q"/>
            </a:pPr>
            <a:r>
              <a:rPr lang="it-IT" b="1" dirty="0">
                <a:solidFill>
                  <a:schemeClr val="accent3">
                    <a:lumMod val="50000"/>
                  </a:schemeClr>
                </a:solidFill>
                <a:latin typeface="Merriweather" panose="020B0604020202020204" charset="0"/>
              </a:rPr>
              <a:t> </a:t>
            </a:r>
            <a:r>
              <a:rPr lang="it-IT" dirty="0">
                <a:solidFill>
                  <a:schemeClr val="bg2"/>
                </a:solidFill>
                <a:latin typeface="Merriweather" panose="020B0604020202020204" charset="0"/>
              </a:rPr>
              <a:t>Chỉnh Lại giao diện trang </a:t>
            </a:r>
            <a:r>
              <a:rPr lang="it-IT" dirty="0" smtClean="0">
                <a:solidFill>
                  <a:schemeClr val="bg2"/>
                </a:solidFill>
                <a:latin typeface="Merriweather" panose="020B0604020202020204" charset="0"/>
              </a:rPr>
              <a:t>wed</a:t>
            </a:r>
          </a:p>
          <a:p>
            <a:pPr algn="just">
              <a:lnSpc>
                <a:spcPct val="150000"/>
              </a:lnSpc>
              <a:buClr>
                <a:srgbClr val="00B050"/>
              </a:buClr>
              <a:buSzPct val="100000"/>
              <a:buFont typeface="Wingdings" panose="05000000000000000000" pitchFamily="2" charset="2"/>
              <a:buChar char="q"/>
            </a:pPr>
            <a:r>
              <a:rPr lang="it-IT" dirty="0" smtClean="0">
                <a:solidFill>
                  <a:schemeClr val="bg2"/>
                </a:solidFill>
                <a:latin typeface="Merriweather" panose="020B0604020202020204" charset="0"/>
              </a:rPr>
              <a:t>Load thêm các review cho mỗi phim</a:t>
            </a:r>
          </a:p>
          <a:p>
            <a:pPr algn="just">
              <a:lnSpc>
                <a:spcPct val="150000"/>
              </a:lnSpc>
              <a:buClr>
                <a:srgbClr val="00B050"/>
              </a:buClr>
              <a:buSzPct val="100000"/>
              <a:buFont typeface="Wingdings" panose="05000000000000000000" pitchFamily="2" charset="2"/>
              <a:buChar char="q"/>
            </a:pPr>
            <a:r>
              <a:rPr lang="it-IT" smtClean="0">
                <a:solidFill>
                  <a:schemeClr val="bg2"/>
                </a:solidFill>
                <a:latin typeface="Merriweather" panose="020B0604020202020204" charset="0"/>
              </a:rPr>
              <a:t>Thêm đầy đủ tất cả các poster</a:t>
            </a:r>
            <a:endParaRPr lang="it-IT" dirty="0">
              <a:solidFill>
                <a:schemeClr val="bg2"/>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a:t>
            </a:r>
            <a:r>
              <a:rPr lang="en-US" dirty="0" err="1" smtClean="0">
                <a:latin typeface="Merriweather" panose="020B0604020202020204" charset="0"/>
              </a:rPr>
              <a:t>Tìm</a:t>
            </a:r>
            <a:r>
              <a:rPr lang="en-US" dirty="0" smtClean="0">
                <a:latin typeface="Merriweather" panose="020B0604020202020204" charset="0"/>
              </a:rPr>
              <a:t> </a:t>
            </a:r>
            <a:r>
              <a:rPr lang="en-US" dirty="0" err="1" smtClean="0">
                <a:latin typeface="Merriweather" panose="020B0604020202020204" charset="0"/>
              </a:rPr>
              <a:t>và</a:t>
            </a:r>
            <a:r>
              <a:rPr lang="en-US" dirty="0" smtClean="0">
                <a:latin typeface="Merriweather" panose="020B0604020202020204" charset="0"/>
              </a:rPr>
              <a:t> fix bug </a:t>
            </a:r>
            <a:r>
              <a:rPr lang="en-US" dirty="0" err="1" smtClean="0">
                <a:latin typeface="Merriweather" panose="020B0604020202020204" charset="0"/>
              </a:rPr>
              <a:t>hoàn</a:t>
            </a:r>
            <a:r>
              <a:rPr lang="en-US" dirty="0" smtClean="0">
                <a:latin typeface="Merriweather" panose="020B0604020202020204" charset="0"/>
              </a:rPr>
              <a:t> </a:t>
            </a:r>
            <a:r>
              <a:rPr lang="en-US" dirty="0" err="1" smtClean="0">
                <a:latin typeface="Merriweather" panose="020B0604020202020204" charset="0"/>
              </a:rPr>
              <a:t>thiện</a:t>
            </a:r>
            <a:r>
              <a:rPr lang="en-US" dirty="0" smtClean="0">
                <a:latin typeface="Merriweather" panose="020B0604020202020204" charset="0"/>
              </a:rPr>
              <a:t> </a:t>
            </a:r>
            <a:r>
              <a:rPr lang="en-US" dirty="0" err="1" smtClean="0">
                <a:latin typeface="Merriweather" panose="020B0604020202020204" charset="0"/>
              </a:rPr>
              <a:t>hệ</a:t>
            </a:r>
            <a:r>
              <a:rPr lang="en-US" dirty="0" smtClean="0">
                <a:latin typeface="Merriweather" panose="020B0604020202020204" charset="0"/>
              </a:rPr>
              <a:t> </a:t>
            </a:r>
            <a:r>
              <a:rPr lang="en-US" dirty="0" err="1" smtClean="0">
                <a:latin typeface="Merriweather" panose="020B0604020202020204" charset="0"/>
              </a:rPr>
              <a:t>thống</a:t>
            </a:r>
            <a:r>
              <a:rPr lang="vi-VN" dirty="0" smtClean="0">
                <a:latin typeface="Merriweather" panose="020B0604020202020204" charset="0"/>
              </a:rPr>
              <a:t> </a:t>
            </a:r>
            <a:endParaRPr lang="vi-VN"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p:txBody>
      </p:sp>
    </p:spTree>
    <p:extLst>
      <p:ext uri="{BB962C8B-B14F-4D97-AF65-F5344CB8AC3E}">
        <p14:creationId xmlns:p14="http://schemas.microsoft.com/office/powerpoint/2010/main" val="124494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EBAA-C3D2-4713-999E-727971D5E656}"/>
              </a:ext>
            </a:extLst>
          </p:cNvPr>
          <p:cNvSpPr>
            <a:spLocks noGrp="1"/>
          </p:cNvSpPr>
          <p:nvPr>
            <p:ph type="ctrTitle"/>
          </p:nvPr>
        </p:nvSpPr>
        <p:spPr/>
        <p:txBody>
          <a:bodyPr/>
          <a:lstStyle/>
          <a:p>
            <a:r>
              <a:rPr lang="en-US"/>
              <a:t>Thank For Watching</a:t>
            </a:r>
          </a:p>
        </p:txBody>
      </p:sp>
    </p:spTree>
    <p:extLst>
      <p:ext uri="{BB962C8B-B14F-4D97-AF65-F5344CB8AC3E}">
        <p14:creationId xmlns:p14="http://schemas.microsoft.com/office/powerpoint/2010/main" val="195079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2FBD-ABDB-4AEA-8B55-0AE66A51CCF8}"/>
              </a:ext>
            </a:extLst>
          </p:cNvPr>
          <p:cNvSpPr>
            <a:spLocks noGrp="1"/>
          </p:cNvSpPr>
          <p:nvPr>
            <p:ph type="title"/>
          </p:nvPr>
        </p:nvSpPr>
        <p:spPr/>
        <p:txBody>
          <a:bodyPr/>
          <a:lstStyle/>
          <a:p>
            <a:r>
              <a:rPr lang="en-US"/>
              <a:t>HEADLINES:</a:t>
            </a:r>
          </a:p>
        </p:txBody>
      </p:sp>
      <p:sp>
        <p:nvSpPr>
          <p:cNvPr id="4" name="Text Placeholder 2">
            <a:extLst>
              <a:ext uri="{FF2B5EF4-FFF2-40B4-BE49-F238E27FC236}">
                <a16:creationId xmlns:a16="http://schemas.microsoft.com/office/drawing/2014/main" id="{1A14C216-C342-498F-BAB9-163D17BB6CB9}"/>
              </a:ext>
            </a:extLst>
          </p:cNvPr>
          <p:cNvSpPr txBox="1">
            <a:spLocks/>
          </p:cNvSpPr>
          <p:nvPr/>
        </p:nvSpPr>
        <p:spPr>
          <a:xfrm>
            <a:off x="1113701" y="1336528"/>
            <a:ext cx="6822388" cy="32669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Giới Thiệu Đề Tài</a:t>
            </a:r>
          </a:p>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Datasets</a:t>
            </a:r>
          </a:p>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Thuật Toán Search </a:t>
            </a:r>
          </a:p>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Recommedation System</a:t>
            </a:r>
          </a:p>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Phân Loại Review</a:t>
            </a:r>
          </a:p>
          <a:p>
            <a:pPr algn="just">
              <a:lnSpc>
                <a:spcPct val="150000"/>
              </a:lnSpc>
              <a:buClr>
                <a:srgbClr val="00B050"/>
              </a:buClr>
              <a:buSzPct val="100000"/>
              <a:buFont typeface="Wingdings" panose="05000000000000000000" pitchFamily="2" charset="2"/>
              <a:buChar char="q"/>
            </a:pPr>
            <a:r>
              <a:rPr lang="en-US" altLang="zh-CN" sz="2000" b="1" spc="200">
                <a:solidFill>
                  <a:schemeClr val="tx1"/>
                </a:solidFill>
                <a:latin typeface="Merriweather" panose="020B0604020202020204" charset="0"/>
              </a:rPr>
              <a:t> Tổng Kết</a:t>
            </a:r>
            <a:endParaRPr lang="en-US" altLang="zh-CN" sz="2000" b="1" spc="200" dirty="0">
              <a:solidFill>
                <a:schemeClr val="tx1"/>
              </a:solidFill>
              <a:latin typeface="Merriweather" panose="020B0604020202020204" charset="0"/>
            </a:endParaRPr>
          </a:p>
        </p:txBody>
      </p:sp>
    </p:spTree>
    <p:extLst>
      <p:ext uri="{BB962C8B-B14F-4D97-AF65-F5344CB8AC3E}">
        <p14:creationId xmlns:p14="http://schemas.microsoft.com/office/powerpoint/2010/main" val="350419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699619" y="910975"/>
            <a:ext cx="4356480" cy="176025"/>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 Giới Thiệu Đề Tài </a:t>
            </a:r>
            <a:endParaRPr dirty="0"/>
          </a:p>
        </p:txBody>
      </p:sp>
      <p:sp>
        <p:nvSpPr>
          <p:cNvPr id="824" name="Google Shape;824;p30"/>
          <p:cNvSpPr txBox="1">
            <a:spLocks noGrp="1"/>
          </p:cNvSpPr>
          <p:nvPr>
            <p:ph type="body" idx="1"/>
          </p:nvPr>
        </p:nvSpPr>
        <p:spPr>
          <a:xfrm>
            <a:off x="637715" y="1009212"/>
            <a:ext cx="8190195" cy="639175"/>
          </a:xfrm>
          <a:prstGeom prst="rect">
            <a:avLst/>
          </a:prstGeom>
        </p:spPr>
        <p:txBody>
          <a:bodyPr spcFirstLastPara="1" wrap="square" lIns="91425" tIns="91425" rIns="91425" bIns="91425" anchor="t" anchorCtr="0">
            <a:noAutofit/>
          </a:bodyPr>
          <a:lstStyle/>
          <a:p>
            <a:pPr marL="152400" marR="0" indent="0">
              <a:lnSpc>
                <a:spcPct val="107000"/>
              </a:lnSpc>
              <a:spcBef>
                <a:spcPts val="0"/>
              </a:spcBef>
              <a:spcAft>
                <a:spcPts val="800"/>
              </a:spcAft>
              <a:buNone/>
            </a:pPr>
            <a:r>
              <a:rPr lang="en-US" sz="1400" b="1">
                <a:latin typeface="Times New Roman" panose="02020603050405020304" pitchFamily="18" charset="0"/>
                <a:cs typeface="Times New Roman" panose="02020603050405020304" pitchFamily="18" charset="0"/>
              </a:rPr>
              <a:t>       </a:t>
            </a:r>
            <a:r>
              <a:rPr lang="en-US" sz="1400">
                <a:effectLst/>
                <a:latin typeface="Merriweather" panose="00000500000000000000" pitchFamily="2" charset="0"/>
                <a:ea typeface="Calibri" panose="020F0502020204030204" pitchFamily="34" charset="0"/>
                <a:cs typeface="Times New Roman" panose="02020603050405020304" pitchFamily="18" charset="0"/>
              </a:rPr>
              <a:t>Đề tài của nhóm chúng em là Tìm hiểu thuật toán recommendation, search để xây dựng trang web tìm kiếm phim.</a:t>
            </a:r>
          </a:p>
          <a:p>
            <a:pPr marL="0" lvl="0" indent="0" algn="l" rtl="0">
              <a:spcBef>
                <a:spcPts val="0"/>
              </a:spcBef>
              <a:spcAft>
                <a:spcPts val="0"/>
              </a:spcAft>
              <a:buClr>
                <a:schemeClr val="dk2"/>
              </a:buClr>
              <a:buSzPts val="1100"/>
              <a:buFont typeface="Arial"/>
              <a:buNone/>
            </a:pPr>
            <a:r>
              <a:rPr lang="en-US"/>
              <a:t> </a:t>
            </a:r>
            <a:endParaRPr dirty="0"/>
          </a:p>
        </p:txBody>
      </p:sp>
      <p:pic>
        <p:nvPicPr>
          <p:cNvPr id="27" name="Picture 4" descr="Hadoop Vs. MongoDB: Which Platform is Better for Handling Big Data ...">
            <a:extLst>
              <a:ext uri="{FF2B5EF4-FFF2-40B4-BE49-F238E27FC236}">
                <a16:creationId xmlns:a16="http://schemas.microsoft.com/office/drawing/2014/main" id="{9C97E2F5-9176-4E12-A404-EE51A412B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3474" y="1648387"/>
            <a:ext cx="1245035" cy="14590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Bootstrap 4 – The Most Popular HTML, CSS, and JS Library | jQuery ...">
            <a:extLst>
              <a:ext uri="{FF2B5EF4-FFF2-40B4-BE49-F238E27FC236}">
                <a16:creationId xmlns:a16="http://schemas.microsoft.com/office/drawing/2014/main" id="{C105E32A-0FF3-4F48-9FD6-0882472D3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4718" y="2814444"/>
            <a:ext cx="1243628" cy="9949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W3C HTML5 Logo">
            <a:extLst>
              <a:ext uri="{FF2B5EF4-FFF2-40B4-BE49-F238E27FC236}">
                <a16:creationId xmlns:a16="http://schemas.microsoft.com/office/drawing/2014/main" id="{35AACEB7-F1BE-4739-8837-D2D473C659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490" y="3516331"/>
            <a:ext cx="813001" cy="813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Django Community | Django">
            <a:extLst>
              <a:ext uri="{FF2B5EF4-FFF2-40B4-BE49-F238E27FC236}">
                <a16:creationId xmlns:a16="http://schemas.microsoft.com/office/drawing/2014/main" id="{1AF120E1-40E2-44BC-8BC3-04CD24A271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007" y="4448973"/>
            <a:ext cx="1245483" cy="56673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78CE64F2-E9AC-461B-B2F6-639B22A826A9}"/>
              </a:ext>
            </a:extLst>
          </p:cNvPr>
          <p:cNvSpPr/>
          <p:nvPr/>
        </p:nvSpPr>
        <p:spPr>
          <a:xfrm>
            <a:off x="699619" y="1564353"/>
            <a:ext cx="5863612" cy="4293483"/>
          </a:xfrm>
          <a:prstGeom prst="rect">
            <a:avLst/>
          </a:prstGeom>
        </p:spPr>
        <p:txBody>
          <a:bodyPr wrap="square">
            <a:spAutoFit/>
          </a:bodyPr>
          <a:lstStyle/>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a:t>
            </a:r>
            <a:r>
              <a:rPr lang="en-US" dirty="0" err="1">
                <a:solidFill>
                  <a:schemeClr val="bg2"/>
                </a:solidFill>
                <a:latin typeface="Merriweather" panose="020B0604020202020204" charset="0"/>
              </a:rPr>
              <a:t>Công</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cụ</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tìm</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kiếm</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cụ</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thể</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nội</a:t>
            </a:r>
            <a:r>
              <a:rPr lang="en-US" dirty="0">
                <a:solidFill>
                  <a:schemeClr val="bg2"/>
                </a:solidFill>
                <a:latin typeface="Merriweather" panose="020B0604020202020204" charset="0"/>
              </a:rPr>
              <a:t> dung </a:t>
            </a:r>
            <a:r>
              <a:rPr lang="en-US" dirty="0" err="1">
                <a:solidFill>
                  <a:schemeClr val="bg2"/>
                </a:solidFill>
                <a:latin typeface="Merriweather" panose="020B0604020202020204" charset="0"/>
              </a:rPr>
              <a:t>với</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mục</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đich</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truy</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xuất</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phim</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dựa</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vào</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thông</a:t>
            </a:r>
            <a:r>
              <a:rPr lang="en-US" dirty="0">
                <a:solidFill>
                  <a:schemeClr val="bg2"/>
                </a:solidFill>
                <a:latin typeface="Merriweather" panose="020B0604020202020204" charset="0"/>
              </a:rPr>
              <a:t> tin </a:t>
            </a:r>
            <a:r>
              <a:rPr lang="en-US" dirty="0" err="1">
                <a:solidFill>
                  <a:schemeClr val="bg2"/>
                </a:solidFill>
                <a:latin typeface="Merriweather" panose="020B0604020202020204" charset="0"/>
              </a:rPr>
              <a:t>được</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cung</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cấp</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bởi</a:t>
            </a:r>
            <a:r>
              <a:rPr lang="en-US" dirty="0">
                <a:solidFill>
                  <a:schemeClr val="bg2"/>
                </a:solidFill>
                <a:latin typeface="Merriweather" panose="020B0604020202020204" charset="0"/>
              </a:rPr>
              <a:t> </a:t>
            </a:r>
            <a:r>
              <a:rPr lang="en-US" dirty="0" err="1">
                <a:solidFill>
                  <a:schemeClr val="bg2"/>
                </a:solidFill>
                <a:latin typeface="Merriweather" panose="020B0604020202020204" charset="0"/>
              </a:rPr>
              <a:t>người</a:t>
            </a:r>
            <a:r>
              <a:rPr lang="en-US" dirty="0">
                <a:solidFill>
                  <a:schemeClr val="bg2"/>
                </a:solidFill>
                <a:latin typeface="Merriweather" panose="020B0604020202020204" charset="0"/>
              </a:rPr>
              <a:t> dung.</a:t>
            </a: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a:t>
            </a:r>
            <a:r>
              <a:rPr lang="en-US" dirty="0" err="1">
                <a:latin typeface="Merriweather" panose="020B0604020202020204" charset="0"/>
              </a:rPr>
              <a:t>Công</a:t>
            </a:r>
            <a:r>
              <a:rPr lang="en-US" dirty="0">
                <a:latin typeface="Merriweather" panose="020B0604020202020204" charset="0"/>
              </a:rPr>
              <a:t> </a:t>
            </a:r>
            <a:r>
              <a:rPr lang="en-US" dirty="0" err="1">
                <a:latin typeface="Merriweather" panose="020B0604020202020204" charset="0"/>
              </a:rPr>
              <a:t>cụ</a:t>
            </a:r>
            <a:r>
              <a:rPr lang="en-US" dirty="0">
                <a:latin typeface="Merriweather" panose="020B0604020202020204" charset="0"/>
              </a:rPr>
              <a:t> </a:t>
            </a:r>
            <a:r>
              <a:rPr lang="en-US" dirty="0" err="1">
                <a:latin typeface="Merriweather" panose="020B0604020202020204" charset="0"/>
              </a:rPr>
              <a:t>tìm</a:t>
            </a:r>
            <a:r>
              <a:rPr lang="en-US" dirty="0">
                <a:latin typeface="Merriweather" panose="020B0604020202020204" charset="0"/>
              </a:rPr>
              <a:t> </a:t>
            </a:r>
            <a:r>
              <a:rPr lang="en-US" dirty="0" err="1">
                <a:latin typeface="Merriweather" panose="020B0604020202020204" charset="0"/>
              </a:rPr>
              <a:t>kiếm</a:t>
            </a:r>
            <a:r>
              <a:rPr lang="en-US" dirty="0">
                <a:latin typeface="Merriweather" panose="020B0604020202020204" charset="0"/>
              </a:rPr>
              <a:t> </a:t>
            </a:r>
            <a:r>
              <a:rPr lang="en-US" dirty="0" err="1">
                <a:latin typeface="Merriweather" panose="020B0604020202020204" charset="0"/>
              </a:rPr>
              <a:t>dựa</a:t>
            </a:r>
            <a:r>
              <a:rPr lang="en-US" dirty="0">
                <a:latin typeface="Merriweather" panose="020B0604020202020204" charset="0"/>
              </a:rPr>
              <a:t> </a:t>
            </a:r>
            <a:r>
              <a:rPr lang="en-US" dirty="0" err="1">
                <a:latin typeface="Merriweather" panose="020B0604020202020204" charset="0"/>
              </a:rPr>
              <a:t>trên</a:t>
            </a:r>
            <a:r>
              <a:rPr lang="en-US" dirty="0">
                <a:latin typeface="Merriweather" panose="020B0604020202020204" charset="0"/>
              </a:rPr>
              <a:t> </a:t>
            </a:r>
            <a:r>
              <a:rPr lang="en-US" dirty="0" err="1">
                <a:latin typeface="Merriweather" panose="020B0604020202020204" charset="0"/>
              </a:rPr>
              <a:t>thuật</a:t>
            </a:r>
            <a:r>
              <a:rPr lang="en-US" dirty="0">
                <a:latin typeface="Merriweather" panose="020B0604020202020204" charset="0"/>
              </a:rPr>
              <a:t> </a:t>
            </a:r>
            <a:r>
              <a:rPr lang="en-US" dirty="0" err="1">
                <a:latin typeface="Merriweather" panose="020B0604020202020204" charset="0"/>
              </a:rPr>
              <a:t>toán</a:t>
            </a:r>
            <a:r>
              <a:rPr lang="en-US" dirty="0">
                <a:latin typeface="Merriweather" panose="020B0604020202020204" charset="0"/>
              </a:rPr>
              <a:t> </a:t>
            </a:r>
            <a:r>
              <a:rPr lang="en-US" b="1" dirty="0">
                <a:solidFill>
                  <a:schemeClr val="accent3">
                    <a:lumMod val="50000"/>
                  </a:schemeClr>
                </a:solidFill>
                <a:latin typeface="Merriweather" panose="020B0604020202020204" charset="0"/>
              </a:rPr>
              <a:t>OkapiBM25</a:t>
            </a:r>
            <a:r>
              <a:rPr lang="en-US" b="1" dirty="0">
                <a:latin typeface="Merriweather" panose="020B0604020202020204" charset="0"/>
              </a:rPr>
              <a:t> .</a:t>
            </a:r>
          </a:p>
          <a:p>
            <a:pPr algn="just">
              <a:lnSpc>
                <a:spcPct val="150000"/>
              </a:lnSpc>
              <a:buClr>
                <a:srgbClr val="00B050"/>
              </a:buClr>
              <a:buSzPct val="100000"/>
              <a:buFont typeface="Wingdings" panose="05000000000000000000" pitchFamily="2" charset="2"/>
              <a:buChar char="q"/>
            </a:pPr>
            <a:r>
              <a:rPr lang="en-US" b="1" dirty="0">
                <a:latin typeface="Merriweather" panose="020B0604020202020204" charset="0"/>
              </a:rPr>
              <a:t> </a:t>
            </a:r>
            <a:r>
              <a:rPr lang="en-US" b="1" dirty="0">
                <a:solidFill>
                  <a:schemeClr val="accent3">
                    <a:lumMod val="50000"/>
                  </a:schemeClr>
                </a:solidFill>
                <a:latin typeface="Merriweather" panose="020B0604020202020204" charset="0"/>
              </a:rPr>
              <a:t>Recommendation System </a:t>
            </a:r>
            <a:r>
              <a:rPr lang="en-US" dirty="0" err="1">
                <a:latin typeface="Merriweather" panose="020B0604020202020204" charset="0"/>
              </a:rPr>
              <a:t>dựa</a:t>
            </a:r>
            <a:r>
              <a:rPr lang="en-US" dirty="0">
                <a:latin typeface="Merriweather" panose="020B0604020202020204" charset="0"/>
              </a:rPr>
              <a:t> </a:t>
            </a:r>
            <a:r>
              <a:rPr lang="en-US" dirty="0" err="1">
                <a:latin typeface="Merriweather" panose="020B0604020202020204" charset="0"/>
              </a:rPr>
              <a:t>vào</a:t>
            </a:r>
            <a:r>
              <a:rPr lang="en-US" dirty="0">
                <a:latin typeface="Merriweather" panose="020B0604020202020204" charset="0"/>
              </a:rPr>
              <a:t> </a:t>
            </a:r>
            <a:r>
              <a:rPr lang="en-US" dirty="0" err="1">
                <a:latin typeface="Merriweather" panose="020B0604020202020204" charset="0"/>
              </a:rPr>
              <a:t>thuật</a:t>
            </a:r>
            <a:r>
              <a:rPr lang="en-US" dirty="0">
                <a:latin typeface="Merriweather" panose="020B0604020202020204" charset="0"/>
              </a:rPr>
              <a:t> </a:t>
            </a:r>
            <a:r>
              <a:rPr lang="en-US" dirty="0" err="1">
                <a:latin typeface="Merriweather" panose="020B0604020202020204" charset="0"/>
              </a:rPr>
              <a:t>toán</a:t>
            </a:r>
            <a:r>
              <a:rPr lang="en-US" dirty="0">
                <a:latin typeface="Merriweather" panose="020B0604020202020204" charset="0"/>
              </a:rPr>
              <a:t> </a:t>
            </a:r>
            <a:r>
              <a:rPr lang="en-US" dirty="0" smtClean="0">
                <a:latin typeface="Merriweather" panose="020B0604020202020204" charset="0"/>
              </a:rPr>
              <a:t>KNN, </a:t>
            </a:r>
            <a:r>
              <a:rPr lang="en-US" dirty="0">
                <a:latin typeface="Merriweather" panose="020B0604020202020204" charset="0"/>
              </a:rPr>
              <a:t>Matrix </a:t>
            </a:r>
            <a:r>
              <a:rPr lang="en-US" dirty="0" smtClean="0">
                <a:latin typeface="Merriweather" panose="020B0604020202020204" charset="0"/>
              </a:rPr>
              <a:t>Similarity, Gaussian function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hệ</a:t>
            </a:r>
            <a:r>
              <a:rPr lang="en-US" dirty="0">
                <a:latin typeface="Merriweather" panose="020B0604020202020204" charset="0"/>
              </a:rPr>
              <a:t> </a:t>
            </a:r>
            <a:r>
              <a:rPr lang="en-US" dirty="0" err="1" smtClean="0">
                <a:latin typeface="Merriweather" panose="020B0604020202020204" charset="0"/>
              </a:rPr>
              <a:t>thống</a:t>
            </a:r>
            <a:r>
              <a:rPr lang="en-US" dirty="0" smtClean="0">
                <a:latin typeface="Merriweather" panose="020B0604020202020204" charset="0"/>
              </a:rPr>
              <a:t> </a:t>
            </a:r>
            <a:r>
              <a:rPr lang="en-US" dirty="0" err="1">
                <a:latin typeface="Merriweather" panose="020B0604020202020204" charset="0"/>
              </a:rPr>
              <a:t>đề</a:t>
            </a:r>
            <a:r>
              <a:rPr lang="en-US" dirty="0">
                <a:latin typeface="Merriweather" panose="020B0604020202020204" charset="0"/>
              </a:rPr>
              <a:t> </a:t>
            </a:r>
            <a:r>
              <a:rPr lang="en-US" dirty="0" err="1" smtClean="0">
                <a:latin typeface="Merriweather" panose="020B0604020202020204" charset="0"/>
              </a:rPr>
              <a:t>xuất</a:t>
            </a:r>
            <a:r>
              <a:rPr lang="en-US" dirty="0" smtClean="0">
                <a:latin typeface="Merriweather" panose="020B0604020202020204" charset="0"/>
              </a:rPr>
              <a:t> </a:t>
            </a:r>
            <a:r>
              <a:rPr lang="en-US" dirty="0" err="1" smtClean="0">
                <a:latin typeface="Merriweather" panose="020B0604020202020204" charset="0"/>
              </a:rPr>
              <a:t>theo</a:t>
            </a:r>
            <a:r>
              <a:rPr lang="en-US" dirty="0">
                <a:latin typeface="Merriweather" panose="020B0604020202020204" charset="0"/>
              </a:rPr>
              <a:t> </a:t>
            </a:r>
            <a:r>
              <a:rPr lang="en-US" dirty="0" err="1" smtClean="0">
                <a:latin typeface="Merriweather" panose="020B0604020202020204" charset="0"/>
              </a:rPr>
              <a:t>nhiều</a:t>
            </a:r>
            <a:r>
              <a:rPr lang="en-US" dirty="0" smtClean="0">
                <a:latin typeface="Merriweather" panose="020B0604020202020204" charset="0"/>
              </a:rPr>
              <a:t> </a:t>
            </a:r>
            <a:r>
              <a:rPr lang="en-US" dirty="0" err="1" smtClean="0">
                <a:latin typeface="Merriweather" panose="020B0604020202020204" charset="0"/>
              </a:rPr>
              <a:t>tiêu</a:t>
            </a:r>
            <a:r>
              <a:rPr lang="en-US" dirty="0" smtClean="0">
                <a:latin typeface="Merriweather" panose="020B0604020202020204" charset="0"/>
              </a:rPr>
              <a:t> </a:t>
            </a:r>
            <a:r>
              <a:rPr lang="en-US" dirty="0" err="1" smtClean="0">
                <a:latin typeface="Merriweather" panose="020B0604020202020204" charset="0"/>
              </a:rPr>
              <a:t>chí</a:t>
            </a:r>
            <a:r>
              <a:rPr lang="en-US" dirty="0" smtClean="0">
                <a:latin typeface="Merriweather" panose="020B0604020202020204" charset="0"/>
              </a:rPr>
              <a:t>.</a:t>
            </a:r>
            <a:endParaRPr lang="en-US"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a:t>
            </a:r>
            <a:r>
              <a:rPr lang="en-US" dirty="0" err="1">
                <a:latin typeface="Merriweather" panose="020B0604020202020204" charset="0"/>
              </a:rPr>
              <a:t>Ngôn</a:t>
            </a:r>
            <a:r>
              <a:rPr lang="en-US" dirty="0">
                <a:latin typeface="Merriweather" panose="020B0604020202020204" charset="0"/>
              </a:rPr>
              <a:t> </a:t>
            </a:r>
            <a:r>
              <a:rPr lang="en-US" dirty="0" err="1">
                <a:latin typeface="Merriweather" panose="020B0604020202020204" charset="0"/>
              </a:rPr>
              <a:t>ngữ</a:t>
            </a:r>
            <a:r>
              <a:rPr lang="en-US" dirty="0">
                <a:latin typeface="Merriweather" panose="020B0604020202020204" charset="0"/>
              </a:rPr>
              <a:t> </a:t>
            </a:r>
            <a:r>
              <a:rPr lang="en-US" dirty="0" err="1">
                <a:latin typeface="Merriweather" panose="020B0604020202020204" charset="0"/>
              </a:rPr>
              <a:t>sử</a:t>
            </a:r>
            <a:r>
              <a:rPr lang="en-US" dirty="0">
                <a:latin typeface="Merriweather" panose="020B0604020202020204" charset="0"/>
              </a:rPr>
              <a:t> </a:t>
            </a:r>
            <a:r>
              <a:rPr lang="en-US" dirty="0" err="1">
                <a:latin typeface="Merriweather" panose="020B0604020202020204" charset="0"/>
              </a:rPr>
              <a:t>dụng</a:t>
            </a:r>
            <a:r>
              <a:rPr lang="en-US" dirty="0">
                <a:latin typeface="Merriweather" panose="020B0604020202020204" charset="0"/>
              </a:rPr>
              <a:t> </a:t>
            </a:r>
            <a:r>
              <a:rPr lang="en-US" b="1" dirty="0">
                <a:solidFill>
                  <a:schemeClr val="accent3">
                    <a:lumMod val="50000"/>
                  </a:schemeClr>
                </a:solidFill>
                <a:latin typeface="Merriweather" panose="020B0604020202020204" charset="0"/>
              </a:rPr>
              <a:t>python</a:t>
            </a:r>
            <a:r>
              <a:rPr lang="en-US" b="1" dirty="0">
                <a:solidFill>
                  <a:schemeClr val="bg2"/>
                </a:solidFill>
                <a:latin typeface="Merriweather" panose="020B0604020202020204" charset="0"/>
              </a:rPr>
              <a:t> .</a:t>
            </a: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Back-end </a:t>
            </a:r>
            <a:r>
              <a:rPr lang="en-US" dirty="0" err="1">
                <a:latin typeface="Merriweather" panose="020B0604020202020204" charset="0"/>
              </a:rPr>
              <a:t>được</a:t>
            </a:r>
            <a:r>
              <a:rPr lang="en-US" dirty="0">
                <a:latin typeface="Merriweather" panose="020B0604020202020204" charset="0"/>
              </a:rPr>
              <a:t> </a:t>
            </a:r>
            <a:r>
              <a:rPr lang="en-US" dirty="0" err="1">
                <a:latin typeface="Merriweather" panose="020B0604020202020204" charset="0"/>
              </a:rPr>
              <a:t>phát</a:t>
            </a:r>
            <a:r>
              <a:rPr lang="en-US" dirty="0">
                <a:latin typeface="Merriweather" panose="020B0604020202020204" charset="0"/>
              </a:rPr>
              <a:t> </a:t>
            </a:r>
            <a:r>
              <a:rPr lang="en-US" dirty="0" err="1">
                <a:latin typeface="Merriweather" panose="020B0604020202020204" charset="0"/>
              </a:rPr>
              <a:t>triển</a:t>
            </a:r>
            <a:r>
              <a:rPr lang="en-US" dirty="0">
                <a:latin typeface="Merriweather" panose="020B0604020202020204" charset="0"/>
              </a:rPr>
              <a:t> </a:t>
            </a:r>
            <a:r>
              <a:rPr lang="en-US" dirty="0" err="1">
                <a:latin typeface="Merriweather" panose="020B0604020202020204" charset="0"/>
              </a:rPr>
              <a:t>bởi</a:t>
            </a:r>
            <a:r>
              <a:rPr lang="en-US" dirty="0">
                <a:latin typeface="Merriweather" panose="020B0604020202020204" charset="0"/>
              </a:rPr>
              <a:t> framework </a:t>
            </a:r>
            <a:r>
              <a:rPr lang="en-US" b="1" dirty="0">
                <a:solidFill>
                  <a:schemeClr val="accent3">
                    <a:lumMod val="50000"/>
                  </a:schemeClr>
                </a:solidFill>
                <a:latin typeface="Merriweather" panose="020B0604020202020204" charset="0"/>
              </a:rPr>
              <a:t>Django</a:t>
            </a:r>
            <a:r>
              <a:rPr lang="en-US" b="1" dirty="0">
                <a:solidFill>
                  <a:schemeClr val="bg2"/>
                </a:solidFill>
                <a:latin typeface="Merriweather" panose="020B0604020202020204" charset="0"/>
              </a:rPr>
              <a:t>.</a:t>
            </a: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Front-end </a:t>
            </a:r>
            <a:r>
              <a:rPr lang="en-US" dirty="0" err="1">
                <a:latin typeface="Merriweather" panose="020B0604020202020204" charset="0"/>
              </a:rPr>
              <a:t>là</a:t>
            </a:r>
            <a:r>
              <a:rPr lang="en-US" dirty="0">
                <a:latin typeface="Merriweather" panose="020B0604020202020204" charset="0"/>
              </a:rPr>
              <a:t> </a:t>
            </a:r>
            <a:r>
              <a:rPr lang="en-US" b="1" dirty="0">
                <a:solidFill>
                  <a:schemeClr val="accent3">
                    <a:lumMod val="50000"/>
                  </a:schemeClr>
                </a:solidFill>
                <a:latin typeface="Merriweather" panose="020B0604020202020204" charset="0"/>
              </a:rPr>
              <a:t>Html5</a:t>
            </a:r>
            <a:r>
              <a:rPr lang="en-US" b="1" dirty="0">
                <a:solidFill>
                  <a:schemeClr val="bg2"/>
                </a:solidFill>
                <a:latin typeface="Merriweather" panose="020B0604020202020204" charset="0"/>
              </a:rPr>
              <a:t>.</a:t>
            </a:r>
            <a:endParaRPr lang="en-US" b="1" i="1" dirty="0">
              <a:solidFill>
                <a:schemeClr val="bg2"/>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dirty="0">
                <a:latin typeface="Merriweather" panose="020B0604020202020204" charset="0"/>
              </a:rPr>
              <a:t> </a:t>
            </a:r>
            <a:r>
              <a:rPr lang="en-US" dirty="0" err="1">
                <a:latin typeface="Merriweather" panose="020B0604020202020204" charset="0"/>
              </a:rPr>
              <a:t>Dữ</a:t>
            </a:r>
            <a:r>
              <a:rPr lang="en-US" dirty="0">
                <a:latin typeface="Merriweather" panose="020B0604020202020204" charset="0"/>
              </a:rPr>
              <a:t> </a:t>
            </a:r>
            <a:r>
              <a:rPr lang="en-US" dirty="0" err="1">
                <a:latin typeface="Merriweather" panose="020B0604020202020204" charset="0"/>
              </a:rPr>
              <a:t>liệu</a:t>
            </a:r>
            <a:r>
              <a:rPr lang="en-US" dirty="0">
                <a:latin typeface="Merriweather" panose="020B0604020202020204" charset="0"/>
              </a:rPr>
              <a:t> </a:t>
            </a:r>
            <a:r>
              <a:rPr lang="en-US" dirty="0" err="1">
                <a:latin typeface="Merriweather" panose="020B0604020202020204" charset="0"/>
              </a:rPr>
              <a:t>được</a:t>
            </a:r>
            <a:r>
              <a:rPr lang="en-US" dirty="0">
                <a:latin typeface="Merriweather" panose="020B0604020202020204" charset="0"/>
              </a:rPr>
              <a:t> </a:t>
            </a:r>
            <a:r>
              <a:rPr lang="en-US" dirty="0" err="1">
                <a:latin typeface="Merriweather" panose="020B0604020202020204" charset="0"/>
              </a:rPr>
              <a:t>lưu</a:t>
            </a:r>
            <a:r>
              <a:rPr lang="en-US" dirty="0">
                <a:latin typeface="Merriweather" panose="020B0604020202020204" charset="0"/>
              </a:rPr>
              <a:t> </a:t>
            </a:r>
            <a:r>
              <a:rPr lang="en-US" dirty="0" err="1">
                <a:latin typeface="Merriweather" panose="020B0604020202020204" charset="0"/>
              </a:rPr>
              <a:t>trong</a:t>
            </a:r>
            <a:r>
              <a:rPr lang="en-US" dirty="0">
                <a:latin typeface="Merriweather" panose="020B0604020202020204" charset="0"/>
              </a:rPr>
              <a:t> </a:t>
            </a:r>
            <a:r>
              <a:rPr lang="en-US" b="1" dirty="0">
                <a:solidFill>
                  <a:schemeClr val="accent3">
                    <a:lumMod val="50000"/>
                  </a:schemeClr>
                </a:solidFill>
                <a:latin typeface="Merriweather" panose="020B0604020202020204" charset="0"/>
              </a:rPr>
              <a:t>MongoDB</a:t>
            </a:r>
            <a:r>
              <a:rPr lang="en-US" b="1" dirty="0">
                <a:solidFill>
                  <a:schemeClr val="bg2"/>
                </a:solidFill>
                <a:latin typeface="Merriweather" panose="020B0604020202020204" charset="0"/>
              </a:rPr>
              <a:t>.</a:t>
            </a:r>
            <a:r>
              <a:rPr lang="en-US" dirty="0">
                <a:solidFill>
                  <a:schemeClr val="bg2"/>
                </a:solidFill>
                <a:latin typeface="Merriweather" panose="020B0604020202020204" charset="0"/>
              </a:rPr>
              <a:t> </a:t>
            </a:r>
            <a:endParaRPr lang="en-US" b="1" dirty="0">
              <a:solidFill>
                <a:schemeClr val="bg2"/>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b="1" dirty="0">
                <a:solidFill>
                  <a:schemeClr val="accent3">
                    <a:lumMod val="50000"/>
                  </a:schemeClr>
                </a:solidFill>
                <a:latin typeface="Merriweather" panose="020B0604020202020204" charset="0"/>
              </a:rPr>
              <a:t> Deep learning </a:t>
            </a:r>
            <a:r>
              <a:rPr lang="en-US" dirty="0">
                <a:latin typeface="Merriweather" panose="020B0604020202020204" charset="0"/>
              </a:rPr>
              <a:t>model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phân</a:t>
            </a:r>
            <a:r>
              <a:rPr lang="en-US" dirty="0">
                <a:latin typeface="Merriweather" panose="020B0604020202020204" charset="0"/>
              </a:rPr>
              <a:t> </a:t>
            </a:r>
            <a:r>
              <a:rPr lang="en-US" dirty="0" err="1">
                <a:latin typeface="Merriweather" panose="020B0604020202020204" charset="0"/>
              </a:rPr>
              <a:t>loại</a:t>
            </a:r>
            <a:r>
              <a:rPr lang="en-US" dirty="0">
                <a:latin typeface="Merriweather" panose="020B0604020202020204" charset="0"/>
              </a:rPr>
              <a:t> </a:t>
            </a:r>
            <a:r>
              <a:rPr lang="en-US" dirty="0" err="1">
                <a:latin typeface="Merriweather" panose="020B0604020202020204" charset="0"/>
              </a:rPr>
              <a:t>các</a:t>
            </a:r>
            <a:r>
              <a:rPr lang="en-US" dirty="0">
                <a:latin typeface="Merriweather" panose="020B0604020202020204" charset="0"/>
              </a:rPr>
              <a:t> </a:t>
            </a:r>
            <a:r>
              <a:rPr lang="en-US" dirty="0" err="1">
                <a:latin typeface="Merriweather" panose="020B0604020202020204" charset="0"/>
              </a:rPr>
              <a:t>bài</a:t>
            </a:r>
            <a:r>
              <a:rPr lang="en-US" dirty="0">
                <a:latin typeface="Merriweather" panose="020B0604020202020204" charset="0"/>
              </a:rPr>
              <a:t> </a:t>
            </a:r>
            <a:r>
              <a:rPr lang="en-US" dirty="0" err="1">
                <a:latin typeface="Merriweather" panose="020B0604020202020204" charset="0"/>
              </a:rPr>
              <a:t>đánh</a:t>
            </a:r>
            <a:r>
              <a:rPr lang="en-US" dirty="0">
                <a:latin typeface="Merriweather" panose="020B0604020202020204" charset="0"/>
              </a:rPr>
              <a:t> </a:t>
            </a:r>
            <a:r>
              <a:rPr lang="en-US" dirty="0" err="1">
                <a:latin typeface="Merriweather" panose="020B0604020202020204" charset="0"/>
              </a:rPr>
              <a:t>giá</a:t>
            </a:r>
            <a:r>
              <a:rPr lang="en-US" dirty="0">
                <a:latin typeface="Merriweather" panose="020B0604020202020204" charset="0"/>
              </a:rPr>
              <a:t> </a:t>
            </a:r>
            <a:r>
              <a:rPr lang="en-US" dirty="0" err="1">
                <a:latin typeface="Merriweather" panose="020B0604020202020204" charset="0"/>
              </a:rPr>
              <a:t>về</a:t>
            </a:r>
            <a:r>
              <a:rPr lang="en-US" dirty="0">
                <a:latin typeface="Merriweather" panose="020B0604020202020204" charset="0"/>
              </a:rPr>
              <a:t> </a:t>
            </a:r>
            <a:r>
              <a:rPr lang="en-US" dirty="0" err="1">
                <a:latin typeface="Merriweather" panose="020B0604020202020204" charset="0"/>
              </a:rPr>
              <a:t>phim</a:t>
            </a:r>
            <a:r>
              <a:rPr lang="en-US" dirty="0">
                <a:latin typeface="Merriweather" panose="020B0604020202020204" charset="0"/>
              </a:rPr>
              <a:t>.</a:t>
            </a:r>
            <a:endParaRPr lang="en-US" b="1" i="1" dirty="0">
              <a:solidFill>
                <a:srgbClr val="00B050"/>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516841" y="448130"/>
            <a:ext cx="4356480" cy="176025"/>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0"/>
          <p:cNvSpPr txBox="1">
            <a:spLocks noGrp="1"/>
          </p:cNvSpPr>
          <p:nvPr>
            <p:ph type="title"/>
          </p:nvPr>
        </p:nvSpPr>
        <p:spPr>
          <a:xfrm>
            <a:off x="516841" y="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zh-CN" sz="3200" b="1" spc="200">
                <a:solidFill>
                  <a:schemeClr val="tx1"/>
                </a:solidFill>
                <a:latin typeface="Merriweather" panose="020B0604020202020204" charset="0"/>
              </a:rPr>
              <a:t>Datasets</a:t>
            </a:r>
            <a:endParaRPr dirty="0"/>
          </a:p>
        </p:txBody>
      </p:sp>
      <p:sp>
        <p:nvSpPr>
          <p:cNvPr id="30" name="Rectangle 29">
            <a:extLst>
              <a:ext uri="{FF2B5EF4-FFF2-40B4-BE49-F238E27FC236}">
                <a16:creationId xmlns:a16="http://schemas.microsoft.com/office/drawing/2014/main" id="{91611747-5455-4818-BD12-37AF731AEDC4}"/>
              </a:ext>
            </a:extLst>
          </p:cNvPr>
          <p:cNvSpPr/>
          <p:nvPr/>
        </p:nvSpPr>
        <p:spPr>
          <a:xfrm>
            <a:off x="516840" y="712985"/>
            <a:ext cx="8627159" cy="3936270"/>
          </a:xfrm>
          <a:prstGeom prst="rect">
            <a:avLst/>
          </a:prstGeom>
        </p:spPr>
        <p:txBody>
          <a:bodyPr wrap="square">
            <a:spAutoFit/>
          </a:bodyPr>
          <a:lstStyle/>
          <a:p>
            <a:pPr algn="just">
              <a:lnSpc>
                <a:spcPct val="150000"/>
              </a:lnSpc>
              <a:buClr>
                <a:srgbClr val="00B050"/>
              </a:buClr>
              <a:buSzPct val="100000"/>
              <a:buFont typeface="Wingdings" panose="05000000000000000000" pitchFamily="2" charset="2"/>
              <a:buChar char="q"/>
            </a:pPr>
            <a:r>
              <a:rPr lang="it-IT" b="1" dirty="0">
                <a:solidFill>
                  <a:schemeClr val="accent3">
                    <a:lumMod val="50000"/>
                  </a:schemeClr>
                </a:solidFill>
                <a:latin typeface="Merriweather" panose="020B0604020202020204" charset="0"/>
              </a:rPr>
              <a:t>TMDB 5000 Movie Dataset</a:t>
            </a:r>
            <a:r>
              <a:rPr lang="it-IT">
                <a:latin typeface="Merriweather" panose="020B0604020202020204" charset="0"/>
              </a:rPr>
              <a:t>: </a:t>
            </a:r>
            <a:r>
              <a:rPr lang="en-US">
                <a:effectLst/>
                <a:latin typeface="Merriweather" panose="00000500000000000000" pitchFamily="2" charset="0"/>
                <a:ea typeface="Calibri" panose="020F0502020204030204" pitchFamily="34" charset="0"/>
                <a:cs typeface="Times New Roman" panose="02020603050405020304" pitchFamily="18" charset="0"/>
              </a:rPr>
              <a:t>Datasets được thu thập thông tin từ IMDB có sẵn trên Kaggle. Chứa khoảng 5000 bộ phim gồm các thuộc tính: tiêu đề (title), tổng quan (overview), ngày phát hành (release date), đạo diễn (main_actor), công ty sản xuất (production companies), nước sản xuất (production countries), thể loại (genres), ngôn ngữ (original languages), mức độ phổ biến (popularity), thời lượng (runtime), điểm trung bình imdb (IMDb average score), số phiếu bầu (votes), doanh thu (budget)</a:t>
            </a:r>
            <a:endParaRPr lang="en-US" dirty="0">
              <a:latin typeface="Merriweather" panose="00000500000000000000" pitchFamily="2" charset="0"/>
            </a:endParaRPr>
          </a:p>
          <a:p>
            <a:pPr algn="just">
              <a:lnSpc>
                <a:spcPct val="150000"/>
              </a:lnSpc>
              <a:buClr>
                <a:srgbClr val="00B050"/>
              </a:buClr>
              <a:buSzPct val="100000"/>
              <a:buFont typeface="Wingdings" panose="05000000000000000000" pitchFamily="2" charset="2"/>
              <a:buChar char="q"/>
            </a:pPr>
            <a:r>
              <a:rPr lang="en-US" b="1">
                <a:solidFill>
                  <a:schemeClr val="accent3">
                    <a:lumMod val="50000"/>
                  </a:schemeClr>
                </a:solidFill>
                <a:latin typeface="Merriweather" panose="020B0604020202020204" charset="0"/>
              </a:rPr>
              <a:t> Movies Genre</a:t>
            </a:r>
            <a:r>
              <a:rPr lang="en-US">
                <a:latin typeface="Merriweather" panose="020B0604020202020204" charset="0"/>
              </a:rPr>
              <a:t>: là tập dữ liệu gồm link để download các poster</a:t>
            </a:r>
          </a:p>
          <a:p>
            <a:pPr algn="just">
              <a:lnSpc>
                <a:spcPct val="150000"/>
              </a:lnSpc>
              <a:buClr>
                <a:srgbClr val="00B050"/>
              </a:buClr>
              <a:buSzPct val="100000"/>
              <a:buFont typeface="Wingdings" panose="05000000000000000000" pitchFamily="2" charset="2"/>
              <a:buChar char="q"/>
            </a:pPr>
            <a:r>
              <a:rPr lang="it-IT" b="1">
                <a:solidFill>
                  <a:schemeClr val="accent3">
                    <a:lumMod val="50000"/>
                  </a:schemeClr>
                </a:solidFill>
                <a:latin typeface="Merriweather" panose="020B0604020202020204" charset="0"/>
              </a:rPr>
              <a:t> Large Movie Review Dataset</a:t>
            </a:r>
            <a:r>
              <a:rPr lang="it-IT">
                <a:latin typeface="Merriweather" panose="020B0604020202020204" charset="0"/>
              </a:rPr>
              <a:t>: </a:t>
            </a:r>
            <a:r>
              <a:rPr lang="vi-VN">
                <a:latin typeface="Merriweather" panose="020B0604020202020204" charset="0"/>
              </a:rPr>
              <a:t>Bao gồm 50.000 bộ phim từ imdb là siêu dữ liệu gồm tất cả các thông tin chi tiết về một bộ phim được lấy từ Kaggle nhóm em dùng tập dữ liệu này để lấy imdb_id của từng bộ phim để load các review từ trang imdb</a:t>
            </a:r>
            <a:endParaRPr lang="en-US">
              <a:latin typeface="Merriweather" panose="020B0604020202020204" charset="0"/>
            </a:endParaRPr>
          </a:p>
          <a:p>
            <a:pPr algn="just">
              <a:lnSpc>
                <a:spcPct val="150000"/>
              </a:lnSpc>
              <a:buClr>
                <a:srgbClr val="00B050"/>
              </a:buClr>
              <a:buSzPct val="100000"/>
            </a:pPr>
            <a:endParaRPr lang="en-US" b="1" i="1" dirty="0">
              <a:solidFill>
                <a:srgbClr val="00B050"/>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p:txBody>
      </p:sp>
    </p:spTree>
    <p:extLst>
      <p:ext uri="{BB962C8B-B14F-4D97-AF65-F5344CB8AC3E}">
        <p14:creationId xmlns:p14="http://schemas.microsoft.com/office/powerpoint/2010/main" val="366755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4708359" y="171693"/>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t>Thuật Toán Search </a:t>
            </a:r>
            <a:endParaRPr dirty="0"/>
          </a:p>
        </p:txBody>
      </p:sp>
      <p:grpSp>
        <p:nvGrpSpPr>
          <p:cNvPr id="1057" name="Google Shape;1057;p35"/>
          <p:cNvGrpSpPr/>
          <p:nvPr/>
        </p:nvGrpSpPr>
        <p:grpSpPr>
          <a:xfrm>
            <a:off x="5340502" y="576268"/>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27">
            <a:extLst>
              <a:ext uri="{FF2B5EF4-FFF2-40B4-BE49-F238E27FC236}">
                <a16:creationId xmlns:a16="http://schemas.microsoft.com/office/drawing/2014/main" id="{96827390-6F3D-431E-B94C-B8EDF8F68A31}"/>
              </a:ext>
            </a:extLst>
          </p:cNvPr>
          <p:cNvSpPr/>
          <p:nvPr/>
        </p:nvSpPr>
        <p:spPr>
          <a:xfrm>
            <a:off x="798129" y="1489741"/>
            <a:ext cx="6212910" cy="2966774"/>
          </a:xfrm>
          <a:prstGeom prst="rect">
            <a:avLst/>
          </a:prstGeom>
        </p:spPr>
        <p:txBody>
          <a:bodyPr wrap="square">
            <a:spAutoFit/>
          </a:bodyPr>
          <a:lstStyle/>
          <a:p>
            <a:pPr algn="just">
              <a:lnSpc>
                <a:spcPct val="150000"/>
              </a:lnSpc>
              <a:buClr>
                <a:srgbClr val="00B050"/>
              </a:buClr>
              <a:buSzPct val="100000"/>
              <a:buFont typeface="Wingdings" panose="05000000000000000000" pitchFamily="2" charset="2"/>
              <a:buChar char="q"/>
            </a:pPr>
            <a:r>
              <a:rPr lang="en-US" b="1">
                <a:solidFill>
                  <a:schemeClr val="accent3">
                    <a:lumMod val="50000"/>
                  </a:schemeClr>
                </a:solidFill>
                <a:latin typeface="Merriweather" panose="020B0604020202020204" charset="0"/>
              </a:rPr>
              <a:t>OkapiBM25</a:t>
            </a:r>
            <a:r>
              <a:rPr lang="en-US">
                <a:latin typeface="Merriweather" panose="020B0604020202020204" charset="0"/>
              </a:rPr>
              <a:t> để ước tính mức độ liên quan của tài liệu phim với một truy vấn tìm kiếm nhất định</a:t>
            </a:r>
          </a:p>
          <a:p>
            <a:pPr algn="just">
              <a:lnSpc>
                <a:spcPct val="150000"/>
              </a:lnSpc>
              <a:buClr>
                <a:srgbClr val="00B050"/>
              </a:buClr>
              <a:buSzPct val="100000"/>
              <a:buFont typeface="Wingdings" panose="05000000000000000000" pitchFamily="2" charset="2"/>
              <a:buChar char="q"/>
            </a:pPr>
            <a:r>
              <a:rPr lang="en-US">
                <a:latin typeface="Merriweather" panose="020B0604020202020204" charset="0"/>
              </a:rPr>
              <a:t> Thực chất, BM25 dựa trên nền tảng của TF/IDF(), và cải tiến dựa trên lý thuyết Truy xuất thông tin xác suất </a:t>
            </a:r>
          </a:p>
          <a:p>
            <a:pPr algn="just">
              <a:lnSpc>
                <a:spcPct val="150000"/>
              </a:lnSpc>
              <a:buClr>
                <a:srgbClr val="00B050"/>
              </a:buClr>
              <a:buSzPct val="100000"/>
              <a:buFont typeface="Wingdings" panose="05000000000000000000" pitchFamily="2" charset="2"/>
              <a:buChar char="q"/>
            </a:pPr>
            <a:r>
              <a:rPr lang="en-US">
                <a:latin typeface="Merriweather" panose="020B0604020202020204" charset="0"/>
              </a:rPr>
              <a:t> Tìm kiếm Theo tiêu đề, tổng quan, dàn diễn viên và công ty sản xuất của một bộ phim  </a:t>
            </a:r>
          </a:p>
          <a:p>
            <a:pPr algn="just">
              <a:lnSpc>
                <a:spcPct val="150000"/>
              </a:lnSpc>
              <a:buClr>
                <a:srgbClr val="00B050"/>
              </a:buClr>
              <a:buSzPct val="100000"/>
            </a:pPr>
            <a:endParaRPr lang="en-US"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p:txBody>
      </p:sp>
      <p:grpSp>
        <p:nvGrpSpPr>
          <p:cNvPr id="34" name="Google Shape;1060;p35">
            <a:extLst>
              <a:ext uri="{FF2B5EF4-FFF2-40B4-BE49-F238E27FC236}">
                <a16:creationId xmlns:a16="http://schemas.microsoft.com/office/drawing/2014/main" id="{43D55C87-BFE3-4C3F-909A-C6867806E096}"/>
              </a:ext>
            </a:extLst>
          </p:cNvPr>
          <p:cNvGrpSpPr/>
          <p:nvPr/>
        </p:nvGrpSpPr>
        <p:grpSpPr>
          <a:xfrm>
            <a:off x="1224710" y="0"/>
            <a:ext cx="580423" cy="681083"/>
            <a:chOff x="645175" y="3632150"/>
            <a:chExt cx="394550" cy="462975"/>
          </a:xfrm>
        </p:grpSpPr>
        <p:sp>
          <p:nvSpPr>
            <p:cNvPr id="35" name="Google Shape;1061;p35">
              <a:extLst>
                <a:ext uri="{FF2B5EF4-FFF2-40B4-BE49-F238E27FC236}">
                  <a16:creationId xmlns:a16="http://schemas.microsoft.com/office/drawing/2014/main" id="{9DAEFD40-8785-43BC-BDC0-EB1E9C69AB3D}"/>
                </a:ext>
              </a:extLst>
            </p:cNvPr>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62;p35">
              <a:extLst>
                <a:ext uri="{FF2B5EF4-FFF2-40B4-BE49-F238E27FC236}">
                  <a16:creationId xmlns:a16="http://schemas.microsoft.com/office/drawing/2014/main" id="{E4D3393B-9D6E-4D60-96D3-0AAFE8777C46}"/>
                </a:ext>
              </a:extLst>
            </p:cNvPr>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56;p35">
            <a:extLst>
              <a:ext uri="{FF2B5EF4-FFF2-40B4-BE49-F238E27FC236}">
                <a16:creationId xmlns:a16="http://schemas.microsoft.com/office/drawing/2014/main" id="{380A0596-6396-40D8-8EBC-72D5C9D34305}"/>
              </a:ext>
            </a:extLst>
          </p:cNvPr>
          <p:cNvSpPr txBox="1">
            <a:spLocks/>
          </p:cNvSpPr>
          <p:nvPr/>
        </p:nvSpPr>
        <p:spPr>
          <a:xfrm>
            <a:off x="527196" y="800126"/>
            <a:ext cx="3662491" cy="5705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sz="2000"/>
              <a:t>Khái quát </a:t>
            </a:r>
            <a:endParaRPr lang="en-US" sz="2000" dirty="0"/>
          </a:p>
        </p:txBody>
      </p:sp>
    </p:spTree>
    <p:extLst>
      <p:ext uri="{BB962C8B-B14F-4D97-AF65-F5344CB8AC3E}">
        <p14:creationId xmlns:p14="http://schemas.microsoft.com/office/powerpoint/2010/main" val="121175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4708359" y="171693"/>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t>Thuật Toán Search </a:t>
            </a:r>
            <a:endParaRPr dirty="0"/>
          </a:p>
        </p:txBody>
      </p:sp>
      <p:grpSp>
        <p:nvGrpSpPr>
          <p:cNvPr id="1057" name="Google Shape;1057;p35"/>
          <p:cNvGrpSpPr/>
          <p:nvPr/>
        </p:nvGrpSpPr>
        <p:grpSpPr>
          <a:xfrm>
            <a:off x="5340502" y="576268"/>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C4D61A8B-3D52-4E8C-AB7E-83D49CCA6E8E}"/>
              </a:ext>
            </a:extLst>
          </p:cNvPr>
          <p:cNvSpPr txBox="1"/>
          <p:nvPr/>
        </p:nvSpPr>
        <p:spPr>
          <a:xfrm>
            <a:off x="0" y="1085412"/>
            <a:ext cx="8952089" cy="2361287"/>
          </a:xfrm>
          <a:prstGeom prst="rect">
            <a:avLst/>
          </a:prstGeom>
          <a:noFill/>
        </p:spPr>
        <p:txBody>
          <a:bodyPr wrap="square">
            <a:spAutoFit/>
          </a:bodyPr>
          <a:lstStyle/>
          <a:p>
            <a:pPr marL="457200" marR="0" algn="just">
              <a:lnSpc>
                <a:spcPct val="107000"/>
              </a:lnSpc>
              <a:spcBef>
                <a:spcPts val="0"/>
              </a:spcBef>
              <a:spcAft>
                <a:spcPts val="800"/>
              </a:spcAft>
            </a:pPr>
            <a:r>
              <a:rPr lang="en-US" sz="1400">
                <a:effectLst/>
                <a:latin typeface="Merriweather" panose="00000500000000000000" pitchFamily="2" charset="0"/>
                <a:ea typeface="Calibri" panose="020F0502020204030204" pitchFamily="34" charset="0"/>
                <a:cs typeface="Times New Roman" panose="02020603050405020304" pitchFamily="18" charset="0"/>
              </a:rPr>
              <a:t>	Ban đầu ta có một hàm f. Sau đó nhận đầu vào là một văn bảng x, hàm này sẽ chia văn bản thành các từ đơn chuyển nó thành chữ thường loại bỏ các ký tự đặc biệt và các stopword. Sau đó sẽ return về một danh sách các từ, tiếp theo sẽ so sánh các từ đó với tiêu đề phim, nội dung, đạo diễn, diễn viên, nhà sản xuất để chọn ra các bộ phim liên quan. </a:t>
            </a:r>
          </a:p>
          <a:p>
            <a:pPr marL="457200" marR="0" algn="just">
              <a:lnSpc>
                <a:spcPct val="107000"/>
              </a:lnSpc>
              <a:spcBef>
                <a:spcPts val="0"/>
              </a:spcBef>
              <a:spcAft>
                <a:spcPts val="800"/>
              </a:spcAft>
            </a:pPr>
            <a:r>
              <a:rPr lang="en-US" sz="1400">
                <a:effectLst/>
                <a:latin typeface="Merriweather" panose="00000500000000000000" pitchFamily="2" charset="0"/>
                <a:ea typeface="Calibri" panose="020F0502020204030204" pitchFamily="34" charset="0"/>
                <a:cs typeface="Times New Roman" panose="02020603050405020304" pitchFamily="18" charset="0"/>
              </a:rPr>
              <a:t>         Ở đây thuật toán BM-25 được chọn để truy xuất các bộ phim dựa trên truy vấn của người dùng truy vấn từ cơ sở dữ liệu chứa ít nhất một từ liên quan đến truy vấn của người dùng, trong đó thuộc tính tiêu đề phim sẽ được ưu tiên hơn khi tìm kiếm. </a:t>
            </a:r>
          </a:p>
          <a:p>
            <a:pPr marL="457200" marR="0" algn="just">
              <a:lnSpc>
                <a:spcPct val="107000"/>
              </a:lnSpc>
              <a:spcBef>
                <a:spcPts val="0"/>
              </a:spcBef>
              <a:spcAft>
                <a:spcPts val="800"/>
              </a:spcAft>
            </a:pPr>
            <a:r>
              <a:rPr lang="en-US" sz="1400">
                <a:effectLst/>
                <a:latin typeface="Merriweather" panose="00000500000000000000" pitchFamily="2" charset="0"/>
                <a:ea typeface="Calibri" panose="020F0502020204030204" pitchFamily="34" charset="0"/>
                <a:cs typeface="Times New Roman" panose="02020603050405020304" pitchFamily="18" charset="0"/>
              </a:rPr>
              <a:t>        Đối với các phim được tìm kiếm lần đầu sẽ được lưu vào bộ nhớ cache, tăng tốc độ truy xuất cho mỗi lần tiếp theo</a:t>
            </a:r>
          </a:p>
        </p:txBody>
      </p:sp>
      <p:sp>
        <p:nvSpPr>
          <p:cNvPr id="9" name="Google Shape;1056;p35">
            <a:extLst>
              <a:ext uri="{FF2B5EF4-FFF2-40B4-BE49-F238E27FC236}">
                <a16:creationId xmlns:a16="http://schemas.microsoft.com/office/drawing/2014/main" id="{452B27CF-7CAC-4964-94A2-F98467795341}"/>
              </a:ext>
            </a:extLst>
          </p:cNvPr>
          <p:cNvSpPr txBox="1">
            <a:spLocks/>
          </p:cNvSpPr>
          <p:nvPr/>
        </p:nvSpPr>
        <p:spPr>
          <a:xfrm>
            <a:off x="527196" y="800126"/>
            <a:ext cx="3662491" cy="5705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sz="2000"/>
              <a:t>Áp Dụng vào đề tài: </a:t>
            </a:r>
            <a:endParaRPr lang="en-US" sz="2000" dirty="0"/>
          </a:p>
        </p:txBody>
      </p:sp>
      <p:pic>
        <p:nvPicPr>
          <p:cNvPr id="10" name="Picture 9">
            <a:extLst>
              <a:ext uri="{FF2B5EF4-FFF2-40B4-BE49-F238E27FC236}">
                <a16:creationId xmlns:a16="http://schemas.microsoft.com/office/drawing/2014/main" id="{3FBA3716-905C-486F-AFE0-05AE1AD489A4}"/>
              </a:ext>
            </a:extLst>
          </p:cNvPr>
          <p:cNvPicPr>
            <a:picLocks noChangeAspect="1"/>
          </p:cNvPicPr>
          <p:nvPr/>
        </p:nvPicPr>
        <p:blipFill>
          <a:blip r:embed="rId3"/>
          <a:stretch>
            <a:fillRect/>
          </a:stretch>
        </p:blipFill>
        <p:spPr>
          <a:xfrm>
            <a:off x="2638181" y="3688093"/>
            <a:ext cx="4262284" cy="1344649"/>
          </a:xfrm>
          <a:prstGeom prst="rect">
            <a:avLst/>
          </a:prstGeom>
        </p:spPr>
      </p:pic>
      <p:sp>
        <p:nvSpPr>
          <p:cNvPr id="12" name="TextBox 11">
            <a:extLst>
              <a:ext uri="{FF2B5EF4-FFF2-40B4-BE49-F238E27FC236}">
                <a16:creationId xmlns:a16="http://schemas.microsoft.com/office/drawing/2014/main" id="{98CA833D-3674-4B21-90B7-7683425CE6D8}"/>
              </a:ext>
            </a:extLst>
          </p:cNvPr>
          <p:cNvSpPr txBox="1"/>
          <p:nvPr/>
        </p:nvSpPr>
        <p:spPr>
          <a:xfrm>
            <a:off x="922867" y="4058088"/>
            <a:ext cx="1131711" cy="375552"/>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Merriweather" panose="00000500000000000000" pitchFamily="2" charset="0"/>
                <a:ea typeface="Calibri" panose="020F0502020204030204" pitchFamily="34" charset="0"/>
                <a:cs typeface="Times New Roman" panose="02020603050405020304" pitchFamily="18" charset="0"/>
              </a:rPr>
              <a:t>Ví Dụ</a:t>
            </a:r>
            <a:r>
              <a:rPr lang="en-US" sz="1400">
                <a:effectLst/>
                <a:latin typeface="Merriweather" panose="00000500000000000000" pitchFamily="2"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80557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4708358" y="171693"/>
            <a:ext cx="4277597"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t>RecommendationSystem </a:t>
            </a:r>
            <a:endParaRPr dirty="0"/>
          </a:p>
        </p:txBody>
      </p:sp>
      <p:grpSp>
        <p:nvGrpSpPr>
          <p:cNvPr id="1057" name="Google Shape;1057;p35"/>
          <p:cNvGrpSpPr/>
          <p:nvPr/>
        </p:nvGrpSpPr>
        <p:grpSpPr>
          <a:xfrm>
            <a:off x="5340502" y="576268"/>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12">
            <a:extLst>
              <a:ext uri="{FF2B5EF4-FFF2-40B4-BE49-F238E27FC236}">
                <a16:creationId xmlns:a16="http://schemas.microsoft.com/office/drawing/2014/main" id="{636D31E3-4D4E-4A6E-99E2-DC40F98E4E06}"/>
              </a:ext>
            </a:extLst>
          </p:cNvPr>
          <p:cNvSpPr/>
          <p:nvPr/>
        </p:nvSpPr>
        <p:spPr>
          <a:xfrm>
            <a:off x="581270" y="1229243"/>
            <a:ext cx="7164181" cy="3323987"/>
          </a:xfrm>
          <a:prstGeom prst="rect">
            <a:avLst/>
          </a:prstGeom>
        </p:spPr>
        <p:txBody>
          <a:bodyPr wrap="square">
            <a:spAutoFit/>
          </a:bodyPr>
          <a:lstStyle/>
          <a:p>
            <a:pPr algn="just">
              <a:lnSpc>
                <a:spcPct val="150000"/>
              </a:lnSpc>
              <a:buClr>
                <a:srgbClr val="00B050"/>
              </a:buClr>
              <a:buSzPct val="100000"/>
              <a:buFont typeface="Wingdings" panose="05000000000000000000" pitchFamily="2" charset="2"/>
              <a:buChar char="q"/>
            </a:pPr>
            <a:r>
              <a:rPr lang="en-US" b="1" dirty="0">
                <a:solidFill>
                  <a:schemeClr val="accent3">
                    <a:lumMod val="50000"/>
                  </a:schemeClr>
                </a:solidFill>
                <a:latin typeface="Merriweather" panose="020B0604020202020204" charset="0"/>
              </a:rPr>
              <a:t> </a:t>
            </a:r>
            <a:r>
              <a:rPr lang="en-US" sz="1800" dirty="0" err="1">
                <a:solidFill>
                  <a:schemeClr val="bg2"/>
                </a:solidFill>
                <a:latin typeface="Merriweather" panose="020B0604020202020204" charset="0"/>
              </a:rPr>
              <a:t>Hệ</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thống</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đề</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xuất</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dựa</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trên</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nội</a:t>
            </a:r>
            <a:r>
              <a:rPr lang="en-US" sz="1800" dirty="0">
                <a:solidFill>
                  <a:schemeClr val="bg2"/>
                </a:solidFill>
                <a:latin typeface="Merriweather" panose="020B0604020202020204" charset="0"/>
              </a:rPr>
              <a:t> </a:t>
            </a:r>
            <a:r>
              <a:rPr lang="en-US" sz="1800" dirty="0" smtClean="0">
                <a:solidFill>
                  <a:schemeClr val="bg2"/>
                </a:solidFill>
                <a:latin typeface="Merriweather" panose="020B0604020202020204" charset="0"/>
              </a:rPr>
              <a:t>dung content-based</a:t>
            </a:r>
            <a:endParaRPr lang="en-US" sz="1800" dirty="0">
              <a:solidFill>
                <a:schemeClr val="bg2"/>
              </a:solidFill>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sz="1800" b="1" dirty="0">
                <a:solidFill>
                  <a:schemeClr val="accent3">
                    <a:lumMod val="50000"/>
                  </a:schemeClr>
                </a:solidFill>
                <a:latin typeface="Merriweather" panose="020B0604020202020204" charset="0"/>
              </a:rPr>
              <a:t> </a:t>
            </a:r>
            <a:r>
              <a:rPr lang="en-US" sz="1800" b="1" dirty="0" err="1">
                <a:solidFill>
                  <a:schemeClr val="bg2"/>
                </a:solidFill>
                <a:latin typeface="Merriweather" panose="020B0604020202020204" charset="0"/>
              </a:rPr>
              <a:t>S</a:t>
            </a:r>
            <a:r>
              <a:rPr lang="en-US" sz="1800" dirty="0" err="1">
                <a:solidFill>
                  <a:schemeClr val="bg2"/>
                </a:solidFill>
                <a:latin typeface="Merriweather" panose="020B0604020202020204" charset="0"/>
              </a:rPr>
              <a:t>ử</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dụng</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thuật</a:t>
            </a:r>
            <a:r>
              <a:rPr lang="en-US" sz="1800" dirty="0">
                <a:solidFill>
                  <a:schemeClr val="bg2"/>
                </a:solidFill>
                <a:latin typeface="Merriweather" panose="020B0604020202020204" charset="0"/>
              </a:rPr>
              <a:t> </a:t>
            </a:r>
            <a:r>
              <a:rPr lang="en-US" sz="1800" dirty="0" err="1">
                <a:solidFill>
                  <a:schemeClr val="bg2"/>
                </a:solidFill>
                <a:latin typeface="Merriweather" panose="020B0604020202020204" charset="0"/>
              </a:rPr>
              <a:t>toán</a:t>
            </a:r>
            <a:r>
              <a:rPr lang="en-US" sz="1800" dirty="0">
                <a:solidFill>
                  <a:schemeClr val="bg2"/>
                </a:solidFill>
                <a:latin typeface="Merriweather" panose="020B0604020202020204" charset="0"/>
              </a:rPr>
              <a:t> </a:t>
            </a:r>
            <a:r>
              <a:rPr lang="en-US" sz="1800" b="1" dirty="0" smtClean="0">
                <a:solidFill>
                  <a:schemeClr val="accent3">
                    <a:lumMod val="50000"/>
                  </a:schemeClr>
                </a:solidFill>
                <a:latin typeface="Merriweather" panose="020B0604020202020204" charset="0"/>
              </a:rPr>
              <a:t>KNN</a:t>
            </a:r>
            <a:r>
              <a:rPr lang="en-US" sz="1800" dirty="0">
                <a:latin typeface="Merriweather" panose="020B0604020202020204" charset="0"/>
              </a:rPr>
              <a:t>,</a:t>
            </a:r>
            <a:r>
              <a:rPr lang="en-US" sz="1800" dirty="0" smtClean="0">
                <a:latin typeface="Merriweather" panose="020B0604020202020204" charset="0"/>
              </a:rPr>
              <a:t> Matrix Similarity, </a:t>
            </a:r>
            <a:r>
              <a:rPr lang="en-US" sz="1800" dirty="0" err="1" smtClean="0">
                <a:latin typeface="Merriweather" panose="020B0604020202020204" charset="0"/>
              </a:rPr>
              <a:t>thuật</a:t>
            </a:r>
            <a:r>
              <a:rPr lang="en-US" sz="1800" dirty="0" smtClean="0">
                <a:latin typeface="Merriweather" panose="020B0604020202020204" charset="0"/>
              </a:rPr>
              <a:t> </a:t>
            </a:r>
            <a:r>
              <a:rPr lang="en-US" sz="1800" dirty="0" err="1" smtClean="0">
                <a:latin typeface="Merriweather" panose="020B0604020202020204" charset="0"/>
              </a:rPr>
              <a:t>toán</a:t>
            </a:r>
            <a:r>
              <a:rPr lang="en-US" sz="1800" dirty="0" smtClean="0">
                <a:latin typeface="Merriweather" panose="020B0604020202020204" charset="0"/>
              </a:rPr>
              <a:t> Euclid </a:t>
            </a:r>
            <a:r>
              <a:rPr lang="en-US" sz="1800" dirty="0" err="1" smtClean="0">
                <a:latin typeface="Merriweather" panose="020B0604020202020204" charset="0"/>
              </a:rPr>
              <a:t>để</a:t>
            </a:r>
            <a:r>
              <a:rPr lang="en-US" sz="1800" dirty="0" smtClean="0">
                <a:latin typeface="Merriweather" panose="020B0604020202020204" charset="0"/>
              </a:rPr>
              <a:t> </a:t>
            </a:r>
            <a:r>
              <a:rPr lang="en-US" sz="1800" dirty="0" err="1">
                <a:latin typeface="Merriweather" panose="020B0604020202020204" charset="0"/>
              </a:rPr>
              <a:t>tính</a:t>
            </a:r>
            <a:r>
              <a:rPr lang="en-US" sz="1800" dirty="0">
                <a:latin typeface="Merriweather" panose="020B0604020202020204" charset="0"/>
              </a:rPr>
              <a:t> </a:t>
            </a:r>
            <a:r>
              <a:rPr lang="en-US" sz="1800" dirty="0" err="1" smtClean="0">
                <a:latin typeface="Merriweather" panose="020B0604020202020204" charset="0"/>
              </a:rPr>
              <a:t>toán</a:t>
            </a:r>
            <a:r>
              <a:rPr lang="en-US" sz="1800" dirty="0" smtClean="0">
                <a:latin typeface="Merriweather" panose="020B0604020202020204" charset="0"/>
              </a:rPr>
              <a:t> </a:t>
            </a:r>
            <a:r>
              <a:rPr lang="en-US" sz="1800" dirty="0" err="1">
                <a:latin typeface="Merriweather" panose="020B0604020202020204" charset="0"/>
              </a:rPr>
              <a:t>độ</a:t>
            </a:r>
            <a:r>
              <a:rPr lang="en-US" sz="1800" dirty="0">
                <a:latin typeface="Merriweather" panose="020B0604020202020204" charset="0"/>
              </a:rPr>
              <a:t> </a:t>
            </a:r>
            <a:r>
              <a:rPr lang="en-US" sz="1800" dirty="0" err="1">
                <a:latin typeface="Merriweather" panose="020B0604020202020204" charset="0"/>
              </a:rPr>
              <a:t>tương</a:t>
            </a:r>
            <a:r>
              <a:rPr lang="en-US" sz="1800" dirty="0">
                <a:latin typeface="Merriweather" panose="020B0604020202020204" charset="0"/>
              </a:rPr>
              <a:t> </a:t>
            </a:r>
            <a:r>
              <a:rPr lang="en-US" sz="1800" dirty="0" err="1">
                <a:latin typeface="Merriweather" panose="020B0604020202020204" charset="0"/>
              </a:rPr>
              <a:t>tự</a:t>
            </a:r>
            <a:r>
              <a:rPr lang="en-US" sz="1800" dirty="0">
                <a:latin typeface="Merriweather" panose="020B0604020202020204" charset="0"/>
              </a:rPr>
              <a:t> </a:t>
            </a:r>
            <a:r>
              <a:rPr lang="en-US" sz="1800" dirty="0" err="1">
                <a:latin typeface="Merriweather" panose="020B0604020202020204" charset="0"/>
              </a:rPr>
              <a:t>của</a:t>
            </a:r>
            <a:r>
              <a:rPr lang="en-US" sz="1800" dirty="0">
                <a:latin typeface="Merriweather" panose="020B0604020202020204" charset="0"/>
              </a:rPr>
              <a:t> </a:t>
            </a:r>
            <a:r>
              <a:rPr lang="en-US" sz="1800" dirty="0" err="1">
                <a:latin typeface="Merriweather" panose="020B0604020202020204" charset="0"/>
              </a:rPr>
              <a:t>phim</a:t>
            </a:r>
            <a:r>
              <a:rPr lang="en-US" sz="1800" dirty="0">
                <a:latin typeface="Merriweather" panose="020B0604020202020204" charset="0"/>
              </a:rPr>
              <a:t>.</a:t>
            </a:r>
            <a:endParaRPr lang="en-US" sz="1800" b="1"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sz="1800" dirty="0">
                <a:latin typeface="Merriweather" panose="020B0604020202020204" charset="0"/>
              </a:rPr>
              <a:t> </a:t>
            </a:r>
            <a:r>
              <a:rPr lang="en-US" sz="1800" dirty="0" err="1" smtClean="0">
                <a:latin typeface="Merriweather" panose="020B0604020202020204" charset="0"/>
              </a:rPr>
              <a:t>Lựa</a:t>
            </a:r>
            <a:r>
              <a:rPr lang="en-US" sz="1800" dirty="0" smtClean="0">
                <a:latin typeface="Merriweather" panose="020B0604020202020204" charset="0"/>
              </a:rPr>
              <a:t> </a:t>
            </a:r>
            <a:r>
              <a:rPr lang="en-US" sz="1800" dirty="0" err="1" smtClean="0">
                <a:latin typeface="Merriweather" panose="020B0604020202020204" charset="0"/>
              </a:rPr>
              <a:t>chọn</a:t>
            </a:r>
            <a:r>
              <a:rPr lang="en-US" sz="1800" dirty="0" smtClean="0">
                <a:latin typeface="Merriweather" panose="020B0604020202020204" charset="0"/>
              </a:rPr>
              <a:t> top 15 </a:t>
            </a:r>
            <a:r>
              <a:rPr lang="en-US" sz="1800" dirty="0" err="1" smtClean="0">
                <a:latin typeface="Merriweather" panose="020B0604020202020204" charset="0"/>
              </a:rPr>
              <a:t>bộ</a:t>
            </a:r>
            <a:r>
              <a:rPr lang="en-US" sz="1800" dirty="0" smtClean="0">
                <a:latin typeface="Merriweather" panose="020B0604020202020204" charset="0"/>
              </a:rPr>
              <a:t> </a:t>
            </a:r>
            <a:r>
              <a:rPr lang="en-US" sz="1800" dirty="0" err="1" smtClean="0">
                <a:latin typeface="Merriweather" panose="020B0604020202020204" charset="0"/>
              </a:rPr>
              <a:t>phim</a:t>
            </a:r>
            <a:r>
              <a:rPr lang="en-US" sz="1800" dirty="0" smtClean="0">
                <a:latin typeface="Merriweather" panose="020B0604020202020204" charset="0"/>
              </a:rPr>
              <a:t> </a:t>
            </a:r>
            <a:r>
              <a:rPr lang="en-US" sz="1800" dirty="0" err="1" smtClean="0">
                <a:latin typeface="Merriweather" panose="020B0604020202020204" charset="0"/>
              </a:rPr>
              <a:t>phù</a:t>
            </a:r>
            <a:r>
              <a:rPr lang="en-US" sz="1800" dirty="0" smtClean="0">
                <a:latin typeface="Merriweather" panose="020B0604020202020204" charset="0"/>
              </a:rPr>
              <a:t> </a:t>
            </a:r>
            <a:r>
              <a:rPr lang="en-US" sz="1800" dirty="0" err="1" smtClean="0">
                <a:latin typeface="Merriweather" panose="020B0604020202020204" charset="0"/>
              </a:rPr>
              <a:t>hợp</a:t>
            </a:r>
            <a:r>
              <a:rPr lang="en-US" sz="1800" dirty="0" smtClean="0">
                <a:latin typeface="Merriweather" panose="020B0604020202020204" charset="0"/>
              </a:rPr>
              <a:t> </a:t>
            </a:r>
            <a:r>
              <a:rPr lang="en-US" sz="1800" dirty="0" err="1" smtClean="0">
                <a:latin typeface="Merriweather" panose="020B0604020202020204" charset="0"/>
              </a:rPr>
              <a:t>nhất</a:t>
            </a:r>
            <a:r>
              <a:rPr lang="en-US" sz="1800" dirty="0" smtClean="0">
                <a:latin typeface="Merriweather" panose="020B0604020202020204" charset="0"/>
              </a:rPr>
              <a:t> </a:t>
            </a:r>
            <a:r>
              <a:rPr lang="en-US" sz="1800" dirty="0" err="1" smtClean="0">
                <a:latin typeface="Merriweather" panose="020B0604020202020204" charset="0"/>
              </a:rPr>
              <a:t>với</a:t>
            </a:r>
            <a:r>
              <a:rPr lang="en-US" sz="1800" dirty="0" smtClean="0">
                <a:latin typeface="Merriweather" panose="020B0604020202020204" charset="0"/>
              </a:rPr>
              <a:t> </a:t>
            </a:r>
            <a:r>
              <a:rPr lang="en-US" sz="1800" dirty="0" err="1" smtClean="0">
                <a:latin typeface="Merriweather" panose="020B0604020202020204" charset="0"/>
              </a:rPr>
              <a:t>người</a:t>
            </a:r>
            <a:r>
              <a:rPr lang="en-US" sz="1800" dirty="0" smtClean="0">
                <a:latin typeface="Merriweather" panose="020B0604020202020204" charset="0"/>
              </a:rPr>
              <a:t> </a:t>
            </a:r>
            <a:r>
              <a:rPr lang="en-US" sz="1800" dirty="0" err="1" smtClean="0">
                <a:latin typeface="Merriweather" panose="020B0604020202020204" charset="0"/>
              </a:rPr>
              <a:t>dùng</a:t>
            </a:r>
            <a:r>
              <a:rPr lang="en-US" sz="1800" dirty="0" smtClean="0">
                <a:latin typeface="Merriweather" panose="020B0604020202020204" charset="0"/>
              </a:rPr>
              <a:t> </a:t>
            </a:r>
            <a:r>
              <a:rPr lang="en-US" sz="1800" dirty="0" err="1" smtClean="0">
                <a:latin typeface="Merriweather" panose="020B0604020202020204" charset="0"/>
              </a:rPr>
              <a:t>bằng</a:t>
            </a:r>
            <a:r>
              <a:rPr lang="en-US" sz="1800" dirty="0" smtClean="0">
                <a:latin typeface="Merriweather" panose="020B0604020202020204" charset="0"/>
              </a:rPr>
              <a:t> </a:t>
            </a:r>
            <a:r>
              <a:rPr lang="en-US" sz="1800" dirty="0" err="1" smtClean="0">
                <a:latin typeface="Merriweather" panose="020B0604020202020204" charset="0"/>
              </a:rPr>
              <a:t>cách</a:t>
            </a:r>
            <a:r>
              <a:rPr lang="en-US" sz="1800" dirty="0" smtClean="0">
                <a:latin typeface="Merriweather" panose="020B0604020202020204" charset="0"/>
              </a:rPr>
              <a:t> </a:t>
            </a:r>
            <a:r>
              <a:rPr lang="en-US" sz="1800" dirty="0" err="1" smtClean="0">
                <a:latin typeface="Merriweather" panose="020B0604020202020204" charset="0"/>
              </a:rPr>
              <a:t>sử</a:t>
            </a:r>
            <a:r>
              <a:rPr lang="en-US" sz="1800" dirty="0" smtClean="0">
                <a:latin typeface="Merriweather" panose="020B0604020202020204" charset="0"/>
              </a:rPr>
              <a:t> </a:t>
            </a:r>
            <a:r>
              <a:rPr lang="en-US" sz="1800" dirty="0" err="1" smtClean="0">
                <a:latin typeface="Merriweather" panose="020B0604020202020204" charset="0"/>
              </a:rPr>
              <a:t>dụng</a:t>
            </a:r>
            <a:r>
              <a:rPr lang="en-US" sz="1800" dirty="0" smtClean="0">
                <a:latin typeface="Merriweather" panose="020B0604020202020204" charset="0"/>
              </a:rPr>
              <a:t> </a:t>
            </a:r>
            <a:r>
              <a:rPr lang="en-US" sz="1800" dirty="0" err="1" smtClean="0">
                <a:latin typeface="Merriweather" panose="020B0604020202020204" charset="0"/>
              </a:rPr>
              <a:t>hàm</a:t>
            </a:r>
            <a:r>
              <a:rPr lang="en-US" sz="1800" dirty="0" smtClean="0">
                <a:latin typeface="Merriweather" panose="020B0604020202020204" charset="0"/>
              </a:rPr>
              <a:t> Gaussian </a:t>
            </a:r>
            <a:endParaRPr lang="vi-VN" sz="1800"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r>
              <a:rPr lang="en-US" sz="1800" dirty="0" err="1" smtClean="0">
                <a:latin typeface="Merriweather" panose="020B0604020202020204" charset="0"/>
              </a:rPr>
              <a:t>Tiêu</a:t>
            </a:r>
            <a:r>
              <a:rPr lang="en-US" sz="1800" dirty="0" smtClean="0">
                <a:latin typeface="Merriweather" panose="020B0604020202020204" charset="0"/>
              </a:rPr>
              <a:t> </a:t>
            </a:r>
            <a:r>
              <a:rPr lang="en-US" sz="1800" dirty="0" err="1" smtClean="0">
                <a:latin typeface="Merriweather" panose="020B0604020202020204" charset="0"/>
              </a:rPr>
              <a:t>chí</a:t>
            </a:r>
            <a:r>
              <a:rPr lang="en-US" sz="1800" dirty="0" smtClean="0">
                <a:latin typeface="Merriweather" panose="020B0604020202020204" charset="0"/>
              </a:rPr>
              <a:t> </a:t>
            </a:r>
            <a:r>
              <a:rPr lang="en-US" sz="1800" dirty="0" err="1" smtClean="0">
                <a:latin typeface="Merriweather" panose="020B0604020202020204" charset="0"/>
              </a:rPr>
              <a:t>để</a:t>
            </a:r>
            <a:r>
              <a:rPr lang="en-US" sz="1800" dirty="0" smtClean="0">
                <a:latin typeface="Merriweather" panose="020B0604020202020204" charset="0"/>
              </a:rPr>
              <a:t> </a:t>
            </a:r>
            <a:r>
              <a:rPr lang="en-US" sz="1800" dirty="0" err="1" smtClean="0">
                <a:latin typeface="Merriweather" panose="020B0604020202020204" charset="0"/>
              </a:rPr>
              <a:t>đề</a:t>
            </a:r>
            <a:r>
              <a:rPr lang="en-US" sz="1800" dirty="0" smtClean="0">
                <a:latin typeface="Merriweather" panose="020B0604020202020204" charset="0"/>
              </a:rPr>
              <a:t> </a:t>
            </a:r>
            <a:r>
              <a:rPr lang="en-US" sz="1800" dirty="0" err="1" smtClean="0">
                <a:latin typeface="Merriweather" panose="020B0604020202020204" charset="0"/>
              </a:rPr>
              <a:t>xuất</a:t>
            </a:r>
            <a:r>
              <a:rPr lang="en-US" sz="1800" dirty="0" smtClean="0">
                <a:latin typeface="Merriweather" panose="020B0604020202020204" charset="0"/>
              </a:rPr>
              <a:t> </a:t>
            </a:r>
            <a:r>
              <a:rPr lang="en-US" sz="1800" dirty="0" err="1" smtClean="0">
                <a:latin typeface="Merriweather" panose="020B0604020202020204" charset="0"/>
              </a:rPr>
              <a:t>phim</a:t>
            </a:r>
            <a:r>
              <a:rPr lang="en-US" sz="1800" dirty="0" smtClean="0">
                <a:latin typeface="Merriweather" panose="020B0604020202020204" charset="0"/>
              </a:rPr>
              <a:t> </a:t>
            </a:r>
            <a:r>
              <a:rPr lang="en-US" sz="1800" dirty="0" err="1" smtClean="0">
                <a:latin typeface="Merriweather" panose="020B0604020202020204" charset="0"/>
              </a:rPr>
              <a:t>tốt</a:t>
            </a:r>
            <a:r>
              <a:rPr lang="en-US" sz="1800" dirty="0" smtClean="0">
                <a:latin typeface="Merriweather" panose="020B0604020202020204" charset="0"/>
              </a:rPr>
              <a:t> </a:t>
            </a:r>
            <a:r>
              <a:rPr lang="en-US" sz="1800" dirty="0" err="1" smtClean="0">
                <a:latin typeface="Merriweather" panose="020B0604020202020204" charset="0"/>
              </a:rPr>
              <a:t>nhất</a:t>
            </a:r>
            <a:r>
              <a:rPr lang="en-US" sz="1800" dirty="0" smtClean="0">
                <a:latin typeface="Merriweather" panose="020B0604020202020204" charset="0"/>
              </a:rPr>
              <a:t> </a:t>
            </a:r>
            <a:r>
              <a:rPr lang="en-US" sz="1800" dirty="0" err="1" smtClean="0">
                <a:latin typeface="Merriweather" panose="020B0604020202020204" charset="0"/>
              </a:rPr>
              <a:t>là</a:t>
            </a:r>
            <a:r>
              <a:rPr lang="en-US" sz="1800" dirty="0" smtClean="0">
                <a:latin typeface="Merriweather" panose="020B0604020202020204" charset="0"/>
              </a:rPr>
              <a:t> </a:t>
            </a:r>
            <a:r>
              <a:rPr lang="en-US" sz="1800" dirty="0" err="1" smtClean="0">
                <a:latin typeface="Merriweather" panose="020B0604020202020204" charset="0"/>
              </a:rPr>
              <a:t>điểm</a:t>
            </a:r>
            <a:r>
              <a:rPr lang="en-US" sz="1800" dirty="0" smtClean="0">
                <a:latin typeface="Merriweather" panose="020B0604020202020204" charset="0"/>
              </a:rPr>
              <a:t> </a:t>
            </a:r>
            <a:r>
              <a:rPr lang="en-US" sz="1800" dirty="0" err="1" smtClean="0">
                <a:latin typeface="Merriweather" panose="020B0604020202020204" charset="0"/>
              </a:rPr>
              <a:t>imdb</a:t>
            </a:r>
            <a:r>
              <a:rPr lang="en-US" sz="1800" dirty="0" smtClean="0">
                <a:latin typeface="Merriweather" panose="020B0604020202020204" charset="0"/>
              </a:rPr>
              <a:t>, </a:t>
            </a:r>
            <a:r>
              <a:rPr lang="en-US" sz="1800" dirty="0" err="1" smtClean="0">
                <a:latin typeface="Merriweather" panose="020B0604020202020204" charset="0"/>
              </a:rPr>
              <a:t>số</a:t>
            </a:r>
            <a:r>
              <a:rPr lang="en-US" sz="1800" dirty="0" smtClean="0">
                <a:latin typeface="Merriweather" panose="020B0604020202020204" charset="0"/>
              </a:rPr>
              <a:t> </a:t>
            </a:r>
            <a:r>
              <a:rPr lang="en-US" sz="1800" dirty="0" err="1" smtClean="0">
                <a:latin typeface="Merriweather" panose="020B0604020202020204" charset="0"/>
              </a:rPr>
              <a:t>lượng</a:t>
            </a:r>
            <a:r>
              <a:rPr lang="en-US" sz="1800" dirty="0" smtClean="0">
                <a:latin typeface="Merriweather" panose="020B0604020202020204" charset="0"/>
              </a:rPr>
              <a:t> votes </a:t>
            </a:r>
            <a:r>
              <a:rPr lang="en-US" sz="1800" dirty="0" err="1" smtClean="0">
                <a:latin typeface="Merriweather" panose="020B0604020202020204" charset="0"/>
              </a:rPr>
              <a:t>của</a:t>
            </a:r>
            <a:r>
              <a:rPr lang="en-US" sz="1800" dirty="0" smtClean="0">
                <a:latin typeface="Merriweather" panose="020B0604020202020204" charset="0"/>
              </a:rPr>
              <a:t> </a:t>
            </a:r>
            <a:r>
              <a:rPr lang="en-US" sz="1800" dirty="0" err="1" smtClean="0">
                <a:latin typeface="Merriweather" panose="020B0604020202020204" charset="0"/>
              </a:rPr>
              <a:t>người</a:t>
            </a:r>
            <a:r>
              <a:rPr lang="en-US" sz="1800" dirty="0" smtClean="0">
                <a:latin typeface="Merriweather" panose="020B0604020202020204" charset="0"/>
              </a:rPr>
              <a:t> </a:t>
            </a:r>
            <a:r>
              <a:rPr lang="en-US" sz="1800" dirty="0" err="1" smtClean="0">
                <a:latin typeface="Merriweather" panose="020B0604020202020204" charset="0"/>
              </a:rPr>
              <a:t>dùng</a:t>
            </a:r>
            <a:r>
              <a:rPr lang="en-US" sz="1800" dirty="0" smtClean="0">
                <a:latin typeface="Merriweather" panose="020B0604020202020204" charset="0"/>
              </a:rPr>
              <a:t>, </a:t>
            </a:r>
            <a:r>
              <a:rPr lang="en-US" sz="1800" dirty="0" err="1" smtClean="0">
                <a:latin typeface="Merriweather" panose="020B0604020202020204" charset="0"/>
              </a:rPr>
              <a:t>mức</a:t>
            </a:r>
            <a:r>
              <a:rPr lang="en-US" sz="1800" dirty="0" smtClean="0">
                <a:latin typeface="Merriweather" panose="020B0604020202020204" charset="0"/>
              </a:rPr>
              <a:t> </a:t>
            </a:r>
            <a:r>
              <a:rPr lang="en-US" sz="1800" dirty="0" err="1" smtClean="0">
                <a:latin typeface="Merriweather" panose="020B0604020202020204" charset="0"/>
              </a:rPr>
              <a:t>độ</a:t>
            </a:r>
            <a:r>
              <a:rPr lang="en-US" sz="1800" dirty="0" smtClean="0">
                <a:latin typeface="Merriweather" panose="020B0604020202020204" charset="0"/>
              </a:rPr>
              <a:t> </a:t>
            </a:r>
            <a:r>
              <a:rPr lang="en-US" sz="1800" dirty="0" err="1" smtClean="0">
                <a:latin typeface="Merriweather" panose="020B0604020202020204" charset="0"/>
              </a:rPr>
              <a:t>phổ</a:t>
            </a:r>
            <a:r>
              <a:rPr lang="en-US" sz="1800" dirty="0" smtClean="0">
                <a:latin typeface="Merriweather" panose="020B0604020202020204" charset="0"/>
              </a:rPr>
              <a:t> </a:t>
            </a:r>
            <a:r>
              <a:rPr lang="en-US" sz="1800" dirty="0" err="1" smtClean="0">
                <a:latin typeface="Merriweather" panose="020B0604020202020204" charset="0"/>
              </a:rPr>
              <a:t>biến</a:t>
            </a:r>
            <a:r>
              <a:rPr lang="en-US" sz="1800" dirty="0" smtClean="0">
                <a:latin typeface="Merriweather" panose="020B0604020202020204" charset="0"/>
              </a:rPr>
              <a:t>, </a:t>
            </a:r>
            <a:r>
              <a:rPr lang="en-US" sz="1800" dirty="0" err="1" smtClean="0">
                <a:latin typeface="Merriweather" panose="020B0604020202020204" charset="0"/>
              </a:rPr>
              <a:t>năm</a:t>
            </a:r>
            <a:r>
              <a:rPr lang="en-US" sz="1800" dirty="0" smtClean="0">
                <a:latin typeface="Merriweather" panose="020B0604020202020204" charset="0"/>
              </a:rPr>
              <a:t> </a:t>
            </a:r>
            <a:r>
              <a:rPr lang="en-US" sz="1800" dirty="0" err="1" smtClean="0">
                <a:latin typeface="Merriweather" panose="020B0604020202020204" charset="0"/>
              </a:rPr>
              <a:t>sản</a:t>
            </a:r>
            <a:r>
              <a:rPr lang="en-US" sz="1800" dirty="0" smtClean="0">
                <a:latin typeface="Merriweather" panose="020B0604020202020204" charset="0"/>
              </a:rPr>
              <a:t> </a:t>
            </a:r>
            <a:r>
              <a:rPr lang="en-US" sz="1800" dirty="0" err="1" smtClean="0">
                <a:latin typeface="Merriweather" panose="020B0604020202020204" charset="0"/>
              </a:rPr>
              <a:t>xuất</a:t>
            </a:r>
            <a:endParaRPr lang="vi-VN" sz="1800" dirty="0">
              <a:latin typeface="Merriweather" panose="020B0604020202020204" charset="0"/>
            </a:endParaRPr>
          </a:p>
          <a:p>
            <a:pPr algn="just">
              <a:lnSpc>
                <a:spcPct val="150000"/>
              </a:lnSpc>
              <a:buClr>
                <a:srgbClr val="00B050"/>
              </a:buClr>
              <a:buSzPct val="100000"/>
              <a:buFont typeface="Wingdings" panose="05000000000000000000" pitchFamily="2" charset="2"/>
              <a:buChar char="q"/>
            </a:pPr>
            <a:endParaRPr lang="en-US" b="1" i="1" dirty="0">
              <a:solidFill>
                <a:srgbClr val="00B050"/>
              </a:solidFill>
              <a:latin typeface="Merriweather" panose="020B0604020202020204" charset="0"/>
            </a:endParaRPr>
          </a:p>
        </p:txBody>
      </p:sp>
    </p:spTree>
    <p:extLst>
      <p:ext uri="{BB962C8B-B14F-4D97-AF65-F5344CB8AC3E}">
        <p14:creationId xmlns:p14="http://schemas.microsoft.com/office/powerpoint/2010/main" val="117109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4708359" y="171693"/>
            <a:ext cx="424373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t>RecommendationSystem</a:t>
            </a:r>
            <a:endParaRPr dirty="0"/>
          </a:p>
        </p:txBody>
      </p:sp>
      <p:grpSp>
        <p:nvGrpSpPr>
          <p:cNvPr id="1057" name="Google Shape;1057;p35"/>
          <p:cNvGrpSpPr/>
          <p:nvPr/>
        </p:nvGrpSpPr>
        <p:grpSpPr>
          <a:xfrm>
            <a:off x="5340502" y="576268"/>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C4D61A8B-3D52-4E8C-AB7E-83D49CCA6E8E}"/>
              </a:ext>
            </a:extLst>
          </p:cNvPr>
          <p:cNvSpPr txBox="1"/>
          <p:nvPr/>
        </p:nvSpPr>
        <p:spPr>
          <a:xfrm>
            <a:off x="72540" y="2712239"/>
            <a:ext cx="8952089" cy="685188"/>
          </a:xfrm>
          <a:prstGeom prst="rect">
            <a:avLst/>
          </a:prstGeom>
          <a:noFill/>
        </p:spPr>
        <p:txBody>
          <a:bodyPr wrap="square">
            <a:spAutoFit/>
          </a:bodyPr>
          <a:lstStyle/>
          <a:p>
            <a:pPr marL="457200">
              <a:lnSpc>
                <a:spcPct val="107000"/>
              </a:lnSpc>
              <a:spcAft>
                <a:spcPts val="800"/>
              </a:spcAft>
            </a:pP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Sau</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khi</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hình</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thành</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ma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trận</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similar,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tiếp</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theo</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sử</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dụng</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công</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thức</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tính</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khoảng</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cách</a:t>
            </a:r>
            <a:r>
              <a:rPr lang="en-US" sz="1200" dirty="0">
                <a:latin typeface="Merriweather" panose="00000500000000000000" pitchFamily="2" charset="0"/>
                <a:ea typeface="Calibri" panose="020F0502020204030204" pitchFamily="34" charset="0"/>
                <a:cs typeface="Times New Roman" panose="02020603050405020304" pitchFamily="18" charset="0"/>
              </a:rPr>
              <a:t> </a:t>
            </a:r>
            <a:r>
              <a:rPr lang="en-US" sz="1200" dirty="0" err="1">
                <a:latin typeface="Merriweather" panose="00000500000000000000" pitchFamily="2" charset="0"/>
                <a:ea typeface="Calibri" panose="020F0502020204030204" pitchFamily="34" charset="0"/>
                <a:cs typeface="Times New Roman" panose="02020603050405020304" pitchFamily="18" charset="0"/>
              </a:rPr>
              <a:t>euclid</a:t>
            </a:r>
            <a:r>
              <a:rPr lang="en-US" sz="1200" dirty="0">
                <a:latin typeface="Merriweather" panose="00000500000000000000" pitchFamily="2" charset="0"/>
                <a:ea typeface="Calibri" panose="020F0502020204030204" pitchFamily="34" charset="0"/>
                <a:cs typeface="Times New Roman" panose="02020603050405020304" pitchFamily="18" charset="0"/>
              </a:rPr>
              <a:t> </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a:t>
            </a: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để</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tính</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mức</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độ</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liên</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quan</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của</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phim</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mục</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tiêu</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với</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phim</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các</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phim</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trong</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database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sẽ</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chọn</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smtClean="0">
                <a:effectLst/>
                <a:latin typeface="Merriweather" panose="00000500000000000000" pitchFamily="2" charset="0"/>
                <a:ea typeface="Calibri" panose="020F0502020204030204" pitchFamily="34" charset="0"/>
                <a:cs typeface="Times New Roman" panose="02020603050405020304" pitchFamily="18" charset="0"/>
              </a:rPr>
              <a:t>ra</a:t>
            </a:r>
            <a:r>
              <a:rPr lang="en-US" sz="1200" dirty="0" smtClean="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phim</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có</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khoảng</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cách</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gần</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với</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phim</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mục</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tiêu</a:t>
            </a:r>
            <a:r>
              <a:rPr lang="en-US" sz="1200" dirty="0">
                <a:effectLst/>
                <a:latin typeface="Merriweather" panose="00000500000000000000" pitchFamily="2" charset="0"/>
                <a:ea typeface="Calibri" panose="020F0502020204030204" pitchFamily="34" charset="0"/>
                <a:cs typeface="Times New Roman" panose="02020603050405020304" pitchFamily="18" charset="0"/>
              </a:rPr>
              <a:t> </a:t>
            </a:r>
            <a:r>
              <a:rPr lang="en-US" sz="1200" dirty="0" err="1">
                <a:effectLst/>
                <a:latin typeface="Merriweather" panose="00000500000000000000" pitchFamily="2" charset="0"/>
                <a:ea typeface="Calibri" panose="020F0502020204030204" pitchFamily="34" charset="0"/>
                <a:cs typeface="Times New Roman" panose="02020603050405020304" pitchFamily="18" charset="0"/>
              </a:rPr>
              <a:t>nhất</a:t>
            </a:r>
            <a:endParaRPr lang="en-US" sz="1200" dirty="0">
              <a:effectLst/>
              <a:latin typeface="Merriweather" panose="00000500000000000000" pitchFamily="2" charset="0"/>
              <a:ea typeface="Calibri" panose="020F0502020204030204" pitchFamily="34" charset="0"/>
              <a:cs typeface="Times New Roman" panose="02020603050405020304" pitchFamily="18" charset="0"/>
            </a:endParaRPr>
          </a:p>
        </p:txBody>
      </p:sp>
      <p:sp>
        <p:nvSpPr>
          <p:cNvPr id="9" name="Google Shape;1056;p35">
            <a:extLst>
              <a:ext uri="{FF2B5EF4-FFF2-40B4-BE49-F238E27FC236}">
                <a16:creationId xmlns:a16="http://schemas.microsoft.com/office/drawing/2014/main" id="{452B27CF-7CAC-4964-94A2-F98467795341}"/>
              </a:ext>
            </a:extLst>
          </p:cNvPr>
          <p:cNvSpPr txBox="1">
            <a:spLocks/>
          </p:cNvSpPr>
          <p:nvPr/>
        </p:nvSpPr>
        <p:spPr>
          <a:xfrm>
            <a:off x="528370" y="74659"/>
            <a:ext cx="3662491" cy="2717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sz="2000" dirty="0" err="1"/>
              <a:t>Áp</a:t>
            </a:r>
            <a:r>
              <a:rPr lang="en-US" sz="2000" dirty="0"/>
              <a:t> </a:t>
            </a:r>
            <a:r>
              <a:rPr lang="en-US" sz="2000" dirty="0" err="1"/>
              <a:t>Dụng</a:t>
            </a:r>
            <a:r>
              <a:rPr lang="en-US" sz="2000" dirty="0"/>
              <a:t> </a:t>
            </a:r>
            <a:r>
              <a:rPr lang="en-US" sz="2000" dirty="0" err="1"/>
              <a:t>vào</a:t>
            </a:r>
            <a:r>
              <a:rPr lang="en-US" sz="2000" dirty="0"/>
              <a:t> </a:t>
            </a:r>
            <a:r>
              <a:rPr lang="en-US" sz="2000" dirty="0" err="1"/>
              <a:t>đề</a:t>
            </a:r>
            <a:r>
              <a:rPr lang="en-US" sz="2000" dirty="0"/>
              <a:t> </a:t>
            </a:r>
            <a:r>
              <a:rPr lang="en-US" sz="2000" dirty="0" err="1"/>
              <a:t>tài</a:t>
            </a:r>
            <a:r>
              <a:rPr lang="en-US" sz="2000" dirty="0"/>
              <a:t>: </a:t>
            </a:r>
          </a:p>
        </p:txBody>
      </p:sp>
      <p:pic>
        <p:nvPicPr>
          <p:cNvPr id="11" name="Picture 10">
            <a:extLst>
              <a:ext uri="{FF2B5EF4-FFF2-40B4-BE49-F238E27FC236}">
                <a16:creationId xmlns:a16="http://schemas.microsoft.com/office/drawing/2014/main" id="{504D1E3B-17EA-4EB8-AE79-D36A815EFBCC}"/>
              </a:ext>
            </a:extLst>
          </p:cNvPr>
          <p:cNvPicPr>
            <a:picLocks noChangeAspect="1"/>
          </p:cNvPicPr>
          <p:nvPr/>
        </p:nvPicPr>
        <p:blipFill>
          <a:blip r:embed="rId3"/>
          <a:stretch>
            <a:fillRect/>
          </a:stretch>
        </p:blipFill>
        <p:spPr>
          <a:xfrm>
            <a:off x="881415" y="3730126"/>
            <a:ext cx="2752725" cy="1038225"/>
          </a:xfrm>
          <a:prstGeom prst="rect">
            <a:avLst/>
          </a:prstGeom>
        </p:spPr>
      </p:pic>
      <p:sp>
        <p:nvSpPr>
          <p:cNvPr id="13" name="TextBox 12">
            <a:extLst>
              <a:ext uri="{FF2B5EF4-FFF2-40B4-BE49-F238E27FC236}">
                <a16:creationId xmlns:a16="http://schemas.microsoft.com/office/drawing/2014/main" id="{67A5236B-EBF6-4C21-94F3-66C69A9C7E13}"/>
              </a:ext>
            </a:extLst>
          </p:cNvPr>
          <p:cNvSpPr txBox="1"/>
          <p:nvPr/>
        </p:nvSpPr>
        <p:spPr>
          <a:xfrm>
            <a:off x="3550934" y="3444840"/>
            <a:ext cx="5246690" cy="1663982"/>
          </a:xfrm>
          <a:prstGeom prst="rect">
            <a:avLst/>
          </a:prstGeom>
          <a:noFill/>
        </p:spPr>
        <p:txBody>
          <a:bodyPr wrap="square">
            <a:spAutoFit/>
          </a:bodyPr>
          <a:lstStyle/>
          <a:p>
            <a:pPr marL="457200" marR="0" algn="just">
              <a:lnSpc>
                <a:spcPct val="107000"/>
              </a:lnSpc>
              <a:spcBef>
                <a:spcPts val="0"/>
              </a:spcBef>
              <a:spcAft>
                <a:spcPts val="0"/>
              </a:spcAft>
            </a:pPr>
            <a:r>
              <a:rPr lang="en-US" sz="1200">
                <a:effectLst/>
                <a:latin typeface="Merriweather" panose="00000500000000000000" pitchFamily="2" charset="0"/>
                <a:ea typeface="Calibri" panose="020F0502020204030204" pitchFamily="34" charset="0"/>
                <a:cs typeface="Times New Roman" panose="02020603050405020304" pitchFamily="18" charset="0"/>
              </a:rPr>
              <a:t>Với: m là phim mục tiêu, n là các phim được chọn, I là các thuộc tính</a:t>
            </a:r>
          </a:p>
          <a:p>
            <a:pPr marL="457200" marR="0" algn="just">
              <a:lnSpc>
                <a:spcPct val="107000"/>
              </a:lnSpc>
              <a:spcBef>
                <a:spcPts val="0"/>
              </a:spcBef>
              <a:spcAft>
                <a:spcPts val="0"/>
              </a:spcAft>
            </a:pPr>
            <a:r>
              <a:rPr lang="en-US" sz="1200">
                <a:effectLst/>
                <a:latin typeface="Merriweather" panose="00000500000000000000" pitchFamily="2" charset="0"/>
                <a:ea typeface="Calibri" panose="020F0502020204030204" pitchFamily="34" charset="0"/>
                <a:cs typeface="Times New Roman" panose="02020603050405020304" pitchFamily="18" charset="0"/>
              </a:rPr>
              <a:t>Khi đã có N phim giống nhau được đề xuất, tiếp theo em sẽ chọn ra 15 bộ phim dựa vào 3 tiêu chí:</a:t>
            </a:r>
          </a:p>
          <a:p>
            <a:pPr marL="171450" lvl="1" indent="-171450" algn="just">
              <a:lnSpc>
                <a:spcPct val="107000"/>
              </a:lnSpc>
              <a:buFont typeface="Arial" panose="020B0604020202020204" pitchFamily="34" charset="0"/>
              <a:buChar char="•"/>
            </a:pPr>
            <a:r>
              <a:rPr lang="en-US" sz="1200">
                <a:effectLst/>
                <a:latin typeface="Merriweather" panose="00000500000000000000" pitchFamily="2" charset="0"/>
                <a:ea typeface="Calibri" panose="020F0502020204030204" pitchFamily="34" charset="0"/>
                <a:cs typeface="Times New Roman" panose="02020603050405020304" pitchFamily="18" charset="0"/>
              </a:rPr>
              <a:t>	Điểm IMDB</a:t>
            </a:r>
          </a:p>
          <a:p>
            <a:pPr marL="171450" marR="0" lvl="0" indent="-171450" algn="just">
              <a:lnSpc>
                <a:spcPct val="107000"/>
              </a:lnSpc>
              <a:spcBef>
                <a:spcPts val="0"/>
              </a:spcBef>
              <a:spcAft>
                <a:spcPts val="0"/>
              </a:spcAft>
              <a:buFont typeface="Arial" panose="020B0604020202020204" pitchFamily="34" charset="0"/>
              <a:buChar char="•"/>
            </a:pPr>
            <a:r>
              <a:rPr lang="en-US" sz="1200">
                <a:effectLst/>
                <a:latin typeface="Merriweather" panose="00000500000000000000" pitchFamily="2" charset="0"/>
                <a:ea typeface="Calibri" panose="020F0502020204030204" pitchFamily="34" charset="0"/>
                <a:cs typeface="Times New Roman" panose="02020603050405020304" pitchFamily="18" charset="0"/>
              </a:rPr>
              <a:t>	Số phiếu bầu Votes</a:t>
            </a:r>
          </a:p>
          <a:p>
            <a:pPr marL="171450" marR="0" lvl="0" indent="-171450" algn="just">
              <a:lnSpc>
                <a:spcPct val="107000"/>
              </a:lnSpc>
              <a:spcBef>
                <a:spcPts val="0"/>
              </a:spcBef>
              <a:spcAft>
                <a:spcPts val="0"/>
              </a:spcAft>
              <a:buFont typeface="Arial" panose="020B0604020202020204" pitchFamily="34" charset="0"/>
              <a:buChar char="•"/>
            </a:pPr>
            <a:r>
              <a:rPr lang="en-US" sz="1200">
                <a:effectLst/>
                <a:latin typeface="Merriweather" panose="00000500000000000000" pitchFamily="2" charset="0"/>
                <a:ea typeface="Calibri" panose="020F0502020204030204" pitchFamily="34" charset="0"/>
                <a:cs typeface="Times New Roman" panose="02020603050405020304" pitchFamily="18" charset="0"/>
              </a:rPr>
              <a:t>	Độ phổ biến của phim (popularity)</a:t>
            </a:r>
          </a:p>
          <a:p>
            <a:pPr marL="171450" marR="0" lvl="0" indent="-171450" algn="just">
              <a:lnSpc>
                <a:spcPct val="107000"/>
              </a:lnSpc>
              <a:spcBef>
                <a:spcPts val="0"/>
              </a:spcBef>
              <a:spcAft>
                <a:spcPts val="800"/>
              </a:spcAft>
              <a:buFont typeface="Arial" panose="020B0604020202020204" pitchFamily="34" charset="0"/>
              <a:buChar char="•"/>
            </a:pPr>
            <a:r>
              <a:rPr lang="en-US" sz="1200">
                <a:effectLst/>
                <a:latin typeface="Merriweather" panose="00000500000000000000" pitchFamily="2" charset="0"/>
                <a:ea typeface="Calibri" panose="020F0502020204030204" pitchFamily="34" charset="0"/>
                <a:cs typeface="Times New Roman" panose="02020603050405020304" pitchFamily="18" charset="0"/>
              </a:rPr>
              <a:t>	Năm sản xuất (release_Date)</a:t>
            </a:r>
          </a:p>
        </p:txBody>
      </p:sp>
      <p:pic>
        <p:nvPicPr>
          <p:cNvPr id="2" name="Picture 1"/>
          <p:cNvPicPr>
            <a:picLocks noChangeAspect="1"/>
          </p:cNvPicPr>
          <p:nvPr/>
        </p:nvPicPr>
        <p:blipFill>
          <a:blip r:embed="rId4"/>
          <a:stretch>
            <a:fillRect/>
          </a:stretch>
        </p:blipFill>
        <p:spPr>
          <a:xfrm>
            <a:off x="536612" y="811580"/>
            <a:ext cx="8023946" cy="1777278"/>
          </a:xfrm>
          <a:prstGeom prst="rect">
            <a:avLst/>
          </a:prstGeom>
        </p:spPr>
      </p:pic>
      <p:sp>
        <p:nvSpPr>
          <p:cNvPr id="12" name="Google Shape;1056;p35">
            <a:extLst>
              <a:ext uri="{FF2B5EF4-FFF2-40B4-BE49-F238E27FC236}">
                <a16:creationId xmlns:a16="http://schemas.microsoft.com/office/drawing/2014/main" id="{452B27CF-7CAC-4964-94A2-F98467795341}"/>
              </a:ext>
            </a:extLst>
          </p:cNvPr>
          <p:cNvSpPr txBox="1">
            <a:spLocks/>
          </p:cNvSpPr>
          <p:nvPr/>
        </p:nvSpPr>
        <p:spPr>
          <a:xfrm>
            <a:off x="536612" y="460838"/>
            <a:ext cx="3662491" cy="2717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sz="1200" b="0" dirty="0" err="1" smtClean="0">
                <a:solidFill>
                  <a:schemeClr val="bg2"/>
                </a:solidFill>
                <a:latin typeface="Merriweather" panose="020B0604020202020204" charset="0"/>
              </a:rPr>
              <a:t>Xây</a:t>
            </a:r>
            <a:r>
              <a:rPr lang="en-US" sz="1200" b="0" dirty="0" smtClean="0">
                <a:solidFill>
                  <a:schemeClr val="bg2"/>
                </a:solidFill>
                <a:latin typeface="Merriweather" panose="020B0604020202020204" charset="0"/>
              </a:rPr>
              <a:t> </a:t>
            </a:r>
            <a:r>
              <a:rPr lang="en-US" sz="1200" b="0" dirty="0" err="1" smtClean="0">
                <a:solidFill>
                  <a:schemeClr val="bg2"/>
                </a:solidFill>
                <a:latin typeface="Merriweather" panose="020B0604020202020204" charset="0"/>
              </a:rPr>
              <a:t>dựng</a:t>
            </a:r>
            <a:r>
              <a:rPr lang="en-US" sz="1200" b="0" dirty="0" smtClean="0">
                <a:solidFill>
                  <a:schemeClr val="bg2"/>
                </a:solidFill>
                <a:latin typeface="Merriweather" panose="020B0604020202020204" charset="0"/>
              </a:rPr>
              <a:t> Similarity matrix </a:t>
            </a:r>
            <a:endParaRPr lang="en-US" sz="1200" b="0" dirty="0">
              <a:solidFill>
                <a:schemeClr val="bg2"/>
              </a:solidFill>
              <a:latin typeface="Merriweather" panose="020B0604020202020204" charset="0"/>
            </a:endParaRPr>
          </a:p>
        </p:txBody>
      </p:sp>
    </p:spTree>
    <p:extLst>
      <p:ext uri="{BB962C8B-B14F-4D97-AF65-F5344CB8AC3E}">
        <p14:creationId xmlns:p14="http://schemas.microsoft.com/office/powerpoint/2010/main" val="254169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4708359" y="171693"/>
            <a:ext cx="424373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t>RecommendationSystem</a:t>
            </a:r>
            <a:endParaRPr dirty="0"/>
          </a:p>
        </p:txBody>
      </p:sp>
      <p:grpSp>
        <p:nvGrpSpPr>
          <p:cNvPr id="1057" name="Google Shape;1057;p35"/>
          <p:cNvGrpSpPr/>
          <p:nvPr/>
        </p:nvGrpSpPr>
        <p:grpSpPr>
          <a:xfrm>
            <a:off x="5340502" y="576268"/>
            <a:ext cx="3220056" cy="176025"/>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C4D61A8B-3D52-4E8C-AB7E-83D49CCA6E8E}"/>
              </a:ext>
            </a:extLst>
          </p:cNvPr>
          <p:cNvSpPr txBox="1"/>
          <p:nvPr/>
        </p:nvSpPr>
        <p:spPr>
          <a:xfrm>
            <a:off x="95955" y="1431668"/>
            <a:ext cx="8952089" cy="1003544"/>
          </a:xfrm>
          <a:prstGeom prst="rect">
            <a:avLst/>
          </a:prstGeom>
          <a:noFill/>
        </p:spPr>
        <p:txBody>
          <a:bodyPr wrap="square">
            <a:spAutoFit/>
          </a:bodyPr>
          <a:lstStyle/>
          <a:p>
            <a:pPr marL="457200" marR="0">
              <a:lnSpc>
                <a:spcPct val="107000"/>
              </a:lnSpc>
              <a:spcBef>
                <a:spcPts val="0"/>
              </a:spcBef>
              <a:spcAft>
                <a:spcPts val="0"/>
              </a:spcAft>
            </a:pPr>
            <a:r>
              <a:rPr lang="en-US">
                <a:effectLst/>
                <a:latin typeface="Merriweather" panose="00000500000000000000" pitchFamily="2" charset="0"/>
                <a:ea typeface="Calibri" panose="020F0502020204030204" pitchFamily="34" charset="0"/>
                <a:cs typeface="Times New Roman" panose="02020603050405020304" pitchFamily="18" charset="0"/>
              </a:rPr>
              <a:t>	</a:t>
            </a:r>
            <a:r>
              <a:rPr lang="vi-VN">
                <a:effectLst/>
                <a:latin typeface="Merriweather" panose="00000500000000000000" pitchFamily="2" charset="0"/>
                <a:ea typeface="Calibri" panose="020F0502020204030204" pitchFamily="34" charset="0"/>
                <a:cs typeface="Times New Roman" panose="02020603050405020304" pitchFamily="18" charset="0"/>
              </a:rPr>
              <a:t>Đối với điểm IMDB em sẽ nhân đôi vì nó là biến quan trọng đến đề xuất điểm IMDB càng cao thì người dùng càng ưu tiên lựa chọn. Đối với các tiêu chí còn lại em sử dụng hàm Gaussian để đặt nặng các thuộc tính như điểm IMDB, số phiếu bầu (votes), Độ phổ biến của phim (popularity), và năm sản xuất (release_Date) </a:t>
            </a:r>
            <a:endParaRPr lang="en-US">
              <a:effectLst/>
              <a:latin typeface="Merriweather" panose="00000500000000000000" pitchFamily="2" charset="0"/>
              <a:ea typeface="Calibri" panose="020F0502020204030204" pitchFamily="34" charset="0"/>
              <a:cs typeface="Times New Roman" panose="02020603050405020304" pitchFamily="18" charset="0"/>
            </a:endParaRPr>
          </a:p>
        </p:txBody>
      </p:sp>
      <p:sp>
        <p:nvSpPr>
          <p:cNvPr id="9" name="Google Shape;1056;p35">
            <a:extLst>
              <a:ext uri="{FF2B5EF4-FFF2-40B4-BE49-F238E27FC236}">
                <a16:creationId xmlns:a16="http://schemas.microsoft.com/office/drawing/2014/main" id="{452B27CF-7CAC-4964-94A2-F98467795341}"/>
              </a:ext>
            </a:extLst>
          </p:cNvPr>
          <p:cNvSpPr txBox="1">
            <a:spLocks/>
          </p:cNvSpPr>
          <p:nvPr/>
        </p:nvSpPr>
        <p:spPr>
          <a:xfrm>
            <a:off x="527196" y="800126"/>
            <a:ext cx="3662491" cy="5705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Itim"/>
              <a:buNone/>
              <a:defRPr sz="3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800"/>
              <a:buFont typeface="Itim"/>
              <a:buNone/>
              <a:defRPr sz="2800" b="1" i="0" u="none" strike="noStrike" cap="none">
                <a:solidFill>
                  <a:schemeClr val="dk1"/>
                </a:solidFill>
                <a:latin typeface="Itim"/>
                <a:ea typeface="Itim"/>
                <a:cs typeface="Itim"/>
                <a:sym typeface="Itim"/>
              </a:defRPr>
            </a:lvl9pPr>
          </a:lstStyle>
          <a:p>
            <a:pPr algn="l"/>
            <a:r>
              <a:rPr lang="en-US" sz="2000"/>
              <a:t>Áp Dụng vào đề tài: </a:t>
            </a:r>
            <a:endParaRPr lang="en-US" sz="2000" dirty="0"/>
          </a:p>
        </p:txBody>
      </p:sp>
      <p:pic>
        <p:nvPicPr>
          <p:cNvPr id="10" name="Picture 9">
            <a:extLst>
              <a:ext uri="{FF2B5EF4-FFF2-40B4-BE49-F238E27FC236}">
                <a16:creationId xmlns:a16="http://schemas.microsoft.com/office/drawing/2014/main" id="{54B43477-A288-4870-8570-F98368832212}"/>
              </a:ext>
            </a:extLst>
          </p:cNvPr>
          <p:cNvPicPr>
            <a:picLocks noChangeAspect="1"/>
          </p:cNvPicPr>
          <p:nvPr/>
        </p:nvPicPr>
        <p:blipFill>
          <a:blip r:embed="rId3"/>
          <a:stretch>
            <a:fillRect/>
          </a:stretch>
        </p:blipFill>
        <p:spPr>
          <a:xfrm>
            <a:off x="1736559" y="2658087"/>
            <a:ext cx="5943600" cy="638175"/>
          </a:xfrm>
          <a:prstGeom prst="rect">
            <a:avLst/>
          </a:prstGeom>
        </p:spPr>
      </p:pic>
      <p:sp>
        <p:nvSpPr>
          <p:cNvPr id="12" name="TextBox 11">
            <a:extLst>
              <a:ext uri="{FF2B5EF4-FFF2-40B4-BE49-F238E27FC236}">
                <a16:creationId xmlns:a16="http://schemas.microsoft.com/office/drawing/2014/main" id="{9B77AE7C-A677-4FBE-8EBB-7183FD18B0E9}"/>
              </a:ext>
            </a:extLst>
          </p:cNvPr>
          <p:cNvSpPr txBox="1"/>
          <p:nvPr/>
        </p:nvSpPr>
        <p:spPr>
          <a:xfrm>
            <a:off x="733777" y="3711831"/>
            <a:ext cx="8314267" cy="773673"/>
          </a:xfrm>
          <a:prstGeom prst="rect">
            <a:avLst/>
          </a:prstGeom>
          <a:noFill/>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1400">
                <a:effectLst/>
                <a:latin typeface="Merriweather" panose="00000500000000000000" pitchFamily="2" charset="0"/>
                <a:ea typeface="Calibri" panose="020F0502020204030204" pitchFamily="34" charset="0"/>
                <a:cs typeface="Times New Roman" panose="02020603050405020304" pitchFamily="18" charset="0"/>
              </a:rPr>
              <a:t>Score càng cao thì được ưu tiên đề xuất hàng đầu, nếu chỉ dựa vào mức độ liên quan giữa các bộ phim thôi thì chưa đủ nên ở bước này em tính score và đặt nặng các thuộc tính đó thì hệ thống gợi ý sẽ hiệu quả hơn rất nhiều</a:t>
            </a:r>
          </a:p>
        </p:txBody>
      </p:sp>
    </p:spTree>
    <p:extLst>
      <p:ext uri="{BB962C8B-B14F-4D97-AF65-F5344CB8AC3E}">
        <p14:creationId xmlns:p14="http://schemas.microsoft.com/office/powerpoint/2010/main" val="1385939145"/>
      </p:ext>
    </p:extLst>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635</Words>
  <Application>Microsoft Office PowerPoint</Application>
  <PresentationFormat>On-screen Show (16:9)</PresentationFormat>
  <Paragraphs>64</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Itim</vt:lpstr>
      <vt:lpstr>Times New Roman</vt:lpstr>
      <vt:lpstr>Arial</vt:lpstr>
      <vt:lpstr>Merriweather</vt:lpstr>
      <vt:lpstr>Calibri</vt:lpstr>
      <vt:lpstr>Wingdings</vt:lpstr>
      <vt:lpstr>Muli</vt:lpstr>
      <vt:lpstr>Online Notebook by Slidesgo</vt:lpstr>
      <vt:lpstr> MOVIE SEARCH</vt:lpstr>
      <vt:lpstr>HEADLINES:</vt:lpstr>
      <vt:lpstr> Giới Thiệu Đề Tài </vt:lpstr>
      <vt:lpstr>Datasets</vt:lpstr>
      <vt:lpstr>Thuật Toán Search </vt:lpstr>
      <vt:lpstr>Thuật Toán Search </vt:lpstr>
      <vt:lpstr>RecommendationSystem </vt:lpstr>
      <vt:lpstr>RecommendationSystem</vt:lpstr>
      <vt:lpstr>RecommendationSystem</vt:lpstr>
      <vt:lpstr>DEMO  PROJECT</vt:lpstr>
      <vt:lpstr>Tổng Kết</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NUMBER</dc:title>
  <dc:creator>phamd</dc:creator>
  <cp:lastModifiedBy>Vo Tan</cp:lastModifiedBy>
  <cp:revision>32</cp:revision>
  <dcterms:modified xsi:type="dcterms:W3CDTF">2021-11-09T03:47:51Z</dcterms:modified>
</cp:coreProperties>
</file>