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6" r:id="rId10"/>
    <p:sldId id="267" r:id="rId11"/>
    <p:sldId id="270" r:id="rId12"/>
    <p:sldId id="268" r:id="rId13"/>
    <p:sldId id="271" r:id="rId14"/>
    <p:sldId id="269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6800" y="289388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 DỰNG ỨNG DỤNG CALCULATOR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87388"/>
            <a:ext cx="4419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ĐỒ ÁN CUỐI KỲ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2895600"/>
            <a:ext cx="3200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Huỳnh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- 17110168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Võ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17110155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1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86000"/>
            <a:ext cx="5545072" cy="3508375"/>
          </a:xfrm>
        </p:spPr>
      </p:pic>
      <p:sp>
        <p:nvSpPr>
          <p:cNvPr id="5" name="TextBox 4"/>
          <p:cNvSpPr txBox="1"/>
          <p:nvPr/>
        </p:nvSpPr>
        <p:spPr>
          <a:xfrm>
            <a:off x="1447800" y="1295400"/>
            <a:ext cx="571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stack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endParaRPr lang="en-US" sz="25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4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339012" cy="3276599"/>
          </a:xfrm>
        </p:spPr>
      </p:pic>
      <p:sp>
        <p:nvSpPr>
          <p:cNvPr id="5" name="TextBox 4"/>
          <p:cNvSpPr txBox="1"/>
          <p:nvPr/>
        </p:nvSpPr>
        <p:spPr>
          <a:xfrm>
            <a:off x="990600" y="1219200"/>
            <a:ext cx="6705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endParaRPr lang="en-US" sz="25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5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6619875" cy="1819275"/>
          </a:xfrm>
        </p:spPr>
      </p:pic>
      <p:sp>
        <p:nvSpPr>
          <p:cNvPr id="5" name="TextBox 4"/>
          <p:cNvSpPr txBox="1"/>
          <p:nvPr/>
        </p:nvSpPr>
        <p:spPr>
          <a:xfrm>
            <a:off x="1066800" y="1295400"/>
            <a:ext cx="6553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Nap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“(“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endParaRPr lang="en-US" sz="25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85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696200" cy="3581400"/>
          </a:xfrm>
        </p:spPr>
      </p:pic>
      <p:sp>
        <p:nvSpPr>
          <p:cNvPr id="5" name="TextBox 4"/>
          <p:cNvSpPr txBox="1"/>
          <p:nvPr/>
        </p:nvSpPr>
        <p:spPr>
          <a:xfrm>
            <a:off x="803564" y="1260764"/>
            <a:ext cx="7391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“+” 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 “– “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endParaRPr lang="en-US" sz="25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03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6477000" cy="3508375"/>
          </a:xfrm>
        </p:spPr>
      </p:pic>
      <p:sp>
        <p:nvSpPr>
          <p:cNvPr id="5" name="TextBox 4"/>
          <p:cNvSpPr txBox="1"/>
          <p:nvPr/>
        </p:nvSpPr>
        <p:spPr>
          <a:xfrm>
            <a:off x="1447800" y="1295400"/>
            <a:ext cx="640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ngoặc</a:t>
            </a:r>
            <a:endParaRPr lang="en-US" sz="25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1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914400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KẾT LUẬN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600200"/>
            <a:ext cx="731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5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455" y="3876273"/>
            <a:ext cx="731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sz="25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5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6855" y="2077254"/>
            <a:ext cx="7148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ngoăc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sin,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tan…,log,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%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9928" y="2936061"/>
            <a:ext cx="71489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9928" y="4353327"/>
            <a:ext cx="7148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rad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3783" y="5213613"/>
            <a:ext cx="71489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1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219200"/>
            <a:ext cx="822960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5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CẢM ƠN CÁC BÀI BẠN VÀ THẦY ĐÃ LẮNG NGHE</a:t>
            </a:r>
            <a:endParaRPr lang="en-US" sz="45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8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066800"/>
            <a:ext cx="367600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ậu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(postfix)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3200400"/>
            <a:ext cx="370325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(infix)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388620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219199" y="1792068"/>
            <a:ext cx="7086601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Postfix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biểu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diễn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biểu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thức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đằng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sau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(a + b 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thành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a b +).Postfix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nhà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khoa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học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máy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tính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Charles Hamblin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phát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minh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vào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năm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1950,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đó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sử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dụng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tên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gọi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là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RPN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(Reverse Polish Notation).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84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46922"/>
              </p:ext>
            </p:extLst>
          </p:nvPr>
        </p:nvGraphicFramePr>
        <p:xfrm>
          <a:off x="1295400" y="1904998"/>
          <a:ext cx="6629400" cy="2416812"/>
        </p:xfrm>
        <a:graphic>
          <a:graphicData uri="http://schemas.openxmlformats.org/drawingml/2006/table">
            <a:tbl>
              <a:tblPr/>
              <a:tblGrid>
                <a:gridCol w="2743200"/>
                <a:gridCol w="1676400"/>
                <a:gridCol w="2209800"/>
              </a:tblGrid>
              <a:tr h="48037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5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Infix</a:t>
                      </a:r>
                      <a:endParaRPr lang="en-US" sz="25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5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Postfix</a:t>
                      </a:r>
                      <a:endParaRPr lang="en-US" sz="25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37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x+y</a:t>
                      </a:r>
                      <a:endParaRPr lang="en-US" sz="23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3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 b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xy+</a:t>
                      </a: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37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x+y-z</a:t>
                      </a:r>
                      <a:endParaRPr lang="en-US" sz="23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3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xy+z</a:t>
                      </a:r>
                      <a:r>
                        <a:rPr lang="en-US" sz="23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</a:t>
                      </a: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37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x+y</a:t>
                      </a:r>
                      <a:r>
                        <a:rPr lang="en-US" sz="23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*z</a:t>
                      </a: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3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xyz*+</a:t>
                      </a: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37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x+(y-z)</a:t>
                      </a: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300" b="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xyz-+</a:t>
                      </a:r>
                    </a:p>
                  </a:txBody>
                  <a:tcPr marL="0" marR="9525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77963" y="3106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914400"/>
            <a:ext cx="647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VÍ DỤ CHO BIỂU THỨC TRUNG TỐ VÀ HẬU TỐ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1676400"/>
            <a:ext cx="4067175" cy="4314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990600"/>
            <a:ext cx="7391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GIAO DIỆN CALCULATOR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68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990600"/>
            <a:ext cx="6858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2500" dirty="0">
                <a:latin typeface="Times New Roman" pitchFamily="18" charset="0"/>
                <a:cs typeface="Times New Roman" pitchFamily="18" charset="0"/>
              </a:rPr>
              <a:t>Chuyển biểu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500" b="1" dirty="0">
                <a:latin typeface="Times New Roman" pitchFamily="18" charset="0"/>
                <a:cs typeface="Times New Roman" pitchFamily="18" charset="0"/>
              </a:rPr>
              <a:t>từ trung tố sang hậu tố 12*2+3*((7+3)/2)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14831"/>
              </p:ext>
            </p:extLst>
          </p:nvPr>
        </p:nvGraphicFramePr>
        <p:xfrm>
          <a:off x="1143001" y="2123758"/>
          <a:ext cx="6857998" cy="4048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3901"/>
                <a:gridCol w="1714699"/>
                <a:gridCol w="1714699"/>
                <a:gridCol w="1714699"/>
              </a:tblGrid>
              <a:tr h="22623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 dirty="0">
                          <a:effectLst/>
                        </a:rPr>
                        <a:t>Ký tự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Stack st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Stack sh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String str1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Empty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*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+*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(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+*(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(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+*((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7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+*((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12 2 3 7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 7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900">
                          <a:effectLst/>
                        </a:rPr>
                        <a:t>+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+*((</a:t>
                      </a:r>
                      <a:r>
                        <a:rPr lang="en-US" sz="900">
                          <a:effectLst/>
                        </a:rPr>
                        <a:t>+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12 2 3 7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 7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 * ( ( </a:t>
                      </a:r>
                      <a:r>
                        <a:rPr lang="en-US" sz="900">
                          <a:effectLst/>
                        </a:rPr>
                        <a:t>+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12 2 3 7 3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 7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 * (  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12 2 3 7 3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 7 3</a:t>
                      </a:r>
                      <a:r>
                        <a:rPr lang="en-US" sz="900">
                          <a:effectLst/>
                        </a:rPr>
                        <a:t>+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/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 * ( /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12 2 3 7 3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 7 3</a:t>
                      </a:r>
                      <a:r>
                        <a:rPr lang="en-US" sz="900">
                          <a:effectLst/>
                        </a:rPr>
                        <a:t>+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 * ( /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12 2 3 7 3</a:t>
                      </a:r>
                      <a:r>
                        <a:rPr lang="en-US" sz="900">
                          <a:effectLst/>
                        </a:rPr>
                        <a:t>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2* 3 7 3</a:t>
                      </a:r>
                      <a:r>
                        <a:rPr lang="en-US" sz="900">
                          <a:effectLst/>
                        </a:rPr>
                        <a:t>+2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</a:tr>
              <a:tr h="226237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+ *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12 2 3 7 3</a:t>
                      </a:r>
                      <a:r>
                        <a:rPr lang="en-US" sz="900">
                          <a:effectLst/>
                        </a:rPr>
                        <a:t>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 dirty="0">
                          <a:effectLst/>
                        </a:rPr>
                        <a:t>12 2* 3 7 </a:t>
                      </a:r>
                      <a:r>
                        <a:rPr lang="vi-VN" sz="900" dirty="0" smtClean="0">
                          <a:effectLst/>
                        </a:rPr>
                        <a:t>3</a:t>
                      </a:r>
                      <a:r>
                        <a:rPr lang="en-US" sz="900" baseline="0" dirty="0" smtClean="0">
                          <a:effectLst/>
                        </a:rPr>
                        <a:t> </a:t>
                      </a:r>
                      <a:r>
                        <a:rPr lang="en-US" sz="900" dirty="0" smtClean="0">
                          <a:effectLst/>
                        </a:rPr>
                        <a:t>+2</a:t>
                      </a:r>
                      <a:r>
                        <a:rPr lang="vi-VN" sz="900" dirty="0" smtClean="0">
                          <a:effectLst/>
                        </a:rPr>
                        <a:t> </a:t>
                      </a:r>
                      <a:r>
                        <a:rPr lang="vi-VN" sz="900" dirty="0">
                          <a:effectLst/>
                        </a:rPr>
                        <a:t>/</a:t>
                      </a:r>
                      <a:r>
                        <a:rPr lang="en-US" sz="900" dirty="0">
                          <a:effectLst/>
                        </a:rPr>
                        <a:t> *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</a:tr>
              <a:tr h="428654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Final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Empty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>
                          <a:effectLst/>
                        </a:rPr>
                        <a:t>12 2 3 7 3</a:t>
                      </a:r>
                      <a:r>
                        <a:rPr lang="en-US" sz="900">
                          <a:effectLst/>
                        </a:rPr>
                        <a:t>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900" dirty="0">
                          <a:effectLst/>
                        </a:rPr>
                        <a:t>12 2* 3 7 3 </a:t>
                      </a:r>
                      <a:r>
                        <a:rPr lang="en-US" sz="900" dirty="0">
                          <a:effectLst/>
                        </a:rPr>
                        <a:t>+2</a:t>
                      </a:r>
                      <a:r>
                        <a:rPr lang="vi-VN" sz="900" dirty="0">
                          <a:effectLst/>
                        </a:rPr>
                        <a:t>  </a:t>
                      </a:r>
                      <a:r>
                        <a:rPr lang="en-US" sz="900" dirty="0">
                          <a:effectLst/>
                        </a:rPr>
                        <a:t>/ </a:t>
                      </a:r>
                      <a:r>
                        <a:rPr lang="vi-VN" sz="900" dirty="0">
                          <a:effectLst/>
                        </a:rPr>
                        <a:t>* + 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979" marR="4497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0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6185" y="1133072"/>
            <a:ext cx="70866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endParaRPr lang="en-US" sz="25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12 2* 3 7 3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* + </a:t>
            </a:r>
            <a:endParaRPr lang="en-US" sz="800" dirty="0">
              <a:latin typeface="Times New Roman" pitchFamily="18" charset="0"/>
              <a:ea typeface="SimSun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1437" y="2522408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092037" y="2876351"/>
            <a:ext cx="9490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2482" y="2329933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2600097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12*2=24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4800600" y="2800152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1200" y="2600097"/>
            <a:ext cx="60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00800" y="280015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00800" y="2322353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600097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7+3=10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5800" y="4724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71600" y="4343400"/>
            <a:ext cx="5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92037" y="4724400"/>
            <a:ext cx="6511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92036" y="4225636"/>
            <a:ext cx="6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5655" y="4539734"/>
            <a:ext cx="100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10/2=5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000500" y="47244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99264" y="4553589"/>
            <a:ext cx="64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029200" y="473978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63391" y="433884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63490" y="4553589"/>
            <a:ext cx="105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5*3=15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774873" y="475517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67600" y="4599756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952500" y="5943600"/>
            <a:ext cx="20019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00400" y="5943600"/>
            <a:ext cx="2029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24+15=39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53491" y="5666839"/>
            <a:ext cx="61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6" grpId="0"/>
      <p:bldP spid="17" grpId="0"/>
      <p:bldP spid="20" grpId="0"/>
      <p:bldP spid="24" grpId="0"/>
      <p:bldP spid="25" grpId="0"/>
      <p:bldP spid="28" grpId="0"/>
      <p:bldP spid="31" grpId="0"/>
      <p:bldP spid="32" grpId="0"/>
      <p:bldP spid="36" grpId="0"/>
      <p:bldP spid="37" grpId="0" animBg="1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2"/>
          <p:cNvPicPr/>
          <p:nvPr/>
        </p:nvPicPr>
        <p:blipFill>
          <a:blip r:embed="rId2"/>
          <a:stretch>
            <a:fillRect/>
          </a:stretch>
        </p:blipFill>
        <p:spPr>
          <a:xfrm>
            <a:off x="3054350" y="2133600"/>
            <a:ext cx="3035300" cy="3765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1066800"/>
            <a:ext cx="7239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7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295400"/>
            <a:ext cx="7086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Phép</a:t>
            </a:r>
            <a:r>
              <a:rPr lang="en-US" sz="25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đặc</a:t>
            </a:r>
            <a:r>
              <a:rPr lang="en-US" sz="25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biệt</a:t>
            </a:r>
            <a:r>
              <a:rPr lang="en-US" sz="25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5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Log(10)+1</a:t>
            </a:r>
            <a:endParaRPr lang="en-US" sz="25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05860"/>
              </p:ext>
            </p:extLst>
          </p:nvPr>
        </p:nvGraphicFramePr>
        <p:xfrm>
          <a:off x="990600" y="2057403"/>
          <a:ext cx="7239000" cy="3809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9117"/>
                <a:gridCol w="1809961"/>
                <a:gridCol w="1809961"/>
                <a:gridCol w="1809961"/>
              </a:tblGrid>
              <a:tr h="39507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1300" dirty="0">
                          <a:effectLst/>
                        </a:rPr>
                        <a:t>Ký tự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1300">
                          <a:effectLst/>
                        </a:rPr>
                        <a:t>Stack st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1300">
                          <a:effectLst/>
                        </a:rPr>
                        <a:t>Stack sh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1300">
                          <a:effectLst/>
                        </a:rPr>
                        <a:t>String str1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9575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Log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Log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Empty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Empy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9575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(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Log (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Empty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Empy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644669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Log (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9575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)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Log (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 log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9575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+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 +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 log 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9575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10 1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  <a:tabLst>
                          <a:tab pos="612140" algn="ctr"/>
                        </a:tabLst>
                      </a:pPr>
                      <a:r>
                        <a:rPr lang="en-US" sz="1300">
                          <a:effectLst/>
                        </a:rPr>
                        <a:t>10 log 1 +	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9575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1300">
                          <a:effectLst/>
                        </a:rPr>
                        <a:t>Final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vi-VN" sz="1300">
                          <a:effectLst/>
                        </a:rPr>
                        <a:t>Empty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10 1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10 log 1 +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395750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Result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1050"/>
                        </a:spcAft>
                      </a:pPr>
                      <a:r>
                        <a:rPr lang="en-US" sz="13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35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143000"/>
            <a:ext cx="6934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599"/>
            <a:ext cx="3190875" cy="38957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029200" y="2895600"/>
            <a:ext cx="1066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31527" y="3152373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Log(10)+1=2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0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171</TotalTime>
  <Words>538</Words>
  <Application>Microsoft Office PowerPoint</Application>
  <PresentationFormat>On-screen Show (4:3)</PresentationFormat>
  <Paragraphs>171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18</dc:creator>
  <cp:lastModifiedBy>Windows 18</cp:lastModifiedBy>
  <cp:revision>13</cp:revision>
  <dcterms:created xsi:type="dcterms:W3CDTF">2006-08-16T00:00:00Z</dcterms:created>
  <dcterms:modified xsi:type="dcterms:W3CDTF">2018-12-06T16:43:33Z</dcterms:modified>
</cp:coreProperties>
</file>