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84" r:id="rId2"/>
    <p:sldId id="256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9144000" cy="5143500" type="screen16x9"/>
  <p:notesSz cx="6858000" cy="9144000"/>
  <p:embeddedFontLst>
    <p:embeddedFont>
      <p:font typeface="UTM Amerika Sans" pitchFamily="18" charset="0"/>
      <p:regular r:id="rId22"/>
    </p:embeddedFont>
    <p:embeddedFont>
      <p:font typeface="Walter Turncoat" charset="0"/>
      <p:regular r:id="rId23"/>
    </p:embeddedFont>
    <p:embeddedFont>
      <p:font typeface="Sniglet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8525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master.vn/posts/33449/ngon-ngu-lap-trinh-tot-nhat-cho-nguoi-moi-bat-da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master.vn/khoa-hoc/25511/machine-learning-co-ba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419674" y="1352550"/>
            <a:ext cx="6593700" cy="33809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>
                <a:latin typeface="UTM Amerika Sans" pitchFamily="18" charset="0"/>
              </a:rPr>
              <a:t>Đề tài: Nhận diện biển số xe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lt1"/>
                </a:solidFill>
                <a:latin typeface="UTM Amerika Sans" pitchFamily="18" charset="0"/>
              </a:rPr>
              <a:t>Nhóm: 06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lt1"/>
                </a:solidFill>
                <a:latin typeface="UTM Amerika Sans" pitchFamily="18" charset="0"/>
              </a:rPr>
              <a:t>Thành viên: </a:t>
            </a:r>
            <a:endParaRPr lang="en" sz="3200" dirty="0">
              <a:solidFill>
                <a:schemeClr val="lt1"/>
              </a:solidFill>
              <a:latin typeface="UTM Amerika Sans" pitchFamily="18" charset="0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799401" y="961076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38"/>
          <p:cNvSpPr txBox="1">
            <a:spLocks/>
          </p:cNvSpPr>
          <p:nvPr/>
        </p:nvSpPr>
        <p:spPr>
          <a:xfrm>
            <a:off x="634441" y="141263"/>
            <a:ext cx="7772400" cy="90648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3600" b="1" dirty="0" smtClean="0">
                <a:solidFill>
                  <a:schemeClr val="bg1"/>
                </a:solidFill>
                <a:latin typeface="UTM Amerika Sans" pitchFamily="18" charset="0"/>
              </a:rPr>
              <a:t>CHUYÊN ĐỀ HỆ THỐNG THÔNG TIN</a:t>
            </a:r>
            <a:endParaRPr lang="en" sz="3600" b="1" dirty="0">
              <a:solidFill>
                <a:schemeClr val="bg1"/>
              </a:solidFill>
              <a:latin typeface="UTM Amerika Sans" pitchFamily="18" charset="0"/>
            </a:endParaRPr>
          </a:p>
        </p:txBody>
      </p:sp>
      <p:sp>
        <p:nvSpPr>
          <p:cNvPr id="7" name="Shape 64"/>
          <p:cNvSpPr txBox="1">
            <a:spLocks/>
          </p:cNvSpPr>
          <p:nvPr/>
        </p:nvSpPr>
        <p:spPr>
          <a:xfrm>
            <a:off x="3969823" y="2419350"/>
            <a:ext cx="4406538" cy="2873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Font typeface="Sniglet"/>
              <a:buNone/>
            </a:pPr>
            <a:r>
              <a:rPr lang="en" sz="2400" dirty="0" smtClean="0">
                <a:latin typeface="UTM Amerika Sans" pitchFamily="18" charset="0"/>
              </a:rPr>
              <a:t>. Võ Hoàng Anh</a:t>
            </a:r>
          </a:p>
          <a:p>
            <a:pPr>
              <a:spcBef>
                <a:spcPts val="0"/>
              </a:spcBef>
              <a:buFont typeface="Sniglet"/>
              <a:buNone/>
            </a:pPr>
            <a:r>
              <a:rPr lang="en" sz="2400" dirty="0" smtClean="0">
                <a:latin typeface="UTM Amerika Sans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UTM Amerika Sans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Chử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Cường</a:t>
            </a:r>
            <a:endParaRPr lang="en-US" sz="2400" dirty="0">
              <a:latin typeface="UTM Amerika Sans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Đinh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Đại</a:t>
            </a:r>
            <a:endParaRPr lang="en-US" sz="2400" dirty="0">
              <a:latin typeface="UTM Amerika Sans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 Nam</a:t>
            </a:r>
          </a:p>
          <a:p>
            <a:pPr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Trịnh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Lân</a:t>
            </a:r>
            <a:endParaRPr lang="en-US" sz="2400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13693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400" y="2333373"/>
            <a:ext cx="4343400" cy="2810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b="1" dirty="0" err="1" smtClean="0">
                <a:latin typeface="UTM Amerika Sans" pitchFamily="18" charset="0"/>
              </a:rPr>
              <a:t>Tìm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những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ký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tự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có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thể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là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biển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số</a:t>
            </a:r>
            <a:endParaRPr lang="en-US" b="1" dirty="0" smtClean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>
                <a:latin typeface="UTM Amerika Sans" pitchFamily="18" charset="0"/>
              </a:rPr>
              <a:t>Ở</a:t>
            </a:r>
            <a:r>
              <a:rPr lang="en-US" sz="1600" dirty="0" smtClean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bước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này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chúng</a:t>
            </a:r>
            <a:r>
              <a:rPr lang="en-US" sz="1600" dirty="0">
                <a:latin typeface="UTM Amerika Sans" pitchFamily="18" charset="0"/>
              </a:rPr>
              <a:t> ta </a:t>
            </a:r>
            <a:r>
              <a:rPr lang="en-US" sz="1600" dirty="0" err="1">
                <a:latin typeface="UTM Amerika Sans" pitchFamily="18" charset="0"/>
              </a:rPr>
              <a:t>tiếp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tục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loại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bỏ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những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nét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không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phải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là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ký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tự</a:t>
            </a:r>
            <a:r>
              <a:rPr lang="en-US" sz="1600" dirty="0">
                <a:latin typeface="UTM Amerika Sans" pitchFamily="18" charset="0"/>
              </a:rPr>
              <a:t>, </a:t>
            </a:r>
            <a:r>
              <a:rPr lang="en-US" sz="1600" dirty="0" err="1">
                <a:latin typeface="UTM Amerika Sans" pitchFamily="18" charset="0"/>
              </a:rPr>
              <a:t>chỉ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giữ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lại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những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nét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có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thể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là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kí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tự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để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tiếp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tục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xử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lý</a:t>
            </a:r>
            <a:r>
              <a:rPr lang="en-US" sz="1600" dirty="0">
                <a:latin typeface="UTM Amerika Sans" pitchFamily="18" charset="0"/>
              </a:rPr>
              <a:t> ở </a:t>
            </a:r>
            <a:r>
              <a:rPr lang="en-US" sz="1600" dirty="0" err="1">
                <a:latin typeface="UTM Amerika Sans" pitchFamily="18" charset="0"/>
              </a:rPr>
              <a:t>các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bước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tiếp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theo</a:t>
            </a:r>
            <a:endParaRPr lang="en-US" sz="1600" dirty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98371"/>
            <a:ext cx="3581400" cy="88495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33551"/>
            <a:ext cx="3571103" cy="286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64"/>
          <p:cNvSpPr txBox="1">
            <a:spLocks/>
          </p:cNvSpPr>
          <p:nvPr/>
        </p:nvSpPr>
        <p:spPr>
          <a:xfrm>
            <a:off x="5146963" y="4598958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b="1" dirty="0" err="1" smtClean="0">
                <a:cs typeface="Times New Roman" panose="02020603050405020304" pitchFamily="18" charset="0"/>
              </a:rPr>
              <a:t>Ảnh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chứa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những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ký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tự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cụ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thể</a:t>
            </a: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1543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400" y="2333373"/>
            <a:ext cx="4343400" cy="1838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b="1" dirty="0" err="1" smtClean="0">
                <a:latin typeface="UTM Amerika Sans" pitchFamily="18" charset="0"/>
              </a:rPr>
              <a:t>Tìm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chuỗi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ký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tự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phù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hợp</a:t>
            </a:r>
            <a:endParaRPr lang="en-US" b="1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latin typeface="UTM Amerika Sans" pitchFamily="18" charset="0"/>
              </a:rPr>
              <a:t>Sau</a:t>
            </a:r>
            <a:r>
              <a:rPr lang="en-US" sz="1600" dirty="0" smtClean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khi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có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được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những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kí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tự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có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thể</a:t>
            </a:r>
            <a:r>
              <a:rPr lang="en-US" sz="1600" dirty="0">
                <a:latin typeface="UTM Amerika Sans" pitchFamily="18" charset="0"/>
              </a:rPr>
              <a:t> ta </a:t>
            </a:r>
            <a:r>
              <a:rPr lang="en-US" sz="1600" dirty="0" err="1">
                <a:latin typeface="UTM Amerika Sans" pitchFamily="18" charset="0"/>
              </a:rPr>
              <a:t>cần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đi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tìm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chuỗi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những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kí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tự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Phù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hợp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nhất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để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tạo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thành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một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dãy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biển</a:t>
            </a:r>
            <a:r>
              <a:rPr lang="en-US" sz="1600" dirty="0">
                <a:latin typeface="UTM Amerika Sans" pitchFamily="18" charset="0"/>
              </a:rPr>
              <a:t> </a:t>
            </a:r>
            <a:r>
              <a:rPr lang="en-US" sz="1600" dirty="0" err="1">
                <a:latin typeface="UTM Amerika Sans" pitchFamily="18" charset="0"/>
              </a:rPr>
              <a:t>số</a:t>
            </a:r>
            <a:endParaRPr lang="en-US" sz="1600" dirty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15" y="923925"/>
            <a:ext cx="3548694" cy="10382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81" y="2223655"/>
            <a:ext cx="3196837" cy="2557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5474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611172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399" y="1962150"/>
            <a:ext cx="5731321" cy="4419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sz="1600" b="1" dirty="0" err="1" smtClean="0">
                <a:latin typeface="UTM Amerika Sans" pitchFamily="18" charset="0"/>
              </a:rPr>
              <a:t>Trích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xuất</a:t>
            </a:r>
            <a:r>
              <a:rPr lang="en-US" sz="1600" b="1" dirty="0">
                <a:latin typeface="UTM Amerika Sans" pitchFamily="18" charset="0"/>
              </a:rPr>
              <a:t> ( </a:t>
            </a:r>
            <a:r>
              <a:rPr lang="en-US" sz="1600" b="1" dirty="0" err="1">
                <a:latin typeface="UTM Amerika Sans" pitchFamily="18" charset="0"/>
              </a:rPr>
              <a:t>tách</a:t>
            </a:r>
            <a:r>
              <a:rPr lang="en-US" sz="1600" b="1" dirty="0">
                <a:latin typeface="UTM Amerika Sans" pitchFamily="18" charset="0"/>
              </a:rPr>
              <a:t> ) </a:t>
            </a:r>
            <a:r>
              <a:rPr lang="en-US" sz="1600" b="1" dirty="0" err="1">
                <a:latin typeface="UTM Amerika Sans" pitchFamily="18" charset="0"/>
              </a:rPr>
              <a:t>lấy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khung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chứa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chuỗi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kí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tự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phù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hơp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nhất</a:t>
            </a:r>
            <a:endParaRPr lang="en-US" sz="1600" dirty="0">
              <a:latin typeface="UTM Amerika Sans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400" dirty="0" err="1">
                <a:latin typeface="UTM Amerika Sans" pitchFamily="18" charset="0"/>
              </a:rPr>
              <a:t>Sau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chuỗi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tự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phù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hợp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nhất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như</a:t>
            </a:r>
            <a:r>
              <a:rPr lang="en-US" sz="1400" dirty="0">
                <a:latin typeface="UTM Amerika Sans" pitchFamily="18" charset="0"/>
              </a:rPr>
              <a:t> ở </a:t>
            </a:r>
            <a:r>
              <a:rPr lang="en-US" sz="1400" dirty="0" err="1">
                <a:latin typeface="UTM Amerika Sans" pitchFamily="18" charset="0"/>
              </a:rPr>
              <a:t>trên</a:t>
            </a:r>
            <a:r>
              <a:rPr lang="en-US" sz="1400" dirty="0">
                <a:latin typeface="UTM Amerika Sans" pitchFamily="18" charset="0"/>
              </a:rPr>
              <a:t> ta </a:t>
            </a:r>
            <a:r>
              <a:rPr lang="en-US" sz="1400" dirty="0" err="1">
                <a:latin typeface="UTM Amerika Sans" pitchFamily="18" charset="0"/>
              </a:rPr>
              <a:t>tiến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hành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một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đỏ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quanh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 smtClean="0">
                <a:latin typeface="UTM Amerika Sans" pitchFamily="18" charset="0"/>
              </a:rPr>
              <a:t>nó</a:t>
            </a:r>
            <a:r>
              <a:rPr lang="en-US" sz="1400" dirty="0" smtClean="0">
                <a:latin typeface="UTM Amerika Sans" pitchFamily="18" charset="0"/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400" dirty="0" err="1" smtClean="0">
                <a:latin typeface="UTM Amerika Sans" pitchFamily="18" charset="0"/>
              </a:rPr>
              <a:t>Sau</a:t>
            </a:r>
            <a:r>
              <a:rPr lang="en-US" sz="1400" dirty="0" smtClean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tách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lấy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phần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đỏ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tương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ứng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bên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gốc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một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độc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lập</a:t>
            </a:r>
            <a:r>
              <a:rPr lang="en-US" sz="1400" dirty="0">
                <a:latin typeface="UTM Amerika Sans" pitchFamily="18" charset="0"/>
              </a:rPr>
              <a:t>, </a:t>
            </a:r>
            <a:r>
              <a:rPr lang="en-US" sz="1400" dirty="0" err="1">
                <a:latin typeface="UTM Amerika Sans" pitchFamily="18" charset="0"/>
              </a:rPr>
              <a:t>sau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đem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độc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lập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chỉ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chứa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tự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phù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hợp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tái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tạo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thành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biển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số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 smtClean="0">
                <a:latin typeface="UTM Amerika Sans" pitchFamily="18" charset="0"/>
              </a:rPr>
              <a:t>tiếp</a:t>
            </a:r>
            <a:endParaRPr lang="en-US" sz="1400" dirty="0">
              <a:latin typeface="UTM Amerika Sans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400" dirty="0" err="1" smtClean="0">
                <a:latin typeface="UTM Amerika Sans" pitchFamily="18" charset="0"/>
              </a:rPr>
              <a:t>Trong</a:t>
            </a:r>
            <a:r>
              <a:rPr lang="en-US" sz="1400" dirty="0" smtClean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quá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trình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tách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nhận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nhiều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chứa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tự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phù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hợp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vì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thế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đem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tất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cả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những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này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tìm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ra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biển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số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cuối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cùng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chỉ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một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duy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 smtClean="0">
                <a:latin typeface="UTM Amerika Sans" pitchFamily="18" charset="0"/>
              </a:rPr>
              <a:t>nhất</a:t>
            </a:r>
            <a:endParaRPr lang="en-US" sz="1400" dirty="0">
              <a:latin typeface="UTM Amerika Sans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1400" dirty="0" err="1" smtClean="0">
                <a:latin typeface="UTM Amerika Sans" pitchFamily="18" charset="0"/>
              </a:rPr>
              <a:t>Tạo</a:t>
            </a:r>
            <a:r>
              <a:rPr lang="en-US" sz="1400" dirty="0" smtClean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ra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biển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số</a:t>
            </a:r>
            <a:r>
              <a:rPr lang="en-US" sz="1400" dirty="0">
                <a:latin typeface="UTM Amerika Sans" pitchFamily="18" charset="0"/>
              </a:rPr>
              <a:t>.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1" y="626342"/>
            <a:ext cx="2357438" cy="98483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39" y="1721427"/>
            <a:ext cx="2255520" cy="181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51163"/>
            <a:ext cx="2145159" cy="9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61057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611172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399" y="1962150"/>
            <a:ext cx="5257801" cy="4419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sz="1600" b="1" dirty="0" err="1" smtClean="0">
                <a:latin typeface="UTM Amerika Sans" pitchFamily="18" charset="0"/>
              </a:rPr>
              <a:t>Tiền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xử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lý</a:t>
            </a:r>
            <a:r>
              <a:rPr lang="en-US" sz="1600" b="1" dirty="0" smtClean="0">
                <a:latin typeface="UTM Amerika Sans" pitchFamily="18" charset="0"/>
              </a:rPr>
              <a:t> (2)</a:t>
            </a:r>
            <a:endParaRPr lang="en-US" sz="1600" dirty="0">
              <a:latin typeface="UTM Amerika Sans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>
                <a:latin typeface="UTM Amerika Sans" pitchFamily="18" charset="0"/>
              </a:rPr>
              <a:t>Như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vậy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sau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bước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 smtClean="0">
                <a:latin typeface="UTM Amerika Sans" pitchFamily="18" charset="0"/>
              </a:rPr>
              <a:t>trước</a:t>
            </a:r>
            <a:r>
              <a:rPr lang="en-US" sz="1400" dirty="0" smtClean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chúng</a:t>
            </a:r>
            <a:r>
              <a:rPr lang="en-US" sz="1400" dirty="0">
                <a:latin typeface="UTM Amerika Sans" pitchFamily="18" charset="0"/>
              </a:rPr>
              <a:t> ta </a:t>
            </a:r>
            <a:r>
              <a:rPr lang="en-US" sz="1400" dirty="0" err="1">
                <a:latin typeface="UTM Amerika Sans" pitchFamily="18" charset="0"/>
              </a:rPr>
              <a:t>đã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plate(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) 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chứa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mã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biển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số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phù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hợp</a:t>
            </a:r>
            <a:r>
              <a:rPr lang="en-US" sz="1400" dirty="0">
                <a:latin typeface="UTM Amerika Sans" pitchFamily="18" charset="0"/>
              </a:rPr>
              <a:t>.  </a:t>
            </a:r>
            <a:r>
              <a:rPr lang="en-US" sz="1400" dirty="0" err="1">
                <a:latin typeface="UTM Amerika Sans" pitchFamily="18" charset="0"/>
              </a:rPr>
              <a:t>chúng</a:t>
            </a:r>
            <a:r>
              <a:rPr lang="en-US" sz="1400" dirty="0">
                <a:latin typeface="UTM Amerika Sans" pitchFamily="18" charset="0"/>
              </a:rPr>
              <a:t> ta </a:t>
            </a:r>
            <a:r>
              <a:rPr lang="en-US" sz="1400" dirty="0" err="1">
                <a:latin typeface="UTM Amerika Sans" pitchFamily="18" charset="0"/>
              </a:rPr>
              <a:t>sẽ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tiếp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tục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thực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những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công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đoạn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tiếp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theo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tách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từng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tự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trong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đó</a:t>
            </a:r>
            <a:r>
              <a:rPr lang="en-US" sz="1400" dirty="0">
                <a:latin typeface="UTM Amerika Sans" pitchFamily="18" charset="0"/>
              </a:rPr>
              <a:t> . </a:t>
            </a:r>
            <a:r>
              <a:rPr lang="en-US" sz="1400" dirty="0" err="1">
                <a:latin typeface="UTM Amerika Sans" pitchFamily="18" charset="0"/>
              </a:rPr>
              <a:t>đầu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tiên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tiền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 smtClean="0">
                <a:latin typeface="UTM Amerika Sans" pitchFamily="18" charset="0"/>
              </a:rPr>
              <a:t>lý</a:t>
            </a:r>
            <a:r>
              <a:rPr lang="en-US" sz="1400" dirty="0" smtClean="0">
                <a:latin typeface="UTM Amerika Sans" pitchFamily="18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UTM Amerika Sans" pitchFamily="18" charset="0"/>
              </a:rPr>
              <a:t>Sau</a:t>
            </a:r>
            <a:r>
              <a:rPr lang="en-US" sz="1400" dirty="0" smtClean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bước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tiền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này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cũng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giống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như</a:t>
            </a:r>
            <a:r>
              <a:rPr lang="en-US" sz="1400" dirty="0">
                <a:latin typeface="UTM Amerika Sans" pitchFamily="18" charset="0"/>
              </a:rPr>
              <a:t> ở </a:t>
            </a:r>
            <a:r>
              <a:rPr lang="en-US" sz="1400" dirty="0" err="1">
                <a:latin typeface="UTM Amerika Sans" pitchFamily="18" charset="0"/>
              </a:rPr>
              <a:t>bước</a:t>
            </a:r>
            <a:r>
              <a:rPr lang="en-US" sz="1400" dirty="0">
                <a:latin typeface="UTM Amerika Sans" pitchFamily="18" charset="0"/>
              </a:rPr>
              <a:t> 2.2.1. ta </a:t>
            </a:r>
            <a:r>
              <a:rPr lang="en-US" sz="1400" dirty="0" err="1">
                <a:latin typeface="UTM Amerika Sans" pitchFamily="18" charset="0"/>
              </a:rPr>
              <a:t>cũng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nhận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xám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phân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ngưỡng</a:t>
            </a:r>
            <a:r>
              <a:rPr lang="en-US" sz="1400" dirty="0">
                <a:latin typeface="UTM Amerika Sans" pitchFamily="18" charset="0"/>
              </a:rPr>
              <a:t> do </a:t>
            </a:r>
            <a:r>
              <a:rPr lang="en-US" sz="1400" dirty="0" err="1">
                <a:latin typeface="UTM Amerika Sans" pitchFamily="18" charset="0"/>
              </a:rPr>
              <a:t>xử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dụng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hàm</a:t>
            </a:r>
            <a:r>
              <a:rPr lang="en-US" sz="1400" dirty="0">
                <a:latin typeface="UTM Amerika Sans" pitchFamily="18" charset="0"/>
              </a:rPr>
              <a:t> preprocess()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75570"/>
            <a:ext cx="2757327" cy="10763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2" y="1962150"/>
            <a:ext cx="147066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2" y="2581102"/>
            <a:ext cx="1455420" cy="63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02" y="2600152"/>
            <a:ext cx="145542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64"/>
          <p:cNvSpPr txBox="1">
            <a:spLocks/>
          </p:cNvSpPr>
          <p:nvPr/>
        </p:nvSpPr>
        <p:spPr>
          <a:xfrm>
            <a:off x="6199039" y="3414208"/>
            <a:ext cx="290830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latin typeface="UTM Amerika Sans" pitchFamily="18" charset="0"/>
                <a:cs typeface="Times New Roman" panose="02020603050405020304" pitchFamily="18" charset="0"/>
              </a:rPr>
              <a:t>Ảnh</a:t>
            </a:r>
            <a:r>
              <a:rPr lang="en-US" sz="1600" b="1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  <a:cs typeface="Times New Roman" panose="02020603050405020304" pitchFamily="18" charset="0"/>
              </a:rPr>
              <a:t>xám</a:t>
            </a:r>
            <a:endParaRPr lang="en-US" sz="1600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64"/>
          <p:cNvSpPr txBox="1">
            <a:spLocks/>
          </p:cNvSpPr>
          <p:nvPr/>
        </p:nvSpPr>
        <p:spPr>
          <a:xfrm>
            <a:off x="7663642" y="3409950"/>
            <a:ext cx="290830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latin typeface="UTM Amerika Sans" pitchFamily="18" charset="0"/>
                <a:cs typeface="Times New Roman" panose="02020603050405020304" pitchFamily="18" charset="0"/>
              </a:rPr>
              <a:t>Ảnh</a:t>
            </a:r>
            <a:r>
              <a:rPr lang="en-US" sz="1600" b="1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  <a:cs typeface="Times New Roman" panose="02020603050405020304" pitchFamily="18" charset="0"/>
              </a:rPr>
              <a:t>ngưỡng</a:t>
            </a:r>
            <a:endParaRPr lang="en-US" sz="1600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9972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611172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762000" y="1962149"/>
            <a:ext cx="4038601" cy="4419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sz="1600" b="1" dirty="0" err="1" smtClean="0">
                <a:latin typeface="UTM Amerika Sans" pitchFamily="18" charset="0"/>
              </a:rPr>
              <a:t>Tìm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chuỗi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ký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tự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phù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hợp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trong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khung</a:t>
            </a:r>
            <a:endParaRPr lang="en-US" sz="1600" dirty="0">
              <a:latin typeface="UTM Amerika Sans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tục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bỏ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lấy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chuỗi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phù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. </a:t>
            </a:r>
            <a:endParaRPr lang="en-US" sz="14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/>
              <a:t>Đồng</a:t>
            </a:r>
            <a:r>
              <a:rPr lang="en-US" sz="1400" dirty="0" smtClean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lấy</a:t>
            </a:r>
            <a:r>
              <a:rPr lang="en-US" sz="1400" dirty="0"/>
              <a:t> </a:t>
            </a:r>
            <a:r>
              <a:rPr lang="en-US" sz="1400" dirty="0" err="1"/>
              <a:t>biên</a:t>
            </a:r>
            <a:endParaRPr lang="en-US" sz="1400" dirty="0"/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59553"/>
            <a:ext cx="2597997" cy="86439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259614"/>
            <a:ext cx="194662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925781"/>
            <a:ext cx="3108299" cy="220528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248150"/>
            <a:ext cx="1810122" cy="566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3937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611172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762000" y="1962149"/>
            <a:ext cx="4038601" cy="4419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sz="1600" b="1" dirty="0" err="1" smtClean="0">
                <a:latin typeface="UTM Amerika Sans" pitchFamily="18" charset="0"/>
              </a:rPr>
              <a:t>Nhận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diện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ký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tự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trong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 smtClean="0">
                <a:latin typeface="UTM Amerika Sans" pitchFamily="18" charset="0"/>
              </a:rPr>
              <a:t>khung</a:t>
            </a:r>
            <a:endParaRPr lang="en-US" sz="1600" dirty="0">
              <a:latin typeface="UTM Amerika Sans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tách</a:t>
            </a:r>
            <a:r>
              <a:rPr lang="en-US" sz="1400" dirty="0"/>
              <a:t> </a:t>
            </a:r>
            <a:r>
              <a:rPr lang="en-US" sz="1400" dirty="0" err="1"/>
              <a:t>riêng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khung</a:t>
            </a:r>
            <a:r>
              <a:rPr lang="en-US" sz="1400" dirty="0"/>
              <a:t>,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 smtClean="0"/>
              <a:t>gì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pháp</a:t>
            </a:r>
            <a:r>
              <a:rPr lang="en-US" sz="1400" dirty="0"/>
              <a:t> KNN training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text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 smtClean="0"/>
              <a:t>sẵn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err="1" smtClean="0"/>
              <a:t>Đương</a:t>
            </a:r>
            <a:r>
              <a:rPr lang="en-US" sz="1400" dirty="0" smtClean="0"/>
              <a:t> </a:t>
            </a:r>
            <a:r>
              <a:rPr lang="en-US" sz="1400" dirty="0" err="1"/>
              <a:t>nhiên</a:t>
            </a:r>
            <a:r>
              <a:rPr lang="en-US" sz="1400" dirty="0"/>
              <a:t> </a:t>
            </a:r>
            <a:r>
              <a:rPr lang="en-US" sz="1400" dirty="0" err="1"/>
              <a:t>khung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nét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phù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ở </a:t>
            </a: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76338"/>
            <a:ext cx="3244338" cy="11144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46862"/>
            <a:ext cx="2308860" cy="746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2201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611172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762000" y="1962149"/>
            <a:ext cx="4038601" cy="4419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b="1" dirty="0">
              <a:latin typeface="UTM Amerika Sans" pitchFamily="18" charset="0"/>
            </a:endParaRPr>
          </a:p>
          <a:p>
            <a:pPr>
              <a:buNone/>
            </a:pPr>
            <a:r>
              <a:rPr lang="en-US" b="1" dirty="0" err="1">
                <a:latin typeface="UTM Amerika Sans" pitchFamily="18" charset="0"/>
              </a:rPr>
              <a:t>Cuối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cùng</a:t>
            </a:r>
            <a:r>
              <a:rPr lang="en-US" b="1" dirty="0">
                <a:latin typeface="UTM Amerika Sans" pitchFamily="18" charset="0"/>
              </a:rPr>
              <a:t> ta </a:t>
            </a:r>
            <a:r>
              <a:rPr lang="en-US" b="1" dirty="0" err="1">
                <a:latin typeface="UTM Amerika Sans" pitchFamily="18" charset="0"/>
              </a:rPr>
              <a:t>thu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được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chuỗi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kí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tự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là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mã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số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của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biển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số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xe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và</a:t>
            </a:r>
            <a:r>
              <a:rPr lang="en-US" b="1" dirty="0">
                <a:latin typeface="UTM Amerika Sans" pitchFamily="18" charset="0"/>
              </a:rPr>
              <a:t> in </a:t>
            </a:r>
            <a:r>
              <a:rPr lang="en-US" b="1" dirty="0" err="1">
                <a:latin typeface="UTM Amerika Sans" pitchFamily="18" charset="0"/>
              </a:rPr>
              <a:t>chuỗi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kí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tự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này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ra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cửa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sổ</a:t>
            </a:r>
            <a:r>
              <a:rPr lang="en-US" b="1" dirty="0">
                <a:latin typeface="UTM Amerika Sans" pitchFamily="18" charset="0"/>
              </a:rPr>
              <a:t> “ python shell “</a:t>
            </a:r>
            <a:endParaRPr lang="en-US" dirty="0">
              <a:latin typeface="UTM Amerika Sans" pitchFamily="18" charset="0"/>
            </a:endParaRPr>
          </a:p>
          <a:p>
            <a:pPr>
              <a:buNone/>
            </a:pPr>
            <a:r>
              <a:rPr lang="en-US" b="1" dirty="0" err="1">
                <a:latin typeface="UTM Amerika Sans" pitchFamily="18" charset="0"/>
              </a:rPr>
              <a:t>Ngoài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ra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chúng</a:t>
            </a:r>
            <a:r>
              <a:rPr lang="en-US" b="1" dirty="0">
                <a:latin typeface="UTM Amerika Sans" pitchFamily="18" charset="0"/>
              </a:rPr>
              <a:t> ta </a:t>
            </a:r>
            <a:r>
              <a:rPr lang="en-US" b="1" dirty="0" err="1">
                <a:latin typeface="UTM Amerika Sans" pitchFamily="18" charset="0"/>
              </a:rPr>
              <a:t>cũng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có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thể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viết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chuỗi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kí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tự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này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lên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ảnh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gốc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để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quan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sát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và</a:t>
            </a:r>
            <a:r>
              <a:rPr lang="en-US" b="1" dirty="0">
                <a:latin typeface="UTM Amerika Sans" pitchFamily="18" charset="0"/>
              </a:rPr>
              <a:t> so </a:t>
            </a:r>
            <a:r>
              <a:rPr lang="en-US" b="1" dirty="0" err="1">
                <a:latin typeface="UTM Amerika Sans" pitchFamily="18" charset="0"/>
              </a:rPr>
              <a:t>sánh</a:t>
            </a:r>
            <a:endParaRPr lang="en-US" dirty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1" y="1283165"/>
            <a:ext cx="3526731" cy="282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22436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013696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Kết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luận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và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phát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triển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07473" y="1428750"/>
            <a:ext cx="7696200" cy="3856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UTM Amerika Sans" pitchFamily="18" charset="0"/>
              </a:rPr>
              <a:t>Kết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quả</a:t>
            </a:r>
            <a:r>
              <a:rPr lang="en-US" b="1" dirty="0">
                <a:latin typeface="UTM Amerika Sans" pitchFamily="18" charset="0"/>
              </a:rPr>
              <a:t> </a:t>
            </a:r>
            <a:endParaRPr lang="en-US" sz="1400" dirty="0">
              <a:latin typeface="UTM Amerika Sans" pitchFamily="18" charset="0"/>
            </a:endParaRPr>
          </a:p>
          <a:p>
            <a:pPr lvl="0"/>
            <a:r>
              <a:rPr lang="en-US" sz="1400" dirty="0" err="1">
                <a:latin typeface="UTM Amerika Sans" pitchFamily="18" charset="0"/>
              </a:rPr>
              <a:t>nhìn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chung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nhóm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đã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đạt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những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mục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tiêu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đề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ra</a:t>
            </a:r>
            <a:r>
              <a:rPr lang="en-US" sz="1400" dirty="0">
                <a:latin typeface="UTM Amerika Sans" pitchFamily="18" charset="0"/>
              </a:rPr>
              <a:t> ban </a:t>
            </a:r>
            <a:r>
              <a:rPr lang="en-US" sz="1400" dirty="0" err="1">
                <a:latin typeface="UTM Amerika Sans" pitchFamily="18" charset="0"/>
              </a:rPr>
              <a:t>đầu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hoàn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thành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đề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tài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nhận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biển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số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xe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tìm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hiểu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về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ngon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ngữ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lập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trình</a:t>
            </a:r>
            <a:r>
              <a:rPr lang="en-US" sz="1400" dirty="0">
                <a:latin typeface="UTM Amerika Sans" pitchFamily="18" charset="0"/>
              </a:rPr>
              <a:t> Python, </a:t>
            </a:r>
            <a:r>
              <a:rPr lang="en-US" sz="1400" dirty="0" err="1">
                <a:latin typeface="UTM Amerika Sans" pitchFamily="18" charset="0"/>
              </a:rPr>
              <a:t>OpenCV</a:t>
            </a:r>
            <a:r>
              <a:rPr lang="en-US" sz="1400" dirty="0">
                <a:latin typeface="UTM Amerika Sans" pitchFamily="18" charset="0"/>
              </a:rPr>
              <a:t> ,</a:t>
            </a:r>
            <a:r>
              <a:rPr lang="en-US" sz="1400" dirty="0" err="1">
                <a:latin typeface="UTM Amerika Sans" pitchFamily="18" charset="0"/>
              </a:rPr>
              <a:t>dù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còn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tương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nhiều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hạn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chế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thiếu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sót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nhưng</a:t>
            </a:r>
            <a:r>
              <a:rPr lang="en-US" sz="1400" dirty="0">
                <a:latin typeface="UTM Amerika Sans" pitchFamily="18" charset="0"/>
              </a:rPr>
              <a:t> hi </a:t>
            </a:r>
            <a:r>
              <a:rPr lang="en-US" sz="1400" dirty="0" err="1">
                <a:latin typeface="UTM Amerika Sans" pitchFamily="18" charset="0"/>
              </a:rPr>
              <a:t>vọng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nhóm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cải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trong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những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lần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thực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tiếp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theo.</a:t>
            </a:r>
            <a:endParaRPr lang="en-US" sz="1400" dirty="0">
              <a:latin typeface="UTM Amerika Sans" pitchFamily="18" charset="0"/>
            </a:endParaRPr>
          </a:p>
          <a:p>
            <a:pPr lvl="1"/>
            <a:r>
              <a:rPr lang="en-US" sz="1400" b="1" dirty="0" err="1">
                <a:latin typeface="UTM Amerika Sans" pitchFamily="18" charset="0"/>
              </a:rPr>
              <a:t>Hạn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chế</a:t>
            </a:r>
            <a:r>
              <a:rPr lang="en-US" sz="1400" b="1" dirty="0">
                <a:latin typeface="UTM Amerika Sans" pitchFamily="18" charset="0"/>
              </a:rPr>
              <a:t>.</a:t>
            </a:r>
            <a:endParaRPr lang="en-US" sz="1400" dirty="0">
              <a:latin typeface="UTM Amerika Sans" pitchFamily="18" charset="0"/>
            </a:endParaRPr>
          </a:p>
          <a:p>
            <a:pPr lvl="0"/>
            <a:r>
              <a:rPr lang="en-US" sz="1400" dirty="0" err="1">
                <a:latin typeface="UTM Amerika Sans" pitchFamily="18" charset="0"/>
              </a:rPr>
              <a:t>Hạn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chế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thứ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nhất</a:t>
            </a:r>
            <a:r>
              <a:rPr lang="en-US" sz="1400" dirty="0">
                <a:latin typeface="UTM Amerika Sans" pitchFamily="18" charset="0"/>
              </a:rPr>
              <a:t> : code </a:t>
            </a:r>
            <a:r>
              <a:rPr lang="en-US" sz="1400" dirty="0" err="1">
                <a:latin typeface="UTM Amerika Sans" pitchFamily="18" charset="0"/>
              </a:rPr>
              <a:t>vẫn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còn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quá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dài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chưa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ưu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ngắn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hơn</a:t>
            </a:r>
            <a:r>
              <a:rPr lang="en-US" sz="1400" dirty="0">
                <a:latin typeface="UTM Amerika Sans" pitchFamily="18" charset="0"/>
              </a:rPr>
              <a:t>, </a:t>
            </a:r>
            <a:r>
              <a:rPr lang="en-US" sz="1400" dirty="0" err="1">
                <a:latin typeface="UTM Amerika Sans" pitchFamily="18" charset="0"/>
              </a:rPr>
              <a:t>gấy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khăn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trong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quá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trình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đọc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hiểu</a:t>
            </a:r>
            <a:r>
              <a:rPr lang="en-US" sz="1400" dirty="0">
                <a:latin typeface="UTM Amerika Sans" pitchFamily="18" charset="0"/>
              </a:rPr>
              <a:t>.</a:t>
            </a:r>
          </a:p>
          <a:p>
            <a:pPr lvl="0"/>
            <a:r>
              <a:rPr lang="en-US" sz="1400" dirty="0" err="1">
                <a:latin typeface="UTM Amerika Sans" pitchFamily="18" charset="0"/>
              </a:rPr>
              <a:t>Hạn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chế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thứ</a:t>
            </a:r>
            <a:r>
              <a:rPr lang="en-US" sz="1400" dirty="0">
                <a:latin typeface="UTM Amerika Sans" pitchFamily="18" charset="0"/>
              </a:rPr>
              <a:t> 2: </a:t>
            </a:r>
            <a:r>
              <a:rPr lang="en-US" sz="1400" dirty="0" err="1">
                <a:latin typeface="UTM Amerika Sans" pitchFamily="18" charset="0"/>
              </a:rPr>
              <a:t>nhận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chưa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chính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xác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tuyệt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vẫn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còn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sai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sót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chạy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chỉ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tương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ổn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định</a:t>
            </a:r>
            <a:r>
              <a:rPr lang="en-US" sz="1400" dirty="0">
                <a:latin typeface="UTM Amerika Sans" pitchFamily="18" charset="0"/>
              </a:rPr>
              <a:t>.</a:t>
            </a:r>
          </a:p>
          <a:p>
            <a:pPr lvl="0"/>
            <a:r>
              <a:rPr lang="en-US" sz="1400" dirty="0" err="1">
                <a:latin typeface="UTM Amerika Sans" pitchFamily="18" charset="0"/>
              </a:rPr>
              <a:t>Khi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nhận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bằng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.</a:t>
            </a:r>
            <a:r>
              <a:rPr lang="en-US" sz="1400" dirty="0" err="1">
                <a:latin typeface="UTM Amerika Sans" pitchFamily="18" charset="0"/>
              </a:rPr>
              <a:t>png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thì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tương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chính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xác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nhưng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chuyển</a:t>
            </a:r>
            <a:r>
              <a:rPr lang="en-US" sz="1400" dirty="0">
                <a:latin typeface="UTM Amerika Sans" pitchFamily="18" charset="0"/>
              </a:rPr>
              <a:t> sang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.jpg </a:t>
            </a:r>
            <a:r>
              <a:rPr lang="en-US" sz="1400" dirty="0" err="1">
                <a:latin typeface="UTM Amerika Sans" pitchFamily="18" charset="0"/>
              </a:rPr>
              <a:t>thì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sai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số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rất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nhiều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nhóm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vẫn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chưa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tìm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ra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nguyên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nhân</a:t>
            </a:r>
            <a:endParaRPr lang="en-US" sz="1400" dirty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26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013696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Kết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luận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và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phát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triển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07473" y="1428750"/>
            <a:ext cx="7696200" cy="3856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sz="2400" dirty="0">
              <a:latin typeface="UTM Amerika Sans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UTM Amerika Sans" pitchFamily="18" charset="0"/>
              </a:rPr>
              <a:t>Từ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đề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tài</a:t>
            </a:r>
            <a:r>
              <a:rPr lang="en-US" sz="2400" dirty="0">
                <a:latin typeface="UTM Amerika Sans" pitchFamily="18" charset="0"/>
              </a:rPr>
              <a:t> ta </a:t>
            </a:r>
            <a:r>
              <a:rPr lang="en-US" sz="2400" dirty="0" err="1">
                <a:latin typeface="UTM Amerika Sans" pitchFamily="18" charset="0"/>
              </a:rPr>
              <a:t>có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thể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ứng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dụng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trực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tiếp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nó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vào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nhận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diện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biển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số</a:t>
            </a:r>
            <a:r>
              <a:rPr lang="en-US" sz="2400" dirty="0">
                <a:latin typeface="UTM Amerika Sans" pitchFamily="18" charset="0"/>
              </a:rPr>
              <a:t> ở </a:t>
            </a:r>
            <a:r>
              <a:rPr lang="en-US" sz="2400" dirty="0" err="1">
                <a:latin typeface="UTM Amerika Sans" pitchFamily="18" charset="0"/>
              </a:rPr>
              <a:t>các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bãi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gửi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xe</a:t>
            </a:r>
            <a:r>
              <a:rPr lang="en-US" sz="2400" dirty="0">
                <a:latin typeface="UTM Amerika Sans" pitchFamily="18" charset="0"/>
              </a:rPr>
              <a:t>.</a:t>
            </a:r>
          </a:p>
          <a:p>
            <a:pPr lvl="0"/>
            <a:r>
              <a:rPr lang="en-US" sz="2400" dirty="0" err="1">
                <a:latin typeface="UTM Amerika Sans" pitchFamily="18" charset="0"/>
              </a:rPr>
              <a:t>Nếu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có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thể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phát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triển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lên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có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thể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ứng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dụng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trong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lĩnh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vực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trí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tuệ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nhân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tạo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như</a:t>
            </a:r>
            <a:r>
              <a:rPr lang="en-US" sz="2400" dirty="0">
                <a:latin typeface="UTM Amerika Sans" pitchFamily="18" charset="0"/>
              </a:rPr>
              <a:t> robot </a:t>
            </a:r>
            <a:r>
              <a:rPr lang="en-US" sz="2400" dirty="0" err="1">
                <a:latin typeface="UTM Amerika Sans" pitchFamily="18" charset="0"/>
              </a:rPr>
              <a:t>đọc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chữ</a:t>
            </a:r>
            <a:r>
              <a:rPr lang="en-US" sz="2400" dirty="0">
                <a:latin typeface="UTM Amerika Sans" pitchFamily="18" charset="0"/>
              </a:rPr>
              <a:t>. </a:t>
            </a:r>
            <a:r>
              <a:rPr lang="en-US" sz="2400" dirty="0" err="1">
                <a:latin typeface="UTM Amerika Sans" pitchFamily="18" charset="0"/>
              </a:rPr>
              <a:t>Hoặc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phát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triển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thành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máy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phát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hiện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kí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tự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hỗ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trợ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những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người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khiếm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thính,mù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lòa</a:t>
            </a:r>
            <a:r>
              <a:rPr lang="en-US" sz="2400" dirty="0">
                <a:latin typeface="UTM Amerika Sans" pitchFamily="18" charset="0"/>
              </a:rPr>
              <a:t>….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>
              <a:latin typeface="UTM Amerika Sans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2873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62150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Cảm ơn thầy và các bạn!</a:t>
            </a:r>
            <a:endParaRPr lang="en" sz="3600" dirty="0">
              <a:latin typeface="UTM Amerika San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47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grpSp>
        <p:nvGrpSpPr>
          <p:cNvPr id="42" name="Shape 42"/>
          <p:cNvGrpSpPr/>
          <p:nvPr/>
        </p:nvGrpSpPr>
        <p:grpSpPr>
          <a:xfrm rot="13215473">
            <a:off x="4339821" y="1847978"/>
            <a:ext cx="1344800" cy="1063896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 rot="7621918">
            <a:off x="4873058" y="3628262"/>
            <a:ext cx="1810958" cy="129283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593443" y="2618861"/>
            <a:ext cx="3413145" cy="76378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685800" y="2724150"/>
            <a:ext cx="3169859" cy="584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" sz="2800" dirty="0" smtClean="0">
                <a:latin typeface="UTM Amerika Sans" pitchFamily="18" charset="0"/>
              </a:rPr>
              <a:t>??? – ???.??</a:t>
            </a:r>
            <a:endParaRPr lang="en" sz="2800" dirty="0">
              <a:latin typeface="UTM Amerika Sans" pitchFamily="18" charset="0"/>
            </a:endParaRPr>
          </a:p>
        </p:txBody>
      </p:sp>
      <p:sp>
        <p:nvSpPr>
          <p:cNvPr id="14" name="Shape 357"/>
          <p:cNvSpPr/>
          <p:nvPr/>
        </p:nvSpPr>
        <p:spPr>
          <a:xfrm>
            <a:off x="6145880" y="1770695"/>
            <a:ext cx="1715450" cy="1449709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45"/>
          <p:cNvSpPr/>
          <p:nvPr/>
        </p:nvSpPr>
        <p:spPr>
          <a:xfrm rot="3494949">
            <a:off x="7322176" y="3667689"/>
            <a:ext cx="1810958" cy="129283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Mục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tiêu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716982" cy="28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UTM Amerika Sans" pitchFamily="18" charset="0"/>
              </a:rPr>
              <a:t>Máy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móc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đang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dân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thay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thế</a:t>
            </a:r>
            <a:r>
              <a:rPr lang="en-US" sz="2400" dirty="0" smtClean="0">
                <a:latin typeface="UTM Amerika Sans" pitchFamily="18" charset="0"/>
              </a:rPr>
              <a:t> con </a:t>
            </a:r>
            <a:r>
              <a:rPr lang="en-US" sz="2400" dirty="0" err="1" smtClean="0">
                <a:latin typeface="UTM Amerika Sans" pitchFamily="18" charset="0"/>
              </a:rPr>
              <a:t>người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trong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công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</a:rPr>
              <a:t>việc</a:t>
            </a:r>
            <a:r>
              <a:rPr lang="en-US" sz="2400" dirty="0" smtClean="0">
                <a:latin typeface="UTM Amerika Sans" pitchFamily="18" charset="0"/>
              </a:rPr>
              <a:t>.</a:t>
            </a:r>
            <a:endParaRPr lang="en-US" sz="2400" dirty="0" smtClean="0">
              <a:latin typeface="UTM Amerika Sans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trông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UTM Amerika San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223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Mục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tiêu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716982" cy="28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 err="1" smtClean="0">
                <a:latin typeface="UTM Amerika Sans" pitchFamily="18" charset="0"/>
              </a:rPr>
              <a:t>Có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kiến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thức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cơ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bản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về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lập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trình</a:t>
            </a:r>
            <a:r>
              <a:rPr lang="en-US" sz="2400" dirty="0">
                <a:latin typeface="UTM Amerika Sans" pitchFamily="18" charset="0"/>
              </a:rPr>
              <a:t> Python. </a:t>
            </a:r>
            <a:r>
              <a:rPr lang="en-US" sz="2400" dirty="0" err="1">
                <a:latin typeface="UTM Amerika Sans" pitchFamily="18" charset="0"/>
              </a:rPr>
              <a:t>Vì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đây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là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ngôn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ngữ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vô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cùng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phổ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biến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và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quan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trọng</a:t>
            </a:r>
            <a:r>
              <a:rPr lang="en-US" sz="2400" dirty="0">
                <a:latin typeface="UTM Amerika Sans" pitchFamily="18" charset="0"/>
              </a:rPr>
              <a:t>, </a:t>
            </a:r>
            <a:r>
              <a:rPr lang="en-US" sz="2400" dirty="0" err="1">
                <a:latin typeface="UTM Amerika Sans" pitchFamily="18" charset="0"/>
              </a:rPr>
              <a:t>nhất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là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trong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lĩnh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vực</a:t>
            </a:r>
            <a:r>
              <a:rPr lang="en-US" sz="2400" dirty="0">
                <a:latin typeface="UTM Amerika Sans" pitchFamily="18" charset="0"/>
              </a:rPr>
              <a:t> AI </a:t>
            </a:r>
            <a:r>
              <a:rPr lang="en-US" sz="2400" dirty="0" err="1">
                <a:latin typeface="UTM Amerika Sans" pitchFamily="18" charset="0"/>
              </a:rPr>
              <a:t>và</a:t>
            </a:r>
            <a:r>
              <a:rPr lang="en-US" sz="2400" dirty="0">
                <a:latin typeface="UTM Amerika Sans" pitchFamily="18" charset="0"/>
              </a:rPr>
              <a:t> Machine </a:t>
            </a:r>
            <a:r>
              <a:rPr lang="en-US" sz="2400" dirty="0" smtClean="0">
                <a:latin typeface="UTM Amerika Sans" pitchFamily="18" charset="0"/>
              </a:rPr>
              <a:t>Learning.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 err="1" smtClean="0">
                <a:latin typeface="UTM Amerika Sans" pitchFamily="18" charset="0"/>
              </a:rPr>
              <a:t>Tìm</a:t>
            </a:r>
            <a:r>
              <a:rPr lang="en-US" sz="2400" dirty="0" smtClean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hiểu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thư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viện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OpenCV</a:t>
            </a:r>
            <a:r>
              <a:rPr lang="en-US" sz="2400" dirty="0">
                <a:latin typeface="UTM Amerika Sans" pitchFamily="18" charset="0"/>
              </a:rPr>
              <a:t> qua </a:t>
            </a:r>
            <a:r>
              <a:rPr lang="en-US" sz="2400" dirty="0" err="1">
                <a:latin typeface="UTM Amerika Sans" pitchFamily="18" charset="0"/>
              </a:rPr>
              <a:t>đó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ứng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dụng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nó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nhận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diện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biển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số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xe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một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cách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tương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đối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chính</a:t>
            </a:r>
            <a:r>
              <a:rPr lang="en-US" sz="2400" dirty="0">
                <a:latin typeface="UTM Amerika Sans" pitchFamily="18" charset="0"/>
              </a:rPr>
              <a:t> </a:t>
            </a:r>
            <a:r>
              <a:rPr lang="en-US" sz="2400" dirty="0" err="1">
                <a:latin typeface="UTM Amerika Sans" pitchFamily="18" charset="0"/>
              </a:rPr>
              <a:t>xác</a:t>
            </a:r>
            <a:r>
              <a:rPr lang="en-US" sz="2400" dirty="0">
                <a:latin typeface="UTM Amerika Sans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13539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716982" cy="28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UTM Amerika Sans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1" indent="-342900">
              <a:buFontTx/>
              <a:buChar char="-"/>
            </a:pPr>
            <a:r>
              <a:rPr lang="en-US" sz="1400" b="1" dirty="0" err="1" smtClean="0">
                <a:latin typeface="UTM Amerika Sans" pitchFamily="18" charset="0"/>
              </a:rPr>
              <a:t>Giới</a:t>
            </a:r>
            <a:r>
              <a:rPr lang="en-US" sz="1400" b="1" dirty="0" smtClean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thiệu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ngôn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ngữ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lập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trình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smtClean="0">
                <a:latin typeface="UTM Amerika Sans" pitchFamily="18" charset="0"/>
              </a:rPr>
              <a:t>Python</a:t>
            </a:r>
            <a:endParaRPr lang="en-US" sz="1400" dirty="0">
              <a:latin typeface="UTM Amerika Sans" pitchFamily="18" charset="0"/>
            </a:endParaRPr>
          </a:p>
          <a:p>
            <a:pPr lvl="1"/>
            <a:r>
              <a:rPr lang="en-US" sz="1400" u="sng" dirty="0" smtClean="0">
                <a:latin typeface="UTM Amerika Sans" pitchFamily="18" charset="0"/>
                <a:hlinkClick r:id="rId3"/>
              </a:rPr>
              <a:t>Python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là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một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ngôn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ngữ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lập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trình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đa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mục</a:t>
            </a:r>
            <a:r>
              <a:rPr lang="en-US" sz="1400" u="sng" dirty="0">
                <a:latin typeface="UTM Amerika Sans" pitchFamily="18" charset="0"/>
                <a:hlinkClick r:id="rId3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3"/>
              </a:rPr>
              <a:t>đích</a:t>
            </a:r>
            <a:r>
              <a:rPr lang="en-US" sz="1400" dirty="0">
                <a:latin typeface="UTM Amerika Sans" pitchFamily="18" charset="0"/>
              </a:rPr>
              <a:t> 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tạo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ra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vào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cuối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những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năm</a:t>
            </a:r>
            <a:r>
              <a:rPr lang="en-US" sz="1400" dirty="0">
                <a:latin typeface="UTM Amerika Sans" pitchFamily="18" charset="0"/>
              </a:rPr>
              <a:t> 1980s </a:t>
            </a:r>
            <a:r>
              <a:rPr lang="en-US" sz="1400" dirty="0" err="1">
                <a:latin typeface="UTM Amerika Sans" pitchFamily="18" charset="0"/>
              </a:rPr>
              <a:t>là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ngôn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ngữ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mã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nguồn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mở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với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đặc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điểm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có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cú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pháp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dễ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đọc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hiểu</a:t>
            </a:r>
            <a:r>
              <a:rPr lang="en-US" sz="1400" dirty="0">
                <a:latin typeface="UTM Amerika Sans" pitchFamily="18" charset="0"/>
              </a:rPr>
              <a:t>. </a:t>
            </a:r>
            <a:r>
              <a:rPr lang="en-US" sz="1400" dirty="0" err="1">
                <a:latin typeface="UTM Amerika Sans" pitchFamily="18" charset="0"/>
              </a:rPr>
              <a:t>ngày</a:t>
            </a:r>
            <a:r>
              <a:rPr lang="en-US" sz="1400" dirty="0">
                <a:latin typeface="UTM Amerika Sans" pitchFamily="18" charset="0"/>
              </a:rPr>
              <a:t> nay Python </a:t>
            </a:r>
            <a:r>
              <a:rPr lang="en-US" sz="1400" dirty="0" err="1">
                <a:latin typeface="UTM Amerika Sans" pitchFamily="18" charset="0"/>
              </a:rPr>
              <a:t>trở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thành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một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trong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những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ngôn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ngữ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lập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trình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phổ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biến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nhất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giới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bên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cạnh</a:t>
            </a:r>
            <a:r>
              <a:rPr lang="en-US" sz="1400" dirty="0">
                <a:latin typeface="UTM Amerika Sans" pitchFamily="18" charset="0"/>
              </a:rPr>
              <a:t> C#, Java…. </a:t>
            </a:r>
            <a:r>
              <a:rPr lang="en-US" sz="1400" dirty="0" err="1">
                <a:latin typeface="UTM Amerika Sans" pitchFamily="18" charset="0"/>
              </a:rPr>
              <a:t>Đặc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biệt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trong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lĩnh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vực</a:t>
            </a:r>
            <a:r>
              <a:rPr lang="en-US" sz="1400" dirty="0">
                <a:latin typeface="UTM Amerika Sans" pitchFamily="18" charset="0"/>
              </a:rPr>
              <a:t> AI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Machine Learning </a:t>
            </a:r>
            <a:r>
              <a:rPr lang="en-US" sz="1400" dirty="0" err="1">
                <a:latin typeface="UTM Amerika Sans" pitchFamily="18" charset="0"/>
              </a:rPr>
              <a:t>thì</a:t>
            </a:r>
            <a:r>
              <a:rPr lang="en-US" sz="1400" dirty="0">
                <a:latin typeface="UTM Amerika Sans" pitchFamily="18" charset="0"/>
              </a:rPr>
              <a:t> python </a:t>
            </a:r>
            <a:r>
              <a:rPr lang="en-US" sz="1400" dirty="0" err="1">
                <a:latin typeface="UTM Amerika Sans" pitchFamily="18" charset="0"/>
              </a:rPr>
              <a:t>càng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thể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được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tính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ưu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việt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của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nó</a:t>
            </a:r>
            <a:r>
              <a:rPr lang="en-US" sz="1400" dirty="0" smtClean="0">
                <a:latin typeface="UTM Amerika Sans" pitchFamily="18" charset="0"/>
              </a:rPr>
              <a:t>.</a:t>
            </a:r>
            <a:endParaRPr lang="en-US" sz="1400" dirty="0">
              <a:latin typeface="UTM Amerika Sans" pitchFamily="18" charset="0"/>
            </a:endParaRPr>
          </a:p>
          <a:p>
            <a:pPr marL="171450" lvl="1" indent="-171450">
              <a:buFontTx/>
              <a:buChar char="-"/>
            </a:pPr>
            <a:r>
              <a:rPr lang="en-US" sz="1400" b="1" dirty="0" err="1" smtClean="0">
                <a:latin typeface="UTM Amerika Sans" pitchFamily="18" charset="0"/>
              </a:rPr>
              <a:t>Giới</a:t>
            </a:r>
            <a:r>
              <a:rPr lang="en-US" sz="1400" b="1" dirty="0" smtClean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thiệu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>
                <a:latin typeface="UTM Amerika Sans" pitchFamily="18" charset="0"/>
              </a:rPr>
              <a:t>về</a:t>
            </a:r>
            <a:r>
              <a:rPr lang="en-US" sz="1400" b="1" dirty="0">
                <a:latin typeface="UTM Amerika Sans" pitchFamily="18" charset="0"/>
              </a:rPr>
              <a:t> </a:t>
            </a:r>
            <a:r>
              <a:rPr lang="en-US" sz="1400" b="1" dirty="0" err="1" smtClean="0">
                <a:latin typeface="UTM Amerika Sans" pitchFamily="18" charset="0"/>
              </a:rPr>
              <a:t>OpenCV</a:t>
            </a:r>
            <a:r>
              <a:rPr lang="en-US" sz="1400" b="1" dirty="0" smtClean="0">
                <a:latin typeface="UTM Amerika Sans" pitchFamily="18" charset="0"/>
              </a:rPr>
              <a:t>.</a:t>
            </a:r>
            <a:endParaRPr lang="en-US" sz="1400" dirty="0">
              <a:latin typeface="UTM Amerika Sans" pitchFamily="18" charset="0"/>
            </a:endParaRPr>
          </a:p>
          <a:p>
            <a:pPr lvl="1"/>
            <a:r>
              <a:rPr lang="en-US" sz="1400" dirty="0" err="1" smtClean="0">
                <a:latin typeface="UTM Amerika Sans" pitchFamily="18" charset="0"/>
              </a:rPr>
              <a:t>OpenCV</a:t>
            </a:r>
            <a:r>
              <a:rPr lang="en-US" sz="1400" dirty="0" smtClean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một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thư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viện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mã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nguồn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mở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hàng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đầu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cho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thị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giác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máy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tính</a:t>
            </a:r>
            <a:r>
              <a:rPr lang="en-US" sz="1400" dirty="0">
                <a:latin typeface="UTM Amerika Sans" pitchFamily="18" charset="0"/>
              </a:rPr>
              <a:t> (computer vision), </a:t>
            </a:r>
            <a:r>
              <a:rPr lang="en-US" sz="1400" dirty="0" err="1">
                <a:latin typeface="UTM Amerika Sans" pitchFamily="18" charset="0"/>
              </a:rPr>
              <a:t>xử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lý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ảnh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 </a:t>
            </a:r>
            <a:r>
              <a:rPr lang="en-US" sz="1400" u="sng" dirty="0" err="1">
                <a:latin typeface="UTM Amerika Sans" pitchFamily="18" charset="0"/>
                <a:hlinkClick r:id="rId4"/>
              </a:rPr>
              <a:t>máy</a:t>
            </a:r>
            <a:r>
              <a:rPr lang="en-US" sz="1400" u="sng" dirty="0">
                <a:latin typeface="UTM Amerika Sans" pitchFamily="18" charset="0"/>
                <a:hlinkClick r:id="rId4"/>
              </a:rPr>
              <a:t> </a:t>
            </a:r>
            <a:r>
              <a:rPr lang="en-US" sz="1400" u="sng" dirty="0" err="1">
                <a:latin typeface="UTM Amerika Sans" pitchFamily="18" charset="0"/>
                <a:hlinkClick r:id="rId4"/>
              </a:rPr>
              <a:t>học</a:t>
            </a:r>
            <a:r>
              <a:rPr lang="en-US" sz="1400" dirty="0">
                <a:latin typeface="UTM Amerika Sans" pitchFamily="18" charset="0"/>
              </a:rPr>
              <a:t>, </a:t>
            </a:r>
            <a:r>
              <a:rPr lang="en-US" sz="1400" dirty="0" err="1">
                <a:latin typeface="UTM Amerika Sans" pitchFamily="18" charset="0"/>
              </a:rPr>
              <a:t>và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các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tính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năng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tăng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tốc</a:t>
            </a:r>
            <a:r>
              <a:rPr lang="en-US" sz="1400" dirty="0">
                <a:latin typeface="UTM Amerika Sans" pitchFamily="18" charset="0"/>
              </a:rPr>
              <a:t> GPU </a:t>
            </a:r>
            <a:r>
              <a:rPr lang="en-US" sz="1400" dirty="0" err="1">
                <a:latin typeface="UTM Amerika Sans" pitchFamily="18" charset="0"/>
              </a:rPr>
              <a:t>trong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hoạt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động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thời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gian</a:t>
            </a:r>
            <a:r>
              <a:rPr lang="en-US" sz="1400" dirty="0">
                <a:latin typeface="UTM Amerika Sans" pitchFamily="18" charset="0"/>
              </a:rPr>
              <a:t> </a:t>
            </a:r>
            <a:r>
              <a:rPr lang="en-US" sz="1400" dirty="0" err="1">
                <a:latin typeface="UTM Amerika Sans" pitchFamily="18" charset="0"/>
              </a:rPr>
              <a:t>thực</a:t>
            </a:r>
            <a:endParaRPr lang="en-US" sz="1400" dirty="0">
              <a:latin typeface="UTM Amerika San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3096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400" y="2333373"/>
            <a:ext cx="6477000" cy="1076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2.1 </a:t>
            </a:r>
            <a:r>
              <a:rPr lang="en-US" b="1" dirty="0" err="1" smtClean="0">
                <a:latin typeface="UTM Amerika Sans" pitchFamily="18" charset="0"/>
              </a:rPr>
              <a:t>Cách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thức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b="1" dirty="0" err="1" smtClean="0">
                <a:latin typeface="UTM Amerika Sans" pitchFamily="18" charset="0"/>
              </a:rPr>
              <a:t>Tách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lấy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khung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chứa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mã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biển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số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xe</a:t>
            </a:r>
            <a:r>
              <a:rPr lang="en-US" b="1" dirty="0">
                <a:latin typeface="UTM Amerika Sans" pitchFamily="18" charset="0"/>
              </a:rPr>
              <a:t>.</a:t>
            </a: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2418"/>
            <a:ext cx="2723230" cy="39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6864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400" y="2333373"/>
            <a:ext cx="6477000" cy="11527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2.1 </a:t>
            </a:r>
            <a:r>
              <a:rPr lang="en-US" b="1" dirty="0" err="1" smtClean="0">
                <a:latin typeface="UTM Amerika Sans" pitchFamily="18" charset="0"/>
              </a:rPr>
              <a:t>Cách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thức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b="1" dirty="0" err="1" smtClean="0">
                <a:latin typeface="UTM Amerika Sans" pitchFamily="18" charset="0"/>
              </a:rPr>
              <a:t>Tách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lấy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khung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chứa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mã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biển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số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xe</a:t>
            </a:r>
            <a:r>
              <a:rPr lang="en-US" b="1" dirty="0" smtClean="0">
                <a:latin typeface="UTM Amerika Sans" pitchFamily="18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- </a:t>
            </a:r>
            <a:r>
              <a:rPr lang="en-US" b="1" dirty="0" err="1" smtClean="0">
                <a:latin typeface="UTM Amerika Sans" pitchFamily="18" charset="0"/>
              </a:rPr>
              <a:t>Tách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>
                <a:latin typeface="UTM Amerika Sans" pitchFamily="18" charset="0"/>
              </a:rPr>
              <a:t>lấy</a:t>
            </a:r>
            <a:r>
              <a:rPr lang="en-US" b="1" dirty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từng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ký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tự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trong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khung</a:t>
            </a: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02" y="202217"/>
            <a:ext cx="314799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923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400" y="2333373"/>
            <a:ext cx="4953000" cy="2810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b="1" dirty="0" err="1" smtClean="0">
                <a:latin typeface="UTM Amerika Sans" pitchFamily="18" charset="0"/>
              </a:rPr>
              <a:t>Tiền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xử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lý</a:t>
            </a:r>
            <a:endParaRPr lang="en-US" b="1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latin typeface="UTM Amerika Sans" pitchFamily="18" charset="0"/>
              </a:rPr>
              <a:t>từ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gốc</a:t>
            </a:r>
            <a:r>
              <a:rPr lang="en-US" sz="1600" b="1" dirty="0">
                <a:latin typeface="UTM Amerika Sans" pitchFamily="18" charset="0"/>
              </a:rPr>
              <a:t> ban </a:t>
            </a:r>
            <a:r>
              <a:rPr lang="en-US" sz="1600" b="1" dirty="0" err="1">
                <a:latin typeface="UTM Amerika Sans" pitchFamily="18" charset="0"/>
              </a:rPr>
              <a:t>đầu</a:t>
            </a:r>
            <a:r>
              <a:rPr lang="en-US" sz="1600" b="1" dirty="0">
                <a:latin typeface="UTM Amerika Sans" pitchFamily="18" charset="0"/>
              </a:rPr>
              <a:t> ta </a:t>
            </a:r>
            <a:r>
              <a:rPr lang="en-US" sz="1600" b="1" dirty="0" err="1">
                <a:latin typeface="UTM Amerika Sans" pitchFamily="18" charset="0"/>
              </a:rPr>
              <a:t>thực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hiện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chuyển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đổi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sang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xám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đồng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thời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đổi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từ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hệ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màu</a:t>
            </a:r>
            <a:r>
              <a:rPr lang="en-US" sz="1600" b="1" dirty="0">
                <a:latin typeface="UTM Amerika Sans" pitchFamily="18" charset="0"/>
              </a:rPr>
              <a:t> RGB -&gt; </a:t>
            </a:r>
            <a:r>
              <a:rPr lang="en-US" sz="1600" b="1" dirty="0" smtClean="0">
                <a:latin typeface="UTM Amerika Sans" pitchFamily="18" charset="0"/>
              </a:rPr>
              <a:t>HSV</a:t>
            </a:r>
            <a:endParaRPr lang="en-US" sz="1600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latin typeface="UTM Amerika Sans" pitchFamily="18" charset="0"/>
              </a:rPr>
              <a:t>sau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đó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lấy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ngưỡng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và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tối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ưu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hóa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độ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tương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phản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smtClean="0">
                <a:latin typeface="UTM Amerika Sans" pitchFamily="18" charset="0"/>
              </a:rPr>
              <a:t>.</a:t>
            </a:r>
            <a:endParaRPr lang="en-US" sz="1600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latin typeface="UTM Amerika Sans" pitchFamily="18" charset="0"/>
              </a:rPr>
              <a:t>Kết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quả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sẽ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được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 </a:t>
            </a:r>
            <a:r>
              <a:rPr lang="en-US" sz="1600" b="1" i="1" dirty="0" err="1">
                <a:latin typeface="UTM Amerika Sans" pitchFamily="18" charset="0"/>
              </a:rPr>
              <a:t>i</a:t>
            </a:r>
            <a:r>
              <a:rPr lang="en-US" sz="1600" b="1" i="1" u="sng" dirty="0" err="1">
                <a:latin typeface="UTM Amerika Sans" pitchFamily="18" charset="0"/>
              </a:rPr>
              <a:t>mgGrayscaleScene</a:t>
            </a:r>
            <a:r>
              <a:rPr lang="en-US" sz="1600" b="1" i="1" u="sng" dirty="0">
                <a:latin typeface="UTM Amerika Sans" pitchFamily="18" charset="0"/>
              </a:rPr>
              <a:t> </a:t>
            </a:r>
            <a:r>
              <a:rPr lang="en-US" sz="1600" b="1" i="1" u="sng" dirty="0" err="1">
                <a:latin typeface="UTM Amerika Sans" pitchFamily="18" charset="0"/>
              </a:rPr>
              <a:t>và</a:t>
            </a:r>
            <a:r>
              <a:rPr lang="en-US" sz="1600" b="1" i="1" u="sng" dirty="0">
                <a:latin typeface="UTM Amerika Sans" pitchFamily="18" charset="0"/>
              </a:rPr>
              <a:t> </a:t>
            </a:r>
            <a:r>
              <a:rPr lang="en-US" sz="1600" b="1" i="1" u="sng" dirty="0" err="1">
                <a:latin typeface="UTM Amerika Sans" pitchFamily="18" charset="0"/>
              </a:rPr>
              <a:t>imgThreshScene</a:t>
            </a:r>
            <a:r>
              <a:rPr lang="en-US" sz="1600" b="1" i="1" u="sng" dirty="0">
                <a:latin typeface="UTM Amerika Sans" pitchFamily="18" charset="0"/>
              </a:rPr>
              <a:t>.</a:t>
            </a:r>
            <a:endParaRPr lang="en-US" sz="1600" dirty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ANH HOANG 37\Desktop\Nhom6NhanDienBienSoXe\Nhom6NhanDienBienSoXe\license plate recognition\bs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77" y="1420092"/>
            <a:ext cx="2541070" cy="191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86150"/>
            <a:ext cx="3014112" cy="10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519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0955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 dirty="0" smtClean="0">
                <a:latin typeface="UTM Amerika Sans" pitchFamily="18" charset="0"/>
              </a:rPr>
              <a:t>NHẬN </a:t>
            </a:r>
            <a:r>
              <a:rPr lang="en" sz="3600" dirty="0" smtClean="0">
                <a:latin typeface="UTM Amerika Sans" pitchFamily="18" charset="0"/>
              </a:rPr>
              <a:t>DIỆN </a:t>
            </a:r>
            <a:r>
              <a:rPr lang="en" sz="3600" dirty="0" smtClean="0">
                <a:latin typeface="UTM Amerika Sans" pitchFamily="18" charset="0"/>
              </a:rPr>
              <a:t>BIỂN SỐ XE</a:t>
            </a:r>
            <a:endParaRPr lang="en" sz="3600" dirty="0">
              <a:latin typeface="UTM Amerika Sans" pitchFamily="18" charset="0"/>
            </a:endParaRPr>
          </a:p>
        </p:txBody>
      </p:sp>
      <p:sp>
        <p:nvSpPr>
          <p:cNvPr id="21" name="Shape 64"/>
          <p:cNvSpPr txBox="1">
            <a:spLocks/>
          </p:cNvSpPr>
          <p:nvPr/>
        </p:nvSpPr>
        <p:spPr>
          <a:xfrm>
            <a:off x="457200" y="1123951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II.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Thực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 smtClean="0">
                <a:latin typeface="UTM Amerika Sans" pitchFamily="18" charset="0"/>
                <a:cs typeface="Times New Roman" panose="02020603050405020304" pitchFamily="18" charset="0"/>
              </a:rPr>
              <a:t>tài</a:t>
            </a:r>
            <a:endParaRPr lang="en-US" sz="2400" u="sng" dirty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64"/>
          <p:cNvSpPr txBox="1">
            <a:spLocks/>
          </p:cNvSpPr>
          <p:nvPr/>
        </p:nvSpPr>
        <p:spPr>
          <a:xfrm>
            <a:off x="914400" y="173355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thưc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UTM Amerika Sans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UTM Amerika Sans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914400" y="2333373"/>
            <a:ext cx="4953000" cy="2810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UTM Amerika Sans" pitchFamily="18" charset="0"/>
              </a:rPr>
              <a:t>2.2 </a:t>
            </a:r>
            <a:r>
              <a:rPr lang="en-US" b="1" dirty="0" err="1" smtClean="0">
                <a:latin typeface="UTM Amerika Sans" pitchFamily="18" charset="0"/>
              </a:rPr>
              <a:t>Quy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trình</a:t>
            </a:r>
            <a:r>
              <a:rPr lang="en-US" b="1" dirty="0" smtClean="0">
                <a:latin typeface="UTM Amerika Sans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b="1" dirty="0" err="1" smtClean="0">
                <a:latin typeface="UTM Amerika Sans" pitchFamily="18" charset="0"/>
              </a:rPr>
              <a:t>Tiền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xử</a:t>
            </a:r>
            <a:r>
              <a:rPr lang="en-US" b="1" dirty="0" smtClean="0">
                <a:latin typeface="UTM Amerika Sans" pitchFamily="18" charset="0"/>
              </a:rPr>
              <a:t> </a:t>
            </a:r>
            <a:r>
              <a:rPr lang="en-US" b="1" dirty="0" err="1" smtClean="0">
                <a:latin typeface="UTM Amerika Sans" pitchFamily="18" charset="0"/>
              </a:rPr>
              <a:t>lý</a:t>
            </a:r>
            <a:endParaRPr lang="en-US" b="1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latin typeface="UTM Amerika Sans" pitchFamily="18" charset="0"/>
              </a:rPr>
              <a:t>từ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gốc</a:t>
            </a:r>
            <a:r>
              <a:rPr lang="en-US" sz="1600" b="1" dirty="0">
                <a:latin typeface="UTM Amerika Sans" pitchFamily="18" charset="0"/>
              </a:rPr>
              <a:t> ban </a:t>
            </a:r>
            <a:r>
              <a:rPr lang="en-US" sz="1600" b="1" dirty="0" err="1">
                <a:latin typeface="UTM Amerika Sans" pitchFamily="18" charset="0"/>
              </a:rPr>
              <a:t>đầu</a:t>
            </a:r>
            <a:r>
              <a:rPr lang="en-US" sz="1600" b="1" dirty="0">
                <a:latin typeface="UTM Amerika Sans" pitchFamily="18" charset="0"/>
              </a:rPr>
              <a:t> ta </a:t>
            </a:r>
            <a:r>
              <a:rPr lang="en-US" sz="1600" b="1" dirty="0" err="1">
                <a:latin typeface="UTM Amerika Sans" pitchFamily="18" charset="0"/>
              </a:rPr>
              <a:t>thực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hiện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chuyển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đổi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sang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xám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đồng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thời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đổi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từ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hệ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màu</a:t>
            </a:r>
            <a:r>
              <a:rPr lang="en-US" sz="1600" b="1" dirty="0">
                <a:latin typeface="UTM Amerika Sans" pitchFamily="18" charset="0"/>
              </a:rPr>
              <a:t> RGB -&gt; </a:t>
            </a:r>
            <a:r>
              <a:rPr lang="en-US" sz="1600" b="1" dirty="0" smtClean="0">
                <a:latin typeface="UTM Amerika Sans" pitchFamily="18" charset="0"/>
              </a:rPr>
              <a:t>HSV</a:t>
            </a:r>
            <a:endParaRPr lang="en-US" sz="1600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latin typeface="UTM Amerika Sans" pitchFamily="18" charset="0"/>
              </a:rPr>
              <a:t>sau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đó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lấy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ngưỡng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và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tối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ưu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hóa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độ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tương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phản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smtClean="0">
                <a:latin typeface="UTM Amerika Sans" pitchFamily="18" charset="0"/>
              </a:rPr>
              <a:t>.</a:t>
            </a:r>
            <a:endParaRPr lang="en-US" sz="1600" dirty="0">
              <a:latin typeface="UTM Amerika Sans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latin typeface="UTM Amerika Sans" pitchFamily="18" charset="0"/>
              </a:rPr>
              <a:t>Kết</a:t>
            </a:r>
            <a:r>
              <a:rPr lang="en-US" sz="1600" b="1" dirty="0" smtClean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quả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sẽ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được</a:t>
            </a:r>
            <a:r>
              <a:rPr lang="en-US" sz="1600" b="1" dirty="0">
                <a:latin typeface="UTM Amerika Sans" pitchFamily="18" charset="0"/>
              </a:rPr>
              <a:t> </a:t>
            </a:r>
            <a:r>
              <a:rPr lang="en-US" sz="1600" b="1" dirty="0" err="1">
                <a:latin typeface="UTM Amerika Sans" pitchFamily="18" charset="0"/>
              </a:rPr>
              <a:t>ảnh</a:t>
            </a:r>
            <a:r>
              <a:rPr lang="en-US" sz="1600" b="1" dirty="0">
                <a:latin typeface="UTM Amerika Sans" pitchFamily="18" charset="0"/>
              </a:rPr>
              <a:t>  </a:t>
            </a:r>
            <a:r>
              <a:rPr lang="en-US" sz="1600" b="1" i="1" dirty="0" err="1">
                <a:latin typeface="UTM Amerika Sans" pitchFamily="18" charset="0"/>
              </a:rPr>
              <a:t>i</a:t>
            </a:r>
            <a:r>
              <a:rPr lang="en-US" sz="1600" b="1" i="1" u="sng" dirty="0" err="1">
                <a:latin typeface="UTM Amerika Sans" pitchFamily="18" charset="0"/>
              </a:rPr>
              <a:t>mgGrayscaleScene</a:t>
            </a:r>
            <a:r>
              <a:rPr lang="en-US" sz="1600" b="1" i="1" u="sng" dirty="0">
                <a:latin typeface="UTM Amerika Sans" pitchFamily="18" charset="0"/>
              </a:rPr>
              <a:t> </a:t>
            </a:r>
            <a:r>
              <a:rPr lang="en-US" sz="1600" b="1" i="1" u="sng" dirty="0" err="1">
                <a:latin typeface="UTM Amerika Sans" pitchFamily="18" charset="0"/>
              </a:rPr>
              <a:t>và</a:t>
            </a:r>
            <a:r>
              <a:rPr lang="en-US" sz="1600" b="1" i="1" u="sng" dirty="0">
                <a:latin typeface="UTM Amerika Sans" pitchFamily="18" charset="0"/>
              </a:rPr>
              <a:t> </a:t>
            </a:r>
            <a:r>
              <a:rPr lang="en-US" sz="1600" b="1" i="1" u="sng" dirty="0" err="1">
                <a:latin typeface="UTM Amerika Sans" pitchFamily="18" charset="0"/>
              </a:rPr>
              <a:t>imgThreshScene</a:t>
            </a:r>
            <a:r>
              <a:rPr lang="en-US" sz="1600" b="1" i="1" u="sng" dirty="0">
                <a:latin typeface="UTM Amerika Sans" pitchFamily="18" charset="0"/>
              </a:rPr>
              <a:t>.</a:t>
            </a:r>
            <a:endParaRPr lang="en-US" sz="1600" dirty="0">
              <a:latin typeface="UTM Amerika Sans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93" y="90614"/>
            <a:ext cx="2565407" cy="206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92" y="2724150"/>
            <a:ext cx="2681860" cy="2141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64"/>
          <p:cNvSpPr txBox="1">
            <a:spLocks/>
          </p:cNvSpPr>
          <p:nvPr/>
        </p:nvSpPr>
        <p:spPr>
          <a:xfrm>
            <a:off x="5931968" y="2104773"/>
            <a:ext cx="290830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b="1" dirty="0" err="1"/>
              <a:t>imgGrayscaleScene</a:t>
            </a:r>
            <a:endParaRPr lang="en-US" sz="2400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64"/>
          <p:cNvSpPr txBox="1">
            <a:spLocks/>
          </p:cNvSpPr>
          <p:nvPr/>
        </p:nvSpPr>
        <p:spPr>
          <a:xfrm>
            <a:off x="6007092" y="4677641"/>
            <a:ext cx="290830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b="1" dirty="0" err="1"/>
              <a:t>imgThreshScene</a:t>
            </a:r>
            <a:endParaRPr lang="en-US" sz="2400" dirty="0" smtClean="0">
              <a:latin typeface="UTM Amerika Sans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4026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1309</Words>
  <Application>Microsoft Office PowerPoint</Application>
  <PresentationFormat>On-screen Show (16:9)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UTM Amerika Sans</vt:lpstr>
      <vt:lpstr>Times New Roman</vt:lpstr>
      <vt:lpstr>Walter Turncoat</vt:lpstr>
      <vt:lpstr>Sniglet</vt:lpstr>
      <vt:lpstr>Ursula template</vt:lpstr>
      <vt:lpstr>PowerPoint Presentation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NHẬN DIỆN BIỂN SỐ XE</vt:lpstr>
      <vt:lpstr>Cảm ơn thầy và các bạn!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DIỆN BIỂN SỐ XE</dc:title>
  <dc:creator>Admin</dc:creator>
  <cp:lastModifiedBy>Admin</cp:lastModifiedBy>
  <cp:revision>10</cp:revision>
  <dcterms:modified xsi:type="dcterms:W3CDTF">2020-07-06T12:55:00Z</dcterms:modified>
</cp:coreProperties>
</file>