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925" autoAdjust="0"/>
  </p:normalViewPr>
  <p:slideViewPr>
    <p:cSldViewPr snapToGrid="0">
      <p:cViewPr varScale="1">
        <p:scale>
          <a:sx n="90" d="100"/>
          <a:sy n="90" d="100"/>
        </p:scale>
        <p:origin x="12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9F79-C709-43BF-A8CE-01BB071DC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C213B6-3F7E-4945-9E00-777245B2C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090694-C27A-4A34-8307-A0B3AD3F8429}"/>
              </a:ext>
            </a:extLst>
          </p:cNvPr>
          <p:cNvSpPr>
            <a:spLocks noGrp="1"/>
          </p:cNvSpPr>
          <p:nvPr>
            <p:ph type="dt" sz="half" idx="10"/>
          </p:nvPr>
        </p:nvSpPr>
        <p:spPr/>
        <p:txBody>
          <a:bodyPr/>
          <a:lstStyle/>
          <a:p>
            <a:fld id="{0D1F7650-00DE-438A-9A49-AD436B269803}" type="datetimeFigureOut">
              <a:rPr lang="en-US" smtClean="0"/>
              <a:t>12/30/2018</a:t>
            </a:fld>
            <a:endParaRPr lang="en-US"/>
          </a:p>
        </p:txBody>
      </p:sp>
      <p:sp>
        <p:nvSpPr>
          <p:cNvPr id="5" name="Footer Placeholder 4">
            <a:extLst>
              <a:ext uri="{FF2B5EF4-FFF2-40B4-BE49-F238E27FC236}">
                <a16:creationId xmlns:a16="http://schemas.microsoft.com/office/drawing/2014/main" id="{9A1C1E14-DC01-4818-AC06-8EB0B488F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4F3FA-8265-44E8-86C0-C33DC03D8EF6}"/>
              </a:ext>
            </a:extLst>
          </p:cNvPr>
          <p:cNvSpPr>
            <a:spLocks noGrp="1"/>
          </p:cNvSpPr>
          <p:nvPr>
            <p:ph type="sldNum" sz="quarter" idx="12"/>
          </p:nvPr>
        </p:nvSpPr>
        <p:spPr/>
        <p:txBody>
          <a:bodyPr/>
          <a:lstStyle/>
          <a:p>
            <a:fld id="{0CEA84C9-5C4E-4441-A626-561A0CFEC2B4}" type="slidenum">
              <a:rPr lang="en-US" smtClean="0"/>
              <a:t>‹#›</a:t>
            </a:fld>
            <a:endParaRPr lang="en-US"/>
          </a:p>
        </p:txBody>
      </p:sp>
    </p:spTree>
    <p:extLst>
      <p:ext uri="{BB962C8B-B14F-4D97-AF65-F5344CB8AC3E}">
        <p14:creationId xmlns:p14="http://schemas.microsoft.com/office/powerpoint/2010/main" val="344575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163D-6B35-4CD1-93F2-C05334FC3D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8A6D66-E494-4E00-97DC-1B0A3492A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30AE5-A439-49D8-B95D-5CE77B1C8711}"/>
              </a:ext>
            </a:extLst>
          </p:cNvPr>
          <p:cNvSpPr>
            <a:spLocks noGrp="1"/>
          </p:cNvSpPr>
          <p:nvPr>
            <p:ph type="dt" sz="half" idx="10"/>
          </p:nvPr>
        </p:nvSpPr>
        <p:spPr/>
        <p:txBody>
          <a:bodyPr/>
          <a:lstStyle/>
          <a:p>
            <a:fld id="{0D1F7650-00DE-438A-9A49-AD436B269803}" type="datetimeFigureOut">
              <a:rPr lang="en-US" smtClean="0"/>
              <a:t>12/30/2018</a:t>
            </a:fld>
            <a:endParaRPr lang="en-US"/>
          </a:p>
        </p:txBody>
      </p:sp>
      <p:sp>
        <p:nvSpPr>
          <p:cNvPr id="5" name="Footer Placeholder 4">
            <a:extLst>
              <a:ext uri="{FF2B5EF4-FFF2-40B4-BE49-F238E27FC236}">
                <a16:creationId xmlns:a16="http://schemas.microsoft.com/office/drawing/2014/main" id="{B6E3B4CE-99C7-467F-8A4A-1FF632B41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F895B-EE1D-4EA2-90DA-D046AA2AAE03}"/>
              </a:ext>
            </a:extLst>
          </p:cNvPr>
          <p:cNvSpPr>
            <a:spLocks noGrp="1"/>
          </p:cNvSpPr>
          <p:nvPr>
            <p:ph type="sldNum" sz="quarter" idx="12"/>
          </p:nvPr>
        </p:nvSpPr>
        <p:spPr/>
        <p:txBody>
          <a:bodyPr/>
          <a:lstStyle/>
          <a:p>
            <a:fld id="{0CEA84C9-5C4E-4441-A626-561A0CFEC2B4}" type="slidenum">
              <a:rPr lang="en-US" smtClean="0"/>
              <a:t>‹#›</a:t>
            </a:fld>
            <a:endParaRPr lang="en-US"/>
          </a:p>
        </p:txBody>
      </p:sp>
    </p:spTree>
    <p:extLst>
      <p:ext uri="{BB962C8B-B14F-4D97-AF65-F5344CB8AC3E}">
        <p14:creationId xmlns:p14="http://schemas.microsoft.com/office/powerpoint/2010/main" val="409240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379B79-F3E6-4F78-A2D5-2593A2FBA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57CB9E-E879-4E4A-98A6-A476C4ABC7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07653-EFF3-426F-9ADF-C9B3A1E4AB45}"/>
              </a:ext>
            </a:extLst>
          </p:cNvPr>
          <p:cNvSpPr>
            <a:spLocks noGrp="1"/>
          </p:cNvSpPr>
          <p:nvPr>
            <p:ph type="dt" sz="half" idx="10"/>
          </p:nvPr>
        </p:nvSpPr>
        <p:spPr/>
        <p:txBody>
          <a:bodyPr/>
          <a:lstStyle/>
          <a:p>
            <a:fld id="{0D1F7650-00DE-438A-9A49-AD436B269803}" type="datetimeFigureOut">
              <a:rPr lang="en-US" smtClean="0"/>
              <a:t>12/30/2018</a:t>
            </a:fld>
            <a:endParaRPr lang="en-US"/>
          </a:p>
        </p:txBody>
      </p:sp>
      <p:sp>
        <p:nvSpPr>
          <p:cNvPr id="5" name="Footer Placeholder 4">
            <a:extLst>
              <a:ext uri="{FF2B5EF4-FFF2-40B4-BE49-F238E27FC236}">
                <a16:creationId xmlns:a16="http://schemas.microsoft.com/office/drawing/2014/main" id="{9E0B949B-3CC9-44DE-96AB-857A34ACA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40243-0059-40DB-B88D-C9669360858C}"/>
              </a:ext>
            </a:extLst>
          </p:cNvPr>
          <p:cNvSpPr>
            <a:spLocks noGrp="1"/>
          </p:cNvSpPr>
          <p:nvPr>
            <p:ph type="sldNum" sz="quarter" idx="12"/>
          </p:nvPr>
        </p:nvSpPr>
        <p:spPr/>
        <p:txBody>
          <a:bodyPr/>
          <a:lstStyle/>
          <a:p>
            <a:fld id="{0CEA84C9-5C4E-4441-A626-561A0CFEC2B4}" type="slidenum">
              <a:rPr lang="en-US" smtClean="0"/>
              <a:t>‹#›</a:t>
            </a:fld>
            <a:endParaRPr lang="en-US"/>
          </a:p>
        </p:txBody>
      </p:sp>
    </p:spTree>
    <p:extLst>
      <p:ext uri="{BB962C8B-B14F-4D97-AF65-F5344CB8AC3E}">
        <p14:creationId xmlns:p14="http://schemas.microsoft.com/office/powerpoint/2010/main" val="274202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3156-3A11-41D1-8518-EFDAB47EC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24B39D-1167-4149-8EA4-57CA03AA37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8D7E9-790E-4537-8363-D38CFBF6D74A}"/>
              </a:ext>
            </a:extLst>
          </p:cNvPr>
          <p:cNvSpPr>
            <a:spLocks noGrp="1"/>
          </p:cNvSpPr>
          <p:nvPr>
            <p:ph type="dt" sz="half" idx="10"/>
          </p:nvPr>
        </p:nvSpPr>
        <p:spPr/>
        <p:txBody>
          <a:bodyPr/>
          <a:lstStyle/>
          <a:p>
            <a:fld id="{0D1F7650-00DE-438A-9A49-AD436B269803}" type="datetimeFigureOut">
              <a:rPr lang="en-US" smtClean="0"/>
              <a:t>12/30/2018</a:t>
            </a:fld>
            <a:endParaRPr lang="en-US"/>
          </a:p>
        </p:txBody>
      </p:sp>
      <p:sp>
        <p:nvSpPr>
          <p:cNvPr id="5" name="Footer Placeholder 4">
            <a:extLst>
              <a:ext uri="{FF2B5EF4-FFF2-40B4-BE49-F238E27FC236}">
                <a16:creationId xmlns:a16="http://schemas.microsoft.com/office/drawing/2014/main" id="{A1B257E1-29B4-4401-8B0D-CCECAE8B3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C025-C888-4EAA-A82C-44776509C93E}"/>
              </a:ext>
            </a:extLst>
          </p:cNvPr>
          <p:cNvSpPr>
            <a:spLocks noGrp="1"/>
          </p:cNvSpPr>
          <p:nvPr>
            <p:ph type="sldNum" sz="quarter" idx="12"/>
          </p:nvPr>
        </p:nvSpPr>
        <p:spPr/>
        <p:txBody>
          <a:bodyPr/>
          <a:lstStyle/>
          <a:p>
            <a:fld id="{0CEA84C9-5C4E-4441-A626-561A0CFEC2B4}" type="slidenum">
              <a:rPr lang="en-US" smtClean="0"/>
              <a:t>‹#›</a:t>
            </a:fld>
            <a:endParaRPr lang="en-US"/>
          </a:p>
        </p:txBody>
      </p:sp>
    </p:spTree>
    <p:extLst>
      <p:ext uri="{BB962C8B-B14F-4D97-AF65-F5344CB8AC3E}">
        <p14:creationId xmlns:p14="http://schemas.microsoft.com/office/powerpoint/2010/main" val="229555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5867-1EB0-4B49-8205-025296A2FA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227616-B174-45EC-966B-90BE529BB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9F1362-69AF-4378-AC16-BAA25C9B6B74}"/>
              </a:ext>
            </a:extLst>
          </p:cNvPr>
          <p:cNvSpPr>
            <a:spLocks noGrp="1"/>
          </p:cNvSpPr>
          <p:nvPr>
            <p:ph type="dt" sz="half" idx="10"/>
          </p:nvPr>
        </p:nvSpPr>
        <p:spPr/>
        <p:txBody>
          <a:bodyPr/>
          <a:lstStyle/>
          <a:p>
            <a:fld id="{0D1F7650-00DE-438A-9A49-AD436B269803}" type="datetimeFigureOut">
              <a:rPr lang="en-US" smtClean="0"/>
              <a:t>12/30/2018</a:t>
            </a:fld>
            <a:endParaRPr lang="en-US"/>
          </a:p>
        </p:txBody>
      </p:sp>
      <p:sp>
        <p:nvSpPr>
          <p:cNvPr id="5" name="Footer Placeholder 4">
            <a:extLst>
              <a:ext uri="{FF2B5EF4-FFF2-40B4-BE49-F238E27FC236}">
                <a16:creationId xmlns:a16="http://schemas.microsoft.com/office/drawing/2014/main" id="{B8E8614C-8E72-430A-A8EB-A28B94548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37325-2141-4263-8F7E-88AB48D25ABF}"/>
              </a:ext>
            </a:extLst>
          </p:cNvPr>
          <p:cNvSpPr>
            <a:spLocks noGrp="1"/>
          </p:cNvSpPr>
          <p:nvPr>
            <p:ph type="sldNum" sz="quarter" idx="12"/>
          </p:nvPr>
        </p:nvSpPr>
        <p:spPr/>
        <p:txBody>
          <a:bodyPr/>
          <a:lstStyle/>
          <a:p>
            <a:fld id="{0CEA84C9-5C4E-4441-A626-561A0CFEC2B4}" type="slidenum">
              <a:rPr lang="en-US" smtClean="0"/>
              <a:t>‹#›</a:t>
            </a:fld>
            <a:endParaRPr lang="en-US"/>
          </a:p>
        </p:txBody>
      </p:sp>
    </p:spTree>
    <p:extLst>
      <p:ext uri="{BB962C8B-B14F-4D97-AF65-F5344CB8AC3E}">
        <p14:creationId xmlns:p14="http://schemas.microsoft.com/office/powerpoint/2010/main" val="143619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36B8-C83C-4DB2-9309-012B2630DF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5A41E4-D3FA-48B3-83DA-38A15D57F1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969110-31E6-4C8D-A3D3-3B4F222B39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79FE8B-2968-414C-A21A-DA1387BEF8BA}"/>
              </a:ext>
            </a:extLst>
          </p:cNvPr>
          <p:cNvSpPr>
            <a:spLocks noGrp="1"/>
          </p:cNvSpPr>
          <p:nvPr>
            <p:ph type="dt" sz="half" idx="10"/>
          </p:nvPr>
        </p:nvSpPr>
        <p:spPr/>
        <p:txBody>
          <a:bodyPr/>
          <a:lstStyle/>
          <a:p>
            <a:fld id="{0D1F7650-00DE-438A-9A49-AD436B269803}" type="datetimeFigureOut">
              <a:rPr lang="en-US" smtClean="0"/>
              <a:t>12/30/2018</a:t>
            </a:fld>
            <a:endParaRPr lang="en-US"/>
          </a:p>
        </p:txBody>
      </p:sp>
      <p:sp>
        <p:nvSpPr>
          <p:cNvPr id="6" name="Footer Placeholder 5">
            <a:extLst>
              <a:ext uri="{FF2B5EF4-FFF2-40B4-BE49-F238E27FC236}">
                <a16:creationId xmlns:a16="http://schemas.microsoft.com/office/drawing/2014/main" id="{ABC351D2-0113-4786-9460-7194ECF9E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399C3-6C76-4223-B4EF-503EA1C95207}"/>
              </a:ext>
            </a:extLst>
          </p:cNvPr>
          <p:cNvSpPr>
            <a:spLocks noGrp="1"/>
          </p:cNvSpPr>
          <p:nvPr>
            <p:ph type="sldNum" sz="quarter" idx="12"/>
          </p:nvPr>
        </p:nvSpPr>
        <p:spPr/>
        <p:txBody>
          <a:bodyPr/>
          <a:lstStyle/>
          <a:p>
            <a:fld id="{0CEA84C9-5C4E-4441-A626-561A0CFEC2B4}" type="slidenum">
              <a:rPr lang="en-US" smtClean="0"/>
              <a:t>‹#›</a:t>
            </a:fld>
            <a:endParaRPr lang="en-US"/>
          </a:p>
        </p:txBody>
      </p:sp>
    </p:spTree>
    <p:extLst>
      <p:ext uri="{BB962C8B-B14F-4D97-AF65-F5344CB8AC3E}">
        <p14:creationId xmlns:p14="http://schemas.microsoft.com/office/powerpoint/2010/main" val="52515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8FC-59AE-4131-87CB-9CF57FE9C0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2DD37D-11D0-4662-B5E4-AF23B2352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7E8E63-5F4E-4929-ABF0-1E8C11088E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C8A0A1-4CCE-48FA-8380-21A49E4CD8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FC594A-F190-48AC-AC8C-3B505D1B33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B6EEF5-6BD4-4DBF-88C8-924D8E62C5E9}"/>
              </a:ext>
            </a:extLst>
          </p:cNvPr>
          <p:cNvSpPr>
            <a:spLocks noGrp="1"/>
          </p:cNvSpPr>
          <p:nvPr>
            <p:ph type="dt" sz="half" idx="10"/>
          </p:nvPr>
        </p:nvSpPr>
        <p:spPr/>
        <p:txBody>
          <a:bodyPr/>
          <a:lstStyle/>
          <a:p>
            <a:fld id="{0D1F7650-00DE-438A-9A49-AD436B269803}" type="datetimeFigureOut">
              <a:rPr lang="en-US" smtClean="0"/>
              <a:t>12/30/2018</a:t>
            </a:fld>
            <a:endParaRPr lang="en-US"/>
          </a:p>
        </p:txBody>
      </p:sp>
      <p:sp>
        <p:nvSpPr>
          <p:cNvPr id="8" name="Footer Placeholder 7">
            <a:extLst>
              <a:ext uri="{FF2B5EF4-FFF2-40B4-BE49-F238E27FC236}">
                <a16:creationId xmlns:a16="http://schemas.microsoft.com/office/drawing/2014/main" id="{58B7DF29-F8F7-4034-89B6-6721139DDC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1BD24B-1735-469A-AF7B-88FB745DBB9B}"/>
              </a:ext>
            </a:extLst>
          </p:cNvPr>
          <p:cNvSpPr>
            <a:spLocks noGrp="1"/>
          </p:cNvSpPr>
          <p:nvPr>
            <p:ph type="sldNum" sz="quarter" idx="12"/>
          </p:nvPr>
        </p:nvSpPr>
        <p:spPr/>
        <p:txBody>
          <a:bodyPr/>
          <a:lstStyle/>
          <a:p>
            <a:fld id="{0CEA84C9-5C4E-4441-A626-561A0CFEC2B4}" type="slidenum">
              <a:rPr lang="en-US" smtClean="0"/>
              <a:t>‹#›</a:t>
            </a:fld>
            <a:endParaRPr lang="en-US"/>
          </a:p>
        </p:txBody>
      </p:sp>
    </p:spTree>
    <p:extLst>
      <p:ext uri="{BB962C8B-B14F-4D97-AF65-F5344CB8AC3E}">
        <p14:creationId xmlns:p14="http://schemas.microsoft.com/office/powerpoint/2010/main" val="223426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86CD-9C34-4FFA-A9E4-E612E56A3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1E1632-1410-482C-950E-9C06736F3FEB}"/>
              </a:ext>
            </a:extLst>
          </p:cNvPr>
          <p:cNvSpPr>
            <a:spLocks noGrp="1"/>
          </p:cNvSpPr>
          <p:nvPr>
            <p:ph type="dt" sz="half" idx="10"/>
          </p:nvPr>
        </p:nvSpPr>
        <p:spPr/>
        <p:txBody>
          <a:bodyPr/>
          <a:lstStyle/>
          <a:p>
            <a:fld id="{0D1F7650-00DE-438A-9A49-AD436B269803}" type="datetimeFigureOut">
              <a:rPr lang="en-US" smtClean="0"/>
              <a:t>12/30/2018</a:t>
            </a:fld>
            <a:endParaRPr lang="en-US"/>
          </a:p>
        </p:txBody>
      </p:sp>
      <p:sp>
        <p:nvSpPr>
          <p:cNvPr id="4" name="Footer Placeholder 3">
            <a:extLst>
              <a:ext uri="{FF2B5EF4-FFF2-40B4-BE49-F238E27FC236}">
                <a16:creationId xmlns:a16="http://schemas.microsoft.com/office/drawing/2014/main" id="{626D7AA1-D014-47D0-83D9-98B96299BE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2F8A81-7757-4374-86D3-7313603DCBCC}"/>
              </a:ext>
            </a:extLst>
          </p:cNvPr>
          <p:cNvSpPr>
            <a:spLocks noGrp="1"/>
          </p:cNvSpPr>
          <p:nvPr>
            <p:ph type="sldNum" sz="quarter" idx="12"/>
          </p:nvPr>
        </p:nvSpPr>
        <p:spPr/>
        <p:txBody>
          <a:bodyPr/>
          <a:lstStyle/>
          <a:p>
            <a:fld id="{0CEA84C9-5C4E-4441-A626-561A0CFEC2B4}" type="slidenum">
              <a:rPr lang="en-US" smtClean="0"/>
              <a:t>‹#›</a:t>
            </a:fld>
            <a:endParaRPr lang="en-US"/>
          </a:p>
        </p:txBody>
      </p:sp>
    </p:spTree>
    <p:extLst>
      <p:ext uri="{BB962C8B-B14F-4D97-AF65-F5344CB8AC3E}">
        <p14:creationId xmlns:p14="http://schemas.microsoft.com/office/powerpoint/2010/main" val="368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C1DB2-AD8F-4750-8AF0-4A92B4249078}"/>
              </a:ext>
            </a:extLst>
          </p:cNvPr>
          <p:cNvSpPr>
            <a:spLocks noGrp="1"/>
          </p:cNvSpPr>
          <p:nvPr>
            <p:ph type="dt" sz="half" idx="10"/>
          </p:nvPr>
        </p:nvSpPr>
        <p:spPr/>
        <p:txBody>
          <a:bodyPr/>
          <a:lstStyle/>
          <a:p>
            <a:fld id="{0D1F7650-00DE-438A-9A49-AD436B269803}" type="datetimeFigureOut">
              <a:rPr lang="en-US" smtClean="0"/>
              <a:t>12/30/2018</a:t>
            </a:fld>
            <a:endParaRPr lang="en-US"/>
          </a:p>
        </p:txBody>
      </p:sp>
      <p:sp>
        <p:nvSpPr>
          <p:cNvPr id="3" name="Footer Placeholder 2">
            <a:extLst>
              <a:ext uri="{FF2B5EF4-FFF2-40B4-BE49-F238E27FC236}">
                <a16:creationId xmlns:a16="http://schemas.microsoft.com/office/drawing/2014/main" id="{BD8987CA-D07E-4C97-A5FC-EAB14F0346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540D4-CB42-41C0-B7CA-4CBA04AB731C}"/>
              </a:ext>
            </a:extLst>
          </p:cNvPr>
          <p:cNvSpPr>
            <a:spLocks noGrp="1"/>
          </p:cNvSpPr>
          <p:nvPr>
            <p:ph type="sldNum" sz="quarter" idx="12"/>
          </p:nvPr>
        </p:nvSpPr>
        <p:spPr/>
        <p:txBody>
          <a:bodyPr/>
          <a:lstStyle/>
          <a:p>
            <a:fld id="{0CEA84C9-5C4E-4441-A626-561A0CFEC2B4}" type="slidenum">
              <a:rPr lang="en-US" smtClean="0"/>
              <a:t>‹#›</a:t>
            </a:fld>
            <a:endParaRPr lang="en-US"/>
          </a:p>
        </p:txBody>
      </p:sp>
    </p:spTree>
    <p:extLst>
      <p:ext uri="{BB962C8B-B14F-4D97-AF65-F5344CB8AC3E}">
        <p14:creationId xmlns:p14="http://schemas.microsoft.com/office/powerpoint/2010/main" val="291741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AD2E-CDAD-4667-9147-419E26EA8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45F7F-5C48-4768-AC6B-ED026A6C61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47C304-FEF9-49F2-BA7A-6277F4415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BC5749-E3D5-4C1F-9A12-E4F360CFEB08}"/>
              </a:ext>
            </a:extLst>
          </p:cNvPr>
          <p:cNvSpPr>
            <a:spLocks noGrp="1"/>
          </p:cNvSpPr>
          <p:nvPr>
            <p:ph type="dt" sz="half" idx="10"/>
          </p:nvPr>
        </p:nvSpPr>
        <p:spPr/>
        <p:txBody>
          <a:bodyPr/>
          <a:lstStyle/>
          <a:p>
            <a:fld id="{0D1F7650-00DE-438A-9A49-AD436B269803}" type="datetimeFigureOut">
              <a:rPr lang="en-US" smtClean="0"/>
              <a:t>12/30/2018</a:t>
            </a:fld>
            <a:endParaRPr lang="en-US"/>
          </a:p>
        </p:txBody>
      </p:sp>
      <p:sp>
        <p:nvSpPr>
          <p:cNvPr id="6" name="Footer Placeholder 5">
            <a:extLst>
              <a:ext uri="{FF2B5EF4-FFF2-40B4-BE49-F238E27FC236}">
                <a16:creationId xmlns:a16="http://schemas.microsoft.com/office/drawing/2014/main" id="{4A96D5F8-43BF-48C3-B764-A12AB0CC5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63AB2-D1DA-4A84-B459-DC0595ECF349}"/>
              </a:ext>
            </a:extLst>
          </p:cNvPr>
          <p:cNvSpPr>
            <a:spLocks noGrp="1"/>
          </p:cNvSpPr>
          <p:nvPr>
            <p:ph type="sldNum" sz="quarter" idx="12"/>
          </p:nvPr>
        </p:nvSpPr>
        <p:spPr/>
        <p:txBody>
          <a:bodyPr/>
          <a:lstStyle/>
          <a:p>
            <a:fld id="{0CEA84C9-5C4E-4441-A626-561A0CFEC2B4}" type="slidenum">
              <a:rPr lang="en-US" smtClean="0"/>
              <a:t>‹#›</a:t>
            </a:fld>
            <a:endParaRPr lang="en-US"/>
          </a:p>
        </p:txBody>
      </p:sp>
    </p:spTree>
    <p:extLst>
      <p:ext uri="{BB962C8B-B14F-4D97-AF65-F5344CB8AC3E}">
        <p14:creationId xmlns:p14="http://schemas.microsoft.com/office/powerpoint/2010/main" val="252974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BEFA-6F06-4882-9550-BD1A3AF3A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9076F3-40AA-48E3-907D-5DF48CFDA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D3EF54-0F37-43FA-88D3-77DA5E220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5F2097-E8F9-41F7-8D6A-74A4ECABB41C}"/>
              </a:ext>
            </a:extLst>
          </p:cNvPr>
          <p:cNvSpPr>
            <a:spLocks noGrp="1"/>
          </p:cNvSpPr>
          <p:nvPr>
            <p:ph type="dt" sz="half" idx="10"/>
          </p:nvPr>
        </p:nvSpPr>
        <p:spPr/>
        <p:txBody>
          <a:bodyPr/>
          <a:lstStyle/>
          <a:p>
            <a:fld id="{0D1F7650-00DE-438A-9A49-AD436B269803}" type="datetimeFigureOut">
              <a:rPr lang="en-US" smtClean="0"/>
              <a:t>12/30/2018</a:t>
            </a:fld>
            <a:endParaRPr lang="en-US"/>
          </a:p>
        </p:txBody>
      </p:sp>
      <p:sp>
        <p:nvSpPr>
          <p:cNvPr id="6" name="Footer Placeholder 5">
            <a:extLst>
              <a:ext uri="{FF2B5EF4-FFF2-40B4-BE49-F238E27FC236}">
                <a16:creationId xmlns:a16="http://schemas.microsoft.com/office/drawing/2014/main" id="{EFDBE968-75B2-48E3-A0D7-1160D4A30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2432C-51E1-4E8C-8C94-6C759F7FC99A}"/>
              </a:ext>
            </a:extLst>
          </p:cNvPr>
          <p:cNvSpPr>
            <a:spLocks noGrp="1"/>
          </p:cNvSpPr>
          <p:nvPr>
            <p:ph type="sldNum" sz="quarter" idx="12"/>
          </p:nvPr>
        </p:nvSpPr>
        <p:spPr/>
        <p:txBody>
          <a:bodyPr/>
          <a:lstStyle/>
          <a:p>
            <a:fld id="{0CEA84C9-5C4E-4441-A626-561A0CFEC2B4}" type="slidenum">
              <a:rPr lang="en-US" smtClean="0"/>
              <a:t>‹#›</a:t>
            </a:fld>
            <a:endParaRPr lang="en-US"/>
          </a:p>
        </p:txBody>
      </p:sp>
    </p:spTree>
    <p:extLst>
      <p:ext uri="{BB962C8B-B14F-4D97-AF65-F5344CB8AC3E}">
        <p14:creationId xmlns:p14="http://schemas.microsoft.com/office/powerpoint/2010/main" val="380812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DE107-9B06-4065-83BB-C2E920D416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EFB88B-D46F-45EA-9B14-D242E3948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4B3DE-47DF-4858-9EFD-32620C20E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F7650-00DE-438A-9A49-AD436B269803}" type="datetimeFigureOut">
              <a:rPr lang="en-US" smtClean="0"/>
              <a:t>12/30/2018</a:t>
            </a:fld>
            <a:endParaRPr lang="en-US"/>
          </a:p>
        </p:txBody>
      </p:sp>
      <p:sp>
        <p:nvSpPr>
          <p:cNvPr id="5" name="Footer Placeholder 4">
            <a:extLst>
              <a:ext uri="{FF2B5EF4-FFF2-40B4-BE49-F238E27FC236}">
                <a16:creationId xmlns:a16="http://schemas.microsoft.com/office/drawing/2014/main" id="{9C9AB0AD-B09A-45EB-BEC6-07DD7A695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E25A9C-3D0E-4711-9927-57EEB914D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A84C9-5C4E-4441-A626-561A0CFEC2B4}" type="slidenum">
              <a:rPr lang="en-US" smtClean="0"/>
              <a:t>‹#›</a:t>
            </a:fld>
            <a:endParaRPr lang="en-US"/>
          </a:p>
        </p:txBody>
      </p:sp>
    </p:spTree>
    <p:extLst>
      <p:ext uri="{BB962C8B-B14F-4D97-AF65-F5344CB8AC3E}">
        <p14:creationId xmlns:p14="http://schemas.microsoft.com/office/powerpoint/2010/main" val="23597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5.png"/><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501DE3-3319-41E7-B370-AD3AB5F57687}"/>
              </a:ext>
            </a:extLst>
          </p:cNvPr>
          <p:cNvSpPr txBox="1"/>
          <p:nvPr/>
        </p:nvSpPr>
        <p:spPr>
          <a:xfrm>
            <a:off x="352338" y="234892"/>
            <a:ext cx="5079467" cy="369332"/>
          </a:xfrm>
          <a:prstGeom prst="rect">
            <a:avLst/>
          </a:prstGeom>
          <a:noFill/>
        </p:spPr>
        <p:txBody>
          <a:bodyPr wrap="none" rtlCol="0">
            <a:spAutoFit/>
          </a:bodyPr>
          <a:lstStyle/>
          <a:p>
            <a:r>
              <a:rPr lang="en-US" b="1" dirty="0"/>
              <a:t>Interatomic potential summary – AIREBO potential </a:t>
            </a:r>
          </a:p>
        </p:txBody>
      </p:sp>
      <p:graphicFrame>
        <p:nvGraphicFramePr>
          <p:cNvPr id="6" name="Object 5">
            <a:extLst>
              <a:ext uri="{FF2B5EF4-FFF2-40B4-BE49-F238E27FC236}">
                <a16:creationId xmlns:a16="http://schemas.microsoft.com/office/drawing/2014/main" id="{06353136-5D0E-4EC1-97AD-9EF07754743F}"/>
              </a:ext>
            </a:extLst>
          </p:cNvPr>
          <p:cNvGraphicFramePr>
            <a:graphicFrameLocks noChangeAspect="1"/>
          </p:cNvGraphicFramePr>
          <p:nvPr>
            <p:extLst>
              <p:ext uri="{D42A27DB-BD31-4B8C-83A1-F6EECF244321}">
                <p14:modId xmlns:p14="http://schemas.microsoft.com/office/powerpoint/2010/main" val="1776265258"/>
              </p:ext>
            </p:extLst>
          </p:nvPr>
        </p:nvGraphicFramePr>
        <p:xfrm>
          <a:off x="352338" y="839874"/>
          <a:ext cx="3598877" cy="391182"/>
        </p:xfrm>
        <a:graphic>
          <a:graphicData uri="http://schemas.openxmlformats.org/presentationml/2006/ole">
            <mc:AlternateContent xmlns:mc="http://schemas.openxmlformats.org/markup-compatibility/2006">
              <mc:Choice xmlns:v="urn:schemas-microsoft-com:vml" Requires="v">
                <p:oleObj spid="_x0000_s1445" name="Equation" r:id="rId3" imgW="1752480" imgH="190440" progId="Equation.DSMT4">
                  <p:embed/>
                </p:oleObj>
              </mc:Choice>
              <mc:Fallback>
                <p:oleObj name="Equation" r:id="rId3" imgW="1752480" imgH="190440" progId="Equation.DSMT4">
                  <p:embed/>
                  <p:pic>
                    <p:nvPicPr>
                      <p:cNvPr id="0" name=""/>
                      <p:cNvPicPr/>
                      <p:nvPr/>
                    </p:nvPicPr>
                    <p:blipFill>
                      <a:blip r:embed="rId4"/>
                      <a:stretch>
                        <a:fillRect/>
                      </a:stretch>
                    </p:blipFill>
                    <p:spPr>
                      <a:xfrm>
                        <a:off x="352338" y="839874"/>
                        <a:ext cx="3598877" cy="391182"/>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E61848A6-1DE1-404D-B52F-5DD719F040DA}"/>
              </a:ext>
            </a:extLst>
          </p:cNvPr>
          <p:cNvGraphicFramePr>
            <a:graphicFrameLocks noChangeAspect="1"/>
          </p:cNvGraphicFramePr>
          <p:nvPr>
            <p:extLst>
              <p:ext uri="{D42A27DB-BD31-4B8C-83A1-F6EECF244321}">
                <p14:modId xmlns:p14="http://schemas.microsoft.com/office/powerpoint/2010/main" val="722255230"/>
              </p:ext>
            </p:extLst>
          </p:nvPr>
        </p:nvGraphicFramePr>
        <p:xfrm>
          <a:off x="352338" y="1325967"/>
          <a:ext cx="2815772" cy="469295"/>
        </p:xfrm>
        <a:graphic>
          <a:graphicData uri="http://schemas.openxmlformats.org/presentationml/2006/ole">
            <mc:AlternateContent xmlns:mc="http://schemas.openxmlformats.org/markup-compatibility/2006">
              <mc:Choice xmlns:v="urn:schemas-microsoft-com:vml" Requires="v">
                <p:oleObj spid="_x0000_s1446" name="Equation" r:id="rId5" imgW="1676160" imgH="279360" progId="Equation.DSMT4">
                  <p:embed/>
                </p:oleObj>
              </mc:Choice>
              <mc:Fallback>
                <p:oleObj name="Equation" r:id="rId5" imgW="1676160" imgH="279360" progId="Equation.DSMT4">
                  <p:embed/>
                  <p:pic>
                    <p:nvPicPr>
                      <p:cNvPr id="0" name=""/>
                      <p:cNvPicPr/>
                      <p:nvPr/>
                    </p:nvPicPr>
                    <p:blipFill>
                      <a:blip r:embed="rId6"/>
                      <a:stretch>
                        <a:fillRect/>
                      </a:stretch>
                    </p:blipFill>
                    <p:spPr>
                      <a:xfrm>
                        <a:off x="352338" y="1325967"/>
                        <a:ext cx="2815772" cy="46929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A83FF6B-F125-4B61-A75E-5C9BF6835977}"/>
              </a:ext>
            </a:extLst>
          </p:cNvPr>
          <p:cNvGraphicFramePr>
            <a:graphicFrameLocks noChangeAspect="1"/>
          </p:cNvGraphicFramePr>
          <p:nvPr>
            <p:extLst>
              <p:ext uri="{D42A27DB-BD31-4B8C-83A1-F6EECF244321}">
                <p14:modId xmlns:p14="http://schemas.microsoft.com/office/powerpoint/2010/main" val="170553783"/>
              </p:ext>
            </p:extLst>
          </p:nvPr>
        </p:nvGraphicFramePr>
        <p:xfrm>
          <a:off x="358366" y="1783328"/>
          <a:ext cx="5966762" cy="500438"/>
        </p:xfrm>
        <a:graphic>
          <a:graphicData uri="http://schemas.openxmlformats.org/presentationml/2006/ole">
            <mc:AlternateContent xmlns:mc="http://schemas.openxmlformats.org/markup-compatibility/2006">
              <mc:Choice xmlns:v="urn:schemas-microsoft-com:vml" Requires="v">
                <p:oleObj spid="_x0000_s1447" name="Equation" r:id="rId7" imgW="3936960" imgH="330120" progId="Equation.DSMT4">
                  <p:embed/>
                </p:oleObj>
              </mc:Choice>
              <mc:Fallback>
                <p:oleObj name="Equation" r:id="rId7" imgW="3936960" imgH="330120" progId="Equation.DSMT4">
                  <p:embed/>
                  <p:pic>
                    <p:nvPicPr>
                      <p:cNvPr id="0" name=""/>
                      <p:cNvPicPr/>
                      <p:nvPr/>
                    </p:nvPicPr>
                    <p:blipFill>
                      <a:blip r:embed="rId8"/>
                      <a:stretch>
                        <a:fillRect/>
                      </a:stretch>
                    </p:blipFill>
                    <p:spPr>
                      <a:xfrm>
                        <a:off x="358366" y="1783328"/>
                        <a:ext cx="5966762" cy="5004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CA4BD81F-A896-4B68-94DC-B580FA1B73B4}"/>
              </a:ext>
            </a:extLst>
          </p:cNvPr>
          <p:cNvGraphicFramePr>
            <a:graphicFrameLocks noChangeAspect="1"/>
          </p:cNvGraphicFramePr>
          <p:nvPr>
            <p:extLst>
              <p:ext uri="{D42A27DB-BD31-4B8C-83A1-F6EECF244321}">
                <p14:modId xmlns:p14="http://schemas.microsoft.com/office/powerpoint/2010/main" val="2665494036"/>
              </p:ext>
            </p:extLst>
          </p:nvPr>
        </p:nvGraphicFramePr>
        <p:xfrm>
          <a:off x="352338" y="2180858"/>
          <a:ext cx="5771625" cy="693411"/>
        </p:xfrm>
        <a:graphic>
          <a:graphicData uri="http://schemas.openxmlformats.org/presentationml/2006/ole">
            <mc:AlternateContent xmlns:mc="http://schemas.openxmlformats.org/markup-compatibility/2006">
              <mc:Choice xmlns:v="urn:schemas-microsoft-com:vml" Requires="v">
                <p:oleObj spid="_x0000_s1448" name="Equation" r:id="rId9" imgW="3593880" imgH="431640" progId="Equation.DSMT4">
                  <p:embed/>
                </p:oleObj>
              </mc:Choice>
              <mc:Fallback>
                <p:oleObj name="Equation" r:id="rId9" imgW="3593880" imgH="431640" progId="Equation.DSMT4">
                  <p:embed/>
                  <p:pic>
                    <p:nvPicPr>
                      <p:cNvPr id="0" name=""/>
                      <p:cNvPicPr/>
                      <p:nvPr/>
                    </p:nvPicPr>
                    <p:blipFill>
                      <a:blip r:embed="rId10"/>
                      <a:stretch>
                        <a:fillRect/>
                      </a:stretch>
                    </p:blipFill>
                    <p:spPr>
                      <a:xfrm>
                        <a:off x="352338" y="2180858"/>
                        <a:ext cx="5771625" cy="693411"/>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FB3881E4-AE5C-421B-9CAA-41CD66AE3F8A}"/>
              </a:ext>
            </a:extLst>
          </p:cNvPr>
          <p:cNvPicPr>
            <a:picLocks noChangeAspect="1"/>
          </p:cNvPicPr>
          <p:nvPr/>
        </p:nvPicPr>
        <p:blipFill>
          <a:blip r:embed="rId11"/>
          <a:stretch>
            <a:fillRect/>
          </a:stretch>
        </p:blipFill>
        <p:spPr>
          <a:xfrm>
            <a:off x="7179381" y="98337"/>
            <a:ext cx="4103812" cy="3381016"/>
          </a:xfrm>
          <a:prstGeom prst="rect">
            <a:avLst/>
          </a:prstGeom>
        </p:spPr>
      </p:pic>
      <p:pic>
        <p:nvPicPr>
          <p:cNvPr id="13" name="Picture 12">
            <a:extLst>
              <a:ext uri="{FF2B5EF4-FFF2-40B4-BE49-F238E27FC236}">
                <a16:creationId xmlns:a16="http://schemas.microsoft.com/office/drawing/2014/main" id="{AFCB39D6-E143-4AB2-B3B6-D756997D0384}"/>
              </a:ext>
            </a:extLst>
          </p:cNvPr>
          <p:cNvPicPr>
            <a:picLocks noChangeAspect="1"/>
          </p:cNvPicPr>
          <p:nvPr/>
        </p:nvPicPr>
        <p:blipFill rotWithShape="1">
          <a:blip r:embed="rId12"/>
          <a:srcRect l="2396" r="2129"/>
          <a:stretch/>
        </p:blipFill>
        <p:spPr>
          <a:xfrm>
            <a:off x="7282364" y="3577690"/>
            <a:ext cx="4000829" cy="3280310"/>
          </a:xfrm>
          <a:prstGeom prst="rect">
            <a:avLst/>
          </a:prstGeom>
        </p:spPr>
      </p:pic>
      <p:sp>
        <p:nvSpPr>
          <p:cNvPr id="14" name="TextBox 13">
            <a:extLst>
              <a:ext uri="{FF2B5EF4-FFF2-40B4-BE49-F238E27FC236}">
                <a16:creationId xmlns:a16="http://schemas.microsoft.com/office/drawing/2014/main" id="{3AC59705-ABE2-48D1-8352-DAC4F355592B}"/>
              </a:ext>
            </a:extLst>
          </p:cNvPr>
          <p:cNvSpPr txBox="1"/>
          <p:nvPr/>
        </p:nvSpPr>
        <p:spPr>
          <a:xfrm>
            <a:off x="129238" y="3429000"/>
            <a:ext cx="5966762" cy="646331"/>
          </a:xfrm>
          <a:prstGeom prst="rect">
            <a:avLst/>
          </a:prstGeom>
          <a:noFill/>
        </p:spPr>
        <p:txBody>
          <a:bodyPr wrap="none" rtlCol="0">
            <a:spAutoFit/>
          </a:bodyPr>
          <a:lstStyle/>
          <a:p>
            <a:r>
              <a:rPr lang="en-US" dirty="0"/>
              <a:t>For details of all equations, please refer to the original paper: </a:t>
            </a:r>
          </a:p>
          <a:p>
            <a:endParaRPr lang="en-US" dirty="0"/>
          </a:p>
        </p:txBody>
      </p:sp>
      <p:sp>
        <p:nvSpPr>
          <p:cNvPr id="15" name="Rectangle 14">
            <a:extLst>
              <a:ext uri="{FF2B5EF4-FFF2-40B4-BE49-F238E27FC236}">
                <a16:creationId xmlns:a16="http://schemas.microsoft.com/office/drawing/2014/main" id="{D73CD25A-BA05-451B-8F23-3D4AC0D6FEA5}"/>
              </a:ext>
            </a:extLst>
          </p:cNvPr>
          <p:cNvSpPr/>
          <p:nvPr/>
        </p:nvSpPr>
        <p:spPr>
          <a:xfrm>
            <a:off x="129238" y="3936714"/>
            <a:ext cx="7374971" cy="923330"/>
          </a:xfrm>
          <a:prstGeom prst="rect">
            <a:avLst/>
          </a:prstGeom>
        </p:spPr>
        <p:txBody>
          <a:bodyPr wrap="square">
            <a:spAutoFit/>
          </a:bodyPr>
          <a:lstStyle/>
          <a:p>
            <a:r>
              <a:rPr lang="en-US" b="1" dirty="0"/>
              <a:t>S. J. Stuart, “A reactive potential for hydrocarbons with intermolecular interactions” </a:t>
            </a:r>
            <a:r>
              <a:rPr lang="de-DE" dirty="0"/>
              <a:t>J. Chem. Phys. </a:t>
            </a:r>
            <a:r>
              <a:rPr lang="de-DE" b="1" dirty="0"/>
              <a:t>112</a:t>
            </a:r>
            <a:r>
              <a:rPr lang="de-DE" dirty="0"/>
              <a:t>, 6472 (2000). </a:t>
            </a:r>
            <a:endParaRPr lang="en-US" b="1" dirty="0"/>
          </a:p>
          <a:p>
            <a:endParaRPr lang="en-US" b="1" dirty="0"/>
          </a:p>
        </p:txBody>
      </p:sp>
      <p:sp>
        <p:nvSpPr>
          <p:cNvPr id="16" name="Rectangle 15">
            <a:extLst>
              <a:ext uri="{FF2B5EF4-FFF2-40B4-BE49-F238E27FC236}">
                <a16:creationId xmlns:a16="http://schemas.microsoft.com/office/drawing/2014/main" id="{0CF6116A-C74B-4C13-BC83-2A9965CB3F40}"/>
              </a:ext>
            </a:extLst>
          </p:cNvPr>
          <p:cNvSpPr/>
          <p:nvPr/>
        </p:nvSpPr>
        <p:spPr>
          <a:xfrm>
            <a:off x="7348756" y="914400"/>
            <a:ext cx="522783" cy="241602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682FC7-4AF1-4D13-81CC-413984F1E9F5}"/>
              </a:ext>
            </a:extLst>
          </p:cNvPr>
          <p:cNvSpPr/>
          <p:nvPr/>
        </p:nvSpPr>
        <p:spPr>
          <a:xfrm>
            <a:off x="7386856" y="4541798"/>
            <a:ext cx="668314" cy="217332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24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058D63-1139-4E18-9B82-C6CA5A7E9D7A}"/>
              </a:ext>
            </a:extLst>
          </p:cNvPr>
          <p:cNvSpPr txBox="1"/>
          <p:nvPr/>
        </p:nvSpPr>
        <p:spPr>
          <a:xfrm>
            <a:off x="352338" y="234892"/>
            <a:ext cx="4956357" cy="369332"/>
          </a:xfrm>
          <a:prstGeom prst="rect">
            <a:avLst/>
          </a:prstGeom>
          <a:noFill/>
        </p:spPr>
        <p:txBody>
          <a:bodyPr wrap="none" rtlCol="0">
            <a:spAutoFit/>
          </a:bodyPr>
          <a:lstStyle/>
          <a:p>
            <a:r>
              <a:rPr lang="en-US" b="1" dirty="0"/>
              <a:t>Interatomic potential summary – </a:t>
            </a:r>
            <a:r>
              <a:rPr lang="en-US" b="1" dirty="0" err="1"/>
              <a:t>Tersoff</a:t>
            </a:r>
            <a:r>
              <a:rPr lang="en-US" b="1" dirty="0"/>
              <a:t> potential </a:t>
            </a:r>
          </a:p>
        </p:txBody>
      </p:sp>
      <p:pic>
        <p:nvPicPr>
          <p:cNvPr id="4" name="Picture 3">
            <a:extLst>
              <a:ext uri="{FF2B5EF4-FFF2-40B4-BE49-F238E27FC236}">
                <a16:creationId xmlns:a16="http://schemas.microsoft.com/office/drawing/2014/main" id="{84EA1E73-D6F9-426B-9C24-CB107D802DDC}"/>
              </a:ext>
            </a:extLst>
          </p:cNvPr>
          <p:cNvPicPr>
            <a:picLocks noChangeAspect="1"/>
          </p:cNvPicPr>
          <p:nvPr/>
        </p:nvPicPr>
        <p:blipFill>
          <a:blip r:embed="rId3"/>
          <a:stretch>
            <a:fillRect/>
          </a:stretch>
        </p:blipFill>
        <p:spPr>
          <a:xfrm>
            <a:off x="7439199" y="419558"/>
            <a:ext cx="4400463" cy="3136058"/>
          </a:xfrm>
          <a:prstGeom prst="rect">
            <a:avLst/>
          </a:prstGeom>
        </p:spPr>
      </p:pic>
      <p:graphicFrame>
        <p:nvGraphicFramePr>
          <p:cNvPr id="5" name="Object 4">
            <a:extLst>
              <a:ext uri="{FF2B5EF4-FFF2-40B4-BE49-F238E27FC236}">
                <a16:creationId xmlns:a16="http://schemas.microsoft.com/office/drawing/2014/main" id="{C225D916-1666-47C3-9B69-4DFDE8C638C5}"/>
              </a:ext>
            </a:extLst>
          </p:cNvPr>
          <p:cNvGraphicFramePr>
            <a:graphicFrameLocks noChangeAspect="1"/>
          </p:cNvGraphicFramePr>
          <p:nvPr>
            <p:extLst>
              <p:ext uri="{D42A27DB-BD31-4B8C-83A1-F6EECF244321}">
                <p14:modId xmlns:p14="http://schemas.microsoft.com/office/powerpoint/2010/main" val="3179425259"/>
              </p:ext>
            </p:extLst>
          </p:nvPr>
        </p:nvGraphicFramePr>
        <p:xfrm>
          <a:off x="224257" y="745740"/>
          <a:ext cx="7214942" cy="2809876"/>
        </p:xfrm>
        <a:graphic>
          <a:graphicData uri="http://schemas.openxmlformats.org/presentationml/2006/ole">
            <mc:AlternateContent xmlns:mc="http://schemas.openxmlformats.org/markup-compatibility/2006">
              <mc:Choice xmlns:v="urn:schemas-microsoft-com:vml" Requires="v">
                <p:oleObj spid="_x0000_s2157" name="Equation" r:id="rId4" imgW="6260760" imgH="2438280" progId="Equation.DSMT4">
                  <p:embed/>
                </p:oleObj>
              </mc:Choice>
              <mc:Fallback>
                <p:oleObj name="Equation" r:id="rId4" imgW="6260760" imgH="2438280" progId="Equation.DSMT4">
                  <p:embed/>
                  <p:pic>
                    <p:nvPicPr>
                      <p:cNvPr id="0" name=""/>
                      <p:cNvPicPr/>
                      <p:nvPr/>
                    </p:nvPicPr>
                    <p:blipFill>
                      <a:blip r:embed="rId5"/>
                      <a:stretch>
                        <a:fillRect/>
                      </a:stretch>
                    </p:blipFill>
                    <p:spPr>
                      <a:xfrm>
                        <a:off x="224257" y="745740"/>
                        <a:ext cx="7214942" cy="2809876"/>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02F15D9F-F444-4787-B162-B571E5D9845F}"/>
              </a:ext>
            </a:extLst>
          </p:cNvPr>
          <p:cNvSpPr txBox="1"/>
          <p:nvPr/>
        </p:nvSpPr>
        <p:spPr>
          <a:xfrm>
            <a:off x="511728" y="4441781"/>
            <a:ext cx="5966762" cy="646331"/>
          </a:xfrm>
          <a:prstGeom prst="rect">
            <a:avLst/>
          </a:prstGeom>
          <a:noFill/>
        </p:spPr>
        <p:txBody>
          <a:bodyPr wrap="none" rtlCol="0">
            <a:spAutoFit/>
          </a:bodyPr>
          <a:lstStyle/>
          <a:p>
            <a:r>
              <a:rPr lang="en-US" dirty="0"/>
              <a:t>For details of all equations, please refer to the original paper: </a:t>
            </a:r>
          </a:p>
          <a:p>
            <a:endParaRPr lang="en-US" dirty="0"/>
          </a:p>
        </p:txBody>
      </p:sp>
      <p:sp>
        <p:nvSpPr>
          <p:cNvPr id="8" name="Rectangle 7">
            <a:extLst>
              <a:ext uri="{FF2B5EF4-FFF2-40B4-BE49-F238E27FC236}">
                <a16:creationId xmlns:a16="http://schemas.microsoft.com/office/drawing/2014/main" id="{A6FD4718-42C7-4F8B-832E-A3024EFFBB40}"/>
              </a:ext>
            </a:extLst>
          </p:cNvPr>
          <p:cNvSpPr/>
          <p:nvPr/>
        </p:nvSpPr>
        <p:spPr>
          <a:xfrm>
            <a:off x="511729" y="4771340"/>
            <a:ext cx="8384622" cy="646331"/>
          </a:xfrm>
          <a:prstGeom prst="rect">
            <a:avLst/>
          </a:prstGeom>
        </p:spPr>
        <p:txBody>
          <a:bodyPr wrap="square">
            <a:spAutoFit/>
          </a:bodyPr>
          <a:lstStyle/>
          <a:p>
            <a:r>
              <a:rPr lang="en-US" b="1" dirty="0"/>
              <a:t>J. </a:t>
            </a:r>
            <a:r>
              <a:rPr lang="en-US" b="1" dirty="0" err="1"/>
              <a:t>Tersoff</a:t>
            </a:r>
            <a:r>
              <a:rPr lang="en-US" b="1" dirty="0"/>
              <a:t>, “Modeling solid-state chemistry: Interatomic potentials for multicomponent systems” </a:t>
            </a:r>
            <a:r>
              <a:rPr lang="pt-BR" dirty="0"/>
              <a:t>Phys. Rev. B </a:t>
            </a:r>
            <a:r>
              <a:rPr lang="pt-BR" b="1" dirty="0"/>
              <a:t>39</a:t>
            </a:r>
            <a:r>
              <a:rPr lang="pt-BR" dirty="0"/>
              <a:t>, 5566(R) </a:t>
            </a:r>
          </a:p>
        </p:txBody>
      </p:sp>
      <p:sp>
        <p:nvSpPr>
          <p:cNvPr id="9" name="Rectangle 8">
            <a:extLst>
              <a:ext uri="{FF2B5EF4-FFF2-40B4-BE49-F238E27FC236}">
                <a16:creationId xmlns:a16="http://schemas.microsoft.com/office/drawing/2014/main" id="{F8A7E467-651A-4B39-AFF2-508D5D98C6A8}"/>
              </a:ext>
            </a:extLst>
          </p:cNvPr>
          <p:cNvSpPr/>
          <p:nvPr/>
        </p:nvSpPr>
        <p:spPr>
          <a:xfrm>
            <a:off x="7439199" y="1238251"/>
            <a:ext cx="1904826" cy="196214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24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EE0AB-0E8E-41BF-B9DB-667F0AEBF075}"/>
              </a:ext>
            </a:extLst>
          </p:cNvPr>
          <p:cNvSpPr txBox="1"/>
          <p:nvPr/>
        </p:nvSpPr>
        <p:spPr>
          <a:xfrm>
            <a:off x="352338" y="234892"/>
            <a:ext cx="4977260" cy="369332"/>
          </a:xfrm>
          <a:prstGeom prst="rect">
            <a:avLst/>
          </a:prstGeom>
          <a:noFill/>
        </p:spPr>
        <p:txBody>
          <a:bodyPr wrap="none" rtlCol="0">
            <a:spAutoFit/>
          </a:bodyPr>
          <a:lstStyle/>
          <a:p>
            <a:r>
              <a:rPr lang="en-US" b="1" dirty="0"/>
              <a:t>Interatomic potential summary – LCBOP potential </a:t>
            </a:r>
          </a:p>
        </p:txBody>
      </p:sp>
      <p:graphicFrame>
        <p:nvGraphicFramePr>
          <p:cNvPr id="3" name="Object 2">
            <a:extLst>
              <a:ext uri="{FF2B5EF4-FFF2-40B4-BE49-F238E27FC236}">
                <a16:creationId xmlns:a16="http://schemas.microsoft.com/office/drawing/2014/main" id="{D50D6A94-D528-4722-A971-0FDC70FE4B1A}"/>
              </a:ext>
            </a:extLst>
          </p:cNvPr>
          <p:cNvGraphicFramePr>
            <a:graphicFrameLocks noChangeAspect="1"/>
          </p:cNvGraphicFramePr>
          <p:nvPr>
            <p:extLst>
              <p:ext uri="{D42A27DB-BD31-4B8C-83A1-F6EECF244321}">
                <p14:modId xmlns:p14="http://schemas.microsoft.com/office/powerpoint/2010/main" val="195216279"/>
              </p:ext>
            </p:extLst>
          </p:nvPr>
        </p:nvGraphicFramePr>
        <p:xfrm>
          <a:off x="453368" y="747422"/>
          <a:ext cx="4403858" cy="819867"/>
        </p:xfrm>
        <a:graphic>
          <a:graphicData uri="http://schemas.openxmlformats.org/presentationml/2006/ole">
            <mc:AlternateContent xmlns:mc="http://schemas.openxmlformats.org/markup-compatibility/2006">
              <mc:Choice xmlns:v="urn:schemas-microsoft-com:vml" Requires="v">
                <p:oleObj spid="_x0000_s3118" name="Equation" r:id="rId3" imgW="2387520" imgH="444240" progId="Equation.DSMT4">
                  <p:embed/>
                </p:oleObj>
              </mc:Choice>
              <mc:Fallback>
                <p:oleObj name="Equation" r:id="rId3" imgW="2387520" imgH="444240" progId="Equation.DSMT4">
                  <p:embed/>
                  <p:pic>
                    <p:nvPicPr>
                      <p:cNvPr id="0" name=""/>
                      <p:cNvPicPr/>
                      <p:nvPr/>
                    </p:nvPicPr>
                    <p:blipFill>
                      <a:blip r:embed="rId4"/>
                      <a:stretch>
                        <a:fillRect/>
                      </a:stretch>
                    </p:blipFill>
                    <p:spPr>
                      <a:xfrm>
                        <a:off x="453368" y="747422"/>
                        <a:ext cx="4403858" cy="819867"/>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1A8F8BD6-4A57-47BE-B59D-35DB29F785CC}"/>
              </a:ext>
            </a:extLst>
          </p:cNvPr>
          <p:cNvPicPr>
            <a:picLocks noChangeAspect="1"/>
          </p:cNvPicPr>
          <p:nvPr/>
        </p:nvPicPr>
        <p:blipFill>
          <a:blip r:embed="rId5"/>
          <a:stretch>
            <a:fillRect/>
          </a:stretch>
        </p:blipFill>
        <p:spPr>
          <a:xfrm>
            <a:off x="6096000" y="13174"/>
            <a:ext cx="5915156" cy="6844826"/>
          </a:xfrm>
          <a:prstGeom prst="rect">
            <a:avLst/>
          </a:prstGeom>
        </p:spPr>
      </p:pic>
      <p:sp>
        <p:nvSpPr>
          <p:cNvPr id="6" name="TextBox 5">
            <a:extLst>
              <a:ext uri="{FF2B5EF4-FFF2-40B4-BE49-F238E27FC236}">
                <a16:creationId xmlns:a16="http://schemas.microsoft.com/office/drawing/2014/main" id="{5447B6FC-184A-48BD-AA61-6AA1B1A33686}"/>
              </a:ext>
            </a:extLst>
          </p:cNvPr>
          <p:cNvSpPr txBox="1"/>
          <p:nvPr/>
        </p:nvSpPr>
        <p:spPr>
          <a:xfrm>
            <a:off x="0" y="1889081"/>
            <a:ext cx="5966762" cy="646331"/>
          </a:xfrm>
          <a:prstGeom prst="rect">
            <a:avLst/>
          </a:prstGeom>
          <a:noFill/>
        </p:spPr>
        <p:txBody>
          <a:bodyPr wrap="none" rtlCol="0">
            <a:spAutoFit/>
          </a:bodyPr>
          <a:lstStyle/>
          <a:p>
            <a:r>
              <a:rPr lang="en-US"/>
              <a:t>For details of all equations, please refer to the original paper: </a:t>
            </a:r>
          </a:p>
          <a:p>
            <a:endParaRPr lang="en-US" dirty="0"/>
          </a:p>
        </p:txBody>
      </p:sp>
      <p:sp>
        <p:nvSpPr>
          <p:cNvPr id="7" name="Rectangle 6">
            <a:extLst>
              <a:ext uri="{FF2B5EF4-FFF2-40B4-BE49-F238E27FC236}">
                <a16:creationId xmlns:a16="http://schemas.microsoft.com/office/drawing/2014/main" id="{3D575C38-41F5-4E04-9082-354FD3B06012}"/>
              </a:ext>
            </a:extLst>
          </p:cNvPr>
          <p:cNvSpPr/>
          <p:nvPr/>
        </p:nvSpPr>
        <p:spPr>
          <a:xfrm>
            <a:off x="0" y="2305735"/>
            <a:ext cx="6096000" cy="923330"/>
          </a:xfrm>
          <a:prstGeom prst="rect">
            <a:avLst/>
          </a:prstGeom>
        </p:spPr>
        <p:txBody>
          <a:bodyPr>
            <a:spAutoFit/>
          </a:bodyPr>
          <a:lstStyle/>
          <a:p>
            <a:r>
              <a:rPr lang="en-US" dirty="0"/>
              <a:t>J. H. Los and A. </a:t>
            </a:r>
            <a:r>
              <a:rPr lang="en-US" dirty="0" err="1"/>
              <a:t>Fasolino</a:t>
            </a:r>
            <a:r>
              <a:rPr lang="en-US" dirty="0"/>
              <a:t>, “</a:t>
            </a:r>
            <a:r>
              <a:rPr lang="en-US" b="1" dirty="0"/>
              <a:t>Intrinsic long-range bond-order potential for carbon: Performance in Monte Carlo simulations of graphitization” </a:t>
            </a:r>
            <a:r>
              <a:rPr lang="en-US" dirty="0"/>
              <a:t>Phys. Rev. B </a:t>
            </a:r>
            <a:r>
              <a:rPr lang="en-US" b="1" dirty="0"/>
              <a:t>68</a:t>
            </a:r>
            <a:r>
              <a:rPr lang="en-US" dirty="0"/>
              <a:t>, 024107 </a:t>
            </a:r>
            <a:r>
              <a:rPr lang="en-US" b="1" dirty="0"/>
              <a:t>(2003)</a:t>
            </a:r>
            <a:endParaRPr lang="en-US" dirty="0"/>
          </a:p>
        </p:txBody>
      </p:sp>
      <p:sp>
        <p:nvSpPr>
          <p:cNvPr id="8" name="Rectangle 7">
            <a:extLst>
              <a:ext uri="{FF2B5EF4-FFF2-40B4-BE49-F238E27FC236}">
                <a16:creationId xmlns:a16="http://schemas.microsoft.com/office/drawing/2014/main" id="{45BB43AC-F085-46F1-AF42-6CAEDA046C83}"/>
              </a:ext>
            </a:extLst>
          </p:cNvPr>
          <p:cNvSpPr/>
          <p:nvPr/>
        </p:nvSpPr>
        <p:spPr>
          <a:xfrm>
            <a:off x="6819900" y="942976"/>
            <a:ext cx="862373" cy="248602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ADE67-C0AA-4FDB-9D08-D4DCB6715F09}"/>
              </a:ext>
            </a:extLst>
          </p:cNvPr>
          <p:cNvSpPr/>
          <p:nvPr/>
        </p:nvSpPr>
        <p:spPr>
          <a:xfrm>
            <a:off x="5966762" y="3862063"/>
            <a:ext cx="3171825" cy="2336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E6A1CAE-0800-4F1D-BA3D-C913DF1FE92C}"/>
              </a:ext>
            </a:extLst>
          </p:cNvPr>
          <p:cNvSpPr/>
          <p:nvPr/>
        </p:nvSpPr>
        <p:spPr>
          <a:xfrm>
            <a:off x="6096000" y="5363067"/>
            <a:ext cx="519763" cy="1589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8826FC-6A44-491C-ACC8-D4EAEB76ECBF}"/>
              </a:ext>
            </a:extLst>
          </p:cNvPr>
          <p:cNvSpPr/>
          <p:nvPr/>
        </p:nvSpPr>
        <p:spPr>
          <a:xfrm>
            <a:off x="6087776" y="6051313"/>
            <a:ext cx="519763" cy="15898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6B1714-E8F7-4347-8BF0-4523F72A28D9}"/>
              </a:ext>
            </a:extLst>
          </p:cNvPr>
          <p:cNvSpPr txBox="1"/>
          <p:nvPr/>
        </p:nvSpPr>
        <p:spPr>
          <a:xfrm>
            <a:off x="24575" y="3820269"/>
            <a:ext cx="5688224" cy="923330"/>
          </a:xfrm>
          <a:prstGeom prst="rect">
            <a:avLst/>
          </a:prstGeom>
          <a:noFill/>
        </p:spPr>
        <p:txBody>
          <a:bodyPr wrap="square" rtlCol="0">
            <a:spAutoFit/>
          </a:bodyPr>
          <a:lstStyle/>
          <a:p>
            <a:r>
              <a:rPr lang="en-US" dirty="0"/>
              <a:t>For each potential, there are about 20 or more equations. </a:t>
            </a:r>
          </a:p>
          <a:p>
            <a:r>
              <a:rPr lang="en-US" dirty="0"/>
              <a:t>It would be better to directly refer to the original paper for more details.</a:t>
            </a:r>
          </a:p>
        </p:txBody>
      </p:sp>
    </p:spTree>
    <p:extLst>
      <p:ext uri="{BB962C8B-B14F-4D97-AF65-F5344CB8AC3E}">
        <p14:creationId xmlns:p14="http://schemas.microsoft.com/office/powerpoint/2010/main" val="163187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D4EA2-4E4D-4161-B4B8-DF1522577D83}"/>
              </a:ext>
            </a:extLst>
          </p:cNvPr>
          <p:cNvSpPr txBox="1"/>
          <p:nvPr/>
        </p:nvSpPr>
        <p:spPr>
          <a:xfrm>
            <a:off x="86683" y="0"/>
            <a:ext cx="11390941"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Test of MD-</a:t>
            </a:r>
            <a:r>
              <a:rPr lang="el-GR" sz="2800" b="1" i="1" dirty="0">
                <a:latin typeface="Times New Roman" panose="02020603050405020304" pitchFamily="18" charset="0"/>
                <a:cs typeface="Times New Roman" panose="02020603050405020304" pitchFamily="18" charset="0"/>
              </a:rPr>
              <a:t>κ</a:t>
            </a:r>
            <a:r>
              <a:rPr lang="en-US" sz="2800" b="1" dirty="0">
                <a:latin typeface="Times New Roman" panose="02020603050405020304" pitchFamily="18" charset="0"/>
                <a:cs typeface="Times New Roman" panose="02020603050405020304" pitchFamily="18" charset="0"/>
              </a:rPr>
              <a:t> of graphene with different parameters, </a:t>
            </a:r>
            <a:endParaRPr lang="en-US" sz="2800" b="1" dirty="0"/>
          </a:p>
          <a:p>
            <a:r>
              <a:rPr lang="en-US" sz="2800" b="1" dirty="0">
                <a:latin typeface="Times New Roman" panose="02020603050405020304" pitchFamily="18" charset="0"/>
                <a:cs typeface="Times New Roman" panose="02020603050405020304" pitchFamily="18" charset="0"/>
              </a:rPr>
              <a:t>using TERSOFF potential at 200 K, using 88000-atom system</a:t>
            </a:r>
            <a:endParaRPr lang="en-US" sz="2800" b="1" dirty="0"/>
          </a:p>
        </p:txBody>
      </p:sp>
      <p:graphicFrame>
        <p:nvGraphicFramePr>
          <p:cNvPr id="3" name="Table 2">
            <a:extLst>
              <a:ext uri="{FF2B5EF4-FFF2-40B4-BE49-F238E27FC236}">
                <a16:creationId xmlns:a16="http://schemas.microsoft.com/office/drawing/2014/main" id="{F18C53D4-1A74-4E1E-B6EB-8B845AD522E8}"/>
              </a:ext>
            </a:extLst>
          </p:cNvPr>
          <p:cNvGraphicFramePr>
            <a:graphicFrameLocks noGrp="1"/>
          </p:cNvGraphicFramePr>
          <p:nvPr>
            <p:extLst>
              <p:ext uri="{D42A27DB-BD31-4B8C-83A1-F6EECF244321}">
                <p14:modId xmlns:p14="http://schemas.microsoft.com/office/powerpoint/2010/main" val="3645014860"/>
              </p:ext>
            </p:extLst>
          </p:nvPr>
        </p:nvGraphicFramePr>
        <p:xfrm>
          <a:off x="104775" y="1058882"/>
          <a:ext cx="11651586" cy="5455920"/>
        </p:xfrm>
        <a:graphic>
          <a:graphicData uri="http://schemas.openxmlformats.org/drawingml/2006/table">
            <a:tbl>
              <a:tblPr firstRow="1" bandRow="1">
                <a:tableStyleId>{5C22544A-7EE6-4342-B048-85BDC9FD1C3A}</a:tableStyleId>
              </a:tblPr>
              <a:tblGrid>
                <a:gridCol w="695804">
                  <a:extLst>
                    <a:ext uri="{9D8B030D-6E8A-4147-A177-3AD203B41FA5}">
                      <a16:colId xmlns:a16="http://schemas.microsoft.com/office/drawing/2014/main" val="2661614732"/>
                    </a:ext>
                  </a:extLst>
                </a:gridCol>
                <a:gridCol w="1247775">
                  <a:extLst>
                    <a:ext uri="{9D8B030D-6E8A-4147-A177-3AD203B41FA5}">
                      <a16:colId xmlns:a16="http://schemas.microsoft.com/office/drawing/2014/main" val="4078900497"/>
                    </a:ext>
                  </a:extLst>
                </a:gridCol>
                <a:gridCol w="1390650">
                  <a:extLst>
                    <a:ext uri="{9D8B030D-6E8A-4147-A177-3AD203B41FA5}">
                      <a16:colId xmlns:a16="http://schemas.microsoft.com/office/drawing/2014/main" val="3494282918"/>
                    </a:ext>
                  </a:extLst>
                </a:gridCol>
                <a:gridCol w="1114425">
                  <a:extLst>
                    <a:ext uri="{9D8B030D-6E8A-4147-A177-3AD203B41FA5}">
                      <a16:colId xmlns:a16="http://schemas.microsoft.com/office/drawing/2014/main" val="2520350720"/>
                    </a:ext>
                  </a:extLst>
                </a:gridCol>
                <a:gridCol w="1297432">
                  <a:extLst>
                    <a:ext uri="{9D8B030D-6E8A-4147-A177-3AD203B41FA5}">
                      <a16:colId xmlns:a16="http://schemas.microsoft.com/office/drawing/2014/main" val="1880096582"/>
                    </a:ext>
                  </a:extLst>
                </a:gridCol>
                <a:gridCol w="1076325">
                  <a:extLst>
                    <a:ext uri="{9D8B030D-6E8A-4147-A177-3AD203B41FA5}">
                      <a16:colId xmlns:a16="http://schemas.microsoft.com/office/drawing/2014/main" val="898070700"/>
                    </a:ext>
                  </a:extLst>
                </a:gridCol>
                <a:gridCol w="1266825">
                  <a:extLst>
                    <a:ext uri="{9D8B030D-6E8A-4147-A177-3AD203B41FA5}">
                      <a16:colId xmlns:a16="http://schemas.microsoft.com/office/drawing/2014/main" val="634812689"/>
                    </a:ext>
                  </a:extLst>
                </a:gridCol>
                <a:gridCol w="1295400">
                  <a:extLst>
                    <a:ext uri="{9D8B030D-6E8A-4147-A177-3AD203B41FA5}">
                      <a16:colId xmlns:a16="http://schemas.microsoft.com/office/drawing/2014/main" val="2841334516"/>
                    </a:ext>
                  </a:extLst>
                </a:gridCol>
                <a:gridCol w="1133475">
                  <a:extLst>
                    <a:ext uri="{9D8B030D-6E8A-4147-A177-3AD203B41FA5}">
                      <a16:colId xmlns:a16="http://schemas.microsoft.com/office/drawing/2014/main" val="1066102040"/>
                    </a:ext>
                  </a:extLst>
                </a:gridCol>
                <a:gridCol w="1133475">
                  <a:extLst>
                    <a:ext uri="{9D8B030D-6E8A-4147-A177-3AD203B41FA5}">
                      <a16:colId xmlns:a16="http://schemas.microsoft.com/office/drawing/2014/main" val="2997876834"/>
                    </a:ext>
                  </a:extLst>
                </a:gridCol>
              </a:tblGrid>
              <a:tr h="0">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TERSOFF </a:t>
                      </a:r>
                      <a:r>
                        <a:rPr lang="el-GR" i="1" dirty="0">
                          <a:latin typeface="Times New Roman" panose="02020603050405020304" pitchFamily="18" charset="0"/>
                          <a:cs typeface="Times New Roman" panose="02020603050405020304" pitchFamily="18" charset="0"/>
                        </a:rPr>
                        <a:t>κ</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t>
                      </a:r>
                      <a:r>
                        <a:rPr lang="en-US" dirty="0" err="1"/>
                        <a:t>mK</a:t>
                      </a:r>
                      <a:r>
                        <a:rPr lang="en-US" dirty="0"/>
                        <a:t>)</a:t>
                      </a:r>
                    </a:p>
                  </a:txBody>
                  <a:tcPr/>
                </a:tc>
                <a:tc>
                  <a:txBody>
                    <a:bodyPr/>
                    <a:lstStyle/>
                    <a:p>
                      <a:r>
                        <a:rPr lang="en-US" dirty="0"/>
                        <a:t>Boundary condition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step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(fs)</a:t>
                      </a:r>
                    </a:p>
                  </a:txBody>
                  <a:tcPr>
                    <a:solidFill>
                      <a:srgbClr val="92D050"/>
                    </a:solidFill>
                  </a:tcPr>
                </a:tc>
                <a:tc>
                  <a:txBody>
                    <a:bodyPr/>
                    <a:lstStyle/>
                    <a:p>
                      <a:r>
                        <a:rPr lang="en-US" dirty="0"/>
                        <a:t>Correlation</a:t>
                      </a:r>
                    </a:p>
                    <a:p>
                      <a:r>
                        <a:rPr lang="en-US" dirty="0"/>
                        <a:t>Length</a:t>
                      </a:r>
                    </a:p>
                  </a:txBody>
                  <a:tcPr>
                    <a:solidFill>
                      <a:srgbClr val="FF0000"/>
                    </a:solidFill>
                  </a:tcPr>
                </a:tc>
                <a:tc>
                  <a:txBody>
                    <a:bodyPr/>
                    <a:lstStyle/>
                    <a:p>
                      <a:r>
                        <a:rPr lang="en-US" dirty="0">
                          <a:solidFill>
                            <a:schemeClr val="tx1"/>
                          </a:solidFill>
                        </a:rPr>
                        <a:t>Sample </a:t>
                      </a:r>
                    </a:p>
                    <a:p>
                      <a:r>
                        <a:rPr lang="en-US" dirty="0">
                          <a:solidFill>
                            <a:schemeClr val="tx1"/>
                          </a:solidFill>
                        </a:rPr>
                        <a:t>Interval</a:t>
                      </a: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Relaxation step </a:t>
                      </a:r>
                    </a:p>
                  </a:txBody>
                  <a:tcPr>
                    <a:solidFill>
                      <a:srgbClr val="7030A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Relaxation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(ps)</a:t>
                      </a:r>
                    </a:p>
                  </a:txBody>
                  <a:tcPr>
                    <a:solidFill>
                      <a:srgbClr val="7030A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pro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a:t>
                      </a:r>
                    </a:p>
                  </a:txBody>
                  <a:tcPr>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pro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(ps)</a:t>
                      </a:r>
                    </a:p>
                  </a:txBody>
                  <a:tcPr>
                    <a:solidFill>
                      <a:schemeClr val="accent6">
                        <a:lumMod val="75000"/>
                      </a:schemeClr>
                    </a:solidFill>
                  </a:tcPr>
                </a:tc>
                <a:extLst>
                  <a:ext uri="{0D108BD9-81ED-4DB2-BD59-A6C34878D82A}">
                    <a16:rowId xmlns:a16="http://schemas.microsoft.com/office/drawing/2014/main" val="472458947"/>
                  </a:ext>
                </a:extLst>
              </a:tr>
              <a:tr h="370840">
                <a:tc>
                  <a:txBody>
                    <a:bodyPr/>
                    <a:lstStyle/>
                    <a:p>
                      <a:r>
                        <a:rPr lang="en-US" dirty="0"/>
                        <a:t>1</a:t>
                      </a:r>
                    </a:p>
                  </a:txBody>
                  <a:tcPr/>
                </a:tc>
                <a:tc>
                  <a:txBody>
                    <a:bodyPr/>
                    <a:lstStyle/>
                    <a:p>
                      <a:r>
                        <a:rPr lang="en-US" dirty="0"/>
                        <a:t>746.3010</a:t>
                      </a:r>
                    </a:p>
                  </a:txBody>
                  <a:tcPr/>
                </a:tc>
                <a:tc>
                  <a:txBody>
                    <a:bodyPr/>
                    <a:lstStyle/>
                    <a:p>
                      <a:r>
                        <a:rPr lang="en-US" b="1" dirty="0"/>
                        <a:t>ppp</a:t>
                      </a:r>
                    </a:p>
                  </a:txBody>
                  <a:tcPr/>
                </a:tc>
                <a:tc>
                  <a:txBody>
                    <a:bodyPr/>
                    <a:lstStyle/>
                    <a:p>
                      <a:r>
                        <a:rPr lang="en-US" b="1"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5000</a:t>
                      </a:r>
                    </a:p>
                  </a:txBody>
                  <a:tcPr/>
                </a:tc>
                <a:tc>
                  <a:txBody>
                    <a:bodyPr/>
                    <a:lstStyle/>
                    <a:p>
                      <a:r>
                        <a:rPr lang="en-US" b="1" dirty="0"/>
                        <a:t>10</a:t>
                      </a:r>
                    </a:p>
                  </a:txBody>
                  <a:tcPr/>
                </a:tc>
                <a:tc>
                  <a:txBody>
                    <a:bodyPr/>
                    <a:lstStyle/>
                    <a:p>
                      <a:r>
                        <a:rPr lang="en-US" b="1" dirty="0"/>
                        <a:t>100000</a:t>
                      </a:r>
                    </a:p>
                  </a:txBody>
                  <a:tcPr/>
                </a:tc>
                <a:tc>
                  <a:txBody>
                    <a:bodyPr/>
                    <a:lstStyle/>
                    <a:p>
                      <a:r>
                        <a:rPr lang="en-US" b="1" dirty="0"/>
                        <a:t>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1000000</a:t>
                      </a:r>
                    </a:p>
                  </a:txBody>
                  <a:tcPr/>
                </a:tc>
                <a:tc>
                  <a:txBody>
                    <a:bodyPr/>
                    <a:lstStyle/>
                    <a:p>
                      <a:r>
                        <a:rPr lang="en-US" b="0" dirty="0"/>
                        <a:t>500</a:t>
                      </a:r>
                    </a:p>
                  </a:txBody>
                  <a:tcPr/>
                </a:tc>
                <a:extLst>
                  <a:ext uri="{0D108BD9-81ED-4DB2-BD59-A6C34878D82A}">
                    <a16:rowId xmlns:a16="http://schemas.microsoft.com/office/drawing/2014/main" val="3091148102"/>
                  </a:ext>
                </a:extLst>
              </a:tr>
              <a:tr h="370840">
                <a:tc>
                  <a:txBody>
                    <a:bodyPr/>
                    <a:lstStyle/>
                    <a:p>
                      <a:r>
                        <a:rPr lang="en-US" dirty="0"/>
                        <a:t>2</a:t>
                      </a:r>
                    </a:p>
                  </a:txBody>
                  <a:tcPr/>
                </a:tc>
                <a:tc>
                  <a:txBody>
                    <a:bodyPr/>
                    <a:lstStyle/>
                    <a:p>
                      <a:r>
                        <a:rPr lang="en-US" dirty="0"/>
                        <a:t>746.3010</a:t>
                      </a:r>
                    </a:p>
                  </a:txBody>
                  <a:tcPr/>
                </a:tc>
                <a:tc>
                  <a:txBody>
                    <a:bodyPr/>
                    <a:lstStyle/>
                    <a:p>
                      <a:r>
                        <a:rPr lang="en-US" b="1" dirty="0" err="1"/>
                        <a:t>ppf</a:t>
                      </a:r>
                      <a:endParaRPr lang="en-US" b="1" dirty="0"/>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5000</a:t>
                      </a:r>
                    </a:p>
                  </a:txBody>
                  <a:tcPr/>
                </a:tc>
                <a:tc>
                  <a:txBody>
                    <a:bodyPr/>
                    <a:lstStyle/>
                    <a:p>
                      <a:r>
                        <a:rPr lang="en-US" dirty="0"/>
                        <a:t>10</a:t>
                      </a:r>
                    </a:p>
                  </a:txBody>
                  <a:tcPr/>
                </a:tc>
                <a:tc>
                  <a:txBody>
                    <a:bodyPr/>
                    <a:lstStyle/>
                    <a:p>
                      <a:r>
                        <a:rPr lang="en-US" dirty="0"/>
                        <a:t>100000</a:t>
                      </a:r>
                    </a:p>
                  </a:txBody>
                  <a:tcPr/>
                </a:tc>
                <a:tc>
                  <a:txBody>
                    <a:bodyPr/>
                    <a:lstStyle/>
                    <a:p>
                      <a:r>
                        <a:rPr lang="en-US" dirty="0"/>
                        <a:t>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1000000</a:t>
                      </a:r>
                    </a:p>
                  </a:txBody>
                  <a:tcPr/>
                </a:tc>
                <a:tc>
                  <a:txBody>
                    <a:bodyPr/>
                    <a:lstStyle/>
                    <a:p>
                      <a:r>
                        <a:rPr lang="en-US" dirty="0"/>
                        <a:t>500</a:t>
                      </a:r>
                    </a:p>
                  </a:txBody>
                  <a:tcPr/>
                </a:tc>
                <a:extLst>
                  <a:ext uri="{0D108BD9-81ED-4DB2-BD59-A6C34878D82A}">
                    <a16:rowId xmlns:a16="http://schemas.microsoft.com/office/drawing/2014/main" val="1544750283"/>
                  </a:ext>
                </a:extLst>
              </a:tr>
              <a:tr h="370840">
                <a:tc>
                  <a:txBody>
                    <a:bodyPr/>
                    <a:lstStyle/>
                    <a:p>
                      <a:r>
                        <a:rPr lang="en-US" dirty="0"/>
                        <a:t>3</a:t>
                      </a:r>
                    </a:p>
                  </a:txBody>
                  <a:tcPr/>
                </a:tc>
                <a:tc>
                  <a:txBody>
                    <a:bodyPr/>
                    <a:lstStyle/>
                    <a:p>
                      <a:r>
                        <a:rPr lang="en-US" dirty="0"/>
                        <a:t>1080.1195</a:t>
                      </a:r>
                    </a:p>
                  </a:txBody>
                  <a:tcPr/>
                </a:tc>
                <a:tc>
                  <a:txBody>
                    <a:bodyPr/>
                    <a:lstStyle/>
                    <a:p>
                      <a:r>
                        <a:rPr lang="en-US" dirty="0"/>
                        <a:t>ppp</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5000</a:t>
                      </a:r>
                    </a:p>
                  </a:txBody>
                  <a:tcPr/>
                </a:tc>
                <a:tc>
                  <a:txBody>
                    <a:bodyPr/>
                    <a:lstStyle/>
                    <a:p>
                      <a:r>
                        <a:rPr lang="en-US" dirty="0"/>
                        <a:t>10</a:t>
                      </a:r>
                    </a:p>
                  </a:txBody>
                  <a:tcPr/>
                </a:tc>
                <a:tc>
                  <a:txBody>
                    <a:bodyPr/>
                    <a:lstStyle/>
                    <a:p>
                      <a:r>
                        <a:rPr lang="en-US" dirty="0"/>
                        <a:t>100000</a:t>
                      </a:r>
                    </a:p>
                  </a:txBody>
                  <a:tcPr/>
                </a:tc>
                <a:tc>
                  <a:txBody>
                    <a:bodyPr/>
                    <a:lstStyle/>
                    <a:p>
                      <a:r>
                        <a:rPr lang="en-US" dirty="0"/>
                        <a:t>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2000000</a:t>
                      </a:r>
                    </a:p>
                  </a:txBody>
                  <a:tcPr/>
                </a:tc>
                <a:tc>
                  <a:txBody>
                    <a:bodyPr/>
                    <a:lstStyle/>
                    <a:p>
                      <a:r>
                        <a:rPr lang="en-US" dirty="0"/>
                        <a:t>1000</a:t>
                      </a:r>
                    </a:p>
                  </a:txBody>
                  <a:tcPr/>
                </a:tc>
                <a:extLst>
                  <a:ext uri="{0D108BD9-81ED-4DB2-BD59-A6C34878D82A}">
                    <a16:rowId xmlns:a16="http://schemas.microsoft.com/office/drawing/2014/main" val="1339216034"/>
                  </a:ext>
                </a:extLst>
              </a:tr>
              <a:tr h="370840">
                <a:tc>
                  <a:txBody>
                    <a:bodyPr/>
                    <a:lstStyle/>
                    <a:p>
                      <a:r>
                        <a:rPr lang="en-US" dirty="0"/>
                        <a:t>4</a:t>
                      </a:r>
                    </a:p>
                  </a:txBody>
                  <a:tcPr/>
                </a:tc>
                <a:tc>
                  <a:txBody>
                    <a:bodyPr/>
                    <a:lstStyle/>
                    <a:p>
                      <a:r>
                        <a:rPr lang="en-US" dirty="0"/>
                        <a:t>1225.3011</a:t>
                      </a:r>
                    </a:p>
                  </a:txBody>
                  <a:tcPr/>
                </a:tc>
                <a:tc>
                  <a:txBody>
                    <a:bodyPr/>
                    <a:lstStyle/>
                    <a:p>
                      <a:r>
                        <a:rPr lang="en-US" dirty="0"/>
                        <a:t>ppp</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5000</a:t>
                      </a:r>
                    </a:p>
                  </a:txBody>
                  <a:tcPr/>
                </a:tc>
                <a:tc>
                  <a:txBody>
                    <a:bodyPr/>
                    <a:lstStyle/>
                    <a:p>
                      <a:r>
                        <a:rPr lang="en-US" dirty="0"/>
                        <a:t>10</a:t>
                      </a:r>
                    </a:p>
                  </a:txBody>
                  <a:tcPr/>
                </a:tc>
                <a:tc>
                  <a:txBody>
                    <a:bodyPr/>
                    <a:lstStyle/>
                    <a:p>
                      <a:r>
                        <a:rPr lang="en-US" dirty="0"/>
                        <a:t>100000</a:t>
                      </a:r>
                    </a:p>
                  </a:txBody>
                  <a:tcPr/>
                </a:tc>
                <a:tc>
                  <a:txBody>
                    <a:bodyPr/>
                    <a:lstStyle/>
                    <a:p>
                      <a:r>
                        <a:rPr lang="en-US" dirty="0"/>
                        <a:t>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5000000</a:t>
                      </a:r>
                    </a:p>
                  </a:txBody>
                  <a:tcPr/>
                </a:tc>
                <a:tc>
                  <a:txBody>
                    <a:bodyPr/>
                    <a:lstStyle/>
                    <a:p>
                      <a:r>
                        <a:rPr lang="en-US" dirty="0"/>
                        <a:t>2500</a:t>
                      </a:r>
                    </a:p>
                  </a:txBody>
                  <a:tcPr/>
                </a:tc>
                <a:extLst>
                  <a:ext uri="{0D108BD9-81ED-4DB2-BD59-A6C34878D82A}">
                    <a16:rowId xmlns:a16="http://schemas.microsoft.com/office/drawing/2014/main" val="2147740639"/>
                  </a:ext>
                </a:extLst>
              </a:tr>
              <a:tr h="370840">
                <a:tc>
                  <a:txBody>
                    <a:bodyPr/>
                    <a:lstStyle/>
                    <a:p>
                      <a:r>
                        <a:rPr lang="en-US" dirty="0"/>
                        <a:t>5</a:t>
                      </a:r>
                    </a:p>
                  </a:txBody>
                  <a:tcPr/>
                </a:tc>
                <a:tc>
                  <a:txBody>
                    <a:bodyPr/>
                    <a:lstStyle/>
                    <a:p>
                      <a:r>
                        <a:rPr lang="en-US" dirty="0"/>
                        <a:t>1360.7957</a:t>
                      </a:r>
                    </a:p>
                  </a:txBody>
                  <a:tcPr/>
                </a:tc>
                <a:tc>
                  <a:txBody>
                    <a:bodyPr/>
                    <a:lstStyle/>
                    <a:p>
                      <a:r>
                        <a:rPr lang="en-US" dirty="0"/>
                        <a:t>ppp</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5000</a:t>
                      </a:r>
                    </a:p>
                  </a:txBody>
                  <a:tcPr/>
                </a:tc>
                <a:tc>
                  <a:txBody>
                    <a:bodyPr/>
                    <a:lstStyle/>
                    <a:p>
                      <a:r>
                        <a:rPr lang="en-US" dirty="0"/>
                        <a:t>10</a:t>
                      </a:r>
                    </a:p>
                  </a:txBody>
                  <a:tcPr/>
                </a:tc>
                <a:tc>
                  <a:txBody>
                    <a:bodyPr/>
                    <a:lstStyle/>
                    <a:p>
                      <a:r>
                        <a:rPr lang="en-US" dirty="0"/>
                        <a:t>100000</a:t>
                      </a:r>
                    </a:p>
                  </a:txBody>
                  <a:tcPr/>
                </a:tc>
                <a:tc>
                  <a:txBody>
                    <a:bodyPr/>
                    <a:lstStyle/>
                    <a:p>
                      <a:r>
                        <a:rPr lang="en-US" dirty="0"/>
                        <a:t>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10000000</a:t>
                      </a:r>
                    </a:p>
                  </a:txBody>
                  <a:tcPr/>
                </a:tc>
                <a:tc>
                  <a:txBody>
                    <a:bodyPr/>
                    <a:lstStyle/>
                    <a:p>
                      <a:r>
                        <a:rPr lang="en-US" dirty="0"/>
                        <a:t>5000</a:t>
                      </a:r>
                    </a:p>
                  </a:txBody>
                  <a:tcPr/>
                </a:tc>
                <a:extLst>
                  <a:ext uri="{0D108BD9-81ED-4DB2-BD59-A6C34878D82A}">
                    <a16:rowId xmlns:a16="http://schemas.microsoft.com/office/drawing/2014/main" val="1334660733"/>
                  </a:ext>
                </a:extLst>
              </a:tr>
              <a:tr h="296631">
                <a:tc>
                  <a:txBody>
                    <a:bodyPr/>
                    <a:lstStyle/>
                    <a:p>
                      <a:r>
                        <a:rPr lang="en-US" dirty="0"/>
                        <a:t>6</a:t>
                      </a:r>
                    </a:p>
                  </a:txBody>
                  <a:tcPr/>
                </a:tc>
                <a:tc>
                  <a:txBody>
                    <a:bodyPr/>
                    <a:lstStyle/>
                    <a:p>
                      <a:r>
                        <a:rPr lang="en-US" dirty="0"/>
                        <a:t>801.1311</a:t>
                      </a:r>
                    </a:p>
                  </a:txBody>
                  <a:tcPr/>
                </a:tc>
                <a:tc>
                  <a:txBody>
                    <a:bodyPr/>
                    <a:lstStyle/>
                    <a:p>
                      <a:r>
                        <a:rPr lang="en-US" dirty="0"/>
                        <a:t>ppp</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10000</a:t>
                      </a:r>
                    </a:p>
                  </a:txBody>
                  <a:tcPr/>
                </a:tc>
                <a:tc>
                  <a:txBody>
                    <a:bodyPr/>
                    <a:lstStyle/>
                    <a:p>
                      <a:r>
                        <a:rPr lang="en-US" dirty="0"/>
                        <a:t>10</a:t>
                      </a:r>
                    </a:p>
                  </a:txBody>
                  <a:tcPr/>
                </a:tc>
                <a:tc>
                  <a:txBody>
                    <a:bodyPr/>
                    <a:lstStyle/>
                    <a:p>
                      <a:r>
                        <a:rPr lang="en-US" dirty="0"/>
                        <a:t>100000</a:t>
                      </a:r>
                    </a:p>
                  </a:txBody>
                  <a:tcPr/>
                </a:tc>
                <a:tc>
                  <a:txBody>
                    <a:bodyPr/>
                    <a:lstStyle/>
                    <a:p>
                      <a:r>
                        <a:rPr lang="en-US" dirty="0"/>
                        <a:t>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1000000</a:t>
                      </a:r>
                    </a:p>
                  </a:txBody>
                  <a:tcPr/>
                </a:tc>
                <a:tc>
                  <a:txBody>
                    <a:bodyPr/>
                    <a:lstStyle/>
                    <a:p>
                      <a:r>
                        <a:rPr lang="en-US" dirty="0"/>
                        <a:t>500</a:t>
                      </a:r>
                    </a:p>
                  </a:txBody>
                  <a:tcPr/>
                </a:tc>
                <a:extLst>
                  <a:ext uri="{0D108BD9-81ED-4DB2-BD59-A6C34878D82A}">
                    <a16:rowId xmlns:a16="http://schemas.microsoft.com/office/drawing/2014/main" val="2890177825"/>
                  </a:ext>
                </a:extLst>
              </a:tr>
              <a:tr h="370840">
                <a:tc>
                  <a:txBody>
                    <a:bodyPr/>
                    <a:lstStyle/>
                    <a:p>
                      <a:r>
                        <a:rPr lang="en-US" dirty="0"/>
                        <a:t>7</a:t>
                      </a:r>
                    </a:p>
                  </a:txBody>
                  <a:tcPr/>
                </a:tc>
                <a:tc>
                  <a:txBody>
                    <a:bodyPr/>
                    <a:lstStyle/>
                    <a:p>
                      <a:r>
                        <a:rPr lang="en-US" dirty="0"/>
                        <a:t>1367.5928</a:t>
                      </a:r>
                    </a:p>
                  </a:txBody>
                  <a:tcPr/>
                </a:tc>
                <a:tc>
                  <a:txBody>
                    <a:bodyPr/>
                    <a:lstStyle/>
                    <a:p>
                      <a:r>
                        <a:rPr lang="en-US" dirty="0"/>
                        <a:t>ppp</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10000</a:t>
                      </a:r>
                    </a:p>
                  </a:txBody>
                  <a:tcPr/>
                </a:tc>
                <a:tc>
                  <a:txBody>
                    <a:bodyPr/>
                    <a:lstStyle/>
                    <a:p>
                      <a:r>
                        <a:rPr lang="en-US" dirty="0"/>
                        <a:t>10</a:t>
                      </a:r>
                    </a:p>
                  </a:txBody>
                  <a:tcPr/>
                </a:tc>
                <a:tc>
                  <a:txBody>
                    <a:bodyPr/>
                    <a:lstStyle/>
                    <a:p>
                      <a:r>
                        <a:rPr lang="en-US" dirty="0"/>
                        <a:t>100000</a:t>
                      </a:r>
                    </a:p>
                  </a:txBody>
                  <a:tcPr/>
                </a:tc>
                <a:tc>
                  <a:txBody>
                    <a:bodyPr/>
                    <a:lstStyle/>
                    <a:p>
                      <a:r>
                        <a:rPr lang="en-US" dirty="0"/>
                        <a:t>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6000000</a:t>
                      </a:r>
                    </a:p>
                  </a:txBody>
                  <a:tcPr/>
                </a:tc>
                <a:tc>
                  <a:txBody>
                    <a:bodyPr/>
                    <a:lstStyle/>
                    <a:p>
                      <a:r>
                        <a:rPr lang="en-US" dirty="0"/>
                        <a:t>3000</a:t>
                      </a:r>
                    </a:p>
                  </a:txBody>
                  <a:tcPr/>
                </a:tc>
                <a:extLst>
                  <a:ext uri="{0D108BD9-81ED-4DB2-BD59-A6C34878D82A}">
                    <a16:rowId xmlns:a16="http://schemas.microsoft.com/office/drawing/2014/main" val="1631763142"/>
                  </a:ext>
                </a:extLst>
              </a:tr>
              <a:tr h="370840">
                <a:tc>
                  <a:txBody>
                    <a:bodyPr/>
                    <a:lstStyle/>
                    <a:p>
                      <a:r>
                        <a:rPr lang="en-US" dirty="0"/>
                        <a:t>8</a:t>
                      </a:r>
                    </a:p>
                  </a:txBody>
                  <a:tcPr/>
                </a:tc>
                <a:tc>
                  <a:txBody>
                    <a:bodyPr/>
                    <a:lstStyle/>
                    <a:p>
                      <a:r>
                        <a:rPr lang="en-US" dirty="0"/>
                        <a:t>1032.6821</a:t>
                      </a:r>
                    </a:p>
                  </a:txBody>
                  <a:tcPr/>
                </a:tc>
                <a:tc>
                  <a:txBody>
                    <a:bodyPr/>
                    <a:lstStyle/>
                    <a:p>
                      <a:r>
                        <a:rPr lang="en-US" dirty="0"/>
                        <a:t>ppp</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20000</a:t>
                      </a:r>
                    </a:p>
                  </a:txBody>
                  <a:tcPr/>
                </a:tc>
                <a:tc>
                  <a:txBody>
                    <a:bodyPr/>
                    <a:lstStyle/>
                    <a:p>
                      <a:r>
                        <a:rPr lang="en-US" dirty="0"/>
                        <a:t>10</a:t>
                      </a:r>
                    </a:p>
                  </a:txBody>
                  <a:tcPr/>
                </a:tc>
                <a:tc>
                  <a:txBody>
                    <a:bodyPr/>
                    <a:lstStyle/>
                    <a:p>
                      <a:r>
                        <a:rPr lang="en-US" dirty="0"/>
                        <a:t>100000</a:t>
                      </a:r>
                    </a:p>
                  </a:txBody>
                  <a:tcPr/>
                </a:tc>
                <a:tc>
                  <a:txBody>
                    <a:bodyPr/>
                    <a:lstStyle/>
                    <a:p>
                      <a:r>
                        <a:rPr lang="en-US" dirty="0"/>
                        <a:t>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6000000</a:t>
                      </a:r>
                    </a:p>
                  </a:txBody>
                  <a:tcPr/>
                </a:tc>
                <a:tc>
                  <a:txBody>
                    <a:bodyPr/>
                    <a:lstStyle/>
                    <a:p>
                      <a:r>
                        <a:rPr lang="en-US" dirty="0"/>
                        <a:t>3000</a:t>
                      </a:r>
                    </a:p>
                  </a:txBody>
                  <a:tcPr/>
                </a:tc>
                <a:extLst>
                  <a:ext uri="{0D108BD9-81ED-4DB2-BD59-A6C34878D82A}">
                    <a16:rowId xmlns:a16="http://schemas.microsoft.com/office/drawing/2014/main" val="2883797775"/>
                  </a:ext>
                </a:extLst>
              </a:tr>
              <a:tr h="370840">
                <a:tc>
                  <a:txBody>
                    <a:bodyPr/>
                    <a:lstStyle/>
                    <a:p>
                      <a:r>
                        <a:rPr lang="en-US" dirty="0"/>
                        <a:t>9</a:t>
                      </a:r>
                    </a:p>
                  </a:txBody>
                  <a:tcPr/>
                </a:tc>
                <a:tc>
                  <a:txBody>
                    <a:bodyPr/>
                    <a:lstStyle/>
                    <a:p>
                      <a:r>
                        <a:rPr lang="en-US" dirty="0"/>
                        <a:t>795.2540</a:t>
                      </a:r>
                    </a:p>
                  </a:txBody>
                  <a:tcPr/>
                </a:tc>
                <a:tc>
                  <a:txBody>
                    <a:bodyPr/>
                    <a:lstStyle/>
                    <a:p>
                      <a:r>
                        <a:rPr lang="en-US" dirty="0"/>
                        <a:t>ppp</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30000</a:t>
                      </a:r>
                    </a:p>
                  </a:txBody>
                  <a:tcPr/>
                </a:tc>
                <a:tc>
                  <a:txBody>
                    <a:bodyPr/>
                    <a:lstStyle/>
                    <a:p>
                      <a:r>
                        <a:rPr lang="en-US" dirty="0"/>
                        <a:t>10</a:t>
                      </a:r>
                    </a:p>
                  </a:txBody>
                  <a:tcPr/>
                </a:tc>
                <a:tc>
                  <a:txBody>
                    <a:bodyPr/>
                    <a:lstStyle/>
                    <a:p>
                      <a:r>
                        <a:rPr lang="en-US" dirty="0"/>
                        <a:t>100000</a:t>
                      </a:r>
                    </a:p>
                  </a:txBody>
                  <a:tcPr/>
                </a:tc>
                <a:tc>
                  <a:txBody>
                    <a:bodyPr/>
                    <a:lstStyle/>
                    <a:p>
                      <a:r>
                        <a:rPr lang="en-US" dirty="0"/>
                        <a:t>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6000000</a:t>
                      </a:r>
                    </a:p>
                  </a:txBody>
                  <a:tcPr/>
                </a:tc>
                <a:tc>
                  <a:txBody>
                    <a:bodyPr/>
                    <a:lstStyle/>
                    <a:p>
                      <a:r>
                        <a:rPr lang="en-US" dirty="0"/>
                        <a:t>3000</a:t>
                      </a:r>
                    </a:p>
                  </a:txBody>
                  <a:tcPr/>
                </a:tc>
                <a:extLst>
                  <a:ext uri="{0D108BD9-81ED-4DB2-BD59-A6C34878D82A}">
                    <a16:rowId xmlns:a16="http://schemas.microsoft.com/office/drawing/2014/main" val="3104799483"/>
                  </a:ext>
                </a:extLst>
              </a:tr>
              <a:tr h="370840">
                <a:tc>
                  <a:txBody>
                    <a:bodyPr/>
                    <a:lstStyle/>
                    <a:p>
                      <a:r>
                        <a:rPr lang="en-US" dirty="0"/>
                        <a:t>10</a:t>
                      </a:r>
                    </a:p>
                  </a:txBody>
                  <a:tcPr/>
                </a:tc>
                <a:tc>
                  <a:txBody>
                    <a:bodyPr/>
                    <a:lstStyle/>
                    <a:p>
                      <a:r>
                        <a:rPr lang="en-US" dirty="0"/>
                        <a:t>656.2827</a:t>
                      </a:r>
                    </a:p>
                  </a:txBody>
                  <a:tcPr/>
                </a:tc>
                <a:tc>
                  <a:txBody>
                    <a:bodyPr/>
                    <a:lstStyle/>
                    <a:p>
                      <a:r>
                        <a:rPr lang="en-US" dirty="0"/>
                        <a:t>ppp</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a:t>
                      </a:r>
                    </a:p>
                  </a:txBody>
                  <a:tcPr/>
                </a:tc>
                <a:tc>
                  <a:txBody>
                    <a:bodyPr/>
                    <a:lstStyle/>
                    <a:p>
                      <a:r>
                        <a:rPr lang="en-US" b="1" dirty="0"/>
                        <a:t>5</a:t>
                      </a:r>
                    </a:p>
                  </a:txBody>
                  <a:tcPr/>
                </a:tc>
                <a:tc>
                  <a:txBody>
                    <a:bodyPr/>
                    <a:lstStyle/>
                    <a:p>
                      <a:r>
                        <a:rPr lang="en-US" dirty="0"/>
                        <a:t>100000</a:t>
                      </a:r>
                    </a:p>
                  </a:txBody>
                  <a:tcPr/>
                </a:tc>
                <a:tc>
                  <a:txBody>
                    <a:bodyPr/>
                    <a:lstStyle/>
                    <a:p>
                      <a:r>
                        <a:rPr lang="en-US" dirty="0"/>
                        <a:t>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1000000</a:t>
                      </a:r>
                    </a:p>
                  </a:txBody>
                  <a:tcPr/>
                </a:tc>
                <a:tc>
                  <a:txBody>
                    <a:bodyPr/>
                    <a:lstStyle/>
                    <a:p>
                      <a:r>
                        <a:rPr lang="en-US" dirty="0"/>
                        <a:t>500</a:t>
                      </a:r>
                    </a:p>
                  </a:txBody>
                  <a:tcPr/>
                </a:tc>
                <a:extLst>
                  <a:ext uri="{0D108BD9-81ED-4DB2-BD59-A6C34878D82A}">
                    <a16:rowId xmlns:a16="http://schemas.microsoft.com/office/drawing/2014/main" val="3344241802"/>
                  </a:ext>
                </a:extLst>
              </a:tr>
              <a:tr h="370840">
                <a:tc>
                  <a:txBody>
                    <a:bodyPr/>
                    <a:lstStyle/>
                    <a:p>
                      <a:r>
                        <a:rPr lang="en-US" dirty="0"/>
                        <a:t>11</a:t>
                      </a:r>
                    </a:p>
                  </a:txBody>
                  <a:tcPr/>
                </a:tc>
                <a:tc>
                  <a:txBody>
                    <a:bodyPr/>
                    <a:lstStyle/>
                    <a:p>
                      <a:r>
                        <a:rPr lang="en-US" dirty="0"/>
                        <a:t>799.4861</a:t>
                      </a:r>
                    </a:p>
                  </a:txBody>
                  <a:tcPr/>
                </a:tc>
                <a:tc>
                  <a:txBody>
                    <a:bodyPr/>
                    <a:lstStyle/>
                    <a:p>
                      <a:r>
                        <a:rPr lang="en-US" dirty="0"/>
                        <a:t>ppp</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a:t>
                      </a:r>
                    </a:p>
                  </a:txBody>
                  <a:tcPr/>
                </a:tc>
                <a:tc>
                  <a:txBody>
                    <a:bodyPr/>
                    <a:lstStyle/>
                    <a:p>
                      <a:r>
                        <a:rPr lang="en-US" b="1" dirty="0"/>
                        <a:t>20</a:t>
                      </a:r>
                    </a:p>
                  </a:txBody>
                  <a:tcPr/>
                </a:tc>
                <a:tc>
                  <a:txBody>
                    <a:bodyPr/>
                    <a:lstStyle/>
                    <a:p>
                      <a:r>
                        <a:rPr lang="en-US" dirty="0"/>
                        <a:t>100000</a:t>
                      </a:r>
                    </a:p>
                  </a:txBody>
                  <a:tcPr/>
                </a:tc>
                <a:tc>
                  <a:txBody>
                    <a:bodyPr/>
                    <a:lstStyle/>
                    <a:p>
                      <a:r>
                        <a:rPr lang="en-US" dirty="0"/>
                        <a:t>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1000000</a:t>
                      </a:r>
                    </a:p>
                  </a:txBody>
                  <a:tcPr/>
                </a:tc>
                <a:tc>
                  <a:txBody>
                    <a:bodyPr/>
                    <a:lstStyle/>
                    <a:p>
                      <a:r>
                        <a:rPr lang="en-US" dirty="0"/>
                        <a:t>500</a:t>
                      </a:r>
                    </a:p>
                  </a:txBody>
                  <a:tcPr/>
                </a:tc>
                <a:extLst>
                  <a:ext uri="{0D108BD9-81ED-4DB2-BD59-A6C34878D82A}">
                    <a16:rowId xmlns:a16="http://schemas.microsoft.com/office/drawing/2014/main" val="3239685449"/>
                  </a:ext>
                </a:extLst>
              </a:tr>
              <a:tr h="370840">
                <a:tc>
                  <a:txBody>
                    <a:bodyPr/>
                    <a:lstStyle/>
                    <a:p>
                      <a:r>
                        <a:rPr lang="en-US" dirty="0"/>
                        <a:t>12</a:t>
                      </a:r>
                    </a:p>
                  </a:txBody>
                  <a:tcPr/>
                </a:tc>
                <a:tc>
                  <a:txBody>
                    <a:bodyPr/>
                    <a:lstStyle/>
                    <a:p>
                      <a:r>
                        <a:rPr lang="en-US" dirty="0"/>
                        <a:t>1684.8223</a:t>
                      </a:r>
                    </a:p>
                  </a:txBody>
                  <a:tcPr/>
                </a:tc>
                <a:tc>
                  <a:txBody>
                    <a:bodyPr/>
                    <a:lstStyle/>
                    <a:p>
                      <a:r>
                        <a:rPr lang="en-US" dirty="0"/>
                        <a:t>ppp</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5000</a:t>
                      </a:r>
                    </a:p>
                  </a:txBody>
                  <a:tcPr/>
                </a:tc>
                <a:tc>
                  <a:txBody>
                    <a:bodyPr/>
                    <a:lstStyle/>
                    <a:p>
                      <a:r>
                        <a:rPr lang="en-US" dirty="0"/>
                        <a:t>10</a:t>
                      </a:r>
                    </a:p>
                  </a:txBody>
                  <a:tcPr/>
                </a:tc>
                <a:tc>
                  <a:txBody>
                    <a:bodyPr/>
                    <a:lstStyle/>
                    <a:p>
                      <a:r>
                        <a:rPr lang="en-US" dirty="0"/>
                        <a:t>500000</a:t>
                      </a:r>
                    </a:p>
                  </a:txBody>
                  <a:tcPr/>
                </a:tc>
                <a:tc>
                  <a:txBody>
                    <a:bodyPr/>
                    <a:lstStyle/>
                    <a:p>
                      <a:r>
                        <a:rPr lang="en-US" b="1" dirty="0"/>
                        <a:t>250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1000000</a:t>
                      </a:r>
                    </a:p>
                  </a:txBody>
                  <a:tcPr/>
                </a:tc>
                <a:tc>
                  <a:txBody>
                    <a:bodyPr/>
                    <a:lstStyle/>
                    <a:p>
                      <a:r>
                        <a:rPr lang="en-US" dirty="0"/>
                        <a:t>500</a:t>
                      </a:r>
                    </a:p>
                  </a:txBody>
                  <a:tcPr/>
                </a:tc>
                <a:extLst>
                  <a:ext uri="{0D108BD9-81ED-4DB2-BD59-A6C34878D82A}">
                    <a16:rowId xmlns:a16="http://schemas.microsoft.com/office/drawing/2014/main" val="2051748466"/>
                  </a:ext>
                </a:extLst>
              </a:tr>
              <a:tr h="370840">
                <a:tc>
                  <a:txBody>
                    <a:bodyPr/>
                    <a:lstStyle/>
                    <a:p>
                      <a:r>
                        <a:rPr lang="en-US" dirty="0"/>
                        <a:t>13</a:t>
                      </a:r>
                    </a:p>
                  </a:txBody>
                  <a:tcPr/>
                </a:tc>
                <a:tc>
                  <a:txBody>
                    <a:bodyPr/>
                    <a:lstStyle/>
                    <a:p>
                      <a:r>
                        <a:rPr lang="en-US" dirty="0"/>
                        <a:t>670.7653</a:t>
                      </a:r>
                    </a:p>
                  </a:txBody>
                  <a:tcPr/>
                </a:tc>
                <a:tc>
                  <a:txBody>
                    <a:bodyPr/>
                    <a:lstStyle/>
                    <a:p>
                      <a:r>
                        <a:rPr lang="en-US" dirty="0"/>
                        <a:t>ppp</a:t>
                      </a:r>
                    </a:p>
                  </a:txBody>
                  <a:tcPr/>
                </a:tc>
                <a:tc>
                  <a:txBody>
                    <a:bodyPr/>
                    <a:lstStyle/>
                    <a:p>
                      <a:r>
                        <a:rPr lang="en-US"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5000</a:t>
                      </a:r>
                    </a:p>
                  </a:txBody>
                  <a:tcPr/>
                </a:tc>
                <a:tc>
                  <a:txBody>
                    <a:bodyPr/>
                    <a:lstStyle/>
                    <a:p>
                      <a:r>
                        <a:rPr lang="en-US" dirty="0"/>
                        <a:t>10</a:t>
                      </a:r>
                    </a:p>
                  </a:txBody>
                  <a:tcPr/>
                </a:tc>
                <a:tc>
                  <a:txBody>
                    <a:bodyPr/>
                    <a:lstStyle/>
                    <a:p>
                      <a:r>
                        <a:rPr lang="en-US" dirty="0"/>
                        <a:t>1000000</a:t>
                      </a:r>
                    </a:p>
                  </a:txBody>
                  <a:tcPr/>
                </a:tc>
                <a:tc>
                  <a:txBody>
                    <a:bodyPr/>
                    <a:lstStyle/>
                    <a:p>
                      <a:r>
                        <a:rPr lang="en-US" b="1" dirty="0"/>
                        <a:t>500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1000000</a:t>
                      </a:r>
                    </a:p>
                  </a:txBody>
                  <a:tcPr/>
                </a:tc>
                <a:tc>
                  <a:txBody>
                    <a:bodyPr/>
                    <a:lstStyle/>
                    <a:p>
                      <a:r>
                        <a:rPr lang="en-US" dirty="0"/>
                        <a:t>500</a:t>
                      </a:r>
                    </a:p>
                  </a:txBody>
                  <a:tcPr/>
                </a:tc>
                <a:extLst>
                  <a:ext uri="{0D108BD9-81ED-4DB2-BD59-A6C34878D82A}">
                    <a16:rowId xmlns:a16="http://schemas.microsoft.com/office/drawing/2014/main" val="1274405399"/>
                  </a:ext>
                </a:extLst>
              </a:tr>
            </a:tbl>
          </a:graphicData>
        </a:graphic>
      </p:graphicFrame>
      <p:sp>
        <p:nvSpPr>
          <p:cNvPr id="10" name="Rectangle 9">
            <a:extLst>
              <a:ext uri="{FF2B5EF4-FFF2-40B4-BE49-F238E27FC236}">
                <a16:creationId xmlns:a16="http://schemas.microsoft.com/office/drawing/2014/main" id="{000E4FDA-3296-4D4F-9660-EC9D623006E4}"/>
              </a:ext>
            </a:extLst>
          </p:cNvPr>
          <p:cNvSpPr/>
          <p:nvPr/>
        </p:nvSpPr>
        <p:spPr>
          <a:xfrm>
            <a:off x="104775" y="1669143"/>
            <a:ext cx="11669678" cy="391886"/>
          </a:xfrm>
          <a:prstGeom prst="rect">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AD7D76-5536-4377-A519-A363F5EDEC1E}"/>
              </a:ext>
            </a:extLst>
          </p:cNvPr>
          <p:cNvSpPr txBox="1"/>
          <p:nvPr/>
        </p:nvSpPr>
        <p:spPr>
          <a:xfrm>
            <a:off x="10431793" y="135552"/>
            <a:ext cx="1820754" cy="923330"/>
          </a:xfrm>
          <a:prstGeom prst="rect">
            <a:avLst/>
          </a:prstGeom>
          <a:noFill/>
        </p:spPr>
        <p:txBody>
          <a:bodyPr wrap="square" rtlCol="0">
            <a:spAutoFit/>
          </a:bodyPr>
          <a:lstStyle/>
          <a:p>
            <a:r>
              <a:rPr lang="en-US" dirty="0"/>
              <a:t>I used this setting for all other calculations</a:t>
            </a:r>
          </a:p>
        </p:txBody>
      </p:sp>
      <p:sp>
        <p:nvSpPr>
          <p:cNvPr id="4" name="Arrow: Curved Left 3">
            <a:extLst>
              <a:ext uri="{FF2B5EF4-FFF2-40B4-BE49-F238E27FC236}">
                <a16:creationId xmlns:a16="http://schemas.microsoft.com/office/drawing/2014/main" id="{E1547B17-5D0D-4717-A979-333909D7B9A3}"/>
              </a:ext>
            </a:extLst>
          </p:cNvPr>
          <p:cNvSpPr/>
          <p:nvPr/>
        </p:nvSpPr>
        <p:spPr>
          <a:xfrm>
            <a:off x="11756361" y="637953"/>
            <a:ext cx="435639" cy="133036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1813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1E8B31-75AB-4FBE-9F96-0AC5012225DC}"/>
              </a:ext>
            </a:extLst>
          </p:cNvPr>
          <p:cNvPicPr>
            <a:picLocks noChangeAspect="1"/>
          </p:cNvPicPr>
          <p:nvPr/>
        </p:nvPicPr>
        <p:blipFill>
          <a:blip r:embed="rId2"/>
          <a:stretch>
            <a:fillRect/>
          </a:stretch>
        </p:blipFill>
        <p:spPr>
          <a:xfrm>
            <a:off x="282795" y="510125"/>
            <a:ext cx="7172325" cy="3390900"/>
          </a:xfrm>
          <a:prstGeom prst="rect">
            <a:avLst/>
          </a:prstGeom>
        </p:spPr>
      </p:pic>
      <p:pic>
        <p:nvPicPr>
          <p:cNvPr id="6" name="Picture 5">
            <a:extLst>
              <a:ext uri="{FF2B5EF4-FFF2-40B4-BE49-F238E27FC236}">
                <a16:creationId xmlns:a16="http://schemas.microsoft.com/office/drawing/2014/main" id="{5946C780-E95F-4335-AE25-5F4F6194F3DC}"/>
              </a:ext>
            </a:extLst>
          </p:cNvPr>
          <p:cNvPicPr>
            <a:picLocks noChangeAspect="1"/>
          </p:cNvPicPr>
          <p:nvPr/>
        </p:nvPicPr>
        <p:blipFill>
          <a:blip r:embed="rId3"/>
          <a:stretch>
            <a:fillRect/>
          </a:stretch>
        </p:blipFill>
        <p:spPr>
          <a:xfrm>
            <a:off x="7353520" y="327924"/>
            <a:ext cx="4257675" cy="3695700"/>
          </a:xfrm>
          <a:prstGeom prst="rect">
            <a:avLst/>
          </a:prstGeom>
        </p:spPr>
      </p:pic>
      <p:sp>
        <p:nvSpPr>
          <p:cNvPr id="7" name="TextBox 6">
            <a:extLst>
              <a:ext uri="{FF2B5EF4-FFF2-40B4-BE49-F238E27FC236}">
                <a16:creationId xmlns:a16="http://schemas.microsoft.com/office/drawing/2014/main" id="{BE1CE2BE-F52C-448F-AF6F-5E7E18039541}"/>
              </a:ext>
            </a:extLst>
          </p:cNvPr>
          <p:cNvSpPr txBox="1"/>
          <p:nvPr/>
        </p:nvSpPr>
        <p:spPr>
          <a:xfrm>
            <a:off x="60702" y="3844662"/>
            <a:ext cx="11550493" cy="923330"/>
          </a:xfrm>
          <a:prstGeom prst="rect">
            <a:avLst/>
          </a:prstGeom>
          <a:noFill/>
        </p:spPr>
        <p:txBody>
          <a:bodyPr wrap="square" rtlCol="0">
            <a:spAutoFit/>
          </a:bodyPr>
          <a:lstStyle/>
          <a:p>
            <a:r>
              <a:rPr lang="en-US" dirty="0"/>
              <a:t>Reference: J.-H. Zou, et al. “</a:t>
            </a:r>
            <a:r>
              <a:rPr lang="en-US" b="1" dirty="0"/>
              <a:t>Phonon thermal properties of graphene from molecular dynamics using different potentials”</a:t>
            </a:r>
            <a:r>
              <a:rPr lang="de-DE" b="1" dirty="0"/>
              <a:t> </a:t>
            </a:r>
            <a:r>
              <a:rPr lang="de-DE" i="1" dirty="0"/>
              <a:t>J. Chem. Phys</a:t>
            </a:r>
            <a:r>
              <a:rPr lang="de-DE" b="1" dirty="0"/>
              <a:t>. 145</a:t>
            </a:r>
            <a:r>
              <a:rPr lang="de-DE" dirty="0"/>
              <a:t>, 134705 (2016).</a:t>
            </a:r>
            <a:endParaRPr lang="en-US" dirty="0"/>
          </a:p>
          <a:p>
            <a:endParaRPr lang="en-US" dirty="0"/>
          </a:p>
        </p:txBody>
      </p:sp>
      <p:sp>
        <p:nvSpPr>
          <p:cNvPr id="8" name="TextBox 7">
            <a:extLst>
              <a:ext uri="{FF2B5EF4-FFF2-40B4-BE49-F238E27FC236}">
                <a16:creationId xmlns:a16="http://schemas.microsoft.com/office/drawing/2014/main" id="{E3F40CDA-14AF-4046-B1B9-70C06A10987C}"/>
              </a:ext>
            </a:extLst>
          </p:cNvPr>
          <p:cNvSpPr txBox="1"/>
          <p:nvPr/>
        </p:nvSpPr>
        <p:spPr>
          <a:xfrm>
            <a:off x="0" y="4550795"/>
            <a:ext cx="12192000" cy="2308324"/>
          </a:xfrm>
          <a:prstGeom prst="rect">
            <a:avLst/>
          </a:prstGeom>
          <a:noFill/>
        </p:spPr>
        <p:txBody>
          <a:bodyPr wrap="square" rtlCol="0">
            <a:spAutoFit/>
          </a:bodyPr>
          <a:lstStyle/>
          <a:p>
            <a:pPr algn="just"/>
            <a:r>
              <a:rPr lang="en-US" b="1" dirty="0"/>
              <a:t>Comment: </a:t>
            </a:r>
            <a:r>
              <a:rPr lang="en-US" dirty="0"/>
              <a:t>The EMD-calculated thermal conductivity varies a lot, with different dimensions, parameters, and potentials. An important problem in the calculation is to determine the exact volume of the single-layer graphene. In all my calculations, I used the area of the graphene to replace the volume, since we regard the graphene as a 2D material, but under finite temperature, the 2D graphene bends and will have the 3</a:t>
            </a:r>
            <a:r>
              <a:rPr lang="en-US" baseline="30000" dirty="0"/>
              <a:t>rd</a:t>
            </a:r>
            <a:r>
              <a:rPr lang="en-US" dirty="0"/>
              <a:t> dimension of thickness. How to determine the real volume is a big challenge in EMD using Green-Kubo method. I would not suggest using EMD for calculations, although it is convenient. </a:t>
            </a:r>
            <a:r>
              <a:rPr lang="en-US" b="1" dirty="0"/>
              <a:t>The real results of </a:t>
            </a:r>
            <a:r>
              <a:rPr lang="el-GR" b="1" i="1" dirty="0">
                <a:cs typeface="Times New Roman" panose="02020603050405020304" pitchFamily="18" charset="0"/>
              </a:rPr>
              <a:t>κ</a:t>
            </a:r>
            <a:r>
              <a:rPr lang="en-US" b="1" dirty="0">
                <a:cs typeface="Times New Roman" panose="02020603050405020304" pitchFamily="18" charset="0"/>
              </a:rPr>
              <a:t> of graphene at room temperature should approach 200~250 W/m-K, but the theoretical results may close to 1000 or more, regardless of the bending phenomenon. </a:t>
            </a:r>
            <a:r>
              <a:rPr lang="en-US" dirty="0">
                <a:cs typeface="Times New Roman" panose="02020603050405020304" pitchFamily="18" charset="0"/>
              </a:rPr>
              <a:t>Quantifying the bending (related to thickness) and its impact on the thermal conductivity or other properties may be an interesting topic. </a:t>
            </a:r>
            <a:endParaRPr lang="en-US" dirty="0"/>
          </a:p>
        </p:txBody>
      </p:sp>
      <p:sp>
        <p:nvSpPr>
          <p:cNvPr id="10" name="Rectangle 9">
            <a:extLst>
              <a:ext uri="{FF2B5EF4-FFF2-40B4-BE49-F238E27FC236}">
                <a16:creationId xmlns:a16="http://schemas.microsoft.com/office/drawing/2014/main" id="{E5BC8DAF-2F37-424B-9ECA-01D71BF68425}"/>
              </a:ext>
            </a:extLst>
          </p:cNvPr>
          <p:cNvSpPr/>
          <p:nvPr/>
        </p:nvSpPr>
        <p:spPr>
          <a:xfrm>
            <a:off x="235647" y="2719925"/>
            <a:ext cx="6933365" cy="2463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60BFAA3-AECE-404B-A15E-43D71D840DAF}"/>
              </a:ext>
            </a:extLst>
          </p:cNvPr>
          <p:cNvCxnSpPr>
            <a:cxnSpLocks/>
          </p:cNvCxnSpPr>
          <p:nvPr/>
        </p:nvCxnSpPr>
        <p:spPr>
          <a:xfrm flipH="1">
            <a:off x="4697138" y="2205575"/>
            <a:ext cx="327520" cy="447230"/>
          </a:xfrm>
          <a:prstGeom prst="straightConnector1">
            <a:avLst/>
          </a:prstGeom>
          <a:ln w="317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8AB4764-8B18-4CC0-A540-B24D4DA38A5E}"/>
              </a:ext>
            </a:extLst>
          </p:cNvPr>
          <p:cNvSpPr txBox="1"/>
          <p:nvPr/>
        </p:nvSpPr>
        <p:spPr>
          <a:xfrm>
            <a:off x="4496653" y="1925332"/>
            <a:ext cx="1382558" cy="307777"/>
          </a:xfrm>
          <a:prstGeom prst="rect">
            <a:avLst/>
          </a:prstGeom>
          <a:noFill/>
        </p:spPr>
        <p:txBody>
          <a:bodyPr wrap="none" rtlCol="0">
            <a:spAutoFit/>
          </a:bodyPr>
          <a:lstStyle/>
          <a:p>
            <a:r>
              <a:rPr lang="en-US" sz="1400" dirty="0"/>
              <a:t>I trust this result</a:t>
            </a:r>
          </a:p>
        </p:txBody>
      </p:sp>
      <p:sp>
        <p:nvSpPr>
          <p:cNvPr id="17" name="Rectangle 16">
            <a:extLst>
              <a:ext uri="{FF2B5EF4-FFF2-40B4-BE49-F238E27FC236}">
                <a16:creationId xmlns:a16="http://schemas.microsoft.com/office/drawing/2014/main" id="{44718233-482B-470A-B5B0-DD36F5790A8E}"/>
              </a:ext>
            </a:extLst>
          </p:cNvPr>
          <p:cNvSpPr/>
          <p:nvPr/>
        </p:nvSpPr>
        <p:spPr>
          <a:xfrm>
            <a:off x="60702" y="507038"/>
            <a:ext cx="11593135" cy="40437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4983C14-9782-4DED-B6F7-FB662D61835F}"/>
              </a:ext>
            </a:extLst>
          </p:cNvPr>
          <p:cNvSpPr txBox="1"/>
          <p:nvPr/>
        </p:nvSpPr>
        <p:spPr>
          <a:xfrm>
            <a:off x="0" y="-16182"/>
            <a:ext cx="1139094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MD-</a:t>
            </a:r>
            <a:r>
              <a:rPr lang="el-GR" sz="2800" b="1" i="1" dirty="0">
                <a:latin typeface="Times New Roman" panose="02020603050405020304" pitchFamily="18" charset="0"/>
                <a:cs typeface="Times New Roman" panose="02020603050405020304" pitchFamily="18" charset="0"/>
              </a:rPr>
              <a:t>κ</a:t>
            </a:r>
            <a:r>
              <a:rPr lang="en-US" sz="2800" b="1" dirty="0">
                <a:latin typeface="Times New Roman" panose="02020603050405020304" pitchFamily="18" charset="0"/>
                <a:cs typeface="Times New Roman" panose="02020603050405020304" pitchFamily="18" charset="0"/>
              </a:rPr>
              <a:t> of graphene with different potentials, from published results</a:t>
            </a:r>
            <a:endParaRPr lang="en-US" sz="2800" b="1" dirty="0"/>
          </a:p>
        </p:txBody>
      </p:sp>
    </p:spTree>
    <p:extLst>
      <p:ext uri="{BB962C8B-B14F-4D97-AF65-F5344CB8AC3E}">
        <p14:creationId xmlns:p14="http://schemas.microsoft.com/office/powerpoint/2010/main" val="208779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9DE1777-E334-4EA0-AC92-F619CE8985B0}"/>
              </a:ext>
            </a:extLst>
          </p:cNvPr>
          <p:cNvGraphicFramePr>
            <a:graphicFrameLocks noGrp="1"/>
          </p:cNvGraphicFramePr>
          <p:nvPr>
            <p:extLst>
              <p:ext uri="{D42A27DB-BD31-4B8C-83A1-F6EECF244321}">
                <p14:modId xmlns:p14="http://schemas.microsoft.com/office/powerpoint/2010/main" val="968416600"/>
              </p:ext>
            </p:extLst>
          </p:nvPr>
        </p:nvGraphicFramePr>
        <p:xfrm>
          <a:off x="417791" y="866775"/>
          <a:ext cx="11612284" cy="5455920"/>
        </p:xfrm>
        <a:graphic>
          <a:graphicData uri="http://schemas.openxmlformats.org/drawingml/2006/table">
            <a:tbl>
              <a:tblPr firstRow="1" bandRow="1">
                <a:tableStyleId>{5C22544A-7EE6-4342-B048-85BDC9FD1C3A}</a:tableStyleId>
              </a:tblPr>
              <a:tblGrid>
                <a:gridCol w="658534">
                  <a:extLst>
                    <a:ext uri="{9D8B030D-6E8A-4147-A177-3AD203B41FA5}">
                      <a16:colId xmlns:a16="http://schemas.microsoft.com/office/drawing/2014/main" val="1064392905"/>
                    </a:ext>
                  </a:extLst>
                </a:gridCol>
                <a:gridCol w="1057275">
                  <a:extLst>
                    <a:ext uri="{9D8B030D-6E8A-4147-A177-3AD203B41FA5}">
                      <a16:colId xmlns:a16="http://schemas.microsoft.com/office/drawing/2014/main" val="1903208170"/>
                    </a:ext>
                  </a:extLst>
                </a:gridCol>
                <a:gridCol w="1190625">
                  <a:extLst>
                    <a:ext uri="{9D8B030D-6E8A-4147-A177-3AD203B41FA5}">
                      <a16:colId xmlns:a16="http://schemas.microsoft.com/office/drawing/2014/main" val="1013996870"/>
                    </a:ext>
                  </a:extLst>
                </a:gridCol>
                <a:gridCol w="1104900">
                  <a:extLst>
                    <a:ext uri="{9D8B030D-6E8A-4147-A177-3AD203B41FA5}">
                      <a16:colId xmlns:a16="http://schemas.microsoft.com/office/drawing/2014/main" val="1122463928"/>
                    </a:ext>
                  </a:extLst>
                </a:gridCol>
                <a:gridCol w="971550">
                  <a:extLst>
                    <a:ext uri="{9D8B030D-6E8A-4147-A177-3AD203B41FA5}">
                      <a16:colId xmlns:a16="http://schemas.microsoft.com/office/drawing/2014/main" val="1918292365"/>
                    </a:ext>
                  </a:extLst>
                </a:gridCol>
                <a:gridCol w="1190625">
                  <a:extLst>
                    <a:ext uri="{9D8B030D-6E8A-4147-A177-3AD203B41FA5}">
                      <a16:colId xmlns:a16="http://schemas.microsoft.com/office/drawing/2014/main" val="4192065262"/>
                    </a:ext>
                  </a:extLst>
                </a:gridCol>
                <a:gridCol w="1285962">
                  <a:extLst>
                    <a:ext uri="{9D8B030D-6E8A-4147-A177-3AD203B41FA5}">
                      <a16:colId xmlns:a16="http://schemas.microsoft.com/office/drawing/2014/main" val="2555216721"/>
                    </a:ext>
                  </a:extLst>
                </a:gridCol>
                <a:gridCol w="847288">
                  <a:extLst>
                    <a:ext uri="{9D8B030D-6E8A-4147-A177-3AD203B41FA5}">
                      <a16:colId xmlns:a16="http://schemas.microsoft.com/office/drawing/2014/main" val="878770970"/>
                    </a:ext>
                  </a:extLst>
                </a:gridCol>
                <a:gridCol w="1115736">
                  <a:extLst>
                    <a:ext uri="{9D8B030D-6E8A-4147-A177-3AD203B41FA5}">
                      <a16:colId xmlns:a16="http://schemas.microsoft.com/office/drawing/2014/main" val="1463244173"/>
                    </a:ext>
                  </a:extLst>
                </a:gridCol>
                <a:gridCol w="1275389">
                  <a:extLst>
                    <a:ext uri="{9D8B030D-6E8A-4147-A177-3AD203B41FA5}">
                      <a16:colId xmlns:a16="http://schemas.microsoft.com/office/drawing/2014/main" val="729527440"/>
                    </a:ext>
                  </a:extLst>
                </a:gridCol>
                <a:gridCol w="914400">
                  <a:extLst>
                    <a:ext uri="{9D8B030D-6E8A-4147-A177-3AD203B41FA5}">
                      <a16:colId xmlns:a16="http://schemas.microsoft.com/office/drawing/2014/main" val="1418330456"/>
                    </a:ext>
                  </a:extLst>
                </a:gridCol>
              </a:tblGrid>
              <a:tr h="370840">
                <a:tc>
                  <a:txBody>
                    <a:bodyPr/>
                    <a:lstStyle/>
                    <a:p>
                      <a:r>
                        <a:rPr lang="en-US"/>
                        <a:t>T (K)</a:t>
                      </a:r>
                      <a:endParaRPr lang="en-US" dirty="0"/>
                    </a:p>
                  </a:txBody>
                  <a:tcPr/>
                </a:tc>
                <a:tc>
                  <a:txBody>
                    <a:bodyPr/>
                    <a:lstStyle/>
                    <a:p>
                      <a:r>
                        <a:rPr lang="en-US" dirty="0"/>
                        <a:t>EXP </a:t>
                      </a:r>
                      <a:r>
                        <a:rPr lang="el-GR" i="1" dirty="0"/>
                        <a:t>κ</a:t>
                      </a:r>
                      <a:endParaRPr lang="en-US" i="1" dirty="0"/>
                    </a:p>
                    <a:p>
                      <a:r>
                        <a:rPr lang="en-US" dirty="0"/>
                        <a:t>(W/m-K)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AIREBO </a:t>
                      </a:r>
                      <a:r>
                        <a:rPr lang="el-GR" i="1" dirty="0"/>
                        <a:t>κ</a:t>
                      </a:r>
                      <a:r>
                        <a:rPr lang="en-US" dirty="0"/>
                        <a:t> (W/m-K)</a:t>
                      </a:r>
                    </a:p>
                  </a:txBody>
                  <a:tcPr>
                    <a:solidFill>
                      <a:srgbClr val="92D050"/>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A-resource and time</a:t>
                      </a:r>
                    </a:p>
                  </a:txBody>
                  <a:tcPr>
                    <a:solidFill>
                      <a:srgbClr val="92D050"/>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TERSOFF </a:t>
                      </a:r>
                      <a:r>
                        <a:rPr lang="el-GR" i="1" dirty="0"/>
                        <a:t>κ</a:t>
                      </a: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t>
                      </a:r>
                      <a:r>
                        <a:rPr lang="en-US" dirty="0" err="1"/>
                        <a:t>mK</a:t>
                      </a:r>
                      <a:r>
                        <a:rPr lang="en-US" dirty="0"/>
                        <a:t>)</a:t>
                      </a:r>
                    </a:p>
                  </a:txBody>
                  <a:tcPr>
                    <a:solidFill>
                      <a:srgbClr val="FF0000"/>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T-resource and time </a:t>
                      </a:r>
                    </a:p>
                  </a:txBody>
                  <a:tcPr>
                    <a:solidFill>
                      <a:srgbClr val="FF0000"/>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LCBOP </a:t>
                      </a:r>
                      <a:r>
                        <a:rPr lang="el-GR" dirty="0"/>
                        <a:t>κ</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(W/m-K)</a:t>
                      </a:r>
                    </a:p>
                  </a:txBody>
                  <a:tcPr>
                    <a:solidFill>
                      <a:schemeClr val="accent4">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L-resource and time</a:t>
                      </a:r>
                    </a:p>
                  </a:txBody>
                  <a:tcPr>
                    <a:solidFill>
                      <a:schemeClr val="accent4">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31241263"/>
                  </a:ext>
                </a:extLst>
              </a:tr>
              <a:tr h="370840">
                <a:tc>
                  <a:txBody>
                    <a:bodyPr/>
                    <a:lstStyle/>
                    <a:p>
                      <a:r>
                        <a:rPr lang="en-US"/>
                        <a:t>200</a:t>
                      </a:r>
                      <a:endParaRPr lang="en-US" dirty="0"/>
                    </a:p>
                  </a:txBody>
                  <a:tcPr/>
                </a:tc>
                <a:tc>
                  <a:txBody>
                    <a:bodyPr/>
                    <a:lstStyle/>
                    <a:p>
                      <a:r>
                        <a:rPr lang="en-US"/>
                        <a:t>7500</a:t>
                      </a:r>
                      <a:endParaRPr lang="en-US" dirty="0"/>
                    </a:p>
                  </a:txBody>
                  <a:tcPr/>
                </a:tc>
                <a:tc>
                  <a:txBody>
                    <a:bodyPr/>
                    <a:lstStyle/>
                    <a:p>
                      <a:r>
                        <a:rPr lang="en-US" dirty="0">
                          <a:solidFill>
                            <a:srgbClr val="00B050"/>
                          </a:solidFill>
                        </a:rPr>
                        <a:t>612.0185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Sta2040C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3h49m</a:t>
                      </a:r>
                    </a:p>
                  </a:txBody>
                  <a:tcPr/>
                </a:tc>
                <a:tc>
                  <a:txBody>
                    <a:bodyPr/>
                    <a:lstStyle/>
                    <a:p>
                      <a:r>
                        <a:rPr lang="en-US">
                          <a:solidFill>
                            <a:srgbClr val="FF0000"/>
                          </a:solidFill>
                        </a:rPr>
                        <a:t>746.3010</a:t>
                      </a:r>
                      <a:endParaRPr lang="en-US" dirty="0">
                        <a:solidFill>
                          <a:srgbClr val="FF0000"/>
                        </a:solidFill>
                      </a:endParaRPr>
                    </a:p>
                  </a:txBody>
                  <a:tcPr/>
                </a:tc>
                <a:tc>
                  <a:txBody>
                    <a:bodyPr/>
                    <a:lstStyle/>
                    <a:p>
                      <a:r>
                        <a:rPr lang="en-US" dirty="0">
                          <a:solidFill>
                            <a:srgbClr val="FF0000"/>
                          </a:solidFill>
                        </a:rPr>
                        <a:t>Com960C</a:t>
                      </a:r>
                    </a:p>
                  </a:txBody>
                  <a:tcPr/>
                </a:tc>
                <a:tc>
                  <a:txBody>
                    <a:bodyPr/>
                    <a:lstStyle/>
                    <a:p>
                      <a:r>
                        <a:rPr lang="en-US" dirty="0">
                          <a:solidFill>
                            <a:srgbClr val="FF0000"/>
                          </a:solidFill>
                        </a:rPr>
                        <a:t>12m</a:t>
                      </a:r>
                    </a:p>
                  </a:txBody>
                  <a:tcPr/>
                </a:tc>
                <a:tc>
                  <a:txBody>
                    <a:bodyPr/>
                    <a:lstStyle/>
                    <a:p>
                      <a:r>
                        <a:rPr lang="en-US" dirty="0">
                          <a:solidFill>
                            <a:schemeClr val="accent4">
                              <a:lumMod val="75000"/>
                            </a:schemeClr>
                          </a:solidFill>
                        </a:rPr>
                        <a:t>588.2891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Sta6400C</a:t>
                      </a:r>
                    </a:p>
                  </a:txBody>
                  <a:tcPr/>
                </a:tc>
                <a:tc>
                  <a:txBody>
                    <a:bodyPr/>
                    <a:lstStyle/>
                    <a:p>
                      <a:r>
                        <a:rPr lang="en-US" dirty="0">
                          <a:solidFill>
                            <a:schemeClr val="accent4">
                              <a:lumMod val="75000"/>
                            </a:schemeClr>
                          </a:solidFill>
                        </a:rPr>
                        <a:t>43m</a:t>
                      </a:r>
                    </a:p>
                  </a:txBody>
                  <a:tcPr/>
                </a:tc>
                <a:extLst>
                  <a:ext uri="{0D108BD9-81ED-4DB2-BD59-A6C34878D82A}">
                    <a16:rowId xmlns:a16="http://schemas.microsoft.com/office/drawing/2014/main" val="82054311"/>
                  </a:ext>
                </a:extLst>
              </a:tr>
              <a:tr h="370840">
                <a:tc>
                  <a:txBody>
                    <a:bodyPr/>
                    <a:lstStyle/>
                    <a:p>
                      <a:r>
                        <a:rPr lang="en-US"/>
                        <a:t>250</a:t>
                      </a:r>
                      <a:endParaRPr lang="en-US" dirty="0"/>
                    </a:p>
                  </a:txBody>
                  <a:tcPr/>
                </a:tc>
                <a:tc>
                  <a:txBody>
                    <a:bodyPr/>
                    <a:lstStyle/>
                    <a:p>
                      <a:r>
                        <a:rPr lang="en-US"/>
                        <a:t>5200</a:t>
                      </a:r>
                      <a:endParaRPr lang="en-US" dirty="0"/>
                    </a:p>
                  </a:txBody>
                  <a:tcPr/>
                </a:tc>
                <a:tc>
                  <a:txBody>
                    <a:bodyPr/>
                    <a:lstStyle/>
                    <a:p>
                      <a:r>
                        <a:rPr lang="en-US" dirty="0">
                          <a:solidFill>
                            <a:srgbClr val="00B050"/>
                          </a:solidFill>
                        </a:rPr>
                        <a:t>1056.2257</a:t>
                      </a:r>
                    </a:p>
                  </a:txBody>
                  <a:tcPr/>
                </a:tc>
                <a:tc>
                  <a:txBody>
                    <a:bodyPr/>
                    <a:lstStyle/>
                    <a:p>
                      <a:r>
                        <a:rPr lang="en-US" dirty="0">
                          <a:solidFill>
                            <a:srgbClr val="00B050"/>
                          </a:solidFill>
                        </a:rPr>
                        <a:t>ditto</a:t>
                      </a:r>
                    </a:p>
                  </a:txBody>
                  <a:tcPr/>
                </a:tc>
                <a:tc>
                  <a:txBody>
                    <a:bodyPr/>
                    <a:lstStyle/>
                    <a:p>
                      <a:r>
                        <a:rPr lang="en-US" dirty="0">
                          <a:solidFill>
                            <a:srgbClr val="00B050"/>
                          </a:solidFill>
                        </a:rPr>
                        <a:t>3h47m</a:t>
                      </a:r>
                    </a:p>
                  </a:txBody>
                  <a:tcPr/>
                </a:tc>
                <a:tc>
                  <a:txBody>
                    <a:bodyPr/>
                    <a:lstStyle/>
                    <a:p>
                      <a:r>
                        <a:rPr lang="en-US">
                          <a:solidFill>
                            <a:srgbClr val="FF0000"/>
                          </a:solidFill>
                        </a:rPr>
                        <a:t>847.7276</a:t>
                      </a:r>
                      <a:endParaRPr lang="en-US" dirty="0">
                        <a:solidFill>
                          <a:srgbClr val="FF0000"/>
                        </a:solidFill>
                      </a:endParaRPr>
                    </a:p>
                  </a:txBody>
                  <a:tcPr/>
                </a:tc>
                <a:tc>
                  <a:txBody>
                    <a:bodyPr/>
                    <a:lstStyle/>
                    <a:p>
                      <a:r>
                        <a:rPr lang="en-US">
                          <a:solidFill>
                            <a:srgbClr val="FF0000"/>
                          </a:solidFill>
                        </a:rPr>
                        <a:t>ditto</a:t>
                      </a:r>
                      <a:endParaRPr lang="en-US" dirty="0">
                        <a:solidFill>
                          <a:srgbClr val="FF0000"/>
                        </a:solidFill>
                      </a:endParaRPr>
                    </a:p>
                  </a:txBody>
                  <a:tcPr/>
                </a:tc>
                <a:tc>
                  <a:txBody>
                    <a:bodyPr/>
                    <a:lstStyle/>
                    <a:p>
                      <a:r>
                        <a:rPr lang="en-US" dirty="0">
                          <a:solidFill>
                            <a:srgbClr val="FF0000"/>
                          </a:solidFill>
                        </a:rPr>
                        <a:t>15m</a:t>
                      </a:r>
                    </a:p>
                  </a:txBody>
                  <a:tcPr/>
                </a:tc>
                <a:tc>
                  <a:txBody>
                    <a:bodyPr/>
                    <a:lstStyle/>
                    <a:p>
                      <a:r>
                        <a:rPr lang="en-US" dirty="0">
                          <a:solidFill>
                            <a:schemeClr val="accent4">
                              <a:lumMod val="75000"/>
                            </a:schemeClr>
                          </a:solidFill>
                        </a:rPr>
                        <a:t>631.7429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Stam2048C</a:t>
                      </a:r>
                    </a:p>
                  </a:txBody>
                  <a:tcPr/>
                </a:tc>
                <a:tc>
                  <a:txBody>
                    <a:bodyPr/>
                    <a:lstStyle/>
                    <a:p>
                      <a:r>
                        <a:rPr lang="en-US" dirty="0">
                          <a:solidFill>
                            <a:schemeClr val="accent4">
                              <a:lumMod val="75000"/>
                            </a:schemeClr>
                          </a:solidFill>
                        </a:rPr>
                        <a:t>1h15m</a:t>
                      </a:r>
                    </a:p>
                  </a:txBody>
                  <a:tcPr/>
                </a:tc>
                <a:extLst>
                  <a:ext uri="{0D108BD9-81ED-4DB2-BD59-A6C34878D82A}">
                    <a16:rowId xmlns:a16="http://schemas.microsoft.com/office/drawing/2014/main" val="319929573"/>
                  </a:ext>
                </a:extLst>
              </a:tr>
              <a:tr h="370840">
                <a:tc>
                  <a:txBody>
                    <a:bodyPr/>
                    <a:lstStyle/>
                    <a:p>
                      <a:r>
                        <a:rPr lang="en-US"/>
                        <a:t>300</a:t>
                      </a:r>
                      <a:endParaRPr lang="en-US" dirty="0"/>
                    </a:p>
                  </a:txBody>
                  <a:tcPr/>
                </a:tc>
                <a:tc>
                  <a:txBody>
                    <a:bodyPr/>
                    <a:lstStyle/>
                    <a:p>
                      <a:r>
                        <a:rPr lang="en-US"/>
                        <a:t>3900</a:t>
                      </a:r>
                      <a:endParaRPr lang="en-US" dirty="0"/>
                    </a:p>
                  </a:txBody>
                  <a:tcPr/>
                </a:tc>
                <a:tc>
                  <a:txBody>
                    <a:bodyPr/>
                    <a:lstStyle/>
                    <a:p>
                      <a:r>
                        <a:rPr lang="en-US" dirty="0">
                          <a:solidFill>
                            <a:srgbClr val="00B050"/>
                          </a:solidFill>
                        </a:rPr>
                        <a:t>742.1970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3h48m</a:t>
                      </a:r>
                    </a:p>
                  </a:txBody>
                  <a:tcPr/>
                </a:tc>
                <a:tc>
                  <a:txBody>
                    <a:bodyPr/>
                    <a:lstStyle/>
                    <a:p>
                      <a:r>
                        <a:rPr lang="en-US">
                          <a:solidFill>
                            <a:srgbClr val="FF0000"/>
                          </a:solidFill>
                        </a:rPr>
                        <a:t>923.4621</a:t>
                      </a:r>
                      <a:endParaRPr lang="en-US" dirty="0">
                        <a:solidFill>
                          <a:srgbClr val="FF0000"/>
                        </a:solidFill>
                      </a:endParaRPr>
                    </a:p>
                  </a:txBody>
                  <a:tcPr/>
                </a:tc>
                <a:tc>
                  <a:txBody>
                    <a:bodyPr/>
                    <a:lstStyle/>
                    <a:p>
                      <a:r>
                        <a:rPr lang="en-US" dirty="0">
                          <a:solidFill>
                            <a:srgbClr val="FF0000"/>
                          </a:solidFill>
                        </a:rPr>
                        <a:t>Com1200C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12m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563.0737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4">
                              <a:lumMod val="75000"/>
                            </a:schemeClr>
                          </a:solidFill>
                        </a:rPr>
                        <a:t>ditto</a:t>
                      </a:r>
                      <a:endParaRPr lang="en-US" dirty="0">
                        <a:solidFill>
                          <a:schemeClr val="accent4">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1h15m</a:t>
                      </a:r>
                    </a:p>
                  </a:txBody>
                  <a:tcPr/>
                </a:tc>
                <a:extLst>
                  <a:ext uri="{0D108BD9-81ED-4DB2-BD59-A6C34878D82A}">
                    <a16:rowId xmlns:a16="http://schemas.microsoft.com/office/drawing/2014/main" val="2573798527"/>
                  </a:ext>
                </a:extLst>
              </a:tr>
              <a:tr h="370840">
                <a:tc>
                  <a:txBody>
                    <a:bodyPr/>
                    <a:lstStyle/>
                    <a:p>
                      <a:r>
                        <a:rPr lang="en-US"/>
                        <a:t>350</a:t>
                      </a:r>
                      <a:endParaRPr lang="en-US" dirty="0"/>
                    </a:p>
                  </a:txBody>
                  <a:tcPr/>
                </a:tc>
                <a:tc>
                  <a:txBody>
                    <a:bodyPr/>
                    <a:lstStyle/>
                    <a:p>
                      <a:r>
                        <a:rPr lang="en-US"/>
                        <a:t>3000</a:t>
                      </a:r>
                      <a:endParaRPr lang="en-US" dirty="0"/>
                    </a:p>
                  </a:txBody>
                  <a:tcPr/>
                </a:tc>
                <a:tc>
                  <a:txBody>
                    <a:bodyPr/>
                    <a:lstStyle/>
                    <a:p>
                      <a:r>
                        <a:rPr lang="en-US" dirty="0">
                          <a:solidFill>
                            <a:srgbClr val="00B050"/>
                          </a:solidFill>
                        </a:rPr>
                        <a:t>804.0993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3h49m</a:t>
                      </a:r>
                    </a:p>
                  </a:txBody>
                  <a:tcPr/>
                </a:tc>
                <a:tc>
                  <a:txBody>
                    <a:bodyPr/>
                    <a:lstStyle/>
                    <a:p>
                      <a:r>
                        <a:rPr lang="en-US">
                          <a:solidFill>
                            <a:srgbClr val="FF0000"/>
                          </a:solidFill>
                        </a:rPr>
                        <a:t>690.2895</a:t>
                      </a:r>
                      <a:endParaRPr lang="en-US" dirty="0">
                        <a:solidFill>
                          <a:srgbClr val="FF0000"/>
                        </a:solidFill>
                      </a:endParaRPr>
                    </a:p>
                  </a:txBody>
                  <a:tcPr/>
                </a:tc>
                <a:tc>
                  <a:txBody>
                    <a:bodyPr/>
                    <a:lstStyle/>
                    <a:p>
                      <a:r>
                        <a:rPr lang="en-US" dirty="0">
                          <a:solidFill>
                            <a:srgbClr val="FF0000"/>
                          </a:solidFill>
                        </a:rPr>
                        <a:t>Com960C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14m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431.8681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4">
                              <a:lumMod val="75000"/>
                            </a:schemeClr>
                          </a:solidFill>
                        </a:rPr>
                        <a:t>ditto</a:t>
                      </a:r>
                      <a:endParaRPr lang="en-US" dirty="0">
                        <a:solidFill>
                          <a:schemeClr val="accent4">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1h15m</a:t>
                      </a:r>
                    </a:p>
                  </a:txBody>
                  <a:tcPr/>
                </a:tc>
                <a:extLst>
                  <a:ext uri="{0D108BD9-81ED-4DB2-BD59-A6C34878D82A}">
                    <a16:rowId xmlns:a16="http://schemas.microsoft.com/office/drawing/2014/main" val="3760509874"/>
                  </a:ext>
                </a:extLst>
              </a:tr>
              <a:tr h="370840">
                <a:tc>
                  <a:txBody>
                    <a:bodyPr/>
                    <a:lstStyle/>
                    <a:p>
                      <a:r>
                        <a:rPr lang="en-US"/>
                        <a:t>400</a:t>
                      </a:r>
                      <a:endParaRPr lang="en-US" dirty="0"/>
                    </a:p>
                  </a:txBody>
                  <a:tcPr/>
                </a:tc>
                <a:tc>
                  <a:txBody>
                    <a:bodyPr/>
                    <a:lstStyle/>
                    <a:p>
                      <a:r>
                        <a:rPr lang="en-US"/>
                        <a:t>2500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759.1816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3h49m</a:t>
                      </a:r>
                    </a:p>
                  </a:txBody>
                  <a:tcPr/>
                </a:tc>
                <a:tc>
                  <a:txBody>
                    <a:bodyPr/>
                    <a:lstStyle/>
                    <a:p>
                      <a:r>
                        <a:rPr lang="en-US">
                          <a:solidFill>
                            <a:srgbClr val="FF0000"/>
                          </a:solidFill>
                        </a:rPr>
                        <a:t>867.3660</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FF0000"/>
                          </a:solidFill>
                        </a:rPr>
                        <a:t>ditto</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13m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495.7894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4">
                              <a:lumMod val="75000"/>
                            </a:schemeClr>
                          </a:solidFill>
                        </a:rPr>
                        <a:t>ditto</a:t>
                      </a:r>
                      <a:endParaRPr lang="en-US" dirty="0">
                        <a:solidFill>
                          <a:schemeClr val="accent4">
                            <a:lumMod val="75000"/>
                          </a:schemeClr>
                        </a:solidFill>
                      </a:endParaRPr>
                    </a:p>
                  </a:txBody>
                  <a:tcPr/>
                </a:tc>
                <a:tc>
                  <a:txBody>
                    <a:bodyPr/>
                    <a:lstStyle/>
                    <a:p>
                      <a:r>
                        <a:rPr lang="en-US" dirty="0">
                          <a:solidFill>
                            <a:schemeClr val="accent4">
                              <a:lumMod val="75000"/>
                            </a:schemeClr>
                          </a:solidFill>
                        </a:rPr>
                        <a:t>1h15m</a:t>
                      </a:r>
                    </a:p>
                  </a:txBody>
                  <a:tcPr/>
                </a:tc>
                <a:extLst>
                  <a:ext uri="{0D108BD9-81ED-4DB2-BD59-A6C34878D82A}">
                    <a16:rowId xmlns:a16="http://schemas.microsoft.com/office/drawing/2014/main" val="3068867570"/>
                  </a:ext>
                </a:extLst>
              </a:tr>
              <a:tr h="296631">
                <a:tc>
                  <a:txBody>
                    <a:bodyPr/>
                    <a:lstStyle/>
                    <a:p>
                      <a:r>
                        <a:rPr lang="en-US"/>
                        <a:t>450</a:t>
                      </a:r>
                      <a:endParaRPr lang="en-US" dirty="0"/>
                    </a:p>
                  </a:txBody>
                  <a:tcPr/>
                </a:tc>
                <a:tc>
                  <a:txBody>
                    <a:bodyPr/>
                    <a:lstStyle/>
                    <a:p>
                      <a:r>
                        <a:rPr lang="en-US"/>
                        <a:t>2000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410.1717</a:t>
                      </a:r>
                    </a:p>
                  </a:txBody>
                  <a:tcPr/>
                </a:tc>
                <a:tc>
                  <a:txBody>
                    <a:bodyPr/>
                    <a:lstStyle/>
                    <a:p>
                      <a:r>
                        <a:rPr lang="en-US" dirty="0">
                          <a:solidFill>
                            <a:srgbClr val="00B050"/>
                          </a:solidFill>
                        </a:rPr>
                        <a:t>ditto</a:t>
                      </a:r>
                    </a:p>
                  </a:txBody>
                  <a:tcPr/>
                </a:tc>
                <a:tc>
                  <a:txBody>
                    <a:bodyPr/>
                    <a:lstStyle/>
                    <a:p>
                      <a:r>
                        <a:rPr lang="en-US" dirty="0">
                          <a:solidFill>
                            <a:srgbClr val="00B050"/>
                          </a:solidFill>
                        </a:rPr>
                        <a:t>3h48m</a:t>
                      </a:r>
                    </a:p>
                  </a:txBody>
                  <a:tcPr/>
                </a:tc>
                <a:tc>
                  <a:txBody>
                    <a:bodyPr/>
                    <a:lstStyle/>
                    <a:p>
                      <a:r>
                        <a:rPr lang="en-US">
                          <a:solidFill>
                            <a:srgbClr val="FF0000"/>
                          </a:solidFill>
                        </a:rPr>
                        <a:t>350.9835</a:t>
                      </a:r>
                      <a:endParaRPr lang="en-US" dirty="0">
                        <a:solidFill>
                          <a:srgbClr val="FF0000"/>
                        </a:solidFill>
                      </a:endParaRPr>
                    </a:p>
                  </a:txBody>
                  <a:tcPr/>
                </a:tc>
                <a:tc>
                  <a:txBody>
                    <a:bodyPr/>
                    <a:lstStyle/>
                    <a:p>
                      <a:r>
                        <a:rPr lang="en-US" dirty="0">
                          <a:solidFill>
                            <a:srgbClr val="FF0000"/>
                          </a:solidFill>
                        </a:rPr>
                        <a:t>ditto</a:t>
                      </a:r>
                    </a:p>
                  </a:txBody>
                  <a:tcPr/>
                </a:tc>
                <a:tc>
                  <a:txBody>
                    <a:bodyPr/>
                    <a:lstStyle/>
                    <a:p>
                      <a:r>
                        <a:rPr lang="en-US" dirty="0">
                          <a:solidFill>
                            <a:srgbClr val="FF0000"/>
                          </a:solidFill>
                        </a:rPr>
                        <a:t>15m</a:t>
                      </a:r>
                    </a:p>
                  </a:txBody>
                  <a:tcPr/>
                </a:tc>
                <a:tc>
                  <a:txBody>
                    <a:bodyPr/>
                    <a:lstStyle/>
                    <a:p>
                      <a:r>
                        <a:rPr lang="en-US" dirty="0">
                          <a:solidFill>
                            <a:schemeClr val="accent4">
                              <a:lumMod val="75000"/>
                            </a:schemeClr>
                          </a:solidFill>
                        </a:rPr>
                        <a:t>485.4828</a:t>
                      </a:r>
                    </a:p>
                  </a:txBody>
                  <a:tcPr/>
                </a:tc>
                <a:tc>
                  <a:txBody>
                    <a:bodyPr/>
                    <a:lstStyle/>
                    <a:p>
                      <a:r>
                        <a:rPr lang="en-US" dirty="0">
                          <a:solidFill>
                            <a:schemeClr val="accent4">
                              <a:lumMod val="75000"/>
                            </a:schemeClr>
                          </a:solidFill>
                        </a:rPr>
                        <a:t>ditto</a:t>
                      </a:r>
                    </a:p>
                  </a:txBody>
                  <a:tcPr/>
                </a:tc>
                <a:tc>
                  <a:txBody>
                    <a:bodyPr/>
                    <a:lstStyle/>
                    <a:p>
                      <a:r>
                        <a:rPr lang="en-US" dirty="0">
                          <a:solidFill>
                            <a:schemeClr val="accent4">
                              <a:lumMod val="75000"/>
                            </a:schemeClr>
                          </a:solidFill>
                        </a:rPr>
                        <a:t>1h15m</a:t>
                      </a:r>
                    </a:p>
                  </a:txBody>
                  <a:tcPr/>
                </a:tc>
                <a:extLst>
                  <a:ext uri="{0D108BD9-81ED-4DB2-BD59-A6C34878D82A}">
                    <a16:rowId xmlns:a16="http://schemas.microsoft.com/office/drawing/2014/main" val="3136362196"/>
                  </a:ext>
                </a:extLst>
              </a:tr>
              <a:tr h="370840">
                <a:tc>
                  <a:txBody>
                    <a:bodyPr/>
                    <a:lstStyle/>
                    <a:p>
                      <a:r>
                        <a:rPr lang="en-US"/>
                        <a:t>500</a:t>
                      </a:r>
                      <a:endParaRPr lang="en-US" dirty="0"/>
                    </a:p>
                  </a:txBody>
                  <a:tcPr/>
                </a:tc>
                <a:tc>
                  <a:txBody>
                    <a:bodyPr/>
                    <a:lstStyle/>
                    <a:p>
                      <a:r>
                        <a:rPr lang="en-US"/>
                        <a:t>1850</a:t>
                      </a:r>
                      <a:endParaRPr lang="en-US" dirty="0"/>
                    </a:p>
                  </a:txBody>
                  <a:tcPr/>
                </a:tc>
                <a:tc>
                  <a:txBody>
                    <a:bodyPr/>
                    <a:lstStyle/>
                    <a:p>
                      <a:r>
                        <a:rPr lang="en-US" dirty="0">
                          <a:solidFill>
                            <a:srgbClr val="00B050"/>
                          </a:solidFill>
                        </a:rPr>
                        <a:t>166.8312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3h49m</a:t>
                      </a:r>
                    </a:p>
                  </a:txBody>
                  <a:tcPr/>
                </a:tc>
                <a:tc>
                  <a:txBody>
                    <a:bodyPr/>
                    <a:lstStyle/>
                    <a:p>
                      <a:r>
                        <a:rPr lang="en-US">
                          <a:solidFill>
                            <a:srgbClr val="FF0000"/>
                          </a:solidFill>
                        </a:rPr>
                        <a:t>604.1600</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14m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297.7780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4">
                              <a:lumMod val="75000"/>
                            </a:schemeClr>
                          </a:solidFill>
                        </a:rPr>
                        <a:t>ditto</a:t>
                      </a:r>
                      <a:endParaRPr lang="en-US" dirty="0">
                        <a:solidFill>
                          <a:schemeClr val="accent4">
                            <a:lumMod val="75000"/>
                          </a:schemeClr>
                        </a:solidFill>
                      </a:endParaRPr>
                    </a:p>
                  </a:txBody>
                  <a:tcPr/>
                </a:tc>
                <a:tc>
                  <a:txBody>
                    <a:bodyPr/>
                    <a:lstStyle/>
                    <a:p>
                      <a:r>
                        <a:rPr lang="en-US" dirty="0">
                          <a:solidFill>
                            <a:schemeClr val="accent4">
                              <a:lumMod val="75000"/>
                            </a:schemeClr>
                          </a:solidFill>
                        </a:rPr>
                        <a:t>1h15m</a:t>
                      </a:r>
                    </a:p>
                  </a:txBody>
                  <a:tcPr/>
                </a:tc>
                <a:extLst>
                  <a:ext uri="{0D108BD9-81ED-4DB2-BD59-A6C34878D82A}">
                    <a16:rowId xmlns:a16="http://schemas.microsoft.com/office/drawing/2014/main" val="2666715031"/>
                  </a:ext>
                </a:extLst>
              </a:tr>
              <a:tr h="370840">
                <a:tc>
                  <a:txBody>
                    <a:bodyPr/>
                    <a:lstStyle/>
                    <a:p>
                      <a:r>
                        <a:rPr lang="en-US"/>
                        <a:t>550</a:t>
                      </a:r>
                      <a:endParaRPr lang="en-US" dirty="0"/>
                    </a:p>
                  </a:txBody>
                  <a:tcPr/>
                </a:tc>
                <a:tc>
                  <a:txBody>
                    <a:bodyPr/>
                    <a:lstStyle/>
                    <a:p>
                      <a:r>
                        <a:rPr lang="en-US"/>
                        <a:t>1680</a:t>
                      </a:r>
                      <a:endParaRPr lang="en-US" dirty="0"/>
                    </a:p>
                  </a:txBody>
                  <a:tcPr/>
                </a:tc>
                <a:tc>
                  <a:txBody>
                    <a:bodyPr/>
                    <a:lstStyle/>
                    <a:p>
                      <a:r>
                        <a:rPr lang="en-US" dirty="0">
                          <a:solidFill>
                            <a:srgbClr val="00B050"/>
                          </a:solidFill>
                        </a:rPr>
                        <a:t>377.9355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3h51m</a:t>
                      </a:r>
                    </a:p>
                  </a:txBody>
                  <a:tcPr/>
                </a:tc>
                <a:tc>
                  <a:txBody>
                    <a:bodyPr/>
                    <a:lstStyle/>
                    <a:p>
                      <a:r>
                        <a:rPr lang="en-US">
                          <a:solidFill>
                            <a:srgbClr val="FF0000"/>
                          </a:solidFill>
                        </a:rPr>
                        <a:t>518.9972</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13m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231.5714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4">
                              <a:lumMod val="75000"/>
                            </a:schemeClr>
                          </a:solidFill>
                        </a:rPr>
                        <a:t>ditto</a:t>
                      </a:r>
                      <a:endParaRPr lang="en-US" dirty="0">
                        <a:solidFill>
                          <a:schemeClr val="accent4">
                            <a:lumMod val="75000"/>
                          </a:schemeClr>
                        </a:solidFill>
                      </a:endParaRPr>
                    </a:p>
                  </a:txBody>
                  <a:tcPr/>
                </a:tc>
                <a:tc>
                  <a:txBody>
                    <a:bodyPr/>
                    <a:lstStyle/>
                    <a:p>
                      <a:r>
                        <a:rPr lang="en-US" dirty="0">
                          <a:solidFill>
                            <a:schemeClr val="accent4">
                              <a:lumMod val="75000"/>
                            </a:schemeClr>
                          </a:solidFill>
                        </a:rPr>
                        <a:t>1h15m</a:t>
                      </a:r>
                    </a:p>
                  </a:txBody>
                  <a:tcPr/>
                </a:tc>
                <a:extLst>
                  <a:ext uri="{0D108BD9-81ED-4DB2-BD59-A6C34878D82A}">
                    <a16:rowId xmlns:a16="http://schemas.microsoft.com/office/drawing/2014/main" val="2826964638"/>
                  </a:ext>
                </a:extLst>
              </a:tr>
              <a:tr h="370840">
                <a:tc>
                  <a:txBody>
                    <a:bodyPr/>
                    <a:lstStyle/>
                    <a:p>
                      <a:r>
                        <a:rPr lang="en-US"/>
                        <a:t>600</a:t>
                      </a:r>
                      <a:endParaRPr lang="en-US" dirty="0"/>
                    </a:p>
                  </a:txBody>
                  <a:tcPr/>
                </a:tc>
                <a:tc>
                  <a:txBody>
                    <a:bodyPr/>
                    <a:lstStyle/>
                    <a:p>
                      <a:r>
                        <a:rPr lang="en-US"/>
                        <a:t>1400</a:t>
                      </a:r>
                      <a:endParaRPr lang="en-US" dirty="0"/>
                    </a:p>
                  </a:txBody>
                  <a:tcPr/>
                </a:tc>
                <a:tc>
                  <a:txBody>
                    <a:bodyPr/>
                    <a:lstStyle/>
                    <a:p>
                      <a:r>
                        <a:rPr lang="en-US" dirty="0">
                          <a:solidFill>
                            <a:srgbClr val="00B050"/>
                          </a:solidFill>
                        </a:rPr>
                        <a:t>437.2820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3h48m</a:t>
                      </a:r>
                    </a:p>
                  </a:txBody>
                  <a:tcPr/>
                </a:tc>
                <a:tc>
                  <a:txBody>
                    <a:bodyPr/>
                    <a:lstStyle/>
                    <a:p>
                      <a:r>
                        <a:rPr lang="en-US">
                          <a:solidFill>
                            <a:srgbClr val="FF0000"/>
                          </a:solidFill>
                        </a:rPr>
                        <a:t>413.2289</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15m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382.5955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4">
                              <a:lumMod val="75000"/>
                            </a:schemeClr>
                          </a:solidFill>
                        </a:rPr>
                        <a:t>ditto</a:t>
                      </a:r>
                      <a:endParaRPr lang="en-US" dirty="0">
                        <a:solidFill>
                          <a:schemeClr val="accent4">
                            <a:lumMod val="75000"/>
                          </a:schemeClr>
                        </a:solidFill>
                      </a:endParaRPr>
                    </a:p>
                  </a:txBody>
                  <a:tcPr/>
                </a:tc>
                <a:tc>
                  <a:txBody>
                    <a:bodyPr/>
                    <a:lstStyle/>
                    <a:p>
                      <a:r>
                        <a:rPr lang="en-US" dirty="0">
                          <a:solidFill>
                            <a:schemeClr val="accent4">
                              <a:lumMod val="75000"/>
                            </a:schemeClr>
                          </a:solidFill>
                        </a:rPr>
                        <a:t>1h15m</a:t>
                      </a:r>
                    </a:p>
                  </a:txBody>
                  <a:tcPr/>
                </a:tc>
                <a:extLst>
                  <a:ext uri="{0D108BD9-81ED-4DB2-BD59-A6C34878D82A}">
                    <a16:rowId xmlns:a16="http://schemas.microsoft.com/office/drawing/2014/main" val="254228774"/>
                  </a:ext>
                </a:extLst>
              </a:tr>
              <a:tr h="370840">
                <a:tc>
                  <a:txBody>
                    <a:bodyPr/>
                    <a:lstStyle/>
                    <a:p>
                      <a:r>
                        <a:rPr lang="en-US"/>
                        <a:t>650</a:t>
                      </a:r>
                      <a:endParaRPr lang="en-US" dirty="0"/>
                    </a:p>
                  </a:txBody>
                  <a:tcPr/>
                </a:tc>
                <a:tc>
                  <a:txBody>
                    <a:bodyPr/>
                    <a:lstStyle/>
                    <a:p>
                      <a:r>
                        <a:rPr lang="en-US"/>
                        <a:t>1300</a:t>
                      </a:r>
                      <a:endParaRPr lang="en-US" dirty="0"/>
                    </a:p>
                  </a:txBody>
                  <a:tcPr/>
                </a:tc>
                <a:tc>
                  <a:txBody>
                    <a:bodyPr/>
                    <a:lstStyle/>
                    <a:p>
                      <a:r>
                        <a:rPr lang="en-US" dirty="0">
                          <a:solidFill>
                            <a:srgbClr val="00B050"/>
                          </a:solidFill>
                        </a:rPr>
                        <a:t>362.6768</a:t>
                      </a:r>
                    </a:p>
                  </a:txBody>
                  <a:tcPr/>
                </a:tc>
                <a:tc>
                  <a:txBody>
                    <a:bodyPr/>
                    <a:lstStyle/>
                    <a:p>
                      <a:r>
                        <a:rPr lang="en-US" dirty="0">
                          <a:solidFill>
                            <a:srgbClr val="00B050"/>
                          </a:solidFill>
                        </a:rPr>
                        <a:t>ditto</a:t>
                      </a:r>
                    </a:p>
                  </a:txBody>
                  <a:tcPr/>
                </a:tc>
                <a:tc>
                  <a:txBody>
                    <a:bodyPr/>
                    <a:lstStyle/>
                    <a:p>
                      <a:r>
                        <a:rPr lang="en-US" dirty="0">
                          <a:solidFill>
                            <a:srgbClr val="00B050"/>
                          </a:solidFill>
                        </a:rPr>
                        <a:t>3h50m</a:t>
                      </a:r>
                    </a:p>
                  </a:txBody>
                  <a:tcPr/>
                </a:tc>
                <a:tc>
                  <a:txBody>
                    <a:bodyPr/>
                    <a:lstStyle/>
                    <a:p>
                      <a:r>
                        <a:rPr lang="en-US" dirty="0">
                          <a:solidFill>
                            <a:srgbClr val="FF0000"/>
                          </a:solidFill>
                        </a:rPr>
                        <a:t>329.5522</a:t>
                      </a:r>
                    </a:p>
                  </a:txBody>
                  <a:tcPr/>
                </a:tc>
                <a:tc>
                  <a:txBody>
                    <a:bodyPr/>
                    <a:lstStyle/>
                    <a:p>
                      <a:r>
                        <a:rPr lang="en-US" dirty="0">
                          <a:solidFill>
                            <a:srgbClr val="FF0000"/>
                          </a:solidFill>
                        </a:rPr>
                        <a:t>ditto</a:t>
                      </a:r>
                    </a:p>
                  </a:txBody>
                  <a:tcPr/>
                </a:tc>
                <a:tc>
                  <a:txBody>
                    <a:bodyPr/>
                    <a:lstStyle/>
                    <a:p>
                      <a:r>
                        <a:rPr lang="en-US" dirty="0">
                          <a:solidFill>
                            <a:srgbClr val="FF0000"/>
                          </a:solidFill>
                        </a:rPr>
                        <a:t>13m</a:t>
                      </a:r>
                    </a:p>
                  </a:txBody>
                  <a:tcPr/>
                </a:tc>
                <a:tc>
                  <a:txBody>
                    <a:bodyPr/>
                    <a:lstStyle/>
                    <a:p>
                      <a:r>
                        <a:rPr lang="en-US" dirty="0">
                          <a:solidFill>
                            <a:schemeClr val="accent4">
                              <a:lumMod val="75000"/>
                            </a:schemeClr>
                          </a:solidFill>
                        </a:rPr>
                        <a:t>109.6000</a:t>
                      </a:r>
                    </a:p>
                  </a:txBody>
                  <a:tcPr/>
                </a:tc>
                <a:tc>
                  <a:txBody>
                    <a:bodyPr/>
                    <a:lstStyle/>
                    <a:p>
                      <a:r>
                        <a:rPr lang="en-US">
                          <a:solidFill>
                            <a:schemeClr val="accent4">
                              <a:lumMod val="75000"/>
                            </a:schemeClr>
                          </a:solidFill>
                        </a:rPr>
                        <a:t>ditto</a:t>
                      </a:r>
                      <a:endParaRPr lang="en-US" dirty="0">
                        <a:solidFill>
                          <a:schemeClr val="accent4">
                            <a:lumMod val="75000"/>
                          </a:schemeClr>
                        </a:solidFill>
                      </a:endParaRPr>
                    </a:p>
                  </a:txBody>
                  <a:tcPr/>
                </a:tc>
                <a:tc>
                  <a:txBody>
                    <a:bodyPr/>
                    <a:lstStyle/>
                    <a:p>
                      <a:r>
                        <a:rPr lang="en-US" dirty="0">
                          <a:solidFill>
                            <a:schemeClr val="accent4">
                              <a:lumMod val="75000"/>
                            </a:schemeClr>
                          </a:solidFill>
                        </a:rPr>
                        <a:t>1h15m</a:t>
                      </a:r>
                    </a:p>
                  </a:txBody>
                  <a:tcPr/>
                </a:tc>
                <a:extLst>
                  <a:ext uri="{0D108BD9-81ED-4DB2-BD59-A6C34878D82A}">
                    <a16:rowId xmlns:a16="http://schemas.microsoft.com/office/drawing/2014/main" val="1485150261"/>
                  </a:ext>
                </a:extLst>
              </a:tr>
              <a:tr h="370840">
                <a:tc>
                  <a:txBody>
                    <a:bodyPr/>
                    <a:lstStyle/>
                    <a:p>
                      <a:r>
                        <a:rPr lang="en-US"/>
                        <a:t>700</a:t>
                      </a:r>
                      <a:endParaRPr lang="en-US" dirty="0"/>
                    </a:p>
                  </a:txBody>
                  <a:tcPr/>
                </a:tc>
                <a:tc>
                  <a:txBody>
                    <a:bodyPr/>
                    <a:lstStyle/>
                    <a:p>
                      <a:r>
                        <a:rPr lang="en-US"/>
                        <a:t>1230</a:t>
                      </a:r>
                      <a:endParaRPr lang="en-US" dirty="0"/>
                    </a:p>
                  </a:txBody>
                  <a:tcPr/>
                </a:tc>
                <a:tc>
                  <a:txBody>
                    <a:bodyPr/>
                    <a:lstStyle/>
                    <a:p>
                      <a:r>
                        <a:rPr lang="en-US" dirty="0">
                          <a:solidFill>
                            <a:srgbClr val="00B050"/>
                          </a:solidFill>
                        </a:rPr>
                        <a:t>245.7759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3h50m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303.3588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13m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299.6612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4">
                              <a:lumMod val="75000"/>
                            </a:schemeClr>
                          </a:solidFill>
                        </a:rPr>
                        <a:t>ditto</a:t>
                      </a:r>
                      <a:endParaRPr lang="en-US" dirty="0">
                        <a:solidFill>
                          <a:schemeClr val="accent4">
                            <a:lumMod val="75000"/>
                          </a:schemeClr>
                        </a:solidFill>
                      </a:endParaRPr>
                    </a:p>
                  </a:txBody>
                  <a:tcPr/>
                </a:tc>
                <a:tc>
                  <a:txBody>
                    <a:bodyPr/>
                    <a:lstStyle/>
                    <a:p>
                      <a:r>
                        <a:rPr lang="en-US" dirty="0">
                          <a:solidFill>
                            <a:schemeClr val="accent4">
                              <a:lumMod val="75000"/>
                            </a:schemeClr>
                          </a:solidFill>
                        </a:rPr>
                        <a:t>1h15m</a:t>
                      </a:r>
                    </a:p>
                  </a:txBody>
                  <a:tcPr/>
                </a:tc>
                <a:extLst>
                  <a:ext uri="{0D108BD9-81ED-4DB2-BD59-A6C34878D82A}">
                    <a16:rowId xmlns:a16="http://schemas.microsoft.com/office/drawing/2014/main" val="2087961079"/>
                  </a:ext>
                </a:extLst>
              </a:tr>
              <a:tr h="370840">
                <a:tc>
                  <a:txBody>
                    <a:bodyPr/>
                    <a:lstStyle/>
                    <a:p>
                      <a:r>
                        <a:rPr lang="en-US"/>
                        <a:t>750</a:t>
                      </a:r>
                      <a:endParaRPr lang="en-US" dirty="0"/>
                    </a:p>
                  </a:txBody>
                  <a:tcPr/>
                </a:tc>
                <a:tc>
                  <a:txBody>
                    <a:bodyPr/>
                    <a:lstStyle/>
                    <a:p>
                      <a:r>
                        <a:rPr lang="en-US"/>
                        <a:t>1160</a:t>
                      </a:r>
                      <a:endParaRPr lang="en-US" dirty="0"/>
                    </a:p>
                  </a:txBody>
                  <a:tcPr/>
                </a:tc>
                <a:tc>
                  <a:txBody>
                    <a:bodyPr/>
                    <a:lstStyle/>
                    <a:p>
                      <a:r>
                        <a:rPr lang="en-US" dirty="0">
                          <a:solidFill>
                            <a:srgbClr val="00B050"/>
                          </a:solidFill>
                        </a:rPr>
                        <a:t>383.0134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3h49m</a:t>
                      </a:r>
                    </a:p>
                  </a:txBody>
                  <a:tcPr/>
                </a:tc>
                <a:tc>
                  <a:txBody>
                    <a:bodyPr/>
                    <a:lstStyle/>
                    <a:p>
                      <a:r>
                        <a:rPr lang="en-US" dirty="0">
                          <a:solidFill>
                            <a:srgbClr val="FF0000"/>
                          </a:solidFill>
                        </a:rPr>
                        <a:t>277.8238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14m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227.4127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4">
                              <a:lumMod val="75000"/>
                            </a:schemeClr>
                          </a:solidFill>
                        </a:rPr>
                        <a:t>ditto</a:t>
                      </a:r>
                      <a:endParaRPr lang="en-US" dirty="0">
                        <a:solidFill>
                          <a:schemeClr val="accent4">
                            <a:lumMod val="75000"/>
                          </a:schemeClr>
                        </a:solidFill>
                      </a:endParaRPr>
                    </a:p>
                  </a:txBody>
                  <a:tcPr/>
                </a:tc>
                <a:tc>
                  <a:txBody>
                    <a:bodyPr/>
                    <a:lstStyle/>
                    <a:p>
                      <a:r>
                        <a:rPr lang="en-US" dirty="0">
                          <a:solidFill>
                            <a:schemeClr val="accent4">
                              <a:lumMod val="75000"/>
                            </a:schemeClr>
                          </a:solidFill>
                        </a:rPr>
                        <a:t>1h15m</a:t>
                      </a:r>
                    </a:p>
                  </a:txBody>
                  <a:tcPr/>
                </a:tc>
                <a:extLst>
                  <a:ext uri="{0D108BD9-81ED-4DB2-BD59-A6C34878D82A}">
                    <a16:rowId xmlns:a16="http://schemas.microsoft.com/office/drawing/2014/main" val="2481109119"/>
                  </a:ext>
                </a:extLst>
              </a:tr>
              <a:tr h="370840">
                <a:tc>
                  <a:txBody>
                    <a:bodyPr/>
                    <a:lstStyle/>
                    <a:p>
                      <a:r>
                        <a:rPr lang="en-US"/>
                        <a:t>800</a:t>
                      </a:r>
                      <a:endParaRPr lang="en-US" dirty="0"/>
                    </a:p>
                  </a:txBody>
                  <a:tcPr/>
                </a:tc>
                <a:tc>
                  <a:txBody>
                    <a:bodyPr/>
                    <a:lstStyle/>
                    <a:p>
                      <a:r>
                        <a:rPr lang="en-US"/>
                        <a:t>1100</a:t>
                      </a:r>
                      <a:endParaRPr lang="en-US" dirty="0"/>
                    </a:p>
                  </a:txBody>
                  <a:tcPr/>
                </a:tc>
                <a:tc>
                  <a:txBody>
                    <a:bodyPr/>
                    <a:lstStyle/>
                    <a:p>
                      <a:r>
                        <a:rPr lang="en-US" dirty="0">
                          <a:solidFill>
                            <a:srgbClr val="00B050"/>
                          </a:solidFill>
                        </a:rPr>
                        <a:t>325.7567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3h51m</a:t>
                      </a:r>
                    </a:p>
                  </a:txBody>
                  <a:tcPr/>
                </a:tc>
                <a:tc>
                  <a:txBody>
                    <a:bodyPr/>
                    <a:lstStyle/>
                    <a:p>
                      <a:r>
                        <a:rPr lang="en-US" dirty="0">
                          <a:solidFill>
                            <a:srgbClr val="FF0000"/>
                          </a:solidFill>
                        </a:rPr>
                        <a:t>234.1002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13m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178.4214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4">
                              <a:lumMod val="75000"/>
                            </a:schemeClr>
                          </a:solidFill>
                        </a:rPr>
                        <a:t>ditto</a:t>
                      </a:r>
                      <a:endParaRPr lang="en-US" dirty="0">
                        <a:solidFill>
                          <a:schemeClr val="accent4">
                            <a:lumMod val="75000"/>
                          </a:schemeClr>
                        </a:solidFill>
                      </a:endParaRPr>
                    </a:p>
                  </a:txBody>
                  <a:tcPr/>
                </a:tc>
                <a:tc>
                  <a:txBody>
                    <a:bodyPr/>
                    <a:lstStyle/>
                    <a:p>
                      <a:r>
                        <a:rPr lang="en-US" dirty="0">
                          <a:solidFill>
                            <a:schemeClr val="accent4">
                              <a:lumMod val="75000"/>
                            </a:schemeClr>
                          </a:solidFill>
                        </a:rPr>
                        <a:t>1h15m</a:t>
                      </a:r>
                    </a:p>
                  </a:txBody>
                  <a:tcPr/>
                </a:tc>
                <a:extLst>
                  <a:ext uri="{0D108BD9-81ED-4DB2-BD59-A6C34878D82A}">
                    <a16:rowId xmlns:a16="http://schemas.microsoft.com/office/drawing/2014/main" val="2741784940"/>
                  </a:ext>
                </a:extLst>
              </a:tr>
            </a:tbl>
          </a:graphicData>
        </a:graphic>
      </p:graphicFrame>
      <p:sp>
        <p:nvSpPr>
          <p:cNvPr id="4" name="Rectangle 3">
            <a:extLst>
              <a:ext uri="{FF2B5EF4-FFF2-40B4-BE49-F238E27FC236}">
                <a16:creationId xmlns:a16="http://schemas.microsoft.com/office/drawing/2014/main" id="{DDC676FE-6655-4975-B51A-9A2F6CFF0AF2}"/>
              </a:ext>
            </a:extLst>
          </p:cNvPr>
          <p:cNvSpPr/>
          <p:nvPr/>
        </p:nvSpPr>
        <p:spPr>
          <a:xfrm>
            <a:off x="-37146" y="0"/>
            <a:ext cx="6680034"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Experimental and MD-</a:t>
            </a:r>
            <a:r>
              <a:rPr lang="el-GR" sz="3200" b="1" dirty="0">
                <a:latin typeface="Times New Roman" panose="02020603050405020304" pitchFamily="18" charset="0"/>
                <a:cs typeface="Times New Roman" panose="02020603050405020304" pitchFamily="18" charset="0"/>
              </a:rPr>
              <a:t>κ</a:t>
            </a:r>
            <a:r>
              <a:rPr lang="en-US" sz="3200" b="1" dirty="0">
                <a:latin typeface="Times New Roman" panose="02020603050405020304" pitchFamily="18" charset="0"/>
                <a:cs typeface="Times New Roman" panose="02020603050405020304" pitchFamily="18" charset="0"/>
              </a:rPr>
              <a:t> of graphene</a:t>
            </a:r>
            <a:endParaRPr lang="en-US" sz="3200" dirty="0"/>
          </a:p>
        </p:txBody>
      </p:sp>
      <p:sp>
        <p:nvSpPr>
          <p:cNvPr id="5" name="Rectangle 4">
            <a:extLst>
              <a:ext uri="{FF2B5EF4-FFF2-40B4-BE49-F238E27FC236}">
                <a16:creationId xmlns:a16="http://schemas.microsoft.com/office/drawing/2014/main" id="{9E1256A9-F5CF-4DE4-A36C-D70EDB62FAD3}"/>
              </a:ext>
            </a:extLst>
          </p:cNvPr>
          <p:cNvSpPr/>
          <p:nvPr/>
        </p:nvSpPr>
        <p:spPr>
          <a:xfrm>
            <a:off x="0" y="6265855"/>
            <a:ext cx="11612284" cy="646331"/>
          </a:xfrm>
          <a:prstGeom prst="rect">
            <a:avLst/>
          </a:prstGeom>
        </p:spPr>
        <p:txBody>
          <a:bodyPr wrap="square">
            <a:spAutoFit/>
          </a:bodyPr>
          <a:lstStyle/>
          <a:p>
            <a:r>
              <a:rPr lang="en-US" b="1" dirty="0">
                <a:latin typeface="AdvOTce3d9a73"/>
              </a:rPr>
              <a:t>Reference</a:t>
            </a:r>
            <a:r>
              <a:rPr lang="en-US" dirty="0">
                <a:latin typeface="AdvOTce3d9a73"/>
              </a:rPr>
              <a:t>: G. </a:t>
            </a:r>
            <a:r>
              <a:rPr lang="en-US" dirty="0" err="1">
                <a:latin typeface="AdvOTce3d9a73"/>
              </a:rPr>
              <a:t>Fugallo</a:t>
            </a:r>
            <a:r>
              <a:rPr lang="en-US" dirty="0">
                <a:latin typeface="AdvOTce3d9a73"/>
              </a:rPr>
              <a:t>, et. al.  “Thermal Conductivity of Graphene and Graphite: Collective Excitations and Mean Free Paths” </a:t>
            </a:r>
            <a:r>
              <a:rPr lang="en-US" i="1" dirty="0"/>
              <a:t>Nano Lett.</a:t>
            </a:r>
            <a:r>
              <a:rPr lang="en-US" dirty="0"/>
              <a:t>, </a:t>
            </a:r>
            <a:r>
              <a:rPr lang="en-US" b="1" dirty="0"/>
              <a:t>2014</a:t>
            </a:r>
            <a:r>
              <a:rPr lang="en-US" dirty="0"/>
              <a:t>, </a:t>
            </a:r>
            <a:r>
              <a:rPr lang="en-US" i="1" dirty="0"/>
              <a:t>14</a:t>
            </a:r>
            <a:r>
              <a:rPr lang="en-US" dirty="0"/>
              <a:t> (11), pp 6109–6114</a:t>
            </a:r>
          </a:p>
        </p:txBody>
      </p:sp>
      <p:pic>
        <p:nvPicPr>
          <p:cNvPr id="7" name="Picture 6">
            <a:extLst>
              <a:ext uri="{FF2B5EF4-FFF2-40B4-BE49-F238E27FC236}">
                <a16:creationId xmlns:a16="http://schemas.microsoft.com/office/drawing/2014/main" id="{FB616D11-087A-473B-B8A0-DFD9B300FF03}"/>
              </a:ext>
            </a:extLst>
          </p:cNvPr>
          <p:cNvPicPr>
            <a:picLocks noChangeAspect="1"/>
          </p:cNvPicPr>
          <p:nvPr/>
        </p:nvPicPr>
        <p:blipFill>
          <a:blip r:embed="rId2"/>
          <a:stretch>
            <a:fillRect/>
          </a:stretch>
        </p:blipFill>
        <p:spPr>
          <a:xfrm>
            <a:off x="12192000" y="5007167"/>
            <a:ext cx="2219325" cy="2002956"/>
          </a:xfrm>
          <a:prstGeom prst="rect">
            <a:avLst/>
          </a:prstGeom>
        </p:spPr>
      </p:pic>
      <p:sp>
        <p:nvSpPr>
          <p:cNvPr id="8" name="TextBox 7">
            <a:extLst>
              <a:ext uri="{FF2B5EF4-FFF2-40B4-BE49-F238E27FC236}">
                <a16:creationId xmlns:a16="http://schemas.microsoft.com/office/drawing/2014/main" id="{677DBA4F-8DBA-48DC-BF7A-798D7DDA671F}"/>
              </a:ext>
            </a:extLst>
          </p:cNvPr>
          <p:cNvSpPr txBox="1"/>
          <p:nvPr/>
        </p:nvSpPr>
        <p:spPr>
          <a:xfrm>
            <a:off x="6557827" y="-56555"/>
            <a:ext cx="5537413" cy="923330"/>
          </a:xfrm>
          <a:prstGeom prst="rect">
            <a:avLst/>
          </a:prstGeom>
          <a:noFill/>
        </p:spPr>
        <p:txBody>
          <a:bodyPr wrap="none" rtlCol="0">
            <a:spAutoFit/>
          </a:bodyPr>
          <a:lstStyle/>
          <a:p>
            <a:r>
              <a:rPr lang="en-US" b="1" dirty="0"/>
              <a:t>Sta2040C: </a:t>
            </a:r>
            <a:r>
              <a:rPr lang="en-US" dirty="0"/>
              <a:t>using stampede2 with 2040 cores</a:t>
            </a:r>
          </a:p>
          <a:p>
            <a:r>
              <a:rPr lang="en-US" b="1" dirty="0"/>
              <a:t>Com960C: </a:t>
            </a:r>
            <a:r>
              <a:rPr lang="en-US" dirty="0"/>
              <a:t>using Comet with 960 cores. </a:t>
            </a:r>
          </a:p>
          <a:p>
            <a:r>
              <a:rPr lang="en-US" dirty="0"/>
              <a:t>The core numbers have been tested. # of atoms: 88,000</a:t>
            </a:r>
          </a:p>
        </p:txBody>
      </p:sp>
    </p:spTree>
    <p:extLst>
      <p:ext uri="{BB962C8B-B14F-4D97-AF65-F5344CB8AC3E}">
        <p14:creationId xmlns:p14="http://schemas.microsoft.com/office/powerpoint/2010/main" val="14332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C3C5D9-57C6-41FA-BE0A-76B4AE26BA89}"/>
              </a:ext>
            </a:extLst>
          </p:cNvPr>
          <p:cNvSpPr/>
          <p:nvPr/>
        </p:nvSpPr>
        <p:spPr>
          <a:xfrm>
            <a:off x="142220" y="99268"/>
            <a:ext cx="11166390"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DFT and MD lattice constant of graphene, atom number is 220</a:t>
            </a:r>
            <a:endParaRPr lang="en-US" sz="3200" dirty="0"/>
          </a:p>
        </p:txBody>
      </p:sp>
      <p:graphicFrame>
        <p:nvGraphicFramePr>
          <p:cNvPr id="3" name="Table 2">
            <a:extLst>
              <a:ext uri="{FF2B5EF4-FFF2-40B4-BE49-F238E27FC236}">
                <a16:creationId xmlns:a16="http://schemas.microsoft.com/office/drawing/2014/main" id="{17C5FD57-9DEE-4809-98C2-2CA9D2EE586C}"/>
              </a:ext>
            </a:extLst>
          </p:cNvPr>
          <p:cNvGraphicFramePr>
            <a:graphicFrameLocks noGrp="1"/>
          </p:cNvGraphicFramePr>
          <p:nvPr>
            <p:extLst>
              <p:ext uri="{D42A27DB-BD31-4B8C-83A1-F6EECF244321}">
                <p14:modId xmlns:p14="http://schemas.microsoft.com/office/powerpoint/2010/main" val="1560579153"/>
              </p:ext>
            </p:extLst>
          </p:nvPr>
        </p:nvGraphicFramePr>
        <p:xfrm>
          <a:off x="289858" y="811738"/>
          <a:ext cx="11629366" cy="3967480"/>
        </p:xfrm>
        <a:graphic>
          <a:graphicData uri="http://schemas.openxmlformats.org/drawingml/2006/table">
            <a:tbl>
              <a:tblPr firstRow="1" bandRow="1">
                <a:tableStyleId>{5C22544A-7EE6-4342-B048-85BDC9FD1C3A}</a:tableStyleId>
              </a:tblPr>
              <a:tblGrid>
                <a:gridCol w="658534">
                  <a:extLst>
                    <a:ext uri="{9D8B030D-6E8A-4147-A177-3AD203B41FA5}">
                      <a16:colId xmlns:a16="http://schemas.microsoft.com/office/drawing/2014/main" val="1064392905"/>
                    </a:ext>
                  </a:extLst>
                </a:gridCol>
                <a:gridCol w="1057275">
                  <a:extLst>
                    <a:ext uri="{9D8B030D-6E8A-4147-A177-3AD203B41FA5}">
                      <a16:colId xmlns:a16="http://schemas.microsoft.com/office/drawing/2014/main" val="1903208170"/>
                    </a:ext>
                  </a:extLst>
                </a:gridCol>
                <a:gridCol w="1129030">
                  <a:extLst>
                    <a:ext uri="{9D8B030D-6E8A-4147-A177-3AD203B41FA5}">
                      <a16:colId xmlns:a16="http://schemas.microsoft.com/office/drawing/2014/main" val="1013996870"/>
                    </a:ext>
                  </a:extLst>
                </a:gridCol>
                <a:gridCol w="1183577">
                  <a:extLst>
                    <a:ext uri="{9D8B030D-6E8A-4147-A177-3AD203B41FA5}">
                      <a16:colId xmlns:a16="http://schemas.microsoft.com/office/drawing/2014/main" val="1122463928"/>
                    </a:ext>
                  </a:extLst>
                </a:gridCol>
                <a:gridCol w="971550">
                  <a:extLst>
                    <a:ext uri="{9D8B030D-6E8A-4147-A177-3AD203B41FA5}">
                      <a16:colId xmlns:a16="http://schemas.microsoft.com/office/drawing/2014/main" val="1918292365"/>
                    </a:ext>
                  </a:extLst>
                </a:gridCol>
                <a:gridCol w="1257300">
                  <a:extLst>
                    <a:ext uri="{9D8B030D-6E8A-4147-A177-3AD203B41FA5}">
                      <a16:colId xmlns:a16="http://schemas.microsoft.com/office/drawing/2014/main" val="4192065262"/>
                    </a:ext>
                  </a:extLst>
                </a:gridCol>
                <a:gridCol w="1219287">
                  <a:extLst>
                    <a:ext uri="{9D8B030D-6E8A-4147-A177-3AD203B41FA5}">
                      <a16:colId xmlns:a16="http://schemas.microsoft.com/office/drawing/2014/main" val="2555216721"/>
                    </a:ext>
                  </a:extLst>
                </a:gridCol>
                <a:gridCol w="847288">
                  <a:extLst>
                    <a:ext uri="{9D8B030D-6E8A-4147-A177-3AD203B41FA5}">
                      <a16:colId xmlns:a16="http://schemas.microsoft.com/office/drawing/2014/main" val="878770970"/>
                    </a:ext>
                  </a:extLst>
                </a:gridCol>
                <a:gridCol w="1115736">
                  <a:extLst>
                    <a:ext uri="{9D8B030D-6E8A-4147-A177-3AD203B41FA5}">
                      <a16:colId xmlns:a16="http://schemas.microsoft.com/office/drawing/2014/main" val="1463244173"/>
                    </a:ext>
                  </a:extLst>
                </a:gridCol>
                <a:gridCol w="1275389">
                  <a:extLst>
                    <a:ext uri="{9D8B030D-6E8A-4147-A177-3AD203B41FA5}">
                      <a16:colId xmlns:a16="http://schemas.microsoft.com/office/drawing/2014/main" val="729527440"/>
                    </a:ext>
                  </a:extLst>
                </a:gridCol>
                <a:gridCol w="914400">
                  <a:extLst>
                    <a:ext uri="{9D8B030D-6E8A-4147-A177-3AD203B41FA5}">
                      <a16:colId xmlns:a16="http://schemas.microsoft.com/office/drawing/2014/main" val="1418330456"/>
                    </a:ext>
                  </a:extLst>
                </a:gridCol>
              </a:tblGrid>
              <a:tr h="370840">
                <a:tc>
                  <a:txBody>
                    <a:bodyPr/>
                    <a:lstStyle/>
                    <a:p>
                      <a:r>
                        <a:rPr lang="en-US"/>
                        <a:t>T (K)</a:t>
                      </a:r>
                      <a:endParaRPr lang="en-US" dirty="0"/>
                    </a:p>
                  </a:txBody>
                  <a:tcPr/>
                </a:tc>
                <a:tc>
                  <a:txBody>
                    <a:bodyPr/>
                    <a:lstStyle/>
                    <a:p>
                      <a:r>
                        <a:rPr lang="en-US" dirty="0"/>
                        <a:t>DFT </a:t>
                      </a:r>
                      <a:r>
                        <a:rPr lang="en-US" i="1" dirty="0"/>
                        <a:t>a</a:t>
                      </a:r>
                    </a:p>
                    <a:p>
                      <a:r>
                        <a:rPr lang="en-US" dirty="0"/>
                        <a:t>(</a:t>
                      </a:r>
                      <a:r>
                        <a:rPr lang="en-US" dirty="0">
                          <a:latin typeface="Times New Roman" panose="02020603050405020304" pitchFamily="18" charset="0"/>
                          <a:cs typeface="Times New Roman" panose="02020603050405020304" pitchFamily="18" charset="0"/>
                        </a:rPr>
                        <a:t>Å</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AIREBO </a:t>
                      </a:r>
                      <a:r>
                        <a:rPr lang="en-US" i="1" dirty="0"/>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latin typeface="Times New Roman" panose="02020603050405020304" pitchFamily="18" charset="0"/>
                          <a:cs typeface="Times New Roman" panose="02020603050405020304" pitchFamily="18" charset="0"/>
                        </a:rPr>
                        <a:t>Å</a:t>
                      </a:r>
                      <a:r>
                        <a:rPr lang="en-US" dirty="0"/>
                        <a:t>)</a:t>
                      </a:r>
                    </a:p>
                  </a:txBody>
                  <a:tcPr>
                    <a:solidFill>
                      <a:srgbClr val="92D050"/>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A-resource and time</a:t>
                      </a:r>
                    </a:p>
                  </a:txBody>
                  <a:tcPr>
                    <a:solidFill>
                      <a:srgbClr val="92D050"/>
                    </a:solidFill>
                  </a:tcPr>
                </a:tc>
                <a:tc hMerge="1">
                  <a:txBody>
                    <a:bodyPr/>
                    <a:lstStyle/>
                    <a:p>
                      <a:endParaRPr lang="en-US"/>
                    </a:p>
                  </a:txBody>
                  <a:tcPr/>
                </a:tc>
                <a:tc>
                  <a:txBody>
                    <a:bodyPr/>
                    <a:lstStyle/>
                    <a:p>
                      <a:r>
                        <a:rPr lang="en-US" dirty="0"/>
                        <a:t>TERSOFF </a:t>
                      </a:r>
                      <a:r>
                        <a:rPr lang="en-US" i="1" dirty="0"/>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latin typeface="Times New Roman" panose="02020603050405020304" pitchFamily="18" charset="0"/>
                          <a:cs typeface="Times New Roman" panose="02020603050405020304" pitchFamily="18" charset="0"/>
                        </a:rPr>
                        <a:t>Å</a:t>
                      </a:r>
                      <a:r>
                        <a:rPr lang="en-US" dirty="0"/>
                        <a:t>)</a:t>
                      </a:r>
                    </a:p>
                  </a:txBody>
                  <a:tcPr>
                    <a:solidFill>
                      <a:srgbClr val="FF0000"/>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T-resource and time </a:t>
                      </a:r>
                    </a:p>
                  </a:txBody>
                  <a:tcPr>
                    <a:solidFill>
                      <a:srgbClr val="FF0000"/>
                    </a:solidFill>
                  </a:tcPr>
                </a:tc>
                <a:tc hMerge="1">
                  <a:txBody>
                    <a:bodyPr/>
                    <a:lstStyle/>
                    <a:p>
                      <a:endParaRPr lang="en-US"/>
                    </a:p>
                  </a:txBody>
                  <a:tcPr/>
                </a:tc>
                <a:tc>
                  <a:txBody>
                    <a:bodyPr/>
                    <a:lstStyle/>
                    <a:p>
                      <a:r>
                        <a:rPr lang="en-US" dirty="0"/>
                        <a:t>LCBOP </a:t>
                      </a:r>
                      <a:r>
                        <a:rPr lang="en-US" i="1" dirty="0"/>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latin typeface="Times New Roman" panose="02020603050405020304" pitchFamily="18" charset="0"/>
                          <a:cs typeface="Times New Roman" panose="02020603050405020304" pitchFamily="18" charset="0"/>
                        </a:rPr>
                        <a:t>Å</a:t>
                      </a:r>
                      <a:r>
                        <a:rPr lang="en-US" dirty="0"/>
                        <a:t>)</a:t>
                      </a:r>
                    </a:p>
                  </a:txBody>
                  <a:tcPr>
                    <a:solidFill>
                      <a:schemeClr val="accent4">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L-resource and time</a:t>
                      </a:r>
                    </a:p>
                  </a:txBody>
                  <a:tcPr>
                    <a:solidFill>
                      <a:schemeClr val="accent4">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31241263"/>
                  </a:ext>
                </a:extLst>
              </a:tr>
              <a:tr h="370840">
                <a:tc>
                  <a:txBody>
                    <a:bodyPr/>
                    <a:lstStyle/>
                    <a:p>
                      <a:r>
                        <a:rPr lang="en-US" dirty="0"/>
                        <a:t>250</a:t>
                      </a:r>
                    </a:p>
                  </a:txBody>
                  <a:tcPr/>
                </a:tc>
                <a:tc>
                  <a:txBody>
                    <a:bodyPr/>
                    <a:lstStyle/>
                    <a:p>
                      <a:r>
                        <a:rPr lang="en-US" dirty="0"/>
                        <a:t>2.4684</a:t>
                      </a:r>
                    </a:p>
                  </a:txBody>
                  <a:tcPr/>
                </a:tc>
                <a:tc>
                  <a:txBody>
                    <a:bodyPr/>
                    <a:lstStyle/>
                    <a:p>
                      <a:r>
                        <a:rPr lang="en-US" dirty="0"/>
                        <a:t>2.4181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Sta320C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1h20m</a:t>
                      </a:r>
                    </a:p>
                  </a:txBody>
                  <a:tcPr/>
                </a:tc>
                <a:tc>
                  <a:txBody>
                    <a:bodyPr/>
                    <a:lstStyle/>
                    <a:p>
                      <a:r>
                        <a:rPr lang="en-US" dirty="0"/>
                        <a:t>2.5287</a:t>
                      </a:r>
                    </a:p>
                  </a:txBody>
                  <a:tcPr/>
                </a:tc>
                <a:tc>
                  <a:txBody>
                    <a:bodyPr/>
                    <a:lstStyle/>
                    <a:p>
                      <a:r>
                        <a:rPr lang="en-US" dirty="0"/>
                        <a:t>Com96C</a:t>
                      </a:r>
                    </a:p>
                  </a:txBody>
                  <a:tcPr/>
                </a:tc>
                <a:tc>
                  <a:txBody>
                    <a:bodyPr/>
                    <a:lstStyle/>
                    <a:p>
                      <a:r>
                        <a:rPr lang="en-US" dirty="0"/>
                        <a:t>4m</a:t>
                      </a:r>
                    </a:p>
                  </a:txBody>
                  <a:tcPr/>
                </a:tc>
                <a:tc>
                  <a:txBody>
                    <a:bodyPr/>
                    <a:lstStyle/>
                    <a:p>
                      <a:r>
                        <a:rPr lang="en-US" dirty="0"/>
                        <a:t>2.4572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Sta320C</a:t>
                      </a:r>
                    </a:p>
                  </a:txBody>
                  <a:tcPr/>
                </a:tc>
                <a:tc>
                  <a:txBody>
                    <a:bodyPr/>
                    <a:lstStyle/>
                    <a:p>
                      <a:r>
                        <a:rPr lang="en-US" dirty="0"/>
                        <a:t>47min</a:t>
                      </a:r>
                    </a:p>
                  </a:txBody>
                  <a:tcPr/>
                </a:tc>
                <a:extLst>
                  <a:ext uri="{0D108BD9-81ED-4DB2-BD59-A6C34878D82A}">
                    <a16:rowId xmlns:a16="http://schemas.microsoft.com/office/drawing/2014/main" val="82054311"/>
                  </a:ext>
                </a:extLst>
              </a:tr>
              <a:tr h="370840">
                <a:tc>
                  <a:txBody>
                    <a:bodyPr/>
                    <a:lstStyle/>
                    <a:p>
                      <a:r>
                        <a:rPr lang="en-US" dirty="0"/>
                        <a:t>500</a:t>
                      </a:r>
                    </a:p>
                  </a:txBody>
                  <a:tcPr/>
                </a:tc>
                <a:tc>
                  <a:txBody>
                    <a:bodyPr/>
                    <a:lstStyle/>
                    <a:p>
                      <a:r>
                        <a:rPr lang="en-US" dirty="0"/>
                        <a:t>2.4662</a:t>
                      </a:r>
                    </a:p>
                  </a:txBody>
                  <a:tcPr/>
                </a:tc>
                <a:tc>
                  <a:txBody>
                    <a:bodyPr/>
                    <a:lstStyle/>
                    <a:p>
                      <a:r>
                        <a:rPr lang="en-US" dirty="0"/>
                        <a:t>2.4182</a:t>
                      </a:r>
                    </a:p>
                  </a:txBody>
                  <a:tcPr/>
                </a:tc>
                <a:tc>
                  <a:txBody>
                    <a:bodyPr/>
                    <a:lstStyle/>
                    <a:p>
                      <a:r>
                        <a:rPr lang="en-US" dirty="0"/>
                        <a:t>ditto</a:t>
                      </a:r>
                    </a:p>
                  </a:txBody>
                  <a:tcPr/>
                </a:tc>
                <a:tc>
                  <a:txBody>
                    <a:bodyPr/>
                    <a:lstStyle/>
                    <a:p>
                      <a:r>
                        <a:rPr lang="en-US" dirty="0"/>
                        <a:t>ditto</a:t>
                      </a:r>
                    </a:p>
                  </a:txBody>
                  <a:tcPr/>
                </a:tc>
                <a:tc>
                  <a:txBody>
                    <a:bodyPr/>
                    <a:lstStyle/>
                    <a:p>
                      <a:r>
                        <a:rPr lang="en-US" dirty="0"/>
                        <a:t>2.5277</a:t>
                      </a:r>
                    </a:p>
                  </a:txBody>
                  <a:tcPr/>
                </a:tc>
                <a:tc>
                  <a:txBody>
                    <a:bodyPr/>
                    <a:lstStyle/>
                    <a:p>
                      <a:r>
                        <a:rPr lang="en-US" dirty="0"/>
                        <a:t>ditto</a:t>
                      </a:r>
                    </a:p>
                  </a:txBody>
                  <a:tcPr/>
                </a:tc>
                <a:tc>
                  <a:txBody>
                    <a:bodyPr/>
                    <a:lstStyle/>
                    <a:p>
                      <a:r>
                        <a:rPr lang="en-US" dirty="0"/>
                        <a:t>ditto</a:t>
                      </a:r>
                    </a:p>
                  </a:txBody>
                  <a:tcPr/>
                </a:tc>
                <a:tc>
                  <a:txBody>
                    <a:bodyPr/>
                    <a:lstStyle/>
                    <a:p>
                      <a:r>
                        <a:rPr lang="en-US" dirty="0"/>
                        <a:t>2.4562</a:t>
                      </a:r>
                    </a:p>
                  </a:txBody>
                  <a:tcPr/>
                </a:tc>
                <a:tc>
                  <a:txBody>
                    <a:bodyPr/>
                    <a:lstStyle/>
                    <a:p>
                      <a:r>
                        <a:rPr lang="en-US" dirty="0"/>
                        <a:t>ditto</a:t>
                      </a:r>
                    </a:p>
                  </a:txBody>
                  <a:tcPr/>
                </a:tc>
                <a:tc>
                  <a:txBody>
                    <a:bodyPr/>
                    <a:lstStyle/>
                    <a:p>
                      <a:r>
                        <a:rPr lang="en-US" dirty="0"/>
                        <a:t>ditto</a:t>
                      </a:r>
                    </a:p>
                  </a:txBody>
                  <a:tcPr/>
                </a:tc>
                <a:extLst>
                  <a:ext uri="{0D108BD9-81ED-4DB2-BD59-A6C34878D82A}">
                    <a16:rowId xmlns:a16="http://schemas.microsoft.com/office/drawing/2014/main" val="319929573"/>
                  </a:ext>
                </a:extLst>
              </a:tr>
              <a:tr h="370840">
                <a:tc>
                  <a:txBody>
                    <a:bodyPr/>
                    <a:lstStyle/>
                    <a:p>
                      <a:r>
                        <a:rPr lang="en-US" dirty="0"/>
                        <a:t>750</a:t>
                      </a:r>
                    </a:p>
                  </a:txBody>
                  <a:tcPr/>
                </a:tc>
                <a:tc>
                  <a:txBody>
                    <a:bodyPr/>
                    <a:lstStyle/>
                    <a:p>
                      <a:r>
                        <a:rPr lang="en-US" dirty="0"/>
                        <a:t>2.4645</a:t>
                      </a:r>
                    </a:p>
                  </a:txBody>
                  <a:tcPr/>
                </a:tc>
                <a:tc>
                  <a:txBody>
                    <a:bodyPr/>
                    <a:lstStyle/>
                    <a:p>
                      <a:r>
                        <a:rPr lang="en-US" dirty="0"/>
                        <a:t>2.4176</a:t>
                      </a:r>
                    </a:p>
                  </a:txBody>
                  <a:tcPr/>
                </a:tc>
                <a:tc>
                  <a:txBody>
                    <a:bodyPr/>
                    <a:lstStyle/>
                    <a:p>
                      <a:r>
                        <a:rPr lang="en-US" dirty="0"/>
                        <a:t>ditto</a:t>
                      </a:r>
                    </a:p>
                  </a:txBody>
                  <a:tcPr/>
                </a:tc>
                <a:tc>
                  <a:txBody>
                    <a:bodyPr/>
                    <a:lstStyle/>
                    <a:p>
                      <a:r>
                        <a:rPr lang="en-US" dirty="0"/>
                        <a:t>ditto</a:t>
                      </a:r>
                    </a:p>
                  </a:txBody>
                  <a:tcPr/>
                </a:tc>
                <a:tc>
                  <a:txBody>
                    <a:bodyPr/>
                    <a:lstStyle/>
                    <a:p>
                      <a:r>
                        <a:rPr lang="en-US" dirty="0"/>
                        <a:t>2.5276</a:t>
                      </a:r>
                    </a:p>
                  </a:txBody>
                  <a:tcPr/>
                </a:tc>
                <a:tc>
                  <a:txBody>
                    <a:bodyPr/>
                    <a:lstStyle/>
                    <a:p>
                      <a:r>
                        <a:rPr lang="en-US" dirty="0"/>
                        <a:t>ditto</a:t>
                      </a:r>
                    </a:p>
                  </a:txBody>
                  <a:tcPr/>
                </a:tc>
                <a:tc>
                  <a:txBody>
                    <a:bodyPr/>
                    <a:lstStyle/>
                    <a:p>
                      <a:r>
                        <a:rPr lang="en-US" dirty="0"/>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2.4540</a:t>
                      </a:r>
                    </a:p>
                  </a:txBody>
                  <a:tcPr/>
                </a:tc>
                <a:tc>
                  <a:txBody>
                    <a:bodyPr/>
                    <a:lstStyle/>
                    <a:p>
                      <a:r>
                        <a:rPr lang="en-US" dirty="0"/>
                        <a:t>ditto</a:t>
                      </a:r>
                    </a:p>
                  </a:txBody>
                  <a:tcPr/>
                </a:tc>
                <a:tc>
                  <a:txBody>
                    <a:bodyPr/>
                    <a:lstStyle/>
                    <a:p>
                      <a:r>
                        <a:rPr lang="en-US" dirty="0"/>
                        <a:t>ditto</a:t>
                      </a:r>
                    </a:p>
                  </a:txBody>
                  <a:tcPr/>
                </a:tc>
                <a:extLst>
                  <a:ext uri="{0D108BD9-81ED-4DB2-BD59-A6C34878D82A}">
                    <a16:rowId xmlns:a16="http://schemas.microsoft.com/office/drawing/2014/main" val="2573798527"/>
                  </a:ext>
                </a:extLst>
              </a:tr>
              <a:tr h="370840">
                <a:tc>
                  <a:txBody>
                    <a:bodyPr/>
                    <a:lstStyle/>
                    <a:p>
                      <a:r>
                        <a:rPr lang="en-US" dirty="0"/>
                        <a:t>1000</a:t>
                      </a:r>
                    </a:p>
                  </a:txBody>
                  <a:tcPr/>
                </a:tc>
                <a:tc>
                  <a:txBody>
                    <a:bodyPr/>
                    <a:lstStyle/>
                    <a:p>
                      <a:r>
                        <a:rPr lang="en-US" dirty="0"/>
                        <a:t>2.4631</a:t>
                      </a:r>
                    </a:p>
                  </a:txBody>
                  <a:tcPr/>
                </a:tc>
                <a:tc>
                  <a:txBody>
                    <a:bodyPr/>
                    <a:lstStyle/>
                    <a:p>
                      <a:r>
                        <a:rPr lang="en-US" dirty="0"/>
                        <a:t>2.4193</a:t>
                      </a:r>
                    </a:p>
                  </a:txBody>
                  <a:tcPr/>
                </a:tc>
                <a:tc>
                  <a:txBody>
                    <a:bodyPr/>
                    <a:lstStyle/>
                    <a:p>
                      <a:r>
                        <a:rPr lang="en-US" dirty="0"/>
                        <a:t>ditto</a:t>
                      </a:r>
                    </a:p>
                  </a:txBody>
                  <a:tcPr/>
                </a:tc>
                <a:tc>
                  <a:txBody>
                    <a:bodyPr/>
                    <a:lstStyle/>
                    <a:p>
                      <a:r>
                        <a:rPr lang="en-US" dirty="0"/>
                        <a:t>ditto</a:t>
                      </a:r>
                    </a:p>
                  </a:txBody>
                  <a:tcPr/>
                </a:tc>
                <a:tc>
                  <a:txBody>
                    <a:bodyPr/>
                    <a:lstStyle/>
                    <a:p>
                      <a:r>
                        <a:rPr lang="en-US" dirty="0"/>
                        <a:t>2.5279</a:t>
                      </a:r>
                    </a:p>
                  </a:txBody>
                  <a:tcPr/>
                </a:tc>
                <a:tc>
                  <a:txBody>
                    <a:bodyPr/>
                    <a:lstStyle/>
                    <a:p>
                      <a:r>
                        <a:rPr lang="en-US" dirty="0"/>
                        <a:t>ditto</a:t>
                      </a:r>
                    </a:p>
                  </a:txBody>
                  <a:tcPr/>
                </a:tc>
                <a:tc>
                  <a:txBody>
                    <a:bodyPr/>
                    <a:lstStyle/>
                    <a:p>
                      <a:r>
                        <a:rPr lang="en-US" dirty="0"/>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2.4549</a:t>
                      </a:r>
                    </a:p>
                  </a:txBody>
                  <a:tcPr/>
                </a:tc>
                <a:tc>
                  <a:txBody>
                    <a:bodyPr/>
                    <a:lstStyle/>
                    <a:p>
                      <a:r>
                        <a:rPr lang="en-US" dirty="0"/>
                        <a:t>ditto</a:t>
                      </a:r>
                    </a:p>
                  </a:txBody>
                  <a:tcPr/>
                </a:tc>
                <a:tc>
                  <a:txBody>
                    <a:bodyPr/>
                    <a:lstStyle/>
                    <a:p>
                      <a:r>
                        <a:rPr lang="en-US" dirty="0"/>
                        <a:t>ditto</a:t>
                      </a:r>
                    </a:p>
                  </a:txBody>
                  <a:tcPr/>
                </a:tc>
                <a:extLst>
                  <a:ext uri="{0D108BD9-81ED-4DB2-BD59-A6C34878D82A}">
                    <a16:rowId xmlns:a16="http://schemas.microsoft.com/office/drawing/2014/main" val="3760509874"/>
                  </a:ext>
                </a:extLst>
              </a:tr>
              <a:tr h="370840">
                <a:tc>
                  <a:txBody>
                    <a:bodyPr/>
                    <a:lstStyle/>
                    <a:p>
                      <a:r>
                        <a:rPr lang="en-US" dirty="0"/>
                        <a:t>1250</a:t>
                      </a:r>
                    </a:p>
                  </a:txBody>
                  <a:tcPr/>
                </a:tc>
                <a:tc>
                  <a:txBody>
                    <a:bodyPr/>
                    <a:lstStyle/>
                    <a:p>
                      <a:r>
                        <a:rPr lang="en-US" dirty="0"/>
                        <a:t>2.4621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2.4189</a:t>
                      </a:r>
                    </a:p>
                  </a:txBody>
                  <a:tcPr/>
                </a:tc>
                <a:tc>
                  <a:txBody>
                    <a:bodyPr/>
                    <a:lstStyle/>
                    <a:p>
                      <a:r>
                        <a:rPr lang="en-US" dirty="0"/>
                        <a:t>ditto</a:t>
                      </a:r>
                    </a:p>
                  </a:txBody>
                  <a:tcPr/>
                </a:tc>
                <a:tc>
                  <a:txBody>
                    <a:bodyPr/>
                    <a:lstStyle/>
                    <a:p>
                      <a:r>
                        <a:rPr lang="en-US" dirty="0"/>
                        <a:t>ditto</a:t>
                      </a:r>
                    </a:p>
                  </a:txBody>
                  <a:tcPr/>
                </a:tc>
                <a:tc>
                  <a:txBody>
                    <a:bodyPr/>
                    <a:lstStyle/>
                    <a:p>
                      <a:r>
                        <a:rPr lang="en-US" dirty="0"/>
                        <a:t>2.5289</a:t>
                      </a:r>
                    </a:p>
                  </a:txBody>
                  <a:tcPr/>
                </a:tc>
                <a:tc>
                  <a:txBody>
                    <a:bodyPr/>
                    <a:lstStyle/>
                    <a:p>
                      <a:r>
                        <a:rPr lang="en-US" dirty="0"/>
                        <a:t>ditto</a:t>
                      </a:r>
                    </a:p>
                  </a:txBody>
                  <a:tcPr/>
                </a:tc>
                <a:tc>
                  <a:txBody>
                    <a:bodyPr/>
                    <a:lstStyle/>
                    <a:p>
                      <a:r>
                        <a:rPr lang="en-US" dirty="0"/>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2.4538</a:t>
                      </a:r>
                    </a:p>
                  </a:txBody>
                  <a:tcPr/>
                </a:tc>
                <a:tc>
                  <a:txBody>
                    <a:bodyPr/>
                    <a:lstStyle/>
                    <a:p>
                      <a:r>
                        <a:rPr lang="en-US" dirty="0"/>
                        <a:t>ditto</a:t>
                      </a:r>
                    </a:p>
                  </a:txBody>
                  <a:tcPr/>
                </a:tc>
                <a:tc>
                  <a:txBody>
                    <a:bodyPr/>
                    <a:lstStyle/>
                    <a:p>
                      <a:r>
                        <a:rPr lang="en-US" dirty="0"/>
                        <a:t>ditto</a:t>
                      </a:r>
                    </a:p>
                  </a:txBody>
                  <a:tcPr/>
                </a:tc>
                <a:extLst>
                  <a:ext uri="{0D108BD9-81ED-4DB2-BD59-A6C34878D82A}">
                    <a16:rowId xmlns:a16="http://schemas.microsoft.com/office/drawing/2014/main" val="3068867570"/>
                  </a:ext>
                </a:extLst>
              </a:tr>
              <a:tr h="296631">
                <a:tc>
                  <a:txBody>
                    <a:bodyPr/>
                    <a:lstStyle/>
                    <a:p>
                      <a:r>
                        <a:rPr lang="en-US" dirty="0"/>
                        <a:t>1500</a:t>
                      </a:r>
                    </a:p>
                  </a:txBody>
                  <a:tcPr/>
                </a:tc>
                <a:tc>
                  <a:txBody>
                    <a:bodyPr/>
                    <a:lstStyle/>
                    <a:p>
                      <a:r>
                        <a:rPr lang="en-US" dirty="0"/>
                        <a:t>2.4613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2.4210</a:t>
                      </a:r>
                    </a:p>
                  </a:txBody>
                  <a:tcPr/>
                </a:tc>
                <a:tc>
                  <a:txBody>
                    <a:bodyPr/>
                    <a:lstStyle/>
                    <a:p>
                      <a:r>
                        <a:rPr lang="en-US" dirty="0"/>
                        <a:t>ditto</a:t>
                      </a:r>
                    </a:p>
                  </a:txBody>
                  <a:tcPr/>
                </a:tc>
                <a:tc>
                  <a:txBody>
                    <a:bodyPr/>
                    <a:lstStyle/>
                    <a:p>
                      <a:r>
                        <a:rPr lang="en-US" dirty="0"/>
                        <a:t>ditto</a:t>
                      </a:r>
                    </a:p>
                  </a:txBody>
                  <a:tcPr/>
                </a:tc>
                <a:tc>
                  <a:txBody>
                    <a:bodyPr/>
                    <a:lstStyle/>
                    <a:p>
                      <a:r>
                        <a:rPr lang="en-US" dirty="0"/>
                        <a:t>2.5285</a:t>
                      </a:r>
                    </a:p>
                  </a:txBody>
                  <a:tcPr/>
                </a:tc>
                <a:tc>
                  <a:txBody>
                    <a:bodyPr/>
                    <a:lstStyle/>
                    <a:p>
                      <a:r>
                        <a:rPr lang="en-US" dirty="0"/>
                        <a:t>ditto</a:t>
                      </a:r>
                    </a:p>
                  </a:txBody>
                  <a:tcPr/>
                </a:tc>
                <a:tc>
                  <a:txBody>
                    <a:bodyPr/>
                    <a:lstStyle/>
                    <a:p>
                      <a:r>
                        <a:rPr lang="en-US" dirty="0"/>
                        <a:t>ditto</a:t>
                      </a:r>
                    </a:p>
                  </a:txBody>
                  <a:tcPr/>
                </a:tc>
                <a:tc>
                  <a:txBody>
                    <a:bodyPr/>
                    <a:lstStyle/>
                    <a:p>
                      <a:r>
                        <a:rPr lang="en-US" dirty="0"/>
                        <a:t>2.4548</a:t>
                      </a:r>
                    </a:p>
                  </a:txBody>
                  <a:tcPr/>
                </a:tc>
                <a:tc>
                  <a:txBody>
                    <a:bodyPr/>
                    <a:lstStyle/>
                    <a:p>
                      <a:r>
                        <a:rPr lang="en-US" dirty="0"/>
                        <a:t>ditto</a:t>
                      </a:r>
                    </a:p>
                  </a:txBody>
                  <a:tcPr/>
                </a:tc>
                <a:tc>
                  <a:txBody>
                    <a:bodyPr/>
                    <a:lstStyle/>
                    <a:p>
                      <a:r>
                        <a:rPr lang="en-US" dirty="0"/>
                        <a:t>ditto</a:t>
                      </a:r>
                    </a:p>
                  </a:txBody>
                  <a:tcPr/>
                </a:tc>
                <a:extLst>
                  <a:ext uri="{0D108BD9-81ED-4DB2-BD59-A6C34878D82A}">
                    <a16:rowId xmlns:a16="http://schemas.microsoft.com/office/drawing/2014/main" val="3136362196"/>
                  </a:ext>
                </a:extLst>
              </a:tr>
              <a:tr h="370840">
                <a:tc>
                  <a:txBody>
                    <a:bodyPr/>
                    <a:lstStyle/>
                    <a:p>
                      <a:r>
                        <a:rPr lang="en-US" dirty="0"/>
                        <a:t>1750</a:t>
                      </a:r>
                    </a:p>
                  </a:txBody>
                  <a:tcPr/>
                </a:tc>
                <a:tc>
                  <a:txBody>
                    <a:bodyPr/>
                    <a:lstStyle/>
                    <a:p>
                      <a:r>
                        <a:rPr lang="en-US" dirty="0"/>
                        <a:t>2.4607</a:t>
                      </a:r>
                    </a:p>
                  </a:txBody>
                  <a:tcPr/>
                </a:tc>
                <a:tc>
                  <a:txBody>
                    <a:bodyPr/>
                    <a:lstStyle/>
                    <a:p>
                      <a:r>
                        <a:rPr lang="en-US" dirty="0"/>
                        <a:t>2.4228</a:t>
                      </a:r>
                    </a:p>
                  </a:txBody>
                  <a:tcPr/>
                </a:tc>
                <a:tc>
                  <a:txBody>
                    <a:bodyPr/>
                    <a:lstStyle/>
                    <a:p>
                      <a:r>
                        <a:rPr lang="en-US" dirty="0"/>
                        <a:t>ditto</a:t>
                      </a:r>
                    </a:p>
                  </a:txBody>
                  <a:tcPr/>
                </a:tc>
                <a:tc>
                  <a:txBody>
                    <a:bodyPr/>
                    <a:lstStyle/>
                    <a:p>
                      <a:r>
                        <a:rPr lang="en-US" dirty="0"/>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2.5294</a:t>
                      </a:r>
                    </a:p>
                  </a:txBody>
                  <a:tcPr/>
                </a:tc>
                <a:tc>
                  <a:txBody>
                    <a:bodyPr/>
                    <a:lstStyle/>
                    <a:p>
                      <a:r>
                        <a:rPr lang="en-US" dirty="0"/>
                        <a:t>ditto</a:t>
                      </a:r>
                    </a:p>
                  </a:txBody>
                  <a:tcPr/>
                </a:tc>
                <a:tc>
                  <a:txBody>
                    <a:bodyPr/>
                    <a:lstStyle/>
                    <a:p>
                      <a:r>
                        <a:rPr lang="en-US" dirty="0"/>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2.4547</a:t>
                      </a:r>
                    </a:p>
                  </a:txBody>
                  <a:tcPr/>
                </a:tc>
                <a:tc>
                  <a:txBody>
                    <a:bodyPr/>
                    <a:lstStyle/>
                    <a:p>
                      <a:r>
                        <a:rPr lang="en-US" dirty="0"/>
                        <a:t>ditto</a:t>
                      </a:r>
                    </a:p>
                  </a:txBody>
                  <a:tcPr/>
                </a:tc>
                <a:tc>
                  <a:txBody>
                    <a:bodyPr/>
                    <a:lstStyle/>
                    <a:p>
                      <a:r>
                        <a:rPr lang="en-US" dirty="0"/>
                        <a:t>ditto</a:t>
                      </a:r>
                    </a:p>
                  </a:txBody>
                  <a:tcPr/>
                </a:tc>
                <a:extLst>
                  <a:ext uri="{0D108BD9-81ED-4DB2-BD59-A6C34878D82A}">
                    <a16:rowId xmlns:a16="http://schemas.microsoft.com/office/drawing/2014/main" val="2666715031"/>
                  </a:ext>
                </a:extLst>
              </a:tr>
              <a:tr h="370840">
                <a:tc>
                  <a:txBody>
                    <a:bodyPr/>
                    <a:lstStyle/>
                    <a:p>
                      <a:r>
                        <a:rPr lang="en-US" dirty="0"/>
                        <a:t>2000</a:t>
                      </a:r>
                    </a:p>
                  </a:txBody>
                  <a:tcPr/>
                </a:tc>
                <a:tc>
                  <a:txBody>
                    <a:bodyPr/>
                    <a:lstStyle/>
                    <a:p>
                      <a:r>
                        <a:rPr lang="en-US" dirty="0"/>
                        <a:t>2.4602</a:t>
                      </a:r>
                    </a:p>
                  </a:txBody>
                  <a:tcPr/>
                </a:tc>
                <a:tc>
                  <a:txBody>
                    <a:bodyPr/>
                    <a:lstStyle/>
                    <a:p>
                      <a:r>
                        <a:rPr lang="en-US" dirty="0"/>
                        <a:t>2.4236</a:t>
                      </a:r>
                    </a:p>
                  </a:txBody>
                  <a:tcPr/>
                </a:tc>
                <a:tc>
                  <a:txBody>
                    <a:bodyPr/>
                    <a:lstStyle/>
                    <a:p>
                      <a:r>
                        <a:rPr lang="en-US" dirty="0"/>
                        <a:t>ditto</a:t>
                      </a:r>
                    </a:p>
                  </a:txBody>
                  <a:tcPr/>
                </a:tc>
                <a:tc>
                  <a:txBody>
                    <a:bodyPr/>
                    <a:lstStyle/>
                    <a:p>
                      <a:r>
                        <a:rPr lang="en-US" dirty="0"/>
                        <a:t>ditto</a:t>
                      </a:r>
                    </a:p>
                  </a:txBody>
                  <a:tcPr/>
                </a:tc>
                <a:tc>
                  <a:txBody>
                    <a:bodyPr/>
                    <a:lstStyle/>
                    <a:p>
                      <a:r>
                        <a:rPr lang="en-US" dirty="0"/>
                        <a:t>2.5312</a:t>
                      </a:r>
                    </a:p>
                  </a:txBody>
                  <a:tcPr/>
                </a:tc>
                <a:tc>
                  <a:txBody>
                    <a:bodyPr/>
                    <a:lstStyle/>
                    <a:p>
                      <a:r>
                        <a:rPr lang="en-US" dirty="0"/>
                        <a:t>ditto</a:t>
                      </a:r>
                    </a:p>
                  </a:txBody>
                  <a:tcPr/>
                </a:tc>
                <a:tc>
                  <a:txBody>
                    <a:bodyPr/>
                    <a:lstStyle/>
                    <a:p>
                      <a:r>
                        <a:rPr lang="en-US" dirty="0"/>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2.4577</a:t>
                      </a:r>
                    </a:p>
                  </a:txBody>
                  <a:tcPr/>
                </a:tc>
                <a:tc>
                  <a:txBody>
                    <a:bodyPr/>
                    <a:lstStyle/>
                    <a:p>
                      <a:r>
                        <a:rPr lang="en-US" dirty="0"/>
                        <a:t>ditto</a:t>
                      </a:r>
                    </a:p>
                  </a:txBody>
                  <a:tcPr/>
                </a:tc>
                <a:tc>
                  <a:txBody>
                    <a:bodyPr/>
                    <a:lstStyle/>
                    <a:p>
                      <a:r>
                        <a:rPr lang="en-US" dirty="0"/>
                        <a:t>ditto</a:t>
                      </a:r>
                    </a:p>
                  </a:txBody>
                  <a:tcPr/>
                </a:tc>
                <a:extLst>
                  <a:ext uri="{0D108BD9-81ED-4DB2-BD59-A6C34878D82A}">
                    <a16:rowId xmlns:a16="http://schemas.microsoft.com/office/drawing/2014/main" val="2826964638"/>
                  </a:ext>
                </a:extLst>
              </a:tr>
              <a:tr h="347927">
                <a:tc>
                  <a:txBody>
                    <a:bodyPr/>
                    <a:lstStyle/>
                    <a:p>
                      <a:r>
                        <a:rPr lang="en-US" dirty="0"/>
                        <a:t>2250</a:t>
                      </a:r>
                    </a:p>
                  </a:txBody>
                  <a:tcPr/>
                </a:tc>
                <a:tc>
                  <a:txBody>
                    <a:bodyPr/>
                    <a:lstStyle/>
                    <a:p>
                      <a:r>
                        <a:rPr lang="en-US" dirty="0"/>
                        <a:t>2.4598</a:t>
                      </a:r>
                    </a:p>
                  </a:txBody>
                  <a:tcPr/>
                </a:tc>
                <a:tc>
                  <a:txBody>
                    <a:bodyPr/>
                    <a:lstStyle/>
                    <a:p>
                      <a:r>
                        <a:rPr lang="en-US" dirty="0"/>
                        <a:t>2.4249</a:t>
                      </a:r>
                    </a:p>
                  </a:txBody>
                  <a:tcPr/>
                </a:tc>
                <a:tc>
                  <a:txBody>
                    <a:bodyPr/>
                    <a:lstStyle/>
                    <a:p>
                      <a:r>
                        <a:rPr lang="en-US" dirty="0"/>
                        <a:t>ditto</a:t>
                      </a:r>
                    </a:p>
                  </a:txBody>
                  <a:tcPr/>
                </a:tc>
                <a:tc>
                  <a:txBody>
                    <a:bodyPr/>
                    <a:lstStyle/>
                    <a:p>
                      <a:r>
                        <a:rPr lang="en-US" dirty="0"/>
                        <a:t>ditto</a:t>
                      </a:r>
                    </a:p>
                  </a:txBody>
                  <a:tcPr/>
                </a:tc>
                <a:tc>
                  <a:txBody>
                    <a:bodyPr/>
                    <a:lstStyle/>
                    <a:p>
                      <a:r>
                        <a:rPr lang="en-US" dirty="0"/>
                        <a:t>2.5313</a:t>
                      </a:r>
                    </a:p>
                  </a:txBody>
                  <a:tcPr/>
                </a:tc>
                <a:tc>
                  <a:txBody>
                    <a:bodyPr/>
                    <a:lstStyle/>
                    <a:p>
                      <a:r>
                        <a:rPr lang="en-US" dirty="0"/>
                        <a:t>ditto</a:t>
                      </a:r>
                    </a:p>
                  </a:txBody>
                  <a:tcPr/>
                </a:tc>
                <a:tc>
                  <a:txBody>
                    <a:bodyPr/>
                    <a:lstStyle/>
                    <a:p>
                      <a:r>
                        <a:rPr lang="en-US" dirty="0"/>
                        <a:t>ditto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2.4583</a:t>
                      </a:r>
                    </a:p>
                  </a:txBody>
                  <a:tcPr/>
                </a:tc>
                <a:tc>
                  <a:txBody>
                    <a:bodyPr/>
                    <a:lstStyle/>
                    <a:p>
                      <a:r>
                        <a:rPr lang="en-US" dirty="0"/>
                        <a:t>ditto</a:t>
                      </a:r>
                    </a:p>
                  </a:txBody>
                  <a:tcPr/>
                </a:tc>
                <a:tc>
                  <a:txBody>
                    <a:bodyPr/>
                    <a:lstStyle/>
                    <a:p>
                      <a:r>
                        <a:rPr lang="en-US" dirty="0"/>
                        <a:t>ditto</a:t>
                      </a:r>
                    </a:p>
                  </a:txBody>
                  <a:tcPr/>
                </a:tc>
                <a:extLst>
                  <a:ext uri="{0D108BD9-81ED-4DB2-BD59-A6C34878D82A}">
                    <a16:rowId xmlns:a16="http://schemas.microsoft.com/office/drawing/2014/main" val="254228774"/>
                  </a:ext>
                </a:extLst>
              </a:tr>
            </a:tbl>
          </a:graphicData>
        </a:graphic>
      </p:graphicFrame>
      <p:sp>
        <p:nvSpPr>
          <p:cNvPr id="5" name="Rectangle 4">
            <a:extLst>
              <a:ext uri="{FF2B5EF4-FFF2-40B4-BE49-F238E27FC236}">
                <a16:creationId xmlns:a16="http://schemas.microsoft.com/office/drawing/2014/main" id="{84463C1A-D7EA-48B3-BBA1-94E791822B03}"/>
              </a:ext>
            </a:extLst>
          </p:cNvPr>
          <p:cNvSpPr/>
          <p:nvPr/>
        </p:nvSpPr>
        <p:spPr>
          <a:xfrm>
            <a:off x="0" y="6046262"/>
            <a:ext cx="9989209" cy="646331"/>
          </a:xfrm>
          <a:prstGeom prst="rect">
            <a:avLst/>
          </a:prstGeom>
        </p:spPr>
        <p:txBody>
          <a:bodyPr wrap="square">
            <a:spAutoFit/>
          </a:bodyPr>
          <a:lstStyle/>
          <a:p>
            <a:r>
              <a:rPr lang="en-US" dirty="0">
                <a:latin typeface="AdvOTce3d9a73"/>
              </a:rPr>
              <a:t>Reference: </a:t>
            </a:r>
            <a:r>
              <a:rPr lang="en-US" dirty="0"/>
              <a:t>N. </a:t>
            </a:r>
            <a:r>
              <a:rPr lang="en-US" dirty="0" err="1"/>
              <a:t>Mounet</a:t>
            </a:r>
            <a:r>
              <a:rPr lang="en-US" dirty="0"/>
              <a:t> and N. Marzari, “First-principles determination of the structural, vibrational and thermodynamic properties of diamond, graphite, and derivatives” Phys. Rev. B </a:t>
            </a:r>
            <a:r>
              <a:rPr lang="en-US" b="1" dirty="0"/>
              <a:t>71</a:t>
            </a:r>
            <a:r>
              <a:rPr lang="en-US" dirty="0"/>
              <a:t>, 205214 (2005)</a:t>
            </a:r>
          </a:p>
        </p:txBody>
      </p:sp>
      <p:pic>
        <p:nvPicPr>
          <p:cNvPr id="9" name="Picture 8">
            <a:extLst>
              <a:ext uri="{FF2B5EF4-FFF2-40B4-BE49-F238E27FC236}">
                <a16:creationId xmlns:a16="http://schemas.microsoft.com/office/drawing/2014/main" id="{1EA2F553-6ABC-4E59-B086-F0CA15791924}"/>
              </a:ext>
            </a:extLst>
          </p:cNvPr>
          <p:cNvPicPr>
            <a:picLocks noChangeAspect="1"/>
          </p:cNvPicPr>
          <p:nvPr/>
        </p:nvPicPr>
        <p:blipFill>
          <a:blip r:embed="rId2"/>
          <a:stretch>
            <a:fillRect/>
          </a:stretch>
        </p:blipFill>
        <p:spPr>
          <a:xfrm>
            <a:off x="9863138" y="4906913"/>
            <a:ext cx="2328862" cy="1788299"/>
          </a:xfrm>
          <a:prstGeom prst="rect">
            <a:avLst/>
          </a:prstGeom>
        </p:spPr>
      </p:pic>
      <p:sp>
        <p:nvSpPr>
          <p:cNvPr id="10" name="TextBox 9">
            <a:extLst>
              <a:ext uri="{FF2B5EF4-FFF2-40B4-BE49-F238E27FC236}">
                <a16:creationId xmlns:a16="http://schemas.microsoft.com/office/drawing/2014/main" id="{026951F9-0A62-4679-9B3A-A6736470D0C8}"/>
              </a:ext>
            </a:extLst>
          </p:cNvPr>
          <p:cNvSpPr txBox="1"/>
          <p:nvPr/>
        </p:nvSpPr>
        <p:spPr>
          <a:xfrm>
            <a:off x="0" y="4951075"/>
            <a:ext cx="9330392" cy="923330"/>
          </a:xfrm>
          <a:prstGeom prst="rect">
            <a:avLst/>
          </a:prstGeom>
          <a:noFill/>
        </p:spPr>
        <p:txBody>
          <a:bodyPr wrap="square" rtlCol="0">
            <a:spAutoFit/>
          </a:bodyPr>
          <a:lstStyle/>
          <a:p>
            <a:r>
              <a:rPr lang="en-US" dirty="0"/>
              <a:t>For lattice constant, I just used the 220-atom system. Larger the system is, more serious bending will occur (increasing the thickness of the single graphene layer, thus it will be much more inaccurate to determine the lattice constant). </a:t>
            </a:r>
          </a:p>
        </p:txBody>
      </p:sp>
    </p:spTree>
    <p:extLst>
      <p:ext uri="{BB962C8B-B14F-4D97-AF65-F5344CB8AC3E}">
        <p14:creationId xmlns:p14="http://schemas.microsoft.com/office/powerpoint/2010/main" val="2366573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8A6605-0103-4371-9831-9816C216F2F6}"/>
              </a:ext>
            </a:extLst>
          </p:cNvPr>
          <p:cNvSpPr/>
          <p:nvPr/>
        </p:nvSpPr>
        <p:spPr>
          <a:xfrm>
            <a:off x="142220" y="99268"/>
            <a:ext cx="3463577"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Table of summary</a:t>
            </a:r>
            <a:endParaRPr lang="en-US" sz="3200" dirty="0"/>
          </a:p>
        </p:txBody>
      </p:sp>
      <p:graphicFrame>
        <p:nvGraphicFramePr>
          <p:cNvPr id="3" name="Table 2">
            <a:extLst>
              <a:ext uri="{FF2B5EF4-FFF2-40B4-BE49-F238E27FC236}">
                <a16:creationId xmlns:a16="http://schemas.microsoft.com/office/drawing/2014/main" id="{B1777883-14EB-4702-A8BA-2D7C72EE35B6}"/>
              </a:ext>
            </a:extLst>
          </p:cNvPr>
          <p:cNvGraphicFramePr>
            <a:graphicFrameLocks noGrp="1"/>
          </p:cNvGraphicFramePr>
          <p:nvPr>
            <p:extLst>
              <p:ext uri="{D42A27DB-BD31-4B8C-83A1-F6EECF244321}">
                <p14:modId xmlns:p14="http://schemas.microsoft.com/office/powerpoint/2010/main" val="1906981867"/>
              </p:ext>
            </p:extLst>
          </p:nvPr>
        </p:nvGraphicFramePr>
        <p:xfrm>
          <a:off x="292100" y="1318110"/>
          <a:ext cx="5397066" cy="5450840"/>
        </p:xfrm>
        <a:graphic>
          <a:graphicData uri="http://schemas.openxmlformats.org/drawingml/2006/table">
            <a:tbl>
              <a:tblPr firstRow="1" bandRow="1">
                <a:tableStyleId>{5C22544A-7EE6-4342-B048-85BDC9FD1C3A}</a:tableStyleId>
              </a:tblPr>
              <a:tblGrid>
                <a:gridCol w="643392">
                  <a:extLst>
                    <a:ext uri="{9D8B030D-6E8A-4147-A177-3AD203B41FA5}">
                      <a16:colId xmlns:a16="http://schemas.microsoft.com/office/drawing/2014/main" val="1064392905"/>
                    </a:ext>
                  </a:extLst>
                </a:gridCol>
                <a:gridCol w="1057275">
                  <a:extLst>
                    <a:ext uri="{9D8B030D-6E8A-4147-A177-3AD203B41FA5}">
                      <a16:colId xmlns:a16="http://schemas.microsoft.com/office/drawing/2014/main" val="1903208170"/>
                    </a:ext>
                  </a:extLst>
                </a:gridCol>
                <a:gridCol w="1231900">
                  <a:extLst>
                    <a:ext uri="{9D8B030D-6E8A-4147-A177-3AD203B41FA5}">
                      <a16:colId xmlns:a16="http://schemas.microsoft.com/office/drawing/2014/main" val="1013996870"/>
                    </a:ext>
                  </a:extLst>
                </a:gridCol>
                <a:gridCol w="1358900">
                  <a:extLst>
                    <a:ext uri="{9D8B030D-6E8A-4147-A177-3AD203B41FA5}">
                      <a16:colId xmlns:a16="http://schemas.microsoft.com/office/drawing/2014/main" val="4192065262"/>
                    </a:ext>
                  </a:extLst>
                </a:gridCol>
                <a:gridCol w="1105599">
                  <a:extLst>
                    <a:ext uri="{9D8B030D-6E8A-4147-A177-3AD203B41FA5}">
                      <a16:colId xmlns:a16="http://schemas.microsoft.com/office/drawing/2014/main" val="1463244173"/>
                    </a:ext>
                  </a:extLst>
                </a:gridCol>
              </a:tblGrid>
              <a:tr h="370840">
                <a:tc>
                  <a:txBody>
                    <a:bodyPr/>
                    <a:lstStyle/>
                    <a:p>
                      <a:r>
                        <a:rPr lang="en-US" i="1" dirty="0"/>
                        <a:t>T</a:t>
                      </a:r>
                      <a:r>
                        <a:rPr lang="en-US" dirty="0"/>
                        <a:t> (K)</a:t>
                      </a:r>
                    </a:p>
                  </a:txBody>
                  <a:tcPr/>
                </a:tc>
                <a:tc>
                  <a:txBody>
                    <a:bodyPr/>
                    <a:lstStyle/>
                    <a:p>
                      <a:r>
                        <a:rPr lang="en-US" dirty="0"/>
                        <a:t>EXP </a:t>
                      </a:r>
                      <a:r>
                        <a:rPr lang="el-GR" i="1" dirty="0"/>
                        <a:t>κ</a:t>
                      </a:r>
                      <a:endParaRPr lang="en-US" i="1" dirty="0"/>
                    </a:p>
                    <a:p>
                      <a:r>
                        <a:rPr lang="en-US" dirty="0"/>
                        <a:t>(W/</a:t>
                      </a:r>
                      <a:r>
                        <a:rPr lang="en-US" dirty="0" err="1"/>
                        <a:t>mK</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AIREBO </a:t>
                      </a:r>
                      <a:r>
                        <a:rPr lang="el-GR" i="1" dirty="0"/>
                        <a:t>κ</a:t>
                      </a:r>
                      <a:r>
                        <a:rPr lang="en-US" dirty="0"/>
                        <a:t> (W/</a:t>
                      </a:r>
                      <a:r>
                        <a:rPr lang="en-US" dirty="0" err="1"/>
                        <a:t>mK</a:t>
                      </a:r>
                      <a:r>
                        <a:rPr lang="en-US" dirty="0"/>
                        <a:t>)</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TERSOFF </a:t>
                      </a:r>
                      <a:r>
                        <a:rPr lang="el-GR" i="1" dirty="0"/>
                        <a:t>κ</a:t>
                      </a:r>
                      <a:r>
                        <a:rPr lang="en-US" i="1" dirty="0"/>
                        <a:t> </a:t>
                      </a:r>
                      <a:r>
                        <a:rPr lang="en-US" dirty="0"/>
                        <a:t>(W/</a:t>
                      </a:r>
                      <a:r>
                        <a:rPr lang="en-US" dirty="0" err="1"/>
                        <a:t>mK</a:t>
                      </a:r>
                      <a:r>
                        <a:rPr lang="en-US" dirty="0"/>
                        <a:t>)</a:t>
                      </a:r>
                    </a:p>
                  </a:txBody>
                  <a:tcP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LCBOP </a:t>
                      </a:r>
                      <a:r>
                        <a:rPr lang="el-GR" i="1" dirty="0"/>
                        <a:t>κ</a:t>
                      </a:r>
                      <a:r>
                        <a:rPr lang="en-US" dirty="0"/>
                        <a:t> (W/</a:t>
                      </a:r>
                      <a:r>
                        <a:rPr lang="en-US" dirty="0" err="1"/>
                        <a:t>mK</a:t>
                      </a:r>
                      <a:r>
                        <a:rPr lang="en-US" dirty="0"/>
                        <a:t>)</a:t>
                      </a:r>
                    </a:p>
                  </a:txBody>
                  <a:tcPr>
                    <a:solidFill>
                      <a:schemeClr val="accent4">
                        <a:lumMod val="75000"/>
                      </a:schemeClr>
                    </a:solidFill>
                  </a:tcPr>
                </a:tc>
                <a:extLst>
                  <a:ext uri="{0D108BD9-81ED-4DB2-BD59-A6C34878D82A}">
                    <a16:rowId xmlns:a16="http://schemas.microsoft.com/office/drawing/2014/main" val="2331241263"/>
                  </a:ext>
                </a:extLst>
              </a:tr>
              <a:tr h="370840">
                <a:tc>
                  <a:txBody>
                    <a:bodyPr/>
                    <a:lstStyle/>
                    <a:p>
                      <a:r>
                        <a:rPr lang="en-US"/>
                        <a:t>200</a:t>
                      </a:r>
                      <a:endParaRPr lang="en-US" dirty="0"/>
                    </a:p>
                  </a:txBody>
                  <a:tcPr/>
                </a:tc>
                <a:tc>
                  <a:txBody>
                    <a:bodyPr/>
                    <a:lstStyle/>
                    <a:p>
                      <a:r>
                        <a:rPr lang="en-US"/>
                        <a:t>7500</a:t>
                      </a:r>
                      <a:endParaRPr lang="en-US" dirty="0"/>
                    </a:p>
                  </a:txBody>
                  <a:tcPr/>
                </a:tc>
                <a:tc>
                  <a:txBody>
                    <a:bodyPr/>
                    <a:lstStyle/>
                    <a:p>
                      <a:r>
                        <a:rPr lang="en-US" dirty="0">
                          <a:solidFill>
                            <a:srgbClr val="00B050"/>
                          </a:solidFill>
                        </a:rPr>
                        <a:t>612.0185</a:t>
                      </a:r>
                    </a:p>
                  </a:txBody>
                  <a:tcPr/>
                </a:tc>
                <a:tc>
                  <a:txBody>
                    <a:bodyPr/>
                    <a:lstStyle/>
                    <a:p>
                      <a:r>
                        <a:rPr lang="en-US" dirty="0">
                          <a:solidFill>
                            <a:srgbClr val="FF0000"/>
                          </a:solidFill>
                        </a:rPr>
                        <a:t>746.3010</a:t>
                      </a:r>
                    </a:p>
                  </a:txBody>
                  <a:tcPr/>
                </a:tc>
                <a:tc>
                  <a:txBody>
                    <a:bodyPr/>
                    <a:lstStyle/>
                    <a:p>
                      <a:r>
                        <a:rPr lang="en-US" dirty="0">
                          <a:solidFill>
                            <a:schemeClr val="accent4">
                              <a:lumMod val="75000"/>
                            </a:schemeClr>
                          </a:solidFill>
                        </a:rPr>
                        <a:t>588.2891</a:t>
                      </a:r>
                    </a:p>
                  </a:txBody>
                  <a:tcPr/>
                </a:tc>
                <a:extLst>
                  <a:ext uri="{0D108BD9-81ED-4DB2-BD59-A6C34878D82A}">
                    <a16:rowId xmlns:a16="http://schemas.microsoft.com/office/drawing/2014/main" val="82054311"/>
                  </a:ext>
                </a:extLst>
              </a:tr>
              <a:tr h="370840">
                <a:tc>
                  <a:txBody>
                    <a:bodyPr/>
                    <a:lstStyle/>
                    <a:p>
                      <a:r>
                        <a:rPr lang="en-US"/>
                        <a:t>250</a:t>
                      </a:r>
                      <a:endParaRPr lang="en-US" dirty="0"/>
                    </a:p>
                  </a:txBody>
                  <a:tcPr/>
                </a:tc>
                <a:tc>
                  <a:txBody>
                    <a:bodyPr/>
                    <a:lstStyle/>
                    <a:p>
                      <a:r>
                        <a:rPr lang="en-US"/>
                        <a:t>5200</a:t>
                      </a:r>
                      <a:endParaRPr lang="en-US" dirty="0"/>
                    </a:p>
                  </a:txBody>
                  <a:tcPr/>
                </a:tc>
                <a:tc>
                  <a:txBody>
                    <a:bodyPr/>
                    <a:lstStyle/>
                    <a:p>
                      <a:r>
                        <a:rPr lang="en-US" dirty="0">
                          <a:solidFill>
                            <a:srgbClr val="00B050"/>
                          </a:solidFill>
                        </a:rPr>
                        <a:t>1056.2257</a:t>
                      </a:r>
                    </a:p>
                  </a:txBody>
                  <a:tcPr/>
                </a:tc>
                <a:tc>
                  <a:txBody>
                    <a:bodyPr/>
                    <a:lstStyle/>
                    <a:p>
                      <a:r>
                        <a:rPr lang="en-US" dirty="0">
                          <a:solidFill>
                            <a:srgbClr val="FF0000"/>
                          </a:solidFill>
                        </a:rPr>
                        <a:t>847.7276</a:t>
                      </a:r>
                    </a:p>
                  </a:txBody>
                  <a:tcPr/>
                </a:tc>
                <a:tc>
                  <a:txBody>
                    <a:bodyPr/>
                    <a:lstStyle/>
                    <a:p>
                      <a:r>
                        <a:rPr lang="en-US" dirty="0">
                          <a:solidFill>
                            <a:schemeClr val="accent4">
                              <a:lumMod val="75000"/>
                            </a:schemeClr>
                          </a:solidFill>
                        </a:rPr>
                        <a:t>631.7429</a:t>
                      </a:r>
                    </a:p>
                  </a:txBody>
                  <a:tcPr/>
                </a:tc>
                <a:extLst>
                  <a:ext uri="{0D108BD9-81ED-4DB2-BD59-A6C34878D82A}">
                    <a16:rowId xmlns:a16="http://schemas.microsoft.com/office/drawing/2014/main" val="319929573"/>
                  </a:ext>
                </a:extLst>
              </a:tr>
              <a:tr h="370840">
                <a:tc>
                  <a:txBody>
                    <a:bodyPr/>
                    <a:lstStyle/>
                    <a:p>
                      <a:r>
                        <a:rPr lang="en-US"/>
                        <a:t>300</a:t>
                      </a:r>
                      <a:endParaRPr lang="en-US" dirty="0"/>
                    </a:p>
                  </a:txBody>
                  <a:tcPr/>
                </a:tc>
                <a:tc>
                  <a:txBody>
                    <a:bodyPr/>
                    <a:lstStyle/>
                    <a:p>
                      <a:r>
                        <a:rPr lang="en-US"/>
                        <a:t>3900</a:t>
                      </a:r>
                      <a:endParaRPr lang="en-US" dirty="0"/>
                    </a:p>
                  </a:txBody>
                  <a:tcPr/>
                </a:tc>
                <a:tc>
                  <a:txBody>
                    <a:bodyPr/>
                    <a:lstStyle/>
                    <a:p>
                      <a:r>
                        <a:rPr lang="en-US" dirty="0">
                          <a:solidFill>
                            <a:srgbClr val="00B050"/>
                          </a:solidFill>
                        </a:rPr>
                        <a:t>742.1970</a:t>
                      </a:r>
                    </a:p>
                  </a:txBody>
                  <a:tcPr/>
                </a:tc>
                <a:tc>
                  <a:txBody>
                    <a:bodyPr/>
                    <a:lstStyle/>
                    <a:p>
                      <a:r>
                        <a:rPr lang="en-US" dirty="0">
                          <a:solidFill>
                            <a:srgbClr val="FF0000"/>
                          </a:solidFill>
                        </a:rPr>
                        <a:t>923.4621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563.0737</a:t>
                      </a:r>
                    </a:p>
                  </a:txBody>
                  <a:tcPr/>
                </a:tc>
                <a:extLst>
                  <a:ext uri="{0D108BD9-81ED-4DB2-BD59-A6C34878D82A}">
                    <a16:rowId xmlns:a16="http://schemas.microsoft.com/office/drawing/2014/main" val="2573798527"/>
                  </a:ext>
                </a:extLst>
              </a:tr>
              <a:tr h="370840">
                <a:tc>
                  <a:txBody>
                    <a:bodyPr/>
                    <a:lstStyle/>
                    <a:p>
                      <a:r>
                        <a:rPr lang="en-US"/>
                        <a:t>350</a:t>
                      </a:r>
                      <a:endParaRPr lang="en-US" dirty="0"/>
                    </a:p>
                  </a:txBody>
                  <a:tcPr/>
                </a:tc>
                <a:tc>
                  <a:txBody>
                    <a:bodyPr/>
                    <a:lstStyle/>
                    <a:p>
                      <a:r>
                        <a:rPr lang="en-US"/>
                        <a:t>3000</a:t>
                      </a:r>
                      <a:endParaRPr lang="en-US" dirty="0"/>
                    </a:p>
                  </a:txBody>
                  <a:tcPr/>
                </a:tc>
                <a:tc>
                  <a:txBody>
                    <a:bodyPr/>
                    <a:lstStyle/>
                    <a:p>
                      <a:r>
                        <a:rPr lang="en-US" dirty="0">
                          <a:solidFill>
                            <a:srgbClr val="00B050"/>
                          </a:solidFill>
                        </a:rPr>
                        <a:t>804.0993</a:t>
                      </a:r>
                    </a:p>
                  </a:txBody>
                  <a:tcPr/>
                </a:tc>
                <a:tc>
                  <a:txBody>
                    <a:bodyPr/>
                    <a:lstStyle/>
                    <a:p>
                      <a:r>
                        <a:rPr lang="en-US" dirty="0">
                          <a:solidFill>
                            <a:srgbClr val="FF0000"/>
                          </a:solidFill>
                        </a:rPr>
                        <a:t>690.2895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431.8681</a:t>
                      </a:r>
                    </a:p>
                  </a:txBody>
                  <a:tcPr/>
                </a:tc>
                <a:extLst>
                  <a:ext uri="{0D108BD9-81ED-4DB2-BD59-A6C34878D82A}">
                    <a16:rowId xmlns:a16="http://schemas.microsoft.com/office/drawing/2014/main" val="3760509874"/>
                  </a:ext>
                </a:extLst>
              </a:tr>
              <a:tr h="370840">
                <a:tc>
                  <a:txBody>
                    <a:bodyPr/>
                    <a:lstStyle/>
                    <a:p>
                      <a:r>
                        <a:rPr lang="en-US"/>
                        <a:t>400</a:t>
                      </a:r>
                      <a:endParaRPr lang="en-US" dirty="0"/>
                    </a:p>
                  </a:txBody>
                  <a:tcPr/>
                </a:tc>
                <a:tc>
                  <a:txBody>
                    <a:bodyPr/>
                    <a:lstStyle/>
                    <a:p>
                      <a:r>
                        <a:rPr lang="en-US"/>
                        <a:t>2500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759.1816</a:t>
                      </a:r>
                    </a:p>
                  </a:txBody>
                  <a:tcPr/>
                </a:tc>
                <a:tc>
                  <a:txBody>
                    <a:bodyPr/>
                    <a:lstStyle/>
                    <a:p>
                      <a:r>
                        <a:rPr lang="en-US" dirty="0">
                          <a:solidFill>
                            <a:srgbClr val="FF0000"/>
                          </a:solidFill>
                        </a:rPr>
                        <a:t>867.3660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495.7894</a:t>
                      </a:r>
                    </a:p>
                  </a:txBody>
                  <a:tcPr/>
                </a:tc>
                <a:extLst>
                  <a:ext uri="{0D108BD9-81ED-4DB2-BD59-A6C34878D82A}">
                    <a16:rowId xmlns:a16="http://schemas.microsoft.com/office/drawing/2014/main" val="3068867570"/>
                  </a:ext>
                </a:extLst>
              </a:tr>
              <a:tr h="296631">
                <a:tc>
                  <a:txBody>
                    <a:bodyPr/>
                    <a:lstStyle/>
                    <a:p>
                      <a:r>
                        <a:rPr lang="en-US"/>
                        <a:t>450</a:t>
                      </a:r>
                      <a:endParaRPr lang="en-US" dirty="0"/>
                    </a:p>
                  </a:txBody>
                  <a:tcPr/>
                </a:tc>
                <a:tc>
                  <a:txBody>
                    <a:bodyPr/>
                    <a:lstStyle/>
                    <a:p>
                      <a:r>
                        <a:rPr lang="en-US"/>
                        <a:t>2000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410.1717</a:t>
                      </a:r>
                    </a:p>
                  </a:txBody>
                  <a:tcPr/>
                </a:tc>
                <a:tc>
                  <a:txBody>
                    <a:bodyPr/>
                    <a:lstStyle/>
                    <a:p>
                      <a:r>
                        <a:rPr lang="en-US" dirty="0">
                          <a:solidFill>
                            <a:srgbClr val="FF0000"/>
                          </a:solidFill>
                        </a:rPr>
                        <a:t>350.9835</a:t>
                      </a:r>
                    </a:p>
                  </a:txBody>
                  <a:tcPr/>
                </a:tc>
                <a:tc>
                  <a:txBody>
                    <a:bodyPr/>
                    <a:lstStyle/>
                    <a:p>
                      <a:r>
                        <a:rPr lang="en-US" dirty="0">
                          <a:solidFill>
                            <a:schemeClr val="accent4">
                              <a:lumMod val="75000"/>
                            </a:schemeClr>
                          </a:solidFill>
                        </a:rPr>
                        <a:t>485.4828</a:t>
                      </a:r>
                    </a:p>
                  </a:txBody>
                  <a:tcPr/>
                </a:tc>
                <a:extLst>
                  <a:ext uri="{0D108BD9-81ED-4DB2-BD59-A6C34878D82A}">
                    <a16:rowId xmlns:a16="http://schemas.microsoft.com/office/drawing/2014/main" val="3136362196"/>
                  </a:ext>
                </a:extLst>
              </a:tr>
              <a:tr h="370840">
                <a:tc>
                  <a:txBody>
                    <a:bodyPr/>
                    <a:lstStyle/>
                    <a:p>
                      <a:r>
                        <a:rPr lang="en-US"/>
                        <a:t>500</a:t>
                      </a:r>
                      <a:endParaRPr lang="en-US" dirty="0"/>
                    </a:p>
                  </a:txBody>
                  <a:tcPr/>
                </a:tc>
                <a:tc>
                  <a:txBody>
                    <a:bodyPr/>
                    <a:lstStyle/>
                    <a:p>
                      <a:r>
                        <a:rPr lang="en-US"/>
                        <a:t>1850</a:t>
                      </a:r>
                      <a:endParaRPr lang="en-US" dirty="0"/>
                    </a:p>
                  </a:txBody>
                  <a:tcPr/>
                </a:tc>
                <a:tc>
                  <a:txBody>
                    <a:bodyPr/>
                    <a:lstStyle/>
                    <a:p>
                      <a:r>
                        <a:rPr lang="en-US" dirty="0">
                          <a:solidFill>
                            <a:srgbClr val="00B050"/>
                          </a:solidFill>
                        </a:rPr>
                        <a:t>166.8312</a:t>
                      </a:r>
                    </a:p>
                  </a:txBody>
                  <a:tcPr/>
                </a:tc>
                <a:tc>
                  <a:txBody>
                    <a:bodyPr/>
                    <a:lstStyle/>
                    <a:p>
                      <a:r>
                        <a:rPr lang="en-US" dirty="0">
                          <a:solidFill>
                            <a:srgbClr val="FF0000"/>
                          </a:solidFill>
                        </a:rPr>
                        <a:t>604.1600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297.7780</a:t>
                      </a:r>
                    </a:p>
                  </a:txBody>
                  <a:tcPr/>
                </a:tc>
                <a:extLst>
                  <a:ext uri="{0D108BD9-81ED-4DB2-BD59-A6C34878D82A}">
                    <a16:rowId xmlns:a16="http://schemas.microsoft.com/office/drawing/2014/main" val="2666715031"/>
                  </a:ext>
                </a:extLst>
              </a:tr>
              <a:tr h="370840">
                <a:tc>
                  <a:txBody>
                    <a:bodyPr/>
                    <a:lstStyle/>
                    <a:p>
                      <a:r>
                        <a:rPr lang="en-US"/>
                        <a:t>550</a:t>
                      </a:r>
                      <a:endParaRPr lang="en-US" dirty="0"/>
                    </a:p>
                  </a:txBody>
                  <a:tcPr/>
                </a:tc>
                <a:tc>
                  <a:txBody>
                    <a:bodyPr/>
                    <a:lstStyle/>
                    <a:p>
                      <a:r>
                        <a:rPr lang="en-US"/>
                        <a:t>1680</a:t>
                      </a:r>
                      <a:endParaRPr lang="en-US" dirty="0"/>
                    </a:p>
                  </a:txBody>
                  <a:tcPr/>
                </a:tc>
                <a:tc>
                  <a:txBody>
                    <a:bodyPr/>
                    <a:lstStyle/>
                    <a:p>
                      <a:r>
                        <a:rPr lang="en-US" dirty="0">
                          <a:solidFill>
                            <a:srgbClr val="00B050"/>
                          </a:solidFill>
                        </a:rPr>
                        <a:t>377.9355</a:t>
                      </a:r>
                    </a:p>
                  </a:txBody>
                  <a:tcPr/>
                </a:tc>
                <a:tc>
                  <a:txBody>
                    <a:bodyPr/>
                    <a:lstStyle/>
                    <a:p>
                      <a:r>
                        <a:rPr lang="en-US" dirty="0">
                          <a:solidFill>
                            <a:srgbClr val="FF0000"/>
                          </a:solidFill>
                        </a:rPr>
                        <a:t>518.9972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231.5714</a:t>
                      </a:r>
                    </a:p>
                  </a:txBody>
                  <a:tcPr/>
                </a:tc>
                <a:extLst>
                  <a:ext uri="{0D108BD9-81ED-4DB2-BD59-A6C34878D82A}">
                    <a16:rowId xmlns:a16="http://schemas.microsoft.com/office/drawing/2014/main" val="2826964638"/>
                  </a:ext>
                </a:extLst>
              </a:tr>
              <a:tr h="370840">
                <a:tc>
                  <a:txBody>
                    <a:bodyPr/>
                    <a:lstStyle/>
                    <a:p>
                      <a:r>
                        <a:rPr lang="en-US"/>
                        <a:t>600</a:t>
                      </a:r>
                      <a:endParaRPr lang="en-US" dirty="0"/>
                    </a:p>
                  </a:txBody>
                  <a:tcPr/>
                </a:tc>
                <a:tc>
                  <a:txBody>
                    <a:bodyPr/>
                    <a:lstStyle/>
                    <a:p>
                      <a:r>
                        <a:rPr lang="en-US"/>
                        <a:t>1400</a:t>
                      </a:r>
                      <a:endParaRPr lang="en-US" dirty="0"/>
                    </a:p>
                  </a:txBody>
                  <a:tcPr/>
                </a:tc>
                <a:tc>
                  <a:txBody>
                    <a:bodyPr/>
                    <a:lstStyle/>
                    <a:p>
                      <a:r>
                        <a:rPr lang="en-US" dirty="0">
                          <a:solidFill>
                            <a:srgbClr val="00B050"/>
                          </a:solidFill>
                        </a:rPr>
                        <a:t>437.2820</a:t>
                      </a:r>
                    </a:p>
                  </a:txBody>
                  <a:tcPr/>
                </a:tc>
                <a:tc>
                  <a:txBody>
                    <a:bodyPr/>
                    <a:lstStyle/>
                    <a:p>
                      <a:r>
                        <a:rPr lang="en-US" dirty="0">
                          <a:solidFill>
                            <a:srgbClr val="FF0000"/>
                          </a:solidFill>
                        </a:rPr>
                        <a:t>413.2289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382.5955</a:t>
                      </a:r>
                    </a:p>
                  </a:txBody>
                  <a:tcPr/>
                </a:tc>
                <a:extLst>
                  <a:ext uri="{0D108BD9-81ED-4DB2-BD59-A6C34878D82A}">
                    <a16:rowId xmlns:a16="http://schemas.microsoft.com/office/drawing/2014/main" val="254228774"/>
                  </a:ext>
                </a:extLst>
              </a:tr>
              <a:tr h="370840">
                <a:tc>
                  <a:txBody>
                    <a:bodyPr/>
                    <a:lstStyle/>
                    <a:p>
                      <a:r>
                        <a:rPr lang="en-US"/>
                        <a:t>650</a:t>
                      </a:r>
                      <a:endParaRPr lang="en-US" dirty="0"/>
                    </a:p>
                  </a:txBody>
                  <a:tcPr/>
                </a:tc>
                <a:tc>
                  <a:txBody>
                    <a:bodyPr/>
                    <a:lstStyle/>
                    <a:p>
                      <a:r>
                        <a:rPr lang="en-US"/>
                        <a:t>1300</a:t>
                      </a:r>
                      <a:endParaRPr lang="en-US" dirty="0"/>
                    </a:p>
                  </a:txBody>
                  <a:tcPr/>
                </a:tc>
                <a:tc>
                  <a:txBody>
                    <a:bodyPr/>
                    <a:lstStyle/>
                    <a:p>
                      <a:r>
                        <a:rPr lang="en-US" dirty="0">
                          <a:solidFill>
                            <a:srgbClr val="00B050"/>
                          </a:solidFill>
                        </a:rPr>
                        <a:t>362.6768</a:t>
                      </a:r>
                    </a:p>
                  </a:txBody>
                  <a:tcPr/>
                </a:tc>
                <a:tc>
                  <a:txBody>
                    <a:bodyPr/>
                    <a:lstStyle/>
                    <a:p>
                      <a:r>
                        <a:rPr lang="en-US" dirty="0">
                          <a:solidFill>
                            <a:srgbClr val="FF0000"/>
                          </a:solidFill>
                        </a:rPr>
                        <a:t>329.5522</a:t>
                      </a:r>
                    </a:p>
                  </a:txBody>
                  <a:tcPr/>
                </a:tc>
                <a:tc>
                  <a:txBody>
                    <a:bodyPr/>
                    <a:lstStyle/>
                    <a:p>
                      <a:r>
                        <a:rPr lang="en-US" dirty="0">
                          <a:solidFill>
                            <a:schemeClr val="accent4">
                              <a:lumMod val="75000"/>
                            </a:schemeClr>
                          </a:solidFill>
                        </a:rPr>
                        <a:t>109.6000</a:t>
                      </a:r>
                    </a:p>
                  </a:txBody>
                  <a:tcPr/>
                </a:tc>
                <a:extLst>
                  <a:ext uri="{0D108BD9-81ED-4DB2-BD59-A6C34878D82A}">
                    <a16:rowId xmlns:a16="http://schemas.microsoft.com/office/drawing/2014/main" val="1485150261"/>
                  </a:ext>
                </a:extLst>
              </a:tr>
              <a:tr h="370840">
                <a:tc>
                  <a:txBody>
                    <a:bodyPr/>
                    <a:lstStyle/>
                    <a:p>
                      <a:r>
                        <a:rPr lang="en-US"/>
                        <a:t>700</a:t>
                      </a:r>
                      <a:endParaRPr lang="en-US" dirty="0"/>
                    </a:p>
                  </a:txBody>
                  <a:tcPr/>
                </a:tc>
                <a:tc>
                  <a:txBody>
                    <a:bodyPr/>
                    <a:lstStyle/>
                    <a:p>
                      <a:r>
                        <a:rPr lang="en-US"/>
                        <a:t>1230</a:t>
                      </a:r>
                      <a:endParaRPr lang="en-US" dirty="0"/>
                    </a:p>
                  </a:txBody>
                  <a:tcPr/>
                </a:tc>
                <a:tc>
                  <a:txBody>
                    <a:bodyPr/>
                    <a:lstStyle/>
                    <a:p>
                      <a:r>
                        <a:rPr lang="en-US" dirty="0">
                          <a:solidFill>
                            <a:srgbClr val="00B050"/>
                          </a:solidFill>
                        </a:rPr>
                        <a:t>245.7759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303.3588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299.6612</a:t>
                      </a:r>
                    </a:p>
                  </a:txBody>
                  <a:tcPr/>
                </a:tc>
                <a:extLst>
                  <a:ext uri="{0D108BD9-81ED-4DB2-BD59-A6C34878D82A}">
                    <a16:rowId xmlns:a16="http://schemas.microsoft.com/office/drawing/2014/main" val="2087961079"/>
                  </a:ext>
                </a:extLst>
              </a:tr>
              <a:tr h="0">
                <a:tc>
                  <a:txBody>
                    <a:bodyPr/>
                    <a:lstStyle/>
                    <a:p>
                      <a:r>
                        <a:rPr lang="en-US"/>
                        <a:t>750</a:t>
                      </a:r>
                      <a:endParaRPr lang="en-US" dirty="0"/>
                    </a:p>
                  </a:txBody>
                  <a:tcPr/>
                </a:tc>
                <a:tc>
                  <a:txBody>
                    <a:bodyPr/>
                    <a:lstStyle/>
                    <a:p>
                      <a:r>
                        <a:rPr lang="en-US"/>
                        <a:t>1160</a:t>
                      </a:r>
                      <a:endParaRPr lang="en-US" dirty="0"/>
                    </a:p>
                  </a:txBody>
                  <a:tcPr/>
                </a:tc>
                <a:tc>
                  <a:txBody>
                    <a:bodyPr/>
                    <a:lstStyle/>
                    <a:p>
                      <a:r>
                        <a:rPr lang="en-US" dirty="0">
                          <a:solidFill>
                            <a:srgbClr val="00B050"/>
                          </a:solidFill>
                        </a:rPr>
                        <a:t>383.0134</a:t>
                      </a:r>
                    </a:p>
                  </a:txBody>
                  <a:tcPr/>
                </a:tc>
                <a:tc>
                  <a:txBody>
                    <a:bodyPr/>
                    <a:lstStyle/>
                    <a:p>
                      <a:r>
                        <a:rPr lang="en-US" dirty="0">
                          <a:solidFill>
                            <a:srgbClr val="FF0000"/>
                          </a:solidFill>
                        </a:rPr>
                        <a:t>277.8238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227.4127</a:t>
                      </a:r>
                    </a:p>
                  </a:txBody>
                  <a:tcPr/>
                </a:tc>
                <a:extLst>
                  <a:ext uri="{0D108BD9-81ED-4DB2-BD59-A6C34878D82A}">
                    <a16:rowId xmlns:a16="http://schemas.microsoft.com/office/drawing/2014/main" val="2481109119"/>
                  </a:ext>
                </a:extLst>
              </a:tr>
              <a:tr h="370840">
                <a:tc>
                  <a:txBody>
                    <a:bodyPr/>
                    <a:lstStyle/>
                    <a:p>
                      <a:r>
                        <a:rPr lang="en-US"/>
                        <a:t>800</a:t>
                      </a:r>
                      <a:endParaRPr lang="en-US" dirty="0"/>
                    </a:p>
                  </a:txBody>
                  <a:tcPr/>
                </a:tc>
                <a:tc>
                  <a:txBody>
                    <a:bodyPr/>
                    <a:lstStyle/>
                    <a:p>
                      <a:r>
                        <a:rPr lang="en-US"/>
                        <a:t>1100</a:t>
                      </a:r>
                      <a:endParaRPr lang="en-US" dirty="0"/>
                    </a:p>
                  </a:txBody>
                  <a:tcPr/>
                </a:tc>
                <a:tc>
                  <a:txBody>
                    <a:bodyPr/>
                    <a:lstStyle/>
                    <a:p>
                      <a:r>
                        <a:rPr lang="en-US" dirty="0">
                          <a:solidFill>
                            <a:srgbClr val="00B050"/>
                          </a:solidFill>
                        </a:rPr>
                        <a:t>325.7567</a:t>
                      </a:r>
                    </a:p>
                  </a:txBody>
                  <a:tcPr/>
                </a:tc>
                <a:tc>
                  <a:txBody>
                    <a:bodyPr/>
                    <a:lstStyle/>
                    <a:p>
                      <a:r>
                        <a:rPr lang="en-US" dirty="0">
                          <a:solidFill>
                            <a:srgbClr val="FF0000"/>
                          </a:solidFill>
                        </a:rPr>
                        <a:t>234.1002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75000"/>
                            </a:schemeClr>
                          </a:solidFill>
                        </a:rPr>
                        <a:t>178.4214</a:t>
                      </a:r>
                    </a:p>
                  </a:txBody>
                  <a:tcPr/>
                </a:tc>
                <a:extLst>
                  <a:ext uri="{0D108BD9-81ED-4DB2-BD59-A6C34878D82A}">
                    <a16:rowId xmlns:a16="http://schemas.microsoft.com/office/drawing/2014/main" val="2741784940"/>
                  </a:ext>
                </a:extLst>
              </a:tr>
            </a:tbl>
          </a:graphicData>
        </a:graphic>
      </p:graphicFrame>
      <p:graphicFrame>
        <p:nvGraphicFramePr>
          <p:cNvPr id="5" name="Table 4">
            <a:extLst>
              <a:ext uri="{FF2B5EF4-FFF2-40B4-BE49-F238E27FC236}">
                <a16:creationId xmlns:a16="http://schemas.microsoft.com/office/drawing/2014/main" id="{F5D9A179-347D-427F-ABCC-DA73364422F7}"/>
              </a:ext>
            </a:extLst>
          </p:cNvPr>
          <p:cNvGraphicFramePr>
            <a:graphicFrameLocks noGrp="1"/>
          </p:cNvGraphicFramePr>
          <p:nvPr>
            <p:extLst>
              <p:ext uri="{D42A27DB-BD31-4B8C-83A1-F6EECF244321}">
                <p14:modId xmlns:p14="http://schemas.microsoft.com/office/powerpoint/2010/main" val="2895903618"/>
              </p:ext>
            </p:extLst>
          </p:nvPr>
        </p:nvGraphicFramePr>
        <p:xfrm>
          <a:off x="6489900" y="1775460"/>
          <a:ext cx="5425142" cy="3967480"/>
        </p:xfrm>
        <a:graphic>
          <a:graphicData uri="http://schemas.openxmlformats.org/drawingml/2006/table">
            <a:tbl>
              <a:tblPr firstRow="1" bandRow="1">
                <a:tableStyleId>{5C22544A-7EE6-4342-B048-85BDC9FD1C3A}</a:tableStyleId>
              </a:tblPr>
              <a:tblGrid>
                <a:gridCol w="658534">
                  <a:extLst>
                    <a:ext uri="{9D8B030D-6E8A-4147-A177-3AD203B41FA5}">
                      <a16:colId xmlns:a16="http://schemas.microsoft.com/office/drawing/2014/main" val="1064392905"/>
                    </a:ext>
                  </a:extLst>
                </a:gridCol>
                <a:gridCol w="1057275">
                  <a:extLst>
                    <a:ext uri="{9D8B030D-6E8A-4147-A177-3AD203B41FA5}">
                      <a16:colId xmlns:a16="http://schemas.microsoft.com/office/drawing/2014/main" val="1903208170"/>
                    </a:ext>
                  </a:extLst>
                </a:gridCol>
                <a:gridCol w="1207433">
                  <a:extLst>
                    <a:ext uri="{9D8B030D-6E8A-4147-A177-3AD203B41FA5}">
                      <a16:colId xmlns:a16="http://schemas.microsoft.com/office/drawing/2014/main" val="1013996870"/>
                    </a:ext>
                  </a:extLst>
                </a:gridCol>
                <a:gridCol w="1333500">
                  <a:extLst>
                    <a:ext uri="{9D8B030D-6E8A-4147-A177-3AD203B41FA5}">
                      <a16:colId xmlns:a16="http://schemas.microsoft.com/office/drawing/2014/main" val="4192065262"/>
                    </a:ext>
                  </a:extLst>
                </a:gridCol>
                <a:gridCol w="1168400">
                  <a:extLst>
                    <a:ext uri="{9D8B030D-6E8A-4147-A177-3AD203B41FA5}">
                      <a16:colId xmlns:a16="http://schemas.microsoft.com/office/drawing/2014/main" val="1463244173"/>
                    </a:ext>
                  </a:extLst>
                </a:gridCol>
              </a:tblGrid>
              <a:tr h="370840">
                <a:tc>
                  <a:txBody>
                    <a:bodyPr/>
                    <a:lstStyle/>
                    <a:p>
                      <a:r>
                        <a:rPr lang="en-US" i="1" dirty="0"/>
                        <a:t>T</a:t>
                      </a:r>
                      <a:r>
                        <a:rPr lang="en-US" dirty="0"/>
                        <a:t> (K)</a:t>
                      </a:r>
                    </a:p>
                  </a:txBody>
                  <a:tcPr/>
                </a:tc>
                <a:tc>
                  <a:txBody>
                    <a:bodyPr/>
                    <a:lstStyle/>
                    <a:p>
                      <a:r>
                        <a:rPr lang="en-US" dirty="0"/>
                        <a:t>DFT </a:t>
                      </a:r>
                      <a:r>
                        <a:rPr lang="en-US" i="1" dirty="0"/>
                        <a:t>a</a:t>
                      </a:r>
                    </a:p>
                    <a:p>
                      <a:r>
                        <a:rPr lang="en-US" dirty="0"/>
                        <a:t>(</a:t>
                      </a:r>
                      <a:r>
                        <a:rPr lang="en-US" dirty="0">
                          <a:latin typeface="Times New Roman" panose="02020603050405020304" pitchFamily="18" charset="0"/>
                          <a:cs typeface="Times New Roman" panose="02020603050405020304" pitchFamily="18" charset="0"/>
                        </a:rPr>
                        <a:t>Å</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AIREBO </a:t>
                      </a:r>
                      <a:r>
                        <a:rPr lang="en-US" i="1" dirty="0"/>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latin typeface="Times New Roman" panose="02020603050405020304" pitchFamily="18" charset="0"/>
                          <a:cs typeface="Times New Roman" panose="02020603050405020304" pitchFamily="18" charset="0"/>
                        </a:rPr>
                        <a:t>Å</a:t>
                      </a:r>
                      <a:r>
                        <a:rPr lang="en-US" dirty="0"/>
                        <a:t>)</a:t>
                      </a:r>
                    </a:p>
                  </a:txBody>
                  <a:tcPr>
                    <a:solidFill>
                      <a:srgbClr val="92D050"/>
                    </a:solidFill>
                  </a:tcPr>
                </a:tc>
                <a:tc>
                  <a:txBody>
                    <a:bodyPr/>
                    <a:lstStyle/>
                    <a:p>
                      <a:r>
                        <a:rPr lang="en-US" dirty="0"/>
                        <a:t>TERSOFF </a:t>
                      </a:r>
                      <a:r>
                        <a:rPr lang="en-US" i="1" dirty="0"/>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latin typeface="Times New Roman" panose="02020603050405020304" pitchFamily="18" charset="0"/>
                          <a:cs typeface="Times New Roman" panose="02020603050405020304" pitchFamily="18" charset="0"/>
                        </a:rPr>
                        <a:t>Å</a:t>
                      </a:r>
                      <a:r>
                        <a:rPr lang="en-US" dirty="0"/>
                        <a:t>)</a:t>
                      </a:r>
                    </a:p>
                  </a:txBody>
                  <a:tcPr>
                    <a:solidFill>
                      <a:srgbClr val="FF0000"/>
                    </a:solidFill>
                  </a:tcPr>
                </a:tc>
                <a:tc>
                  <a:txBody>
                    <a:bodyPr/>
                    <a:lstStyle/>
                    <a:p>
                      <a:r>
                        <a:rPr lang="en-US" dirty="0"/>
                        <a:t>LCBOP </a:t>
                      </a:r>
                      <a:r>
                        <a:rPr lang="en-US" i="1" dirty="0"/>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latin typeface="Times New Roman" panose="02020603050405020304" pitchFamily="18" charset="0"/>
                          <a:cs typeface="Times New Roman" panose="02020603050405020304" pitchFamily="18" charset="0"/>
                        </a:rPr>
                        <a:t>Å</a:t>
                      </a:r>
                      <a:r>
                        <a:rPr lang="en-US" dirty="0"/>
                        <a:t>)</a:t>
                      </a:r>
                    </a:p>
                  </a:txBody>
                  <a:tcPr>
                    <a:solidFill>
                      <a:schemeClr val="accent4">
                        <a:lumMod val="75000"/>
                      </a:schemeClr>
                    </a:solidFill>
                  </a:tcPr>
                </a:tc>
                <a:extLst>
                  <a:ext uri="{0D108BD9-81ED-4DB2-BD59-A6C34878D82A}">
                    <a16:rowId xmlns:a16="http://schemas.microsoft.com/office/drawing/2014/main" val="2331241263"/>
                  </a:ext>
                </a:extLst>
              </a:tr>
              <a:tr h="370840">
                <a:tc>
                  <a:txBody>
                    <a:bodyPr/>
                    <a:lstStyle/>
                    <a:p>
                      <a:r>
                        <a:rPr lang="en-US" dirty="0"/>
                        <a:t>250</a:t>
                      </a:r>
                    </a:p>
                  </a:txBody>
                  <a:tcPr/>
                </a:tc>
                <a:tc>
                  <a:txBody>
                    <a:bodyPr/>
                    <a:lstStyle/>
                    <a:p>
                      <a:r>
                        <a:rPr lang="en-US" dirty="0"/>
                        <a:t>2.4684</a:t>
                      </a:r>
                    </a:p>
                  </a:txBody>
                  <a:tcPr/>
                </a:tc>
                <a:tc>
                  <a:txBody>
                    <a:bodyPr/>
                    <a:lstStyle/>
                    <a:p>
                      <a:r>
                        <a:rPr lang="en-US" dirty="0"/>
                        <a:t>2.4181</a:t>
                      </a:r>
                    </a:p>
                  </a:txBody>
                  <a:tcPr/>
                </a:tc>
                <a:tc>
                  <a:txBody>
                    <a:bodyPr/>
                    <a:lstStyle/>
                    <a:p>
                      <a:r>
                        <a:rPr lang="en-US" dirty="0"/>
                        <a:t>2.5287</a:t>
                      </a:r>
                    </a:p>
                  </a:txBody>
                  <a:tcPr/>
                </a:tc>
                <a:tc>
                  <a:txBody>
                    <a:bodyPr/>
                    <a:lstStyle/>
                    <a:p>
                      <a:r>
                        <a:rPr lang="en-US" dirty="0"/>
                        <a:t>2.4572</a:t>
                      </a:r>
                    </a:p>
                  </a:txBody>
                  <a:tcPr/>
                </a:tc>
                <a:extLst>
                  <a:ext uri="{0D108BD9-81ED-4DB2-BD59-A6C34878D82A}">
                    <a16:rowId xmlns:a16="http://schemas.microsoft.com/office/drawing/2014/main" val="82054311"/>
                  </a:ext>
                </a:extLst>
              </a:tr>
              <a:tr h="370840">
                <a:tc>
                  <a:txBody>
                    <a:bodyPr/>
                    <a:lstStyle/>
                    <a:p>
                      <a:r>
                        <a:rPr lang="en-US" dirty="0"/>
                        <a:t>500</a:t>
                      </a:r>
                    </a:p>
                  </a:txBody>
                  <a:tcPr/>
                </a:tc>
                <a:tc>
                  <a:txBody>
                    <a:bodyPr/>
                    <a:lstStyle/>
                    <a:p>
                      <a:r>
                        <a:rPr lang="en-US" dirty="0"/>
                        <a:t>2.4662</a:t>
                      </a:r>
                    </a:p>
                  </a:txBody>
                  <a:tcPr/>
                </a:tc>
                <a:tc>
                  <a:txBody>
                    <a:bodyPr/>
                    <a:lstStyle/>
                    <a:p>
                      <a:r>
                        <a:rPr lang="en-US" dirty="0"/>
                        <a:t>2.4182</a:t>
                      </a:r>
                    </a:p>
                  </a:txBody>
                  <a:tcPr/>
                </a:tc>
                <a:tc>
                  <a:txBody>
                    <a:bodyPr/>
                    <a:lstStyle/>
                    <a:p>
                      <a:r>
                        <a:rPr lang="en-US" dirty="0"/>
                        <a:t>2.5277</a:t>
                      </a:r>
                    </a:p>
                  </a:txBody>
                  <a:tcPr/>
                </a:tc>
                <a:tc>
                  <a:txBody>
                    <a:bodyPr/>
                    <a:lstStyle/>
                    <a:p>
                      <a:r>
                        <a:rPr lang="en-US" dirty="0"/>
                        <a:t>2.4562</a:t>
                      </a:r>
                    </a:p>
                  </a:txBody>
                  <a:tcPr/>
                </a:tc>
                <a:extLst>
                  <a:ext uri="{0D108BD9-81ED-4DB2-BD59-A6C34878D82A}">
                    <a16:rowId xmlns:a16="http://schemas.microsoft.com/office/drawing/2014/main" val="319929573"/>
                  </a:ext>
                </a:extLst>
              </a:tr>
              <a:tr h="370840">
                <a:tc>
                  <a:txBody>
                    <a:bodyPr/>
                    <a:lstStyle/>
                    <a:p>
                      <a:r>
                        <a:rPr lang="en-US" dirty="0"/>
                        <a:t>750</a:t>
                      </a:r>
                    </a:p>
                  </a:txBody>
                  <a:tcPr/>
                </a:tc>
                <a:tc>
                  <a:txBody>
                    <a:bodyPr/>
                    <a:lstStyle/>
                    <a:p>
                      <a:r>
                        <a:rPr lang="en-US" dirty="0"/>
                        <a:t>2.4645</a:t>
                      </a:r>
                    </a:p>
                  </a:txBody>
                  <a:tcPr/>
                </a:tc>
                <a:tc>
                  <a:txBody>
                    <a:bodyPr/>
                    <a:lstStyle/>
                    <a:p>
                      <a:r>
                        <a:rPr lang="en-US" dirty="0"/>
                        <a:t>2.4176</a:t>
                      </a:r>
                    </a:p>
                  </a:txBody>
                  <a:tcPr/>
                </a:tc>
                <a:tc>
                  <a:txBody>
                    <a:bodyPr/>
                    <a:lstStyle/>
                    <a:p>
                      <a:r>
                        <a:rPr lang="en-US" dirty="0"/>
                        <a:t>2.5276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2.4540</a:t>
                      </a:r>
                    </a:p>
                  </a:txBody>
                  <a:tcPr/>
                </a:tc>
                <a:extLst>
                  <a:ext uri="{0D108BD9-81ED-4DB2-BD59-A6C34878D82A}">
                    <a16:rowId xmlns:a16="http://schemas.microsoft.com/office/drawing/2014/main" val="2573798527"/>
                  </a:ext>
                </a:extLst>
              </a:tr>
              <a:tr h="370840">
                <a:tc>
                  <a:txBody>
                    <a:bodyPr/>
                    <a:lstStyle/>
                    <a:p>
                      <a:r>
                        <a:rPr lang="en-US" dirty="0"/>
                        <a:t>1000</a:t>
                      </a:r>
                    </a:p>
                  </a:txBody>
                  <a:tcPr/>
                </a:tc>
                <a:tc>
                  <a:txBody>
                    <a:bodyPr/>
                    <a:lstStyle/>
                    <a:p>
                      <a:r>
                        <a:rPr lang="en-US" dirty="0"/>
                        <a:t>2.4631</a:t>
                      </a:r>
                    </a:p>
                  </a:txBody>
                  <a:tcPr/>
                </a:tc>
                <a:tc>
                  <a:txBody>
                    <a:bodyPr/>
                    <a:lstStyle/>
                    <a:p>
                      <a:r>
                        <a:rPr lang="en-US" dirty="0"/>
                        <a:t>2.4193</a:t>
                      </a:r>
                    </a:p>
                  </a:txBody>
                  <a:tcPr/>
                </a:tc>
                <a:tc>
                  <a:txBody>
                    <a:bodyPr/>
                    <a:lstStyle/>
                    <a:p>
                      <a:r>
                        <a:rPr lang="en-US" dirty="0"/>
                        <a:t>2.5279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2.4549</a:t>
                      </a:r>
                    </a:p>
                  </a:txBody>
                  <a:tcPr/>
                </a:tc>
                <a:extLst>
                  <a:ext uri="{0D108BD9-81ED-4DB2-BD59-A6C34878D82A}">
                    <a16:rowId xmlns:a16="http://schemas.microsoft.com/office/drawing/2014/main" val="3760509874"/>
                  </a:ext>
                </a:extLst>
              </a:tr>
              <a:tr h="370840">
                <a:tc>
                  <a:txBody>
                    <a:bodyPr/>
                    <a:lstStyle/>
                    <a:p>
                      <a:r>
                        <a:rPr lang="en-US" dirty="0"/>
                        <a:t>1250</a:t>
                      </a:r>
                    </a:p>
                  </a:txBody>
                  <a:tcPr/>
                </a:tc>
                <a:tc>
                  <a:txBody>
                    <a:bodyPr/>
                    <a:lstStyle/>
                    <a:p>
                      <a:r>
                        <a:rPr lang="en-US" dirty="0"/>
                        <a:t>2.4621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2.4189</a:t>
                      </a:r>
                    </a:p>
                  </a:txBody>
                  <a:tcPr/>
                </a:tc>
                <a:tc>
                  <a:txBody>
                    <a:bodyPr/>
                    <a:lstStyle/>
                    <a:p>
                      <a:r>
                        <a:rPr lang="en-US" dirty="0"/>
                        <a:t>2.5289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2.4538</a:t>
                      </a:r>
                    </a:p>
                  </a:txBody>
                  <a:tcPr/>
                </a:tc>
                <a:extLst>
                  <a:ext uri="{0D108BD9-81ED-4DB2-BD59-A6C34878D82A}">
                    <a16:rowId xmlns:a16="http://schemas.microsoft.com/office/drawing/2014/main" val="3068867570"/>
                  </a:ext>
                </a:extLst>
              </a:tr>
              <a:tr h="296631">
                <a:tc>
                  <a:txBody>
                    <a:bodyPr/>
                    <a:lstStyle/>
                    <a:p>
                      <a:r>
                        <a:rPr lang="en-US" dirty="0"/>
                        <a:t>1500</a:t>
                      </a:r>
                    </a:p>
                  </a:txBody>
                  <a:tcPr/>
                </a:tc>
                <a:tc>
                  <a:txBody>
                    <a:bodyPr/>
                    <a:lstStyle/>
                    <a:p>
                      <a:r>
                        <a:rPr lang="en-US" dirty="0"/>
                        <a:t>2.4613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2.4210</a:t>
                      </a:r>
                    </a:p>
                  </a:txBody>
                  <a:tcPr/>
                </a:tc>
                <a:tc>
                  <a:txBody>
                    <a:bodyPr/>
                    <a:lstStyle/>
                    <a:p>
                      <a:r>
                        <a:rPr lang="en-US" dirty="0"/>
                        <a:t>2.5285</a:t>
                      </a:r>
                    </a:p>
                  </a:txBody>
                  <a:tcPr/>
                </a:tc>
                <a:tc>
                  <a:txBody>
                    <a:bodyPr/>
                    <a:lstStyle/>
                    <a:p>
                      <a:r>
                        <a:rPr lang="en-US" dirty="0"/>
                        <a:t>2.4548</a:t>
                      </a:r>
                    </a:p>
                  </a:txBody>
                  <a:tcPr/>
                </a:tc>
                <a:extLst>
                  <a:ext uri="{0D108BD9-81ED-4DB2-BD59-A6C34878D82A}">
                    <a16:rowId xmlns:a16="http://schemas.microsoft.com/office/drawing/2014/main" val="3136362196"/>
                  </a:ext>
                </a:extLst>
              </a:tr>
              <a:tr h="370840">
                <a:tc>
                  <a:txBody>
                    <a:bodyPr/>
                    <a:lstStyle/>
                    <a:p>
                      <a:r>
                        <a:rPr lang="en-US" dirty="0"/>
                        <a:t>1750</a:t>
                      </a:r>
                    </a:p>
                  </a:txBody>
                  <a:tcPr/>
                </a:tc>
                <a:tc>
                  <a:txBody>
                    <a:bodyPr/>
                    <a:lstStyle/>
                    <a:p>
                      <a:r>
                        <a:rPr lang="en-US" dirty="0"/>
                        <a:t>2.4607</a:t>
                      </a:r>
                    </a:p>
                  </a:txBody>
                  <a:tcPr/>
                </a:tc>
                <a:tc>
                  <a:txBody>
                    <a:bodyPr/>
                    <a:lstStyle/>
                    <a:p>
                      <a:r>
                        <a:rPr lang="en-US" dirty="0"/>
                        <a:t>2.4228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2.5294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2.4547</a:t>
                      </a:r>
                    </a:p>
                  </a:txBody>
                  <a:tcPr/>
                </a:tc>
                <a:extLst>
                  <a:ext uri="{0D108BD9-81ED-4DB2-BD59-A6C34878D82A}">
                    <a16:rowId xmlns:a16="http://schemas.microsoft.com/office/drawing/2014/main" val="2666715031"/>
                  </a:ext>
                </a:extLst>
              </a:tr>
              <a:tr h="370840">
                <a:tc>
                  <a:txBody>
                    <a:bodyPr/>
                    <a:lstStyle/>
                    <a:p>
                      <a:r>
                        <a:rPr lang="en-US" dirty="0"/>
                        <a:t>2000</a:t>
                      </a:r>
                    </a:p>
                  </a:txBody>
                  <a:tcPr/>
                </a:tc>
                <a:tc>
                  <a:txBody>
                    <a:bodyPr/>
                    <a:lstStyle/>
                    <a:p>
                      <a:r>
                        <a:rPr lang="en-US" dirty="0"/>
                        <a:t>2.4602</a:t>
                      </a:r>
                    </a:p>
                  </a:txBody>
                  <a:tcPr/>
                </a:tc>
                <a:tc>
                  <a:txBody>
                    <a:bodyPr/>
                    <a:lstStyle/>
                    <a:p>
                      <a:r>
                        <a:rPr lang="en-US" dirty="0"/>
                        <a:t>2.4236</a:t>
                      </a:r>
                    </a:p>
                  </a:txBody>
                  <a:tcPr/>
                </a:tc>
                <a:tc>
                  <a:txBody>
                    <a:bodyPr/>
                    <a:lstStyle/>
                    <a:p>
                      <a:r>
                        <a:rPr lang="en-US" dirty="0"/>
                        <a:t>2.5312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2.4577</a:t>
                      </a:r>
                    </a:p>
                  </a:txBody>
                  <a:tcPr/>
                </a:tc>
                <a:extLst>
                  <a:ext uri="{0D108BD9-81ED-4DB2-BD59-A6C34878D82A}">
                    <a16:rowId xmlns:a16="http://schemas.microsoft.com/office/drawing/2014/main" val="2826964638"/>
                  </a:ext>
                </a:extLst>
              </a:tr>
              <a:tr h="347927">
                <a:tc>
                  <a:txBody>
                    <a:bodyPr/>
                    <a:lstStyle/>
                    <a:p>
                      <a:r>
                        <a:rPr lang="en-US" dirty="0"/>
                        <a:t>2250</a:t>
                      </a:r>
                    </a:p>
                  </a:txBody>
                  <a:tcPr/>
                </a:tc>
                <a:tc>
                  <a:txBody>
                    <a:bodyPr/>
                    <a:lstStyle/>
                    <a:p>
                      <a:r>
                        <a:rPr lang="en-US" dirty="0"/>
                        <a:t>2.4598</a:t>
                      </a:r>
                    </a:p>
                  </a:txBody>
                  <a:tcPr/>
                </a:tc>
                <a:tc>
                  <a:txBody>
                    <a:bodyPr/>
                    <a:lstStyle/>
                    <a:p>
                      <a:r>
                        <a:rPr lang="en-US" dirty="0"/>
                        <a:t>2.4249</a:t>
                      </a:r>
                    </a:p>
                  </a:txBody>
                  <a:tcPr/>
                </a:tc>
                <a:tc>
                  <a:txBody>
                    <a:bodyPr/>
                    <a:lstStyle/>
                    <a:p>
                      <a:r>
                        <a:rPr lang="en-US" dirty="0"/>
                        <a:t>2.5313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2.4583</a:t>
                      </a:r>
                    </a:p>
                  </a:txBody>
                  <a:tcPr/>
                </a:tc>
                <a:extLst>
                  <a:ext uri="{0D108BD9-81ED-4DB2-BD59-A6C34878D82A}">
                    <a16:rowId xmlns:a16="http://schemas.microsoft.com/office/drawing/2014/main" val="254228774"/>
                  </a:ext>
                </a:extLst>
              </a:tr>
            </a:tbl>
          </a:graphicData>
        </a:graphic>
      </p:graphicFrame>
      <p:sp>
        <p:nvSpPr>
          <p:cNvPr id="6" name="TextBox 5">
            <a:extLst>
              <a:ext uri="{FF2B5EF4-FFF2-40B4-BE49-F238E27FC236}">
                <a16:creationId xmlns:a16="http://schemas.microsoft.com/office/drawing/2014/main" id="{B609095F-36B6-48F6-96DC-EB56B02338A8}"/>
              </a:ext>
            </a:extLst>
          </p:cNvPr>
          <p:cNvSpPr txBox="1"/>
          <p:nvPr/>
        </p:nvSpPr>
        <p:spPr>
          <a:xfrm>
            <a:off x="617836" y="918000"/>
            <a:ext cx="4745594" cy="400110"/>
          </a:xfrm>
          <a:prstGeom prst="rect">
            <a:avLst/>
          </a:prstGeom>
          <a:noFill/>
        </p:spPr>
        <p:txBody>
          <a:bodyPr wrap="none" rtlCol="0">
            <a:spAutoFit/>
          </a:bodyPr>
          <a:lstStyle/>
          <a:p>
            <a:r>
              <a:rPr lang="en-US" sz="2000" b="1" dirty="0"/>
              <a:t>Thermal conductivity, 88000-atom system  </a:t>
            </a:r>
          </a:p>
        </p:txBody>
      </p:sp>
      <p:sp>
        <p:nvSpPr>
          <p:cNvPr id="7" name="TextBox 6">
            <a:extLst>
              <a:ext uri="{FF2B5EF4-FFF2-40B4-BE49-F238E27FC236}">
                <a16:creationId xmlns:a16="http://schemas.microsoft.com/office/drawing/2014/main" id="{A9EEE5A7-CFEF-4F9D-8417-54D7B0C44D1F}"/>
              </a:ext>
            </a:extLst>
          </p:cNvPr>
          <p:cNvSpPr txBox="1"/>
          <p:nvPr/>
        </p:nvSpPr>
        <p:spPr>
          <a:xfrm>
            <a:off x="7410583" y="1379010"/>
            <a:ext cx="3874330" cy="400110"/>
          </a:xfrm>
          <a:prstGeom prst="rect">
            <a:avLst/>
          </a:prstGeom>
          <a:noFill/>
        </p:spPr>
        <p:txBody>
          <a:bodyPr wrap="none" rtlCol="0">
            <a:spAutoFit/>
          </a:bodyPr>
          <a:lstStyle/>
          <a:p>
            <a:r>
              <a:rPr lang="en-US" sz="2000" b="1" dirty="0"/>
              <a:t>Lattice constant, 220-atom system</a:t>
            </a:r>
          </a:p>
        </p:txBody>
      </p:sp>
    </p:spTree>
    <p:extLst>
      <p:ext uri="{BB962C8B-B14F-4D97-AF65-F5344CB8AC3E}">
        <p14:creationId xmlns:p14="http://schemas.microsoft.com/office/powerpoint/2010/main" val="1372984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10315</TotalTime>
  <Words>1215</Words>
  <Application>Microsoft Office PowerPoint</Application>
  <PresentationFormat>Widescreen</PresentationFormat>
  <Paragraphs>565</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AdvOTce3d9a73</vt:lpstr>
      <vt:lpstr>Arial</vt:lpstr>
      <vt:lpstr>Calibri</vt:lpstr>
      <vt:lpstr>Calibri Light</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jiaqi wang</dc:creator>
  <cp:lastModifiedBy>Seungha Shin</cp:lastModifiedBy>
  <cp:revision>99</cp:revision>
  <dcterms:created xsi:type="dcterms:W3CDTF">2018-12-22T22:11:26Z</dcterms:created>
  <dcterms:modified xsi:type="dcterms:W3CDTF">2018-12-30T23:56:35Z</dcterms:modified>
</cp:coreProperties>
</file>