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977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855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0960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4977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855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09600" y="644400"/>
            <a:ext cx="942912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977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855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0960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977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855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09600" y="644400"/>
            <a:ext cx="942912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4977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685560" y="1415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0960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4977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685560" y="4196880"/>
            <a:ext cx="303588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9600" y="644400"/>
            <a:ext cx="9429120" cy="299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53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41160" y="4196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960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1160" y="1415880"/>
            <a:ext cx="460116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9600" y="4196880"/>
            <a:ext cx="9429120" cy="2539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3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00.jpg" descr=""/>
          <p:cNvPicPr/>
          <p:nvPr/>
        </p:nvPicPr>
        <p:blipFill>
          <a:blip r:embed="rId2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pic>
        <p:nvPicPr>
          <p:cNvPr id="1" name="image01.jpg" descr=""/>
          <p:cNvPicPr/>
          <p:nvPr/>
        </p:nvPicPr>
        <p:blipFill>
          <a:blip r:embed="rId3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sp>
        <p:nvSpPr>
          <p:cNvPr id="2" name="Line 1"/>
          <p:cNvSpPr/>
          <p:nvPr/>
        </p:nvSpPr>
        <p:spPr>
          <a:xfrm>
            <a:off x="756000" y="198756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"/>
          <p:cNvSpPr/>
          <p:nvPr/>
        </p:nvSpPr>
        <p:spPr>
          <a:xfrm>
            <a:off x="756000" y="383580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6468480" y="7022520"/>
            <a:ext cx="310680" cy="297720"/>
          </a:xfrm>
          <a:prstGeom prst="rect">
            <a:avLst/>
          </a:prstGeom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58080" y="2197800"/>
            <a:ext cx="8890200" cy="1497600"/>
          </a:xfrm>
          <a:prstGeom prst="rect">
            <a:avLst/>
          </a:prstGeom>
        </p:spPr>
        <p:txBody>
          <a:bodyPr lIns="100800" rIns="100800" tIns="100800" bIns="100800" anchor="b"/>
          <a:p>
            <a:pPr>
              <a:lnSpc>
                <a:spcPct val="100000"/>
              </a:lnSpc>
            </a:pPr>
            <a:r>
              <a:rPr b="0" lang="en-IN" sz="3900" spc="-1" strike="noStrike">
                <a:solidFill>
                  <a:srgbClr val="ffffff"/>
                </a:solidFill>
                <a:latin typeface="Calibri"/>
                <a:ea typeface="Calibri"/>
              </a:rPr>
              <a:t>Click to add title</a:t>
            </a:r>
            <a:endParaRPr b="0" lang="en-IN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00" spc="-1" strike="noStrike">
                <a:solidFill>
                  <a:srgbClr val="808080"/>
                </a:solidFill>
                <a:latin typeface="Calibri"/>
              </a:rPr>
              <a:t>Click to edit the outline text format</a:t>
            </a: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100" spc="-1" strike="noStrike">
                <a:solidFill>
                  <a:srgbClr val="808080"/>
                </a:solidFill>
                <a:latin typeface="Calibri"/>
              </a:rPr>
              <a:t>Second Outline Level</a:t>
            </a: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00" spc="-1" strike="noStrike">
                <a:solidFill>
                  <a:srgbClr val="808080"/>
                </a:solidFill>
                <a:latin typeface="Calibri"/>
              </a:rPr>
              <a:t>Third Outline Level</a:t>
            </a: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100" spc="-1" strike="noStrike">
                <a:solidFill>
                  <a:srgbClr val="808080"/>
                </a:solidFill>
                <a:latin typeface="Calibri"/>
              </a:rPr>
              <a:t>Fourth Outline Level</a:t>
            </a: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80808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80808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80808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80808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80808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3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00.jpg" descr=""/>
          <p:cNvPicPr/>
          <p:nvPr/>
        </p:nvPicPr>
        <p:blipFill>
          <a:blip r:embed="rId2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pic>
        <p:nvPicPr>
          <p:cNvPr id="44" name="image01.jpg" descr=""/>
          <p:cNvPicPr/>
          <p:nvPr/>
        </p:nvPicPr>
        <p:blipFill>
          <a:blip r:embed="rId3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sp>
        <p:nvSpPr>
          <p:cNvPr id="45" name="Line 1"/>
          <p:cNvSpPr/>
          <p:nvPr/>
        </p:nvSpPr>
        <p:spPr>
          <a:xfrm>
            <a:off x="756000" y="198756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756000" y="383580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00.jpg" descr=""/>
          <p:cNvPicPr/>
          <p:nvPr/>
        </p:nvPicPr>
        <p:blipFill>
          <a:blip r:embed="rId4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6468480" y="7022520"/>
            <a:ext cx="310680" cy="297720"/>
          </a:xfrm>
          <a:prstGeom prst="rect">
            <a:avLst/>
          </a:prstGeom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100800" rIns="100800" tIns="100800" bIns="100800" anchor="ctr"/>
          <a:p>
            <a:pPr>
              <a:lnSpc>
                <a:spcPct val="98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Calibri"/>
              </a:rPr>
              <a:t>Click to add title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100800" rIns="100800" tIns="100800" bIns="100800">
            <a:normAutofit/>
          </a:bodyPr>
          <a:p>
            <a:pPr marL="343080" indent="-34272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Click to add text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3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00.jpg" descr=""/>
          <p:cNvPicPr/>
          <p:nvPr/>
        </p:nvPicPr>
        <p:blipFill>
          <a:blip r:embed="rId2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pic>
        <p:nvPicPr>
          <p:cNvPr id="88" name="image01.jpg" descr=""/>
          <p:cNvPicPr/>
          <p:nvPr/>
        </p:nvPicPr>
        <p:blipFill>
          <a:blip r:embed="rId3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sp>
        <p:nvSpPr>
          <p:cNvPr id="89" name="Line 1"/>
          <p:cNvSpPr/>
          <p:nvPr/>
        </p:nvSpPr>
        <p:spPr>
          <a:xfrm>
            <a:off x="756000" y="198756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2"/>
          <p:cNvSpPr/>
          <p:nvPr/>
        </p:nvSpPr>
        <p:spPr>
          <a:xfrm>
            <a:off x="756000" y="3835800"/>
            <a:ext cx="4956120" cy="0"/>
          </a:xfrm>
          <a:prstGeom prst="line">
            <a:avLst/>
          </a:prstGeom>
          <a:ln cap="rnd" w="25560">
            <a:solidFill>
              <a:srgbClr val="ffffff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image00.jpg" descr=""/>
          <p:cNvPicPr/>
          <p:nvPr/>
        </p:nvPicPr>
        <p:blipFill>
          <a:blip r:embed="rId4"/>
          <a:stretch/>
        </p:blipFill>
        <p:spPr>
          <a:xfrm>
            <a:off x="0" y="0"/>
            <a:ext cx="10080360" cy="7559280"/>
          </a:xfrm>
          <a:prstGeom prst="rect">
            <a:avLst/>
          </a:prstGeom>
          <a:ln w="1260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6468480" y="7022520"/>
            <a:ext cx="310680" cy="297720"/>
          </a:xfrm>
          <a:prstGeom prst="rect">
            <a:avLst/>
          </a:prstGeom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309600" y="644400"/>
            <a:ext cx="9429120" cy="645840"/>
          </a:xfrm>
          <a:prstGeom prst="rect">
            <a:avLst/>
          </a:prstGeom>
        </p:spPr>
        <p:txBody>
          <a:bodyPr lIns="100800" rIns="100800" tIns="100800" bIns="100800" anchor="ctr"/>
          <a:p>
            <a:pPr>
              <a:lnSpc>
                <a:spcPct val="98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309600" y="1415880"/>
            <a:ext cx="9429120" cy="5324040"/>
          </a:xfrm>
          <a:prstGeom prst="rect">
            <a:avLst/>
          </a:prstGeom>
        </p:spPr>
        <p:txBody>
          <a:bodyPr lIns="100800" rIns="100800" tIns="100800" bIns="100800">
            <a:normAutofit/>
          </a:bodyPr>
          <a:p>
            <a:pPr marL="343080" indent="-34272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43080" indent="11448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43080" indent="57168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43080" indent="102888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43080" indent="1486080">
              <a:lnSpc>
                <a:spcPct val="98000"/>
              </a:lnSpc>
              <a:spcBef>
                <a:spcPts val="1500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groovy.codehaus.org/Collections" TargetMode="External"/><Relationship Id="rId2" Type="http://schemas.openxmlformats.org/officeDocument/2006/relationships/hyperlink" Target="http://groovy.codehaus.org/JN1035-Maps" TargetMode="External"/><Relationship Id="rId3" Type="http://schemas.openxmlformats.org/officeDocument/2006/relationships/hyperlink" Target="http://groovy.codehaus.org/JN1015-Collections" TargetMode="External"/><Relationship Id="rId4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58080" y="2135520"/>
            <a:ext cx="8890560" cy="149760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 anchor="b"/>
          <a:p>
            <a:pPr>
              <a:lnSpc>
                <a:spcPct val="100000"/>
              </a:lnSpc>
            </a:pPr>
            <a:r>
              <a:rPr b="0" lang="en-IN" sz="5300" spc="-1" strike="noStrike">
                <a:solidFill>
                  <a:srgbClr val="ffffff"/>
                </a:solidFill>
                <a:latin typeface="Calibri"/>
                <a:ea typeface="Calibri"/>
              </a:rPr>
              <a:t>Groovy Collections</a:t>
            </a:r>
            <a:endParaRPr b="0" lang="en-IN" sz="5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572520" y="5191560"/>
            <a:ext cx="2975760" cy="99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/>
          <a:p>
            <a:pPr marL="507960" indent="-4186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  <a:ea typeface="Arial"/>
              </a:rPr>
              <a:t>Shubham Sharma 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39640" y="593280"/>
            <a:ext cx="9061200" cy="7920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539640" y="1511280"/>
            <a:ext cx="9061200" cy="55749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Convert String into List: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Hi” as List / “Hi”.toList()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string.tokenize('_')  : Splits the string into a list with argument used as delimiter.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string.split('_')  : Same as tokenize but can also accept regular expressions as delimiters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Convert List into String: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list.join(',')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85640" y="420120"/>
            <a:ext cx="9061200" cy="7920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85640" y="1518480"/>
            <a:ext cx="9061200" cy="51163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Operations on each element of list: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println list*.name         // Use of spread operator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list.collect { it.multiply(2) }   // what if 'it' refers to string?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list.find { it.name==”abc” } // returns one object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list.findAll { it.name==”abc” } // returns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list.each { println it.name }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list.eachWithIndex{p, index -&gt;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209520" indent="755640">
              <a:lnSpc>
                <a:spcPct val="100000"/>
              </a:lnSpc>
              <a:spcBef>
                <a:spcPts val="700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println index +”. “ + p.name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209520" indent="755640">
              <a:lnSpc>
                <a:spcPct val="100000"/>
              </a:lnSpc>
              <a:spcBef>
                <a:spcPts val="700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list.reverseEach { println it.name }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355320"/>
            <a:ext cx="9069120" cy="8470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 Methods</a:t>
            </a: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	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57200" y="1371600"/>
            <a:ext cx="9069120" cy="49273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lvl="1" marL="1163520" indent="-210600">
              <a:lnSpc>
                <a:spcPct val="100000"/>
              </a:lnSpc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size()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- Get size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reverse()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- reverses the order of list elements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contains(value)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– Find if list contains specified value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sum(closure)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- Sum all the elements of the list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min(closure)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– Get min value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max(closure)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– Get max value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flatten()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- Make nested lists into a simple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lvl="1" marL="1163520" indent="-210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∙"/>
            </a:pP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sort(closure)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- Sort the list in ascending order 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3280" y="501480"/>
            <a:ext cx="9053280" cy="794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 Methods (Continued..)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03280" y="1368360"/>
            <a:ext cx="9053280" cy="56163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.list1.intersect(list2) : returns a list that contains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  elements that exist in both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lists.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.list1.disjoint(list2) :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Returns true/false indicating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whether lists are  disjoint or not.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.every{condition} :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checks whether every element of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list satisfy the condition.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.any{condition} :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checks whether any of 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element of the satisfy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condition.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3280" y="720720"/>
            <a:ext cx="9069120" cy="7203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Sets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503280" y="1584360"/>
            <a:ext cx="9069120" cy="69800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17520" indent="-29160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A Set cares about uniqueness - it doesn't allow duplicates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It can be considered as a list with restrictions, and is often constructed from a list.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Set set = [1,3,3,4] as Set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260280" indent="222120">
              <a:lnSpc>
                <a:spcPct val="100000"/>
              </a:lnSpc>
              <a:spcBef>
                <a:spcPts val="700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([1,3,4])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260280" indent="222120">
              <a:lnSpc>
                <a:spcPct val="100000"/>
              </a:lnSpc>
              <a:spcBef>
                <a:spcPts val="700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No Ordering; element positions do not matter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3280" y="285120"/>
            <a:ext cx="9069120" cy="15141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Calibri"/>
              </a:rPr>
              <a:t>Sets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03280" y="1871640"/>
            <a:ext cx="9069120" cy="52988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17520" indent="-29160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Most methods available to lists, besides those that don't make sense for unordered items, are available to sets.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Like  - getAt, putAt, reverse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3280" y="235080"/>
            <a:ext cx="9065880" cy="15109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Ranges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503280" y="1619280"/>
            <a:ext cx="9065880" cy="50050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17520" indent="-29160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Ranges allow you to create a list of sequential values.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These can be used as Lists since Range extends java.util.List.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Generally used for looping, switch, lists etc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Ranges defined with the “..” notation are inclusive (that is the list contains the from and to value).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Ranges defined with the “..&lt;” notation are exclusive, they include the first value but not the last value.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3280" y="223920"/>
            <a:ext cx="9061200" cy="1504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Ranges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503280" y="1728720"/>
            <a:ext cx="9061200" cy="54352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 range = 1..10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 = -10..&lt;10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 =  '#'..'~'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Methods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range.from – Get the lower limit of range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range.to – Get upper limit of range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range.contains(value) – Does range contain value?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87280"/>
            <a:ext cx="9065880" cy="7203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565200" y="1432080"/>
            <a:ext cx="8949960" cy="50616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13560" indent="-301320">
              <a:lnSpc>
                <a:spcPct val="100000"/>
              </a:lnSpc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A Map cares about unique identifiers.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Each key can map to at most one value. Keys and values can be of any type, and mixed together.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Initializing a Map :     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def map = [:] , 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Map map = new HashMap()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Map&lt;keyType, ValueType&gt; map = [:]</a:t>
            </a: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Map&lt;keyType, ValueType&gt; map = new HashMap()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  <a:p>
            <a:pPr marL="313560" indent="-301320">
              <a:lnSpc>
                <a:spcPct val="100000"/>
              </a:lnSpc>
              <a:spcBef>
                <a:spcPts val="700"/>
              </a:spcBef>
            </a:pPr>
            <a:r>
              <a:rPr b="0" i="1" lang="en-IN" sz="2280" spc="-1" strike="noStrike">
                <a:solidFill>
                  <a:srgbClr val="000000"/>
                </a:solidFill>
                <a:latin typeface="Calibri"/>
                <a:ea typeface="Calibri"/>
              </a:rPr>
              <a:t>e.g. Map m = [1:'a', 2:'b', (true):'p', (false):'q', null:'z' ]</a:t>
            </a:r>
            <a:endParaRPr b="0" lang="en-IN" sz="228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03280" y="501480"/>
            <a:ext cx="9061200" cy="794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503280" y="1440000"/>
            <a:ext cx="9061200" cy="57225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Adding an element: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map.put(key, value)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map.putAll(Map)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map.key = value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map[key] = value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Fetching elements: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map[key] / map.get(key) / map.key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09600" y="595440"/>
            <a:ext cx="9434160" cy="747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98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Calibri"/>
                <a:ea typeface="Calibri"/>
              </a:rPr>
              <a:t>Agenda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09600" y="1944720"/>
            <a:ext cx="9434160" cy="4800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/>
          <a:p>
            <a:pPr marL="339840" indent="-339480">
              <a:lnSpc>
                <a:spcPct val="98000"/>
              </a:lnSpc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Collections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Sets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Ranges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3280" y="318600"/>
            <a:ext cx="9061200" cy="1504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503280" y="1716480"/>
            <a:ext cx="9061200" cy="54972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Removing elements: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map.remove(key) : Remove key value pair associated with a particular key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Adding Two Maps: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 map3 = map1 + map2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Map.getClass()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3280" y="501480"/>
            <a:ext cx="9061200" cy="1010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503280" y="1655640"/>
            <a:ext cx="9061200" cy="55065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Operations on keys: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map.containsKey(key)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map.keySet()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Operations on values: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map.containsValue(value)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map.values()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03280" y="647640"/>
            <a:ext cx="9064440" cy="6472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Maps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536400" y="1655640"/>
            <a:ext cx="9064440" cy="60447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map.find { }  - Find first occurence of element being searched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map.findAll { } - Return map of all occurences of element being searched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map.each { } - Perform action with all elements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map.eachWithIndex {key,value-&gt;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209520" indent="755640">
              <a:lnSpc>
                <a:spcPct val="100000"/>
              </a:lnSpc>
              <a:spcBef>
                <a:spcPts val="700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println key + “. “ + value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i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en-IN" sz="2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3280" y="268560"/>
            <a:ext cx="9061200" cy="1504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More Map Methods...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503280" y="1295280"/>
            <a:ext cx="9061200" cy="49795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31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isEmpty() - Is map empty?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toMapString() - Return map as a string 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3280" y="351720"/>
            <a:ext cx="9052920" cy="14965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Some more List methods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503280" y="2182680"/>
            <a:ext cx="9053280" cy="49892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groupBy{condition} - We can group a list into a map using some criteria.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39640" y="858960"/>
            <a:ext cx="9070560" cy="52606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17520" indent="-291600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Calibri"/>
              </a:rPr>
              <a:t>References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http://groovy.codehaus.org/Collections</a:t>
            </a:r>
            <a:endParaRPr b="0" lang="en-IN" sz="18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http://groovy.codehaus.org/groovy-jdk/java/util/List.html</a:t>
            </a:r>
            <a:endParaRPr b="0" lang="en-IN" sz="18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http://groovy.codehaus.org/api/groovy/lang/Range.html</a:t>
            </a:r>
            <a:endParaRPr b="0" lang="en-IN" sz="18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http://groovy.codehaus.org/JN1035-Maps</a:t>
            </a:r>
            <a:endParaRPr b="0" lang="en-IN" sz="1800" spc="-1" strike="noStrike">
              <a:solidFill>
                <a:srgbClr val="808080"/>
              </a:solidFill>
              <a:latin typeface="Calibri"/>
            </a:endParaRPr>
          </a:p>
          <a:p>
            <a:pPr marL="317520" indent="-291600">
              <a:lnSpc>
                <a:spcPct val="100000"/>
              </a:lnSpc>
              <a:spcBef>
                <a:spcPts val="799"/>
              </a:spcBef>
            </a:pPr>
            <a:r>
              <a:rPr b="0" i="1" lang="en-IN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http://groovy.codehaus.org/JN1015-Collections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 (sets)</a:t>
            </a:r>
            <a:endParaRPr b="0" lang="en-IN" sz="18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39640" y="846000"/>
            <a:ext cx="9070560" cy="6724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260280" indent="-239040">
              <a:lnSpc>
                <a:spcPct val="100000"/>
              </a:lnSpc>
            </a:pPr>
            <a:r>
              <a:rPr b="1" lang="en-IN" sz="1970" spc="-1" strike="noStrike">
                <a:solidFill>
                  <a:srgbClr val="ffffff"/>
                </a:solidFill>
                <a:latin typeface="Calibri"/>
                <a:ea typeface="Calibri"/>
              </a:rPr>
              <a:t>Exercise</a:t>
            </a:r>
            <a:endParaRPr b="0" lang="en-IN" sz="1970" spc="-1" strike="noStrike">
              <a:solidFill>
                <a:srgbClr val="808080"/>
              </a:solidFill>
              <a:latin typeface="Calibri"/>
            </a:endParaRPr>
          </a:p>
        </p:txBody>
      </p:sp>
      <p:pic>
        <p:nvPicPr>
          <p:cNvPr id="206" name="GroovyCollection_part1.png" descr=""/>
          <p:cNvPicPr/>
          <p:nvPr/>
        </p:nvPicPr>
        <p:blipFill>
          <a:blip r:embed="rId1"/>
          <a:stretch/>
        </p:blipFill>
        <p:spPr>
          <a:xfrm>
            <a:off x="380880" y="1395000"/>
            <a:ext cx="2511720" cy="2511720"/>
          </a:xfrm>
          <a:prstGeom prst="rect">
            <a:avLst/>
          </a:prstGeom>
          <a:ln w="12600">
            <a:noFill/>
          </a:ln>
        </p:spPr>
      </p:pic>
      <p:pic>
        <p:nvPicPr>
          <p:cNvPr id="207" name="GroovyCollection_part2.png" descr=""/>
          <p:cNvPicPr/>
          <p:nvPr/>
        </p:nvPicPr>
        <p:blipFill>
          <a:blip r:embed="rId2"/>
          <a:stretch/>
        </p:blipFill>
        <p:spPr>
          <a:xfrm>
            <a:off x="5922000" y="1424160"/>
            <a:ext cx="2511720" cy="2511720"/>
          </a:xfrm>
          <a:prstGeom prst="rect">
            <a:avLst/>
          </a:prstGeom>
          <a:ln w="12600">
            <a:noFill/>
          </a:ln>
        </p:spPr>
      </p:pic>
      <p:pic>
        <p:nvPicPr>
          <p:cNvPr id="208" name="GroovyCollection_part3.png" descr=""/>
          <p:cNvPicPr/>
          <p:nvPr/>
        </p:nvPicPr>
        <p:blipFill>
          <a:blip r:embed="rId3"/>
          <a:stretch/>
        </p:blipFill>
        <p:spPr>
          <a:xfrm>
            <a:off x="354240" y="4194000"/>
            <a:ext cx="2565720" cy="2570040"/>
          </a:xfrm>
          <a:prstGeom prst="rect">
            <a:avLst/>
          </a:prstGeom>
          <a:ln w="12600">
            <a:noFill/>
          </a:ln>
        </p:spPr>
      </p:pic>
      <p:pic>
        <p:nvPicPr>
          <p:cNvPr id="209" name="GroovyCollection_part4.png" descr=""/>
          <p:cNvPicPr/>
          <p:nvPr/>
        </p:nvPicPr>
        <p:blipFill>
          <a:blip r:embed="rId4"/>
          <a:stretch/>
        </p:blipFill>
        <p:spPr>
          <a:xfrm>
            <a:off x="6043680" y="4196520"/>
            <a:ext cx="2565720" cy="256572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468480" y="7022520"/>
            <a:ext cx="23292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39640" y="846000"/>
            <a:ext cx="9070560" cy="6724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260280" indent="-239040">
              <a:lnSpc>
                <a:spcPct val="100000"/>
              </a:lnSpc>
            </a:pPr>
            <a:r>
              <a:rPr b="1" lang="en-IN" sz="1970" spc="-1" strike="noStrike">
                <a:solidFill>
                  <a:srgbClr val="ffffff"/>
                </a:solidFill>
                <a:latin typeface="Calibri"/>
                <a:ea typeface="Calibri"/>
              </a:rPr>
              <a:t>Exercise</a:t>
            </a:r>
            <a:endParaRPr b="0" lang="en-IN" sz="1970" spc="-1" strike="noStrike">
              <a:solidFill>
                <a:srgbClr val="808080"/>
              </a:solidFill>
              <a:latin typeface="Calibri"/>
            </a:endParaRPr>
          </a:p>
        </p:txBody>
      </p:sp>
      <p:pic>
        <p:nvPicPr>
          <p:cNvPr id="212" name="GroovyCollection_part5.png" descr=""/>
          <p:cNvPicPr/>
          <p:nvPr/>
        </p:nvPicPr>
        <p:blipFill>
          <a:blip r:embed="rId1"/>
          <a:stretch/>
        </p:blipFill>
        <p:spPr>
          <a:xfrm>
            <a:off x="354600" y="2707200"/>
            <a:ext cx="2367720" cy="2367720"/>
          </a:xfrm>
          <a:prstGeom prst="rect">
            <a:avLst/>
          </a:prstGeom>
          <a:ln w="12600">
            <a:noFill/>
          </a:ln>
        </p:spPr>
      </p:pic>
      <p:pic>
        <p:nvPicPr>
          <p:cNvPr id="213" name="GroovyCollection_part6.png" descr=""/>
          <p:cNvPicPr/>
          <p:nvPr/>
        </p:nvPicPr>
        <p:blipFill>
          <a:blip r:embed="rId2"/>
          <a:stretch/>
        </p:blipFill>
        <p:spPr>
          <a:xfrm>
            <a:off x="3479760" y="2469960"/>
            <a:ext cx="2616120" cy="2616120"/>
          </a:xfrm>
          <a:prstGeom prst="rect">
            <a:avLst/>
          </a:prstGeom>
          <a:ln w="12600">
            <a:noFill/>
          </a:ln>
        </p:spPr>
      </p:pic>
      <p:pic>
        <p:nvPicPr>
          <p:cNvPr id="214" name="GroovyCollection_part7.png" descr=""/>
          <p:cNvPicPr/>
          <p:nvPr/>
        </p:nvPicPr>
        <p:blipFill>
          <a:blip r:embed="rId3"/>
          <a:stretch/>
        </p:blipFill>
        <p:spPr>
          <a:xfrm>
            <a:off x="6987240" y="2469960"/>
            <a:ext cx="2611440" cy="2616120"/>
          </a:xfrm>
          <a:prstGeom prst="rect">
            <a:avLst/>
          </a:prstGeom>
          <a:ln w="1260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09600" y="595440"/>
            <a:ext cx="9434160" cy="747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/>
          <a:p>
            <a:pPr>
              <a:lnSpc>
                <a:spcPct val="98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Calibri"/>
                <a:ea typeface="Calibri"/>
              </a:rPr>
              <a:t>Prerequisites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09600" y="2016000"/>
            <a:ext cx="9434160" cy="4728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marL="339840" indent="-339480">
              <a:lnSpc>
                <a:spcPct val="98000"/>
              </a:lnSpc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Knowledge of Java collections.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Basic working of groovy.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9840" indent="-339480">
              <a:lnSpc>
                <a:spcPct val="98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knowledge of Closure.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47560" y="685800"/>
            <a:ext cx="9052920" cy="25920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>
              <a:lnSpc>
                <a:spcPct val="100000"/>
              </a:lnSpc>
            </a:pPr>
            <a:r>
              <a:rPr b="0" i="1" lang="en-IN" sz="3600" spc="-1" strike="noStrike">
                <a:solidFill>
                  <a:srgbClr val="ffffff"/>
                </a:solidFill>
                <a:latin typeface="Calibri"/>
                <a:ea typeface="Calibri"/>
              </a:rPr>
              <a:t>Groovy Collections</a:t>
            </a:r>
            <a:endParaRPr b="0" lang="en-IN" sz="36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57200" y="1828800"/>
            <a:ext cx="9053280" cy="245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/>
          <a:p>
            <a:pPr marL="331920" indent="-1080">
              <a:lnSpc>
                <a:spcPct val="100000"/>
              </a:lnSpc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Data structure that helps in dealing with a number of objects.</a:t>
            </a:r>
            <a:endParaRPr b="0" lang="en-IN" sz="2400" spc="-1" strike="noStrike">
              <a:latin typeface="Arial"/>
            </a:endParaRPr>
          </a:p>
          <a:p>
            <a:pPr marL="1440" indent="32868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latin typeface="Arial"/>
            </a:endParaRPr>
          </a:p>
          <a:p>
            <a:pPr marL="331920" indent="-1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Arial"/>
              </a:rPr>
              <a:t>A wide variety of methods available for easy manipulation.</a:t>
            </a:r>
            <a:endParaRPr b="0" lang="en-IN" sz="2400" spc="-1" strike="noStrike">
              <a:latin typeface="Arial"/>
            </a:endParaRPr>
          </a:p>
          <a:p>
            <a:pPr marL="1440" indent="32868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latin typeface="Arial"/>
            </a:endParaRPr>
          </a:p>
          <a:p>
            <a:pPr marL="1440" indent="32868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44" name="image03.png" descr=""/>
          <p:cNvPicPr/>
          <p:nvPr/>
        </p:nvPicPr>
        <p:blipFill>
          <a:blip r:embed="rId1"/>
          <a:stretch/>
        </p:blipFill>
        <p:spPr>
          <a:xfrm>
            <a:off x="288000" y="708120"/>
            <a:ext cx="9504000" cy="6119280"/>
          </a:xfrm>
          <a:prstGeom prst="rect">
            <a:avLst/>
          </a:prstGeom>
          <a:ln w="12600">
            <a:noFill/>
          </a:ln>
        </p:spPr>
      </p:pic>
    </p:spTree>
  </p:cSld>
  <p:transition spd="med">
    <p:dissolv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3280" y="501480"/>
            <a:ext cx="9069120" cy="6505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503280" y="1295280"/>
            <a:ext cx="9069120" cy="55764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28320" indent="-327960">
              <a:lnSpc>
                <a:spcPct val="100000"/>
              </a:lnSpc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A list cares about the index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Elements are assigned indices on the basis of how they are added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Has methods related to the index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Helvetica"/>
              <a:buChar char="●"/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Index starts from 0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Creating list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//create empty list with ech element of type 'def'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List list = [ ]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//create empty list with elements of type 'type'         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List&lt;type&gt; list = [ ]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  <a:p>
            <a:pPr marL="328320" indent="-327960">
              <a:lnSpc>
                <a:spcPct val="100000"/>
              </a:lnSpc>
              <a:spcBef>
                <a:spcPts val="700"/>
              </a:spcBef>
            </a:pPr>
            <a:r>
              <a:rPr b="0" i="1" lang="en-IN" sz="2380" spc="-1" strike="noStrike">
                <a:solidFill>
                  <a:srgbClr val="000000"/>
                </a:solidFill>
                <a:latin typeface="Calibri"/>
                <a:ea typeface="Calibri"/>
              </a:rPr>
              <a:t>List&lt;type&gt; list = new ArrayList()</a:t>
            </a:r>
            <a:endParaRPr b="0" lang="en-IN" sz="238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3280" y="501480"/>
            <a:ext cx="9064440" cy="793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727200" y="1230480"/>
            <a:ext cx="9064440" cy="69400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Calibri"/>
              </a:rPr>
              <a:t>Adding an element</a:t>
            </a:r>
            <a:endParaRPr b="0" lang="en-IN" sz="20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list.add(“element1”)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&lt;&lt; “element1”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+= “element1”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list.push(element)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firstList = [1,2,3,4,5]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secondList = [“element2”]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thirdList = firstList + secondList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println thirdList   // [1,2,3,4,5,”element2”]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fourthlist = thirdlist - firstlist 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println fourthlist // [“element2”]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03280" y="501480"/>
            <a:ext cx="9061200" cy="72180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42800" y="1224000"/>
            <a:ext cx="9061200" cy="64400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Fetching elements: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list[i]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– Get ith element in list starting from 0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list.get(0)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– Get first element in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list.getAt(0)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– Get first element in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list.first()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- Get first element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list.head()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- Get the head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list.last()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- Get last element of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list.tail()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- Get all elements except first 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list.getAt(1..10) – Get elements from index 1 to 10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(includes index 10)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list.subList(1, 10) - Get elements at index 1 to 10 (index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10 excluded)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468480" y="7022520"/>
            <a:ext cx="173160" cy="227520"/>
          </a:xfrm>
          <a:prstGeom prst="rect">
            <a:avLst/>
          </a:prstGeom>
          <a:noFill/>
          <a:ln w="12600">
            <a:noFill/>
          </a:ln>
        </p:spPr>
        <p:txBody>
          <a:bodyPr lIns="50400" rIns="50400" tIns="50400" bIns="5040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3280" y="501480"/>
            <a:ext cx="9064440" cy="8665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Calibri"/>
              </a:rPr>
              <a:t>Lists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503280" y="1368360"/>
            <a:ext cx="9064440" cy="57970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/>
          <a:p>
            <a:pPr marL="330120" indent="-317160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Removing duplicates from a List :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list.unique()  // Alters original list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 as Set   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Deleting an element from a List :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(All of them alter original list)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list.remove(idx) 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list.pop()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  <a:p>
            <a:pPr marL="330120" indent="-317160">
              <a:lnSpc>
                <a:spcPct val="100000"/>
              </a:lnSpc>
              <a:spcBef>
                <a:spcPts val="799"/>
              </a:spcBef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list.removeAll(collection)</a:t>
            </a:r>
            <a:endParaRPr b="0" lang="en-IN" sz="24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transition spd="med">
    <p:dissolv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c0d563"/>
      </a:accent1>
      <a:accent2>
        <a:srgbClr val="333399"/>
      </a:accent2>
      <a:accent3>
        <a:srgbClr val="d5d6d5"/>
      </a:accent3>
      <a:accent4>
        <a:srgbClr val="707070"/>
      </a:accent4>
      <a:accent5>
        <a:srgbClr val="dce7b7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c0d563"/>
      </a:accent1>
      <a:accent2>
        <a:srgbClr val="333399"/>
      </a:accent2>
      <a:accent3>
        <a:srgbClr val="d5d6d5"/>
      </a:accent3>
      <a:accent4>
        <a:srgbClr val="707070"/>
      </a:accent4>
      <a:accent5>
        <a:srgbClr val="dce7b7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c0d563"/>
      </a:accent1>
      <a:accent2>
        <a:srgbClr val="333399"/>
      </a:accent2>
      <a:accent3>
        <a:srgbClr val="d5d6d5"/>
      </a:accent3>
      <a:accent4>
        <a:srgbClr val="707070"/>
      </a:accent4>
      <a:accent5>
        <a:srgbClr val="dce7b7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2021-07-13T14:11:54Z</dcterms:modified>
  <cp:revision>1</cp:revision>
  <dc:subject/>
  <dc:title/>
</cp:coreProperties>
</file>