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6"/>
  </p:notesMasterIdLst>
  <p:sldIdLst>
    <p:sldId id="256" r:id="rId4"/>
    <p:sldId id="257" r:id="rId5"/>
    <p:sldId id="285" r:id="rId6"/>
    <p:sldId id="286" r:id="rId7"/>
    <p:sldId id="287" r:id="rId8"/>
    <p:sldId id="290" r:id="rId9"/>
    <p:sldId id="288" r:id="rId10"/>
    <p:sldId id="289" r:id="rId11"/>
    <p:sldId id="291" r:id="rId12"/>
    <p:sldId id="292" r:id="rId13"/>
    <p:sldId id="293" r:id="rId14"/>
    <p:sldId id="294" r:id="rId15"/>
    <p:sldId id="295" r:id="rId16"/>
    <p:sldId id="296" r:id="rId17"/>
    <p:sldId id="29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4227E-47C0-EE12-D495-E8A33F3D1227}" v="190" dt="2023-04-12T14:15:03.060"/>
    <p1510:client id="{FE270D88-9DFB-6118-BDE6-264C705C4E66}" v="253" dt="2023-04-13T00:21:28.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12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25"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2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2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2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688DE9E-71B1-4E51-A2EC-7E51584A112D}"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4960" cy="3598920"/>
          </a:xfrm>
          <a:prstGeom prst="rect">
            <a:avLst/>
          </a:prstGeom>
        </p:spPr>
        <p:txBody>
          <a:bodyPr lIns="0" tIns="0" rIns="0" bIns="0">
            <a:noAutofit/>
          </a:bodyPr>
          <a:lstStyle/>
          <a:p>
            <a:endParaRPr lang="en-IN" sz="2000" b="0" strike="noStrike" spc="-1">
              <a:latin typeface="Arial"/>
            </a:endParaRPr>
          </a:p>
        </p:txBody>
      </p:sp>
      <p:sp>
        <p:nvSpPr>
          <p:cNvPr id="19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9FBCDF6-7CC9-427A-863A-AFE79123E425}" type="slidenum">
              <a:rPr lang="en-IN" sz="1200" b="0" strike="noStrike" spc="-1">
                <a:solidFill>
                  <a:srgbClr val="000000"/>
                </a:solidFill>
                <a:latin typeface="Calibri"/>
                <a:ea typeface="Calibri"/>
              </a:rPr>
              <a:t>1</a:t>
            </a:fld>
            <a:endParaRPr lang="en-IN"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1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F8BB9046-8B33-4661-8E61-C45FCFDF7A58}" type="slidenum">
              <a:rPr lang="en-IN" sz="1400" b="0" strike="noStrike" spc="-1">
                <a:solidFill>
                  <a:srgbClr val="000000"/>
                </a:solidFill>
                <a:latin typeface="Times New Roman"/>
              </a:rPr>
              <a:t>24</a:t>
            </a:fld>
            <a:endParaRPr lang="en-IN" sz="14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1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1DD12013-01B4-44A5-9AA2-7803B01CEA01}" type="slidenum">
              <a:rPr lang="en-IN" sz="1400" b="0" strike="noStrike" spc="-1">
                <a:solidFill>
                  <a:srgbClr val="000000"/>
                </a:solidFill>
                <a:latin typeface="Times New Roman"/>
              </a:rPr>
              <a:t>25</a:t>
            </a:fld>
            <a:endParaRPr lang="en-IN" sz="14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1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6922AE6C-5E6E-44C6-8FD9-46EA085BDDE8}" type="slidenum">
              <a:rPr lang="en-IN" sz="1400" b="0" strike="noStrike" spc="-1">
                <a:solidFill>
                  <a:srgbClr val="000000"/>
                </a:solidFill>
                <a:latin typeface="Times New Roman"/>
              </a:rPr>
              <a:t>26</a:t>
            </a:fld>
            <a:endParaRPr lang="en-IN" sz="14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1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5DE8BDEC-7871-4D6D-AD89-A8968AC6E6AB}" type="slidenum">
              <a:rPr lang="en-IN" sz="1400" b="0" strike="noStrike" spc="-1">
                <a:solidFill>
                  <a:srgbClr val="000000"/>
                </a:solidFill>
                <a:latin typeface="Times New Roman"/>
              </a:rPr>
              <a:t>27</a:t>
            </a:fld>
            <a:endParaRPr lang="en-IN" sz="14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1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1B100671-FEC4-438B-AA98-8E62AC4F65CF}" type="slidenum">
              <a:rPr lang="en-IN" sz="1400" b="0" strike="noStrike" spc="-1">
                <a:solidFill>
                  <a:srgbClr val="000000"/>
                </a:solidFill>
                <a:latin typeface="Times New Roman"/>
              </a:rPr>
              <a:t>28</a:t>
            </a:fld>
            <a:endParaRPr lang="en-IN" sz="14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2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453FD919-5D4F-4DC4-8232-8627B3E0B974}" type="slidenum">
              <a:rPr lang="en-IN" sz="1400" b="0" strike="noStrike" spc="-1">
                <a:solidFill>
                  <a:srgbClr val="000000"/>
                </a:solidFill>
                <a:latin typeface="Times New Roman"/>
              </a:rPr>
              <a:t>29</a:t>
            </a:fld>
            <a:endParaRPr lang="en-IN" sz="14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2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C1073A8C-DFC1-4481-82D6-B712AC02F619}" type="slidenum">
              <a:rPr lang="en-IN" sz="1400" b="0" strike="noStrike" spc="-1">
                <a:solidFill>
                  <a:srgbClr val="000000"/>
                </a:solidFill>
                <a:latin typeface="Times New Roman"/>
              </a:rPr>
              <a:t>30</a:t>
            </a:fld>
            <a:endParaRPr lang="en-IN" sz="14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2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64F4541F-4D90-4008-9235-14D1CA996361}" type="slidenum">
              <a:rPr lang="en-IN" sz="1400" b="0" strike="noStrike" spc="-1">
                <a:solidFill>
                  <a:srgbClr val="000000"/>
                </a:solidFill>
                <a:latin typeface="Times New Roman"/>
              </a:rPr>
              <a:t>31</a:t>
            </a:fld>
            <a:endParaRPr lang="en-IN" sz="14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2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38880B94-82E1-431A-A2E2-479D5A39916E}" type="slidenum">
              <a:rPr lang="en-IN" sz="1400" b="0" strike="noStrike" spc="-1">
                <a:solidFill>
                  <a:srgbClr val="000000"/>
                </a:solidFill>
                <a:latin typeface="Times New Roman"/>
              </a:rPr>
              <a:t>32</a:t>
            </a:fld>
            <a:endParaRPr lang="en-IN" sz="14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2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1063DDD7-F598-40EC-BB73-1273D8A09A62}" type="slidenum">
              <a:rPr lang="en-IN" sz="1400" b="0" strike="noStrike" spc="-1">
                <a:solidFill>
                  <a:srgbClr val="000000"/>
                </a:solidFill>
                <a:latin typeface="Times New Roman"/>
              </a:rPr>
              <a:t>33</a:t>
            </a:fld>
            <a:endParaRPr lang="en-IN"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19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00BAB86F-3595-40FC-B367-80CD0CEE644A}" type="slidenum">
              <a:rPr lang="en-IN" sz="1400" b="0" strike="noStrike" spc="-1">
                <a:solidFill>
                  <a:srgbClr val="000000"/>
                </a:solidFill>
                <a:latin typeface="Times New Roman"/>
              </a:rPr>
              <a:t>16</a:t>
            </a:fld>
            <a:endParaRPr lang="en-IN" sz="14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3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C608BE8F-9DF2-4126-83CF-71320802A9D8}" type="slidenum">
              <a:rPr lang="en-IN" sz="1400" b="0" strike="noStrike" spc="-1">
                <a:solidFill>
                  <a:srgbClr val="000000"/>
                </a:solidFill>
                <a:latin typeface="Times New Roman"/>
              </a:rPr>
              <a:t>34</a:t>
            </a:fld>
            <a:endParaRPr lang="en-IN" sz="14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3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FFD8EB04-A02F-4D7F-AF62-5FB9CB2D8314}" type="slidenum">
              <a:rPr lang="en-IN" sz="1400" b="0" strike="noStrike" spc="-1">
                <a:solidFill>
                  <a:srgbClr val="000000"/>
                </a:solidFill>
                <a:latin typeface="Times New Roman"/>
              </a:rPr>
              <a:t>35</a:t>
            </a:fld>
            <a:endParaRPr lang="en-IN" sz="14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3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49800A33-A32E-4D26-A16E-7E326D4FEEAE}" type="slidenum">
              <a:rPr lang="en-IN" sz="1400" b="0" strike="noStrike" spc="-1">
                <a:solidFill>
                  <a:srgbClr val="000000"/>
                </a:solidFill>
                <a:latin typeface="Times New Roman"/>
              </a:rPr>
              <a:t>36</a:t>
            </a:fld>
            <a:endParaRPr lang="en-IN" sz="14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3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17ED7457-1EBC-40C0-BD3A-B743CC3AE216}" type="slidenum">
              <a:rPr lang="en-IN" sz="1400" b="0" strike="noStrike" spc="-1">
                <a:solidFill>
                  <a:srgbClr val="000000"/>
                </a:solidFill>
                <a:latin typeface="Times New Roman"/>
              </a:rPr>
              <a:t>37</a:t>
            </a:fld>
            <a:endParaRPr lang="en-IN" sz="14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3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8C0118AE-A498-4E42-A208-7EFEA47BE60A}" type="slidenum">
              <a:rPr lang="en-IN" sz="1400" b="0" strike="noStrike" spc="-1">
                <a:solidFill>
                  <a:srgbClr val="000000"/>
                </a:solidFill>
                <a:latin typeface="Times New Roman"/>
              </a:rPr>
              <a:t>38</a:t>
            </a:fld>
            <a:endParaRPr lang="en-IN" sz="14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4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4143C586-8880-4F0F-844D-5BE9B8122F07}" type="slidenum">
              <a:rPr lang="en-IN" sz="1400" b="0" strike="noStrike" spc="-1">
                <a:solidFill>
                  <a:srgbClr val="000000"/>
                </a:solidFill>
                <a:latin typeface="Times New Roman"/>
              </a:rPr>
              <a:t>39</a:t>
            </a:fld>
            <a:endParaRPr lang="en-IN" sz="14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4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4E5E2322-30CC-4BDA-BA11-303E792F2822}" type="slidenum">
              <a:rPr lang="en-IN" sz="1400" b="0" strike="noStrike" spc="-1">
                <a:solidFill>
                  <a:srgbClr val="000000"/>
                </a:solidFill>
                <a:latin typeface="Times New Roman"/>
              </a:rPr>
              <a:t>40</a:t>
            </a:fld>
            <a:endParaRPr lang="en-IN"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19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C9258C8E-4AC4-445B-80ED-3AD98CF9B6CF}" type="slidenum">
              <a:rPr lang="en-IN" sz="1400" b="0" strike="noStrike" spc="-1">
                <a:solidFill>
                  <a:srgbClr val="000000"/>
                </a:solidFill>
                <a:latin typeface="Times New Roman"/>
              </a:rPr>
              <a:t>17</a:t>
            </a:fld>
            <a:endParaRPr lang="en-IN"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19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2ABBC1F8-3911-4901-BD6D-9FC05BE0F6B3}" type="slidenum">
              <a:rPr lang="en-IN" sz="1400" b="0" strike="noStrike" spc="-1">
                <a:solidFill>
                  <a:srgbClr val="000000"/>
                </a:solidFill>
                <a:latin typeface="Times New Roman"/>
              </a:rPr>
              <a:t>18</a:t>
            </a:fld>
            <a:endParaRPr lang="en-IN" sz="14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0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9D8241E1-95EE-4957-B4C4-78A1EDDA54B0}" type="slidenum">
              <a:rPr lang="en-IN" sz="1400" b="0" strike="noStrike" spc="-1">
                <a:solidFill>
                  <a:srgbClr val="000000"/>
                </a:solidFill>
                <a:latin typeface="Times New Roman"/>
              </a:rPr>
              <a:t>19</a:t>
            </a:fld>
            <a:endParaRPr lang="en-IN"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B1D572D3-010D-49C7-80BB-4AA64B6A1953}" type="slidenum">
              <a:rPr lang="en-IN" sz="1400" b="0" strike="noStrike" spc="-1">
                <a:solidFill>
                  <a:srgbClr val="000000"/>
                </a:solidFill>
                <a:latin typeface="Times New Roman"/>
              </a:rPr>
              <a:t>20</a:t>
            </a:fld>
            <a:endParaRPr lang="en-IN" sz="14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0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0EE93F44-5825-4F9C-AF3C-307527EF74B7}" type="slidenum">
              <a:rPr lang="en-IN" sz="1400" b="0" strike="noStrike" spc="-1">
                <a:solidFill>
                  <a:srgbClr val="000000"/>
                </a:solidFill>
                <a:latin typeface="Times New Roman"/>
              </a:rPr>
              <a:t>21</a:t>
            </a:fld>
            <a:endParaRPr lang="en-IN" sz="14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0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5848F0D3-1AD2-41ED-9617-9AE044C68B6E}" type="slidenum">
              <a:rPr lang="en-IN" sz="1400" b="0" strike="noStrike" spc="-1">
                <a:solidFill>
                  <a:srgbClr val="000000"/>
                </a:solidFill>
                <a:latin typeface="Times New Roman"/>
              </a:rPr>
              <a:t>22</a:t>
            </a:fld>
            <a:endParaRPr lang="en-IN" sz="14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0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F1BAABEE-BA9F-4EF8-9A4E-38B60A464FD7}" type="slidenum">
              <a:rPr lang="en-IN" sz="1400" b="0" strike="noStrike" spc="-1">
                <a:solidFill>
                  <a:srgbClr val="000000"/>
                </a:solidFill>
                <a:latin typeface="Times New Roman"/>
              </a:rPr>
              <a:t>23</a:t>
            </a:fld>
            <a:endParaRPr lang="en-IN"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7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8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8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2B3B2"/>
        </a:solidFill>
        <a:effectLst/>
      </p:bgPr>
    </p:bg>
    <p:spTree>
      <p:nvGrpSpPr>
        <p:cNvPr id="1" name=""/>
        <p:cNvGrpSpPr/>
        <p:nvPr/>
      </p:nvGrpSpPr>
      <p:grpSpPr>
        <a:xfrm>
          <a:off x="0" y="0"/>
          <a:ext cx="0" cy="0"/>
          <a:chOff x="0" y="0"/>
          <a:chExt cx="0" cy="0"/>
        </a:xfrm>
      </p:grpSpPr>
      <p:pic>
        <p:nvPicPr>
          <p:cNvPr id="7" name="Shape 10"/>
          <p:cNvPicPr/>
          <p:nvPr/>
        </p:nvPicPr>
        <p:blipFill>
          <a:blip r:embed="rId14"/>
          <a:stretch/>
        </p:blipFill>
        <p:spPr>
          <a:xfrm>
            <a:off x="0" y="0"/>
            <a:ext cx="9142560" cy="6856560"/>
          </a:xfrm>
          <a:prstGeom prst="rect">
            <a:avLst/>
          </a:prstGeom>
          <a:ln>
            <a:noFill/>
          </a:ln>
        </p:spPr>
      </p:pic>
      <p:sp>
        <p:nvSpPr>
          <p:cNvPr id="8" name="CustomShape 1"/>
          <p:cNvSpPr/>
          <p:nvPr/>
        </p:nvSpPr>
        <p:spPr>
          <a:xfrm>
            <a:off x="5867280" y="6370560"/>
            <a:ext cx="27417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800" b="0" strike="noStrike" spc="-1">
                <a:solidFill>
                  <a:srgbClr val="81BB30"/>
                </a:solidFill>
                <a:latin typeface="Calibri"/>
                <a:ea typeface="Calibri"/>
              </a:rPr>
              <a:t>RxLogix Corporation, Confidential, Copyright </a:t>
            </a:r>
            <a:r>
              <a:rPr lang="en-IN" sz="700" b="0" strike="noStrike" spc="-1">
                <a:solidFill>
                  <a:srgbClr val="81BB30"/>
                </a:solidFill>
                <a:latin typeface="Calibri"/>
                <a:ea typeface="Calibri"/>
              </a:rPr>
              <a:t>©</a:t>
            </a:r>
            <a:r>
              <a:rPr lang="en-IN" sz="800" b="0" strike="noStrike" spc="-1">
                <a:solidFill>
                  <a:srgbClr val="81BB30"/>
                </a:solidFill>
                <a:latin typeface="Calibri"/>
                <a:ea typeface="Calibri"/>
              </a:rPr>
              <a:t>2010    </a:t>
            </a:r>
            <a:fld id="{1B9FA22B-C494-4D9B-B709-5EDD7AF62B2A}" type="slidenum">
              <a:rPr lang="en-IN" sz="1000" b="0" strike="noStrike" spc="-1">
                <a:solidFill>
                  <a:srgbClr val="808080"/>
                </a:solidFill>
                <a:latin typeface="Calibri"/>
                <a:ea typeface="Calibri"/>
              </a:rPr>
              <a:t>‹#›</a:t>
            </a:fld>
            <a:endParaRPr lang="en-IN" sz="1000" b="0" strike="noStrike" spc="-1">
              <a:latin typeface="Arial"/>
            </a:endParaRPr>
          </a:p>
        </p:txBody>
      </p:sp>
      <p:pic>
        <p:nvPicPr>
          <p:cNvPr id="2" name="Shape 15"/>
          <p:cNvPicPr/>
          <p:nvPr/>
        </p:nvPicPr>
        <p:blipFill>
          <a:blip r:embed="rId15"/>
          <a:stretch/>
        </p:blipFill>
        <p:spPr>
          <a:xfrm>
            <a:off x="0" y="0"/>
            <a:ext cx="9142560" cy="6856560"/>
          </a:xfrm>
          <a:prstGeom prst="rect">
            <a:avLst/>
          </a:prstGeom>
          <a:ln>
            <a:noFill/>
          </a:ln>
        </p:spPr>
      </p:pic>
      <p:sp>
        <p:nvSpPr>
          <p:cNvPr id="3" name="CustomShape 2"/>
          <p:cNvSpPr/>
          <p:nvPr/>
        </p:nvSpPr>
        <p:spPr>
          <a:xfrm>
            <a:off x="685800" y="1803240"/>
            <a:ext cx="4494240" cy="360"/>
          </a:xfrm>
          <a:custGeom>
            <a:avLst/>
            <a:gdLst/>
            <a:ahLst/>
            <a:cxnLst/>
            <a:rect l="l" t="t" r="r" b="b"/>
            <a:pathLst>
              <a:path w="21600" h="21600">
                <a:moveTo>
                  <a:pt x="0" y="0"/>
                </a:moveTo>
                <a:lnTo>
                  <a:pt x="21600" y="21600"/>
                </a:lnTo>
              </a:path>
            </a:pathLst>
          </a:custGeom>
          <a:noFill/>
          <a:ln w="25560" cap="rnd">
            <a:solidFill>
              <a:srgbClr val="FFFFFF"/>
            </a:solidFill>
            <a:prstDash val="dot"/>
            <a:round/>
          </a:ln>
        </p:spPr>
        <p:style>
          <a:lnRef idx="0">
            <a:scrgbClr r="0" g="0" b="0"/>
          </a:lnRef>
          <a:fillRef idx="0">
            <a:scrgbClr r="0" g="0" b="0"/>
          </a:fillRef>
          <a:effectRef idx="0">
            <a:scrgbClr r="0" g="0" b="0"/>
          </a:effectRef>
          <a:fontRef idx="minor"/>
        </p:style>
      </p:sp>
      <p:sp>
        <p:nvSpPr>
          <p:cNvPr id="4" name="CustomShape 3"/>
          <p:cNvSpPr/>
          <p:nvPr/>
        </p:nvSpPr>
        <p:spPr>
          <a:xfrm>
            <a:off x="685800" y="3479760"/>
            <a:ext cx="4494240" cy="360"/>
          </a:xfrm>
          <a:custGeom>
            <a:avLst/>
            <a:gdLst/>
            <a:ahLst/>
            <a:cxnLst/>
            <a:rect l="l" t="t" r="r" b="b"/>
            <a:pathLst>
              <a:path w="21600" h="21600">
                <a:moveTo>
                  <a:pt x="0" y="0"/>
                </a:moveTo>
                <a:lnTo>
                  <a:pt x="21600" y="21600"/>
                </a:lnTo>
              </a:path>
            </a:pathLst>
          </a:custGeom>
          <a:noFill/>
          <a:ln w="25560" cap="rnd">
            <a:solidFill>
              <a:srgbClr val="FFFFFF"/>
            </a:solidFill>
            <a:prstDash val="dot"/>
            <a:round/>
          </a:ln>
        </p:spPr>
        <p:style>
          <a:lnRef idx="0">
            <a:scrgbClr r="0" g="0" b="0"/>
          </a:lnRef>
          <a:fillRef idx="0">
            <a:scrgbClr r="0" g="0" b="0"/>
          </a:fillRef>
          <a:effectRef idx="0">
            <a:scrgbClr r="0" g="0" b="0"/>
          </a:effectRef>
          <a:fontRef idx="minor"/>
        </p:style>
      </p:sp>
      <p:sp>
        <p:nvSpPr>
          <p:cNvPr id="5" name="PlaceHolder 4"/>
          <p:cNvSpPr>
            <a:spLocks noGrp="1"/>
          </p:cNvSpPr>
          <p:nvPr>
            <p:ph type="title"/>
          </p:nvPr>
        </p:nvSpPr>
        <p:spPr>
          <a:xfrm>
            <a:off x="457200" y="273600"/>
            <a:ext cx="8228880" cy="11444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6" name="PlaceHolder 5"/>
          <p:cNvSpPr>
            <a:spLocks noGrp="1"/>
          </p:cNvSpPr>
          <p:nvPr>
            <p:ph type="body"/>
          </p:nvPr>
        </p:nvSpPr>
        <p:spPr>
          <a:xfrm>
            <a:off x="457200" y="1604520"/>
            <a:ext cx="82288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B2B3B2"/>
        </a:solidFill>
        <a:effectLst/>
      </p:bgPr>
    </p:bg>
    <p:spTree>
      <p:nvGrpSpPr>
        <p:cNvPr id="1" name=""/>
        <p:cNvGrpSpPr/>
        <p:nvPr/>
      </p:nvGrpSpPr>
      <p:grpSpPr>
        <a:xfrm>
          <a:off x="0" y="0"/>
          <a:ext cx="0" cy="0"/>
          <a:chOff x="0" y="0"/>
          <a:chExt cx="0" cy="0"/>
        </a:xfrm>
      </p:grpSpPr>
      <p:pic>
        <p:nvPicPr>
          <p:cNvPr id="43" name="Shape 10"/>
          <p:cNvPicPr/>
          <p:nvPr/>
        </p:nvPicPr>
        <p:blipFill>
          <a:blip r:embed="rId14"/>
          <a:stretch/>
        </p:blipFill>
        <p:spPr>
          <a:xfrm>
            <a:off x="0" y="0"/>
            <a:ext cx="9142560" cy="6856560"/>
          </a:xfrm>
          <a:prstGeom prst="rect">
            <a:avLst/>
          </a:prstGeom>
          <a:ln>
            <a:noFill/>
          </a:ln>
        </p:spPr>
      </p:pic>
      <p:sp>
        <p:nvSpPr>
          <p:cNvPr id="44" name="CustomShape 1"/>
          <p:cNvSpPr/>
          <p:nvPr/>
        </p:nvSpPr>
        <p:spPr>
          <a:xfrm>
            <a:off x="5867280" y="6370560"/>
            <a:ext cx="27417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800" b="0" strike="noStrike" spc="-1">
                <a:solidFill>
                  <a:srgbClr val="81BB30"/>
                </a:solidFill>
                <a:latin typeface="Calibri"/>
                <a:ea typeface="Calibri"/>
              </a:rPr>
              <a:t>RxLogix Corporation, Confidential, Copyright </a:t>
            </a:r>
            <a:r>
              <a:rPr lang="en-IN" sz="700" b="0" strike="noStrike" spc="-1">
                <a:solidFill>
                  <a:srgbClr val="81BB30"/>
                </a:solidFill>
                <a:latin typeface="Calibri"/>
                <a:ea typeface="Calibri"/>
              </a:rPr>
              <a:t>©</a:t>
            </a:r>
            <a:r>
              <a:rPr lang="en-IN" sz="800" b="0" strike="noStrike" spc="-1">
                <a:solidFill>
                  <a:srgbClr val="81BB30"/>
                </a:solidFill>
                <a:latin typeface="Calibri"/>
                <a:ea typeface="Calibri"/>
              </a:rPr>
              <a:t>2010    </a:t>
            </a:r>
            <a:fld id="{7E8AE44A-72E0-4405-A6B6-CC62D1B3536C}" type="slidenum">
              <a:rPr lang="en-IN" sz="1000" b="0" strike="noStrike" spc="-1">
                <a:solidFill>
                  <a:srgbClr val="808080"/>
                </a:solidFill>
                <a:latin typeface="Calibri"/>
                <a:ea typeface="Calibri"/>
              </a:rPr>
              <a:t>‹#›</a:t>
            </a:fld>
            <a:endParaRPr lang="en-IN" sz="1000" b="0" strike="noStrike" spc="-1">
              <a:latin typeface="Arial"/>
            </a:endParaRPr>
          </a:p>
        </p:txBody>
      </p:sp>
      <p:sp>
        <p:nvSpPr>
          <p:cNvPr id="45"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6"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B2B3B2"/>
        </a:solidFill>
        <a:effectLst/>
      </p:bgPr>
    </p:bg>
    <p:spTree>
      <p:nvGrpSpPr>
        <p:cNvPr id="1" name=""/>
        <p:cNvGrpSpPr/>
        <p:nvPr/>
      </p:nvGrpSpPr>
      <p:grpSpPr>
        <a:xfrm>
          <a:off x="0" y="0"/>
          <a:ext cx="0" cy="0"/>
          <a:chOff x="0" y="0"/>
          <a:chExt cx="0" cy="0"/>
        </a:xfrm>
      </p:grpSpPr>
      <p:pic>
        <p:nvPicPr>
          <p:cNvPr id="83" name="Shape 10"/>
          <p:cNvPicPr/>
          <p:nvPr/>
        </p:nvPicPr>
        <p:blipFill>
          <a:blip r:embed="rId14"/>
          <a:stretch/>
        </p:blipFill>
        <p:spPr>
          <a:xfrm>
            <a:off x="0" y="0"/>
            <a:ext cx="9142560" cy="6856560"/>
          </a:xfrm>
          <a:prstGeom prst="rect">
            <a:avLst/>
          </a:prstGeom>
          <a:ln>
            <a:noFill/>
          </a:ln>
        </p:spPr>
      </p:pic>
      <p:sp>
        <p:nvSpPr>
          <p:cNvPr id="84" name="CustomShape 1"/>
          <p:cNvSpPr/>
          <p:nvPr/>
        </p:nvSpPr>
        <p:spPr>
          <a:xfrm>
            <a:off x="5867280" y="6370560"/>
            <a:ext cx="27417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800" b="0" strike="noStrike" spc="-1">
                <a:solidFill>
                  <a:srgbClr val="81BB30"/>
                </a:solidFill>
                <a:latin typeface="Calibri"/>
                <a:ea typeface="Calibri"/>
              </a:rPr>
              <a:t>RxLogix Corporation, Confidential, Copyright </a:t>
            </a:r>
            <a:r>
              <a:rPr lang="en-IN" sz="700" b="0" strike="noStrike" spc="-1">
                <a:solidFill>
                  <a:srgbClr val="81BB30"/>
                </a:solidFill>
                <a:latin typeface="Calibri"/>
                <a:ea typeface="Calibri"/>
              </a:rPr>
              <a:t>©</a:t>
            </a:r>
            <a:r>
              <a:rPr lang="en-IN" sz="800" b="0" strike="noStrike" spc="-1">
                <a:solidFill>
                  <a:srgbClr val="81BB30"/>
                </a:solidFill>
                <a:latin typeface="Calibri"/>
                <a:ea typeface="Calibri"/>
              </a:rPr>
              <a:t>2010    </a:t>
            </a:r>
            <a:fld id="{F7D01816-AA71-4CBD-AC6F-B3FD08BE160C}" type="slidenum">
              <a:rPr lang="en-IN" sz="1000" b="0" strike="noStrike" spc="-1">
                <a:solidFill>
                  <a:srgbClr val="808080"/>
                </a:solidFill>
                <a:latin typeface="Calibri"/>
                <a:ea typeface="Calibri"/>
              </a:rPr>
              <a:t>‹#›</a:t>
            </a:fld>
            <a:endParaRPr lang="en-IN" sz="1000" b="0" strike="noStrike" spc="-1">
              <a:latin typeface="Arial"/>
            </a:endParaRPr>
          </a:p>
        </p:txBody>
      </p:sp>
      <p:sp>
        <p:nvSpPr>
          <p:cNvPr id="85"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6"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596880" y="1937520"/>
            <a:ext cx="8062920" cy="13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IN" sz="4800" b="0" strike="noStrike" spc="-1">
                <a:solidFill>
                  <a:srgbClr val="FFFFFF"/>
                </a:solidFill>
                <a:latin typeface="Calibri"/>
                <a:ea typeface="Calibri"/>
              </a:rPr>
              <a:t>INTRODUCTION TO </a:t>
            </a:r>
            <a:endParaRPr lang="en-IN" sz="4800" b="0" strike="noStrike" spc="-1">
              <a:latin typeface="Arial"/>
            </a:endParaRPr>
          </a:p>
          <a:p>
            <a:pPr>
              <a:lnSpc>
                <a:spcPct val="100000"/>
              </a:lnSpc>
            </a:pPr>
            <a:r>
              <a:rPr lang="en-IN" sz="4800" b="0" strike="noStrike" spc="-1">
                <a:solidFill>
                  <a:srgbClr val="FFFFFF"/>
                </a:solidFill>
                <a:latin typeface="Calibri"/>
                <a:ea typeface="Calibri"/>
              </a:rPr>
              <a:t>JAVA Part - 2</a:t>
            </a:r>
            <a:endParaRPr lang="en-IN" sz="4800" b="0" strike="noStrike" spc="-1">
              <a:latin typeface="Arial"/>
            </a:endParaRPr>
          </a:p>
        </p:txBody>
      </p:sp>
      <p:sp>
        <p:nvSpPr>
          <p:cNvPr id="130" name="CustomShape 2"/>
          <p:cNvSpPr/>
          <p:nvPr/>
        </p:nvSpPr>
        <p:spPr>
          <a:xfrm>
            <a:off x="596880" y="1965600"/>
            <a:ext cx="8380440" cy="70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131" name="CustomShape 3"/>
          <p:cNvSpPr/>
          <p:nvPr/>
        </p:nvSpPr>
        <p:spPr>
          <a:xfrm>
            <a:off x="5688000" y="4709880"/>
            <a:ext cx="2971800" cy="906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79440">
              <a:lnSpc>
                <a:spcPct val="100000"/>
              </a:lnSpc>
              <a:buClr>
                <a:srgbClr val="FFFFFF"/>
              </a:buClr>
              <a:buFont typeface="StarSymbol"/>
              <a:buChar char="-"/>
            </a:pPr>
            <a:r>
              <a:rPr lang="en-IN" sz="2400" b="0" strike="noStrike" spc="-1">
                <a:solidFill>
                  <a:srgbClr val="FFFFFF"/>
                </a:solidFill>
                <a:latin typeface="Arial"/>
                <a:ea typeface="Arial"/>
              </a:rPr>
              <a:t>Anurag Kr Gupta</a:t>
            </a:r>
            <a:endParaRPr lang="en-IN" sz="2400" b="0" strike="noStrike" spc="-1">
              <a:latin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1CEB-A766-840B-986D-5F5EE2772D20}"/>
              </a:ext>
            </a:extLst>
          </p:cNvPr>
          <p:cNvSpPr>
            <a:spLocks noGrp="1"/>
          </p:cNvSpPr>
          <p:nvPr>
            <p:ph type="title"/>
          </p:nvPr>
        </p:nvSpPr>
        <p:spPr/>
        <p:txBody>
          <a:bodyPr/>
          <a:lstStyle/>
          <a:p>
            <a:r>
              <a:rPr lang="en-US" dirty="0"/>
              <a:t>Constructors</a:t>
            </a:r>
          </a:p>
        </p:txBody>
      </p:sp>
      <p:sp>
        <p:nvSpPr>
          <p:cNvPr id="3" name="Subtitle 2">
            <a:extLst>
              <a:ext uri="{FF2B5EF4-FFF2-40B4-BE49-F238E27FC236}">
                <a16:creationId xmlns:a16="http://schemas.microsoft.com/office/drawing/2014/main" id="{80147550-1991-659E-6C65-A1F22037CEDF}"/>
              </a:ext>
            </a:extLst>
          </p:cNvPr>
          <p:cNvSpPr>
            <a:spLocks noGrp="1"/>
          </p:cNvSpPr>
          <p:nvPr>
            <p:ph type="subTitle"/>
          </p:nvPr>
        </p:nvSpPr>
        <p:spPr/>
        <p:txBody>
          <a:bodyPr/>
          <a:lstStyle/>
          <a:p>
            <a:r>
              <a:rPr lang="en-US" sz="2000" dirty="0"/>
              <a:t>In Java, a constructor is a special method that is called when an object of a class is created. The purpose of a constructor is to initialize the state of an object by setting its member variables to initial values.</a:t>
            </a:r>
          </a:p>
          <a:p>
            <a:r>
              <a:rPr lang="en-US" sz="2000" dirty="0">
                <a:cs typeface="Arial"/>
              </a:rPr>
              <a:t>Here are some important things to know about constructors in Java:</a:t>
            </a:r>
            <a:endParaRPr lang="en-US" sz="2000" dirty="0"/>
          </a:p>
          <a:p>
            <a:r>
              <a:rPr lang="en-US" sz="2000" dirty="0">
                <a:cs typeface="Arial"/>
              </a:rPr>
              <a:t>Constructors have the same name as the class: A constructor has the same name as the class it belongs to. This is how the Java virtual machine knows which method to call when creating a new object of the class.</a:t>
            </a:r>
            <a:endParaRPr lang="en-US" sz="2000" dirty="0"/>
          </a:p>
          <a:p>
            <a:r>
              <a:rPr lang="en-US" sz="2000" dirty="0">
                <a:cs typeface="Arial"/>
              </a:rPr>
              <a:t>Constructors don't have a return type: Unlike other methods, constructors don't have a return type. This is because their purpose is to create and initialize an object, not to return a value.</a:t>
            </a:r>
            <a:endParaRPr lang="en-US" sz="2000" dirty="0"/>
          </a:p>
          <a:p>
            <a:endParaRPr lang="en-US" dirty="0">
              <a:cs typeface="Arial"/>
            </a:endParaRPr>
          </a:p>
        </p:txBody>
      </p:sp>
    </p:spTree>
    <p:extLst>
      <p:ext uri="{BB962C8B-B14F-4D97-AF65-F5344CB8AC3E}">
        <p14:creationId xmlns:p14="http://schemas.microsoft.com/office/powerpoint/2010/main" val="668994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E7E0-7CF1-DD7C-7222-D5FDEB6F50B2}"/>
              </a:ext>
            </a:extLst>
          </p:cNvPr>
          <p:cNvSpPr>
            <a:spLocks noGrp="1"/>
          </p:cNvSpPr>
          <p:nvPr>
            <p:ph type="title"/>
          </p:nvPr>
        </p:nvSpPr>
        <p:spPr/>
        <p:txBody>
          <a:bodyPr/>
          <a:lstStyle/>
          <a:p>
            <a:r>
              <a:rPr lang="en-US" dirty="0"/>
              <a:t>Continue..</a:t>
            </a:r>
          </a:p>
        </p:txBody>
      </p:sp>
      <p:sp>
        <p:nvSpPr>
          <p:cNvPr id="3" name="Subtitle 2">
            <a:extLst>
              <a:ext uri="{FF2B5EF4-FFF2-40B4-BE49-F238E27FC236}">
                <a16:creationId xmlns:a16="http://schemas.microsoft.com/office/drawing/2014/main" id="{440FD34C-2CD2-8F5D-E725-E319247647F3}"/>
              </a:ext>
            </a:extLst>
          </p:cNvPr>
          <p:cNvSpPr>
            <a:spLocks noGrp="1"/>
          </p:cNvSpPr>
          <p:nvPr>
            <p:ph type="subTitle"/>
          </p:nvPr>
        </p:nvSpPr>
        <p:spPr/>
        <p:txBody>
          <a:bodyPr/>
          <a:lstStyle/>
          <a:p>
            <a:r>
              <a:rPr lang="en-US" sz="2000" dirty="0"/>
              <a:t>Constructors can have parameters: Constructors can take one or more parameters, which are used to initialize the member variables of the object being created.</a:t>
            </a:r>
          </a:p>
          <a:p>
            <a:r>
              <a:rPr lang="en-US" sz="2000" dirty="0">
                <a:cs typeface="Arial"/>
              </a:rPr>
              <a:t>Constructors can be overloaded: Like other methods in Java, constructors can be overloaded. This means that you can define multiple constructors with different parameter lists, allowing objects to be created in different ways.</a:t>
            </a:r>
          </a:p>
          <a:p>
            <a:r>
              <a:rPr lang="en-US" sz="2000" dirty="0">
                <a:cs typeface="Arial"/>
              </a:rPr>
              <a:t>Default constructor: If you don't define any constructor for a class, Java provides a default constructor that takes no arguments and does nothing. However, if you define any constructor explicitly, the default constructor is not provided.</a:t>
            </a:r>
            <a:endParaRPr lang="en-US" sz="2000" dirty="0"/>
          </a:p>
        </p:txBody>
      </p:sp>
    </p:spTree>
    <p:extLst>
      <p:ext uri="{BB962C8B-B14F-4D97-AF65-F5344CB8AC3E}">
        <p14:creationId xmlns:p14="http://schemas.microsoft.com/office/powerpoint/2010/main" val="250490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3221-A430-17C2-1AA1-B6982FAC9AF0}"/>
              </a:ext>
            </a:extLst>
          </p:cNvPr>
          <p:cNvSpPr>
            <a:spLocks noGrp="1"/>
          </p:cNvSpPr>
          <p:nvPr>
            <p:ph type="title"/>
          </p:nvPr>
        </p:nvSpPr>
        <p:spPr/>
        <p:txBody>
          <a:bodyPr/>
          <a:lstStyle/>
          <a:p>
            <a:r>
              <a:rPr lang="en-US" dirty="0"/>
              <a:t>Continue..</a:t>
            </a:r>
          </a:p>
        </p:txBody>
      </p:sp>
      <p:sp>
        <p:nvSpPr>
          <p:cNvPr id="3" name="Subtitle 2">
            <a:extLst>
              <a:ext uri="{FF2B5EF4-FFF2-40B4-BE49-F238E27FC236}">
                <a16:creationId xmlns:a16="http://schemas.microsoft.com/office/drawing/2014/main" id="{09DCFC94-5EC3-C159-0CDD-F986902FCAD9}"/>
              </a:ext>
            </a:extLst>
          </p:cNvPr>
          <p:cNvSpPr>
            <a:spLocks noGrp="1"/>
          </p:cNvSpPr>
          <p:nvPr>
            <p:ph type="subTitle"/>
          </p:nvPr>
        </p:nvSpPr>
        <p:spPr/>
        <p:txBody>
          <a:bodyPr/>
          <a:lstStyle/>
          <a:p>
            <a:pPr marL="0" indent="0">
              <a:buNone/>
            </a:pPr>
            <a:r>
              <a:rPr lang="en-US" sz="2400" dirty="0">
                <a:ea typeface="+mn-lt"/>
                <a:cs typeface="+mn-lt"/>
              </a:rPr>
              <a:t>public class Person {</a:t>
            </a:r>
            <a:endParaRPr lang="en-US" sz="2400" dirty="0"/>
          </a:p>
          <a:p>
            <a:pPr marL="0" indent="0">
              <a:buNone/>
            </a:pPr>
            <a:r>
              <a:rPr lang="en-US" sz="2400" dirty="0">
                <a:ea typeface="+mn-lt"/>
                <a:cs typeface="+mn-lt"/>
              </a:rPr>
              <a:t>private String name; </a:t>
            </a:r>
          </a:p>
          <a:p>
            <a:pPr marL="0" indent="0">
              <a:buNone/>
            </a:pPr>
            <a:r>
              <a:rPr lang="en-US" sz="2400" dirty="0">
                <a:ea typeface="+mn-lt"/>
                <a:cs typeface="+mn-lt"/>
              </a:rPr>
              <a:t>private int age; </a:t>
            </a:r>
          </a:p>
          <a:p>
            <a:pPr marL="0" indent="0">
              <a:buNone/>
            </a:pPr>
            <a:r>
              <a:rPr lang="en-US" sz="2400" dirty="0">
                <a:ea typeface="+mn-lt"/>
                <a:cs typeface="+mn-lt"/>
              </a:rPr>
              <a:t>public Person(String name, int age) { </a:t>
            </a:r>
            <a:endParaRPr lang="en-US" sz="2400">
              <a:ea typeface="+mn-lt"/>
              <a:cs typeface="+mn-lt"/>
            </a:endParaRPr>
          </a:p>
          <a:p>
            <a:pPr marL="0" indent="0">
              <a:buNone/>
            </a:pPr>
            <a:r>
              <a:rPr lang="en-US" sz="2400" dirty="0">
                <a:ea typeface="+mn-lt"/>
                <a:cs typeface="+mn-lt"/>
              </a:rPr>
              <a:t>this.name = name; </a:t>
            </a:r>
          </a:p>
          <a:p>
            <a:pPr marL="0" indent="0">
              <a:buNone/>
            </a:pPr>
            <a:r>
              <a:rPr lang="en-US" sz="2400" dirty="0" err="1">
                <a:ea typeface="+mn-lt"/>
                <a:cs typeface="+mn-lt"/>
              </a:rPr>
              <a:t>this.age</a:t>
            </a:r>
            <a:r>
              <a:rPr lang="en-US" sz="2400" dirty="0">
                <a:ea typeface="+mn-lt"/>
                <a:cs typeface="+mn-lt"/>
              </a:rPr>
              <a:t> = age; </a:t>
            </a:r>
            <a:endParaRPr lang="en-US" sz="2400">
              <a:ea typeface="+mn-lt"/>
              <a:cs typeface="+mn-lt"/>
            </a:endParaRPr>
          </a:p>
          <a:p>
            <a:pPr marL="0" indent="0">
              <a:buNone/>
            </a:pPr>
            <a:r>
              <a:rPr lang="en-US" sz="2400" dirty="0">
                <a:ea typeface="+mn-lt"/>
                <a:cs typeface="+mn-lt"/>
              </a:rPr>
              <a:t>   } </a:t>
            </a:r>
          </a:p>
          <a:p>
            <a:pPr marL="0" indent="0">
              <a:buNone/>
            </a:pPr>
            <a:r>
              <a:rPr lang="en-US" sz="2400" dirty="0">
                <a:ea typeface="+mn-lt"/>
                <a:cs typeface="+mn-lt"/>
              </a:rPr>
              <a:t>  } </a:t>
            </a:r>
            <a:endParaRPr lang="en-US" sz="2400" dirty="0"/>
          </a:p>
        </p:txBody>
      </p:sp>
    </p:spTree>
    <p:extLst>
      <p:ext uri="{BB962C8B-B14F-4D97-AF65-F5344CB8AC3E}">
        <p14:creationId xmlns:p14="http://schemas.microsoft.com/office/powerpoint/2010/main" val="349800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84B2-8D6C-D446-947A-91CAA326A3E8}"/>
              </a:ext>
            </a:extLst>
          </p:cNvPr>
          <p:cNvSpPr>
            <a:spLocks noGrp="1"/>
          </p:cNvSpPr>
          <p:nvPr>
            <p:ph type="title"/>
          </p:nvPr>
        </p:nvSpPr>
        <p:spPr/>
        <p:txBody>
          <a:bodyPr/>
          <a:lstStyle/>
          <a:p>
            <a:r>
              <a:rPr lang="en-US" dirty="0"/>
              <a:t>Getters &amp; Setters</a:t>
            </a:r>
          </a:p>
        </p:txBody>
      </p:sp>
      <p:sp>
        <p:nvSpPr>
          <p:cNvPr id="3" name="Subtitle 2">
            <a:extLst>
              <a:ext uri="{FF2B5EF4-FFF2-40B4-BE49-F238E27FC236}">
                <a16:creationId xmlns:a16="http://schemas.microsoft.com/office/drawing/2014/main" id="{EBDEABD7-4BD4-AC78-F48A-9F36FB9EFF0F}"/>
              </a:ext>
            </a:extLst>
          </p:cNvPr>
          <p:cNvSpPr>
            <a:spLocks noGrp="1"/>
          </p:cNvSpPr>
          <p:nvPr>
            <p:ph type="subTitle"/>
          </p:nvPr>
        </p:nvSpPr>
        <p:spPr>
          <a:xfrm>
            <a:off x="457200" y="1604520"/>
            <a:ext cx="8229240" cy="4221695"/>
          </a:xfrm>
        </p:spPr>
        <p:txBody>
          <a:bodyPr/>
          <a:lstStyle/>
          <a:p>
            <a:pPr marL="0" indent="0">
              <a:buNone/>
            </a:pPr>
            <a:r>
              <a:rPr lang="en-US" sz="2000" dirty="0"/>
              <a:t>Getters and Setters are methods that are used to access and modify the values of private fields (also called member variables or instance variables) in a class. Getters are used to retrieve the value of a field, while setters are used to set or update the value of a field.</a:t>
            </a:r>
          </a:p>
          <a:p>
            <a:pPr marL="0" indent="0">
              <a:buNone/>
            </a:pPr>
            <a:r>
              <a:rPr lang="en-US" sz="2000" dirty="0">
                <a:cs typeface="Arial"/>
              </a:rPr>
              <a:t>Here are some important things to know about getters and setters in Java:</a:t>
            </a:r>
            <a:endParaRPr lang="en-US" dirty="0"/>
          </a:p>
          <a:p>
            <a:pPr marL="457200" indent="-457200">
              <a:buAutoNum type="arabicPeriod"/>
            </a:pPr>
            <a:r>
              <a:rPr lang="en-US" sz="2000" dirty="0">
                <a:cs typeface="Arial"/>
              </a:rPr>
              <a:t>Getters and setters have a specific naming convention: The name of a getter method typically starts with "get" followed by the name of the field with the first letter capitalized, while the name of a setter method typically starts with "set" followed by the name of the field with the first letter capitalized. For example, if you have a field named "name", the corresponding getter would be "</a:t>
            </a:r>
            <a:r>
              <a:rPr lang="en-US" sz="2000" dirty="0" err="1">
                <a:cs typeface="Arial"/>
              </a:rPr>
              <a:t>getName</a:t>
            </a:r>
            <a:r>
              <a:rPr lang="en-US" sz="2000" dirty="0">
                <a:cs typeface="Arial"/>
              </a:rPr>
              <a:t>()" and the setter would be "</a:t>
            </a:r>
            <a:r>
              <a:rPr lang="en-US" sz="2000" dirty="0" err="1">
                <a:cs typeface="Arial"/>
              </a:rPr>
              <a:t>setName</a:t>
            </a:r>
            <a:r>
              <a:rPr lang="en-US" sz="2000" dirty="0">
                <a:cs typeface="Arial"/>
              </a:rPr>
              <a:t>()".</a:t>
            </a:r>
            <a:endParaRPr lang="en-US" dirty="0"/>
          </a:p>
          <a:p>
            <a:pPr marL="0" indent="0">
              <a:buNone/>
            </a:pPr>
            <a:endParaRPr lang="en-US" sz="2000" dirty="0"/>
          </a:p>
        </p:txBody>
      </p:sp>
    </p:spTree>
    <p:extLst>
      <p:ext uri="{BB962C8B-B14F-4D97-AF65-F5344CB8AC3E}">
        <p14:creationId xmlns:p14="http://schemas.microsoft.com/office/powerpoint/2010/main" val="345155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5077-7A1D-ED9E-D26D-D05C459E29ED}"/>
              </a:ext>
            </a:extLst>
          </p:cNvPr>
          <p:cNvSpPr>
            <a:spLocks noGrp="1"/>
          </p:cNvSpPr>
          <p:nvPr>
            <p:ph type="title"/>
          </p:nvPr>
        </p:nvSpPr>
        <p:spPr/>
        <p:txBody>
          <a:bodyPr/>
          <a:lstStyle/>
          <a:p>
            <a:r>
              <a:rPr lang="en-US" dirty="0"/>
              <a:t>Continue..</a:t>
            </a:r>
          </a:p>
        </p:txBody>
      </p:sp>
      <p:sp>
        <p:nvSpPr>
          <p:cNvPr id="3" name="Subtitle 2">
            <a:extLst>
              <a:ext uri="{FF2B5EF4-FFF2-40B4-BE49-F238E27FC236}">
                <a16:creationId xmlns:a16="http://schemas.microsoft.com/office/drawing/2014/main" id="{00F2FF6F-F4DF-F7B0-0174-B8D3D5B09807}"/>
              </a:ext>
            </a:extLst>
          </p:cNvPr>
          <p:cNvSpPr>
            <a:spLocks noGrp="1"/>
          </p:cNvSpPr>
          <p:nvPr>
            <p:ph type="subTitle"/>
          </p:nvPr>
        </p:nvSpPr>
        <p:spPr/>
        <p:txBody>
          <a:bodyPr/>
          <a:lstStyle/>
          <a:p>
            <a:pPr marL="457200" indent="-457200">
              <a:buAutoNum type="arabicPeriod"/>
            </a:pPr>
            <a:r>
              <a:rPr lang="en-US" sz="2000" dirty="0"/>
              <a:t>Getters and setters are often used with private fields: It's a good practice to make fields private and provide getters and setters to control access to them. This helps to encapsulate the data and prevent unauthorized access or modification of the fields.</a:t>
            </a:r>
            <a:endParaRPr lang="en-US"/>
          </a:p>
          <a:p>
            <a:pPr marL="457200" indent="-457200">
              <a:buAutoNum type="arabicPeriod"/>
            </a:pPr>
            <a:r>
              <a:rPr lang="en-US" sz="2000" dirty="0">
                <a:cs typeface="Arial"/>
              </a:rPr>
              <a:t>Getters and setters can have different access modifiers: Getters and setters can have different access modifiers from the field they access. For example, you can have a private field with a public getter and setter to allow access to the field from other parts of the program.</a:t>
            </a:r>
            <a:endParaRPr lang="en-US" sz="2000" dirty="0"/>
          </a:p>
          <a:p>
            <a:pPr marL="457200" indent="-457200">
              <a:buAutoNum type="arabicPeriod"/>
            </a:pPr>
            <a:r>
              <a:rPr lang="en-US" sz="2000" dirty="0">
                <a:cs typeface="Arial"/>
              </a:rPr>
              <a:t>Getters and setters can perform additional logic: In addition to getting or setting the value of a field, getters and setters can also perform additional logic, such as data validation or calculations.</a:t>
            </a:r>
            <a:endParaRPr lang="en-US" sz="2000" dirty="0"/>
          </a:p>
          <a:p>
            <a:endParaRPr lang="en-US" dirty="0"/>
          </a:p>
        </p:txBody>
      </p:sp>
    </p:spTree>
    <p:extLst>
      <p:ext uri="{BB962C8B-B14F-4D97-AF65-F5344CB8AC3E}">
        <p14:creationId xmlns:p14="http://schemas.microsoft.com/office/powerpoint/2010/main" val="407620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A763-CB2A-036D-52E7-B10FA51E7C5E}"/>
              </a:ext>
            </a:extLst>
          </p:cNvPr>
          <p:cNvSpPr>
            <a:spLocks noGrp="1"/>
          </p:cNvSpPr>
          <p:nvPr>
            <p:ph type="title"/>
          </p:nvPr>
        </p:nvSpPr>
        <p:spPr/>
        <p:txBody>
          <a:bodyPr/>
          <a:lstStyle/>
          <a:p>
            <a:r>
              <a:rPr lang="en-US" dirty="0" err="1"/>
              <a:t>This,super</a:t>
            </a:r>
            <a:r>
              <a:rPr lang="en-US" dirty="0"/>
              <a:t> and </a:t>
            </a:r>
            <a:r>
              <a:rPr lang="en-US" dirty="0" err="1"/>
              <a:t>toString</a:t>
            </a:r>
            <a:r>
              <a:rPr lang="en-US" dirty="0"/>
              <a:t>()</a:t>
            </a:r>
          </a:p>
        </p:txBody>
      </p:sp>
      <p:sp>
        <p:nvSpPr>
          <p:cNvPr id="3" name="Subtitle 2">
            <a:extLst>
              <a:ext uri="{FF2B5EF4-FFF2-40B4-BE49-F238E27FC236}">
                <a16:creationId xmlns:a16="http://schemas.microsoft.com/office/drawing/2014/main" id="{CAAB0E52-A969-325D-AD8B-AC80465DED0F}"/>
              </a:ext>
            </a:extLst>
          </p:cNvPr>
          <p:cNvSpPr>
            <a:spLocks noGrp="1"/>
          </p:cNvSpPr>
          <p:nvPr>
            <p:ph type="subTitle"/>
          </p:nvPr>
        </p:nvSpPr>
        <p:spPr>
          <a:xfrm>
            <a:off x="457200" y="1719539"/>
            <a:ext cx="8229240" cy="3977280"/>
          </a:xfrm>
        </p:spPr>
        <p:txBody>
          <a:bodyPr/>
          <a:lstStyle/>
          <a:p>
            <a:r>
              <a:rPr lang="en-US" sz="2000" dirty="0"/>
              <a:t>The "this" keyword in Java is used to refer to the current object in a class. It's like using the word "me" or "myself" when you're talking about yourself.</a:t>
            </a:r>
          </a:p>
          <a:p>
            <a:r>
              <a:rPr lang="en-US" sz="2000" dirty="0"/>
              <a:t>In Java, the </a:t>
            </a:r>
            <a:r>
              <a:rPr lang="en-US" sz="2000" dirty="0" err="1"/>
              <a:t>toString</a:t>
            </a:r>
            <a:r>
              <a:rPr lang="en-US" sz="2000" dirty="0"/>
              <a:t>() method is a built-in method that is used to convert an object to a string representation. This method is often overridden by programmers to provide a custom string representation of an object that is more meaningful or useful than the default implementation.</a:t>
            </a:r>
          </a:p>
          <a:p>
            <a:r>
              <a:rPr lang="en-US" sz="2000" dirty="0"/>
              <a:t>The </a:t>
            </a:r>
            <a:r>
              <a:rPr lang="en-US" sz="2000" b="1" i="1" dirty="0"/>
              <a:t>'super'</a:t>
            </a:r>
            <a:r>
              <a:rPr lang="en-US" sz="2000" dirty="0"/>
              <a:t> keyword is used to refer to the parent class of a subclass, and can be used to call methods or access fields from the parent class within the subclass. This is useful when we want to override a method in the subclass, but still want to use the parent class version of the method in some cases.</a:t>
            </a:r>
          </a:p>
        </p:txBody>
      </p:sp>
    </p:spTree>
    <p:extLst>
      <p:ext uri="{BB962C8B-B14F-4D97-AF65-F5344CB8AC3E}">
        <p14:creationId xmlns:p14="http://schemas.microsoft.com/office/powerpoint/2010/main" val="136248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Interface</a:t>
            </a:r>
            <a:endParaRPr lang="en-IN" sz="2800" b="0" strike="noStrike" spc="-1">
              <a:latin typeface="Arial"/>
            </a:endParaRPr>
          </a:p>
        </p:txBody>
      </p:sp>
      <p:sp>
        <p:nvSpPr>
          <p:cNvPr id="136"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A Java interface is a bit like a Java class, except a Java interface can only contain method signatures and fields.</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The interface in Java is a mechanism to achieve abstraction.</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In Java, interfaces are declared using the </a:t>
            </a:r>
            <a:r>
              <a:rPr lang="en-IN" sz="2400" b="1" strike="noStrike" spc="-1">
                <a:solidFill>
                  <a:srgbClr val="808080"/>
                </a:solidFill>
                <a:latin typeface="Calibri"/>
                <a:ea typeface="Calibri"/>
              </a:rPr>
              <a:t>interface</a:t>
            </a:r>
            <a:r>
              <a:rPr lang="en-IN" sz="2400" b="0" strike="noStrike" spc="-1">
                <a:solidFill>
                  <a:srgbClr val="808080"/>
                </a:solidFill>
                <a:latin typeface="Calibri"/>
                <a:ea typeface="Calibri"/>
              </a:rPr>
              <a:t> keyword.</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pic>
        <p:nvPicPr>
          <p:cNvPr id="137" name="Picture 136"/>
          <p:cNvPicPr/>
          <p:nvPr/>
        </p:nvPicPr>
        <p:blipFill>
          <a:blip r:embed="rId3"/>
          <a:stretch/>
        </p:blipFill>
        <p:spPr>
          <a:xfrm>
            <a:off x="6408000" y="4258440"/>
            <a:ext cx="2592000" cy="185112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39"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endParaRPr lang="en-IN" sz="1800" b="0" strike="noStrike" spc="-1">
              <a:latin typeface="Arial"/>
            </a:endParaRPr>
          </a:p>
          <a:p>
            <a:pPr>
              <a:lnSpc>
                <a:spcPct val="100000"/>
              </a:lnSpc>
            </a:pPr>
            <a:r>
              <a:rPr lang="en-IN" sz="2400" b="0" strike="noStrike" spc="-1">
                <a:solidFill>
                  <a:srgbClr val="808080"/>
                </a:solidFill>
                <a:latin typeface="Calibri"/>
                <a:ea typeface="Calibri"/>
              </a:rPr>
              <a:t>The main reason to use interface are given below.</a:t>
            </a:r>
            <a:endParaRPr lang="en-IN" sz="2400" b="0" strike="noStrike" spc="-1">
              <a:latin typeface="Arial"/>
            </a:endParaRPr>
          </a:p>
          <a:p>
            <a:pPr>
              <a:lnSpc>
                <a:spcPct val="100000"/>
              </a:lnSpc>
            </a:pPr>
            <a:endParaRPr lang="en-IN" sz="2400" b="0" strike="noStrike" spc="-1">
              <a:latin typeface="Arial"/>
            </a:endParaRPr>
          </a:p>
          <a:p>
            <a:pPr marL="216000" indent="-216000">
              <a:lnSpc>
                <a:spcPct val="100000"/>
              </a:lnSpc>
              <a:buClr>
                <a:srgbClr val="808080"/>
              </a:buClr>
              <a:buFont typeface="Wingdings" charset="2"/>
              <a:buChar char=""/>
            </a:pPr>
            <a:r>
              <a:rPr lang="en-IN" sz="2400" b="0" strike="noStrike" spc="-1">
                <a:solidFill>
                  <a:srgbClr val="808080"/>
                </a:solidFill>
                <a:latin typeface="Calibri"/>
                <a:ea typeface="Calibri"/>
              </a:rPr>
              <a:t> It is used to achieve abstraction.</a:t>
            </a:r>
            <a:endParaRPr lang="en-IN" sz="2400" b="0" strike="noStrike" spc="-1">
              <a:latin typeface="Arial"/>
            </a:endParaRPr>
          </a:p>
          <a:p>
            <a:pPr marL="216000" indent="-216000">
              <a:lnSpc>
                <a:spcPct val="100000"/>
              </a:lnSpc>
              <a:buClr>
                <a:srgbClr val="808080"/>
              </a:buClr>
              <a:buFont typeface="Wingdings" charset="2"/>
              <a:buChar char=""/>
            </a:pPr>
            <a:r>
              <a:rPr lang="en-IN" sz="2400" b="0" strike="noStrike" spc="-1">
                <a:solidFill>
                  <a:srgbClr val="808080"/>
                </a:solidFill>
                <a:latin typeface="Calibri"/>
                <a:ea typeface="Calibri"/>
              </a:rPr>
              <a:t> By interface, we can support the functionality of multiple inheritance.</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000" b="0" strike="noStrike" spc="-1">
                <a:solidFill>
                  <a:srgbClr val="808080"/>
                </a:solidFill>
                <a:latin typeface="Calibri"/>
                <a:ea typeface="Calibri"/>
              </a:rPr>
              <a:t>In other words, Interface fields are public, static and final by default, and the methods are public and abstract.</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pic>
        <p:nvPicPr>
          <p:cNvPr id="140" name="Picture 139"/>
          <p:cNvPicPr/>
          <p:nvPr/>
        </p:nvPicPr>
        <p:blipFill>
          <a:blip r:embed="rId3"/>
          <a:stretch/>
        </p:blipFill>
        <p:spPr>
          <a:xfrm>
            <a:off x="1645200" y="4744800"/>
            <a:ext cx="5482800" cy="12060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Interface Example</a:t>
            </a:r>
            <a:endParaRPr lang="en-IN" sz="2800" b="0" strike="noStrike" spc="-1">
              <a:latin typeface="Arial"/>
            </a:endParaRPr>
          </a:p>
        </p:txBody>
      </p:sp>
      <p:sp>
        <p:nvSpPr>
          <p:cNvPr id="142"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interface Bank{  </a:t>
            </a:r>
            <a:endParaRPr lang="en-IN" sz="1800" b="0" strike="noStrike" spc="-1">
              <a:latin typeface="Arial"/>
            </a:endParaRPr>
          </a:p>
          <a:p>
            <a:pPr>
              <a:lnSpc>
                <a:spcPct val="100000"/>
              </a:lnSpc>
            </a:pPr>
            <a:r>
              <a:rPr lang="en-IN" sz="1800" b="0" strike="noStrike" spc="-1">
                <a:solidFill>
                  <a:srgbClr val="808080"/>
                </a:solidFill>
                <a:latin typeface="Calibri"/>
                <a:ea typeface="Calibri"/>
              </a:rPr>
              <a:t>	float rateOfInterest();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SBI implements Bank{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float rateOfInterest(){return 9.15f;}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PNB implements Bank{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float rateOfInterest(){return 9.7f;}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TestInterface2{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static void main(String[] args){  </a:t>
            </a:r>
            <a:endParaRPr lang="en-IN" sz="1800" b="0" strike="noStrike" spc="-1">
              <a:latin typeface="Arial"/>
            </a:endParaRPr>
          </a:p>
          <a:p>
            <a:pPr>
              <a:lnSpc>
                <a:spcPct val="100000"/>
              </a:lnSpc>
            </a:pPr>
            <a:r>
              <a:rPr lang="en-IN" sz="1800" b="0" strike="noStrike" spc="-1">
                <a:solidFill>
                  <a:srgbClr val="808080"/>
                </a:solidFill>
                <a:latin typeface="Calibri"/>
                <a:ea typeface="Calibri"/>
              </a:rPr>
              <a:t>		Bank b=new SBI();  </a:t>
            </a:r>
            <a:endParaRPr lang="en-IN" sz="1800" b="0" strike="noStrike" spc="-1">
              <a:latin typeface="Arial"/>
            </a:endParaRPr>
          </a:p>
          <a:p>
            <a:pPr>
              <a:lnSpc>
                <a:spcPct val="100000"/>
              </a:lnSpc>
            </a:pPr>
            <a:r>
              <a:rPr lang="en-IN" sz="1800" b="0" strike="noStrike" spc="-1">
                <a:solidFill>
                  <a:srgbClr val="808080"/>
                </a:solidFill>
                <a:latin typeface="Calibri"/>
                <a:ea typeface="Calibri"/>
              </a:rPr>
              <a:t>		System.out.println("ROI: "+b.rateOfInterest());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Marker Interface</a:t>
            </a:r>
            <a:endParaRPr lang="en-IN" sz="2800" b="0" strike="noStrike" spc="-1">
              <a:latin typeface="Arial"/>
            </a:endParaRPr>
          </a:p>
        </p:txBody>
      </p:sp>
      <p:sp>
        <p:nvSpPr>
          <p:cNvPr id="144"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A </a:t>
            </a:r>
            <a:r>
              <a:rPr lang="en-IN" sz="2400" b="1" strike="noStrike" spc="-1">
                <a:solidFill>
                  <a:srgbClr val="808080"/>
                </a:solidFill>
                <a:latin typeface="Calibri"/>
                <a:ea typeface="Calibri"/>
              </a:rPr>
              <a:t>marker interface</a:t>
            </a:r>
            <a:r>
              <a:rPr lang="en-IN" sz="2400" b="0" strike="noStrike" spc="-1">
                <a:solidFill>
                  <a:srgbClr val="808080"/>
                </a:solidFill>
                <a:latin typeface="Calibri"/>
                <a:ea typeface="Calibri"/>
              </a:rPr>
              <a:t> is an interface that doesn't have any methods or constants inside it.</a:t>
            </a:r>
            <a:endParaRPr lang="en-IN" sz="2400" b="0" strike="noStrike" spc="-1">
              <a:latin typeface="Arial"/>
            </a:endParaRPr>
          </a:p>
          <a:p>
            <a:pPr>
              <a:lnSpc>
                <a:spcPct val="100000"/>
              </a:lnSpc>
            </a:pPr>
            <a:r>
              <a:rPr lang="en-IN" sz="2400" b="0" strike="noStrike" spc="-1">
                <a:solidFill>
                  <a:srgbClr val="808080"/>
                </a:solidFill>
                <a:latin typeface="Calibri"/>
                <a:ea typeface="Calibri"/>
              </a:rPr>
              <a:t>It provides run-time type information about objects, so the compiler and JVM have additional information about the object. A marker interface is also called a tagging interface.</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Eg, Seriallizable, Clonable, Remote</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IN" sz="2800" b="1" strike="noStrike" spc="-1">
                <a:solidFill>
                  <a:srgbClr val="FFFFFF"/>
                </a:solidFill>
                <a:latin typeface="Calibri"/>
                <a:ea typeface="Calibri"/>
              </a:rPr>
              <a:t>Agenda</a:t>
            </a:r>
            <a:endParaRPr lang="en-IN" sz="2800" b="0" strike="noStrike" spc="-1">
              <a:latin typeface="Arial"/>
            </a:endParaRPr>
          </a:p>
        </p:txBody>
      </p:sp>
      <p:sp>
        <p:nvSpPr>
          <p:cNvPr id="133" name="CustomShape 2"/>
          <p:cNvSpPr/>
          <p:nvPr/>
        </p:nvSpPr>
        <p:spPr>
          <a:xfrm>
            <a:off x="584280" y="137736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strike="noStrike" spc="-1">
              <a:latin typeface="Arial"/>
            </a:endParaRPr>
          </a:p>
          <a:p>
            <a:pPr marL="285750" indent="-163195">
              <a:buClr>
                <a:srgbClr val="808080"/>
              </a:buClr>
              <a:buFont typeface="Times New Roman,Serif"/>
              <a:buChar char="–"/>
            </a:pPr>
            <a:r>
              <a:rPr lang="en-IN" sz="2000" spc="-1">
                <a:solidFill>
                  <a:srgbClr val="808080"/>
                </a:solidFill>
                <a:latin typeface="Calibri"/>
              </a:rPr>
              <a:t>OOPs Concepts</a:t>
            </a:r>
          </a:p>
          <a:p>
            <a:pPr marL="285750" indent="-163195">
              <a:buClr>
                <a:srgbClr val="808080"/>
              </a:buClr>
              <a:buFont typeface="Times New Roman,Serif"/>
              <a:buChar char="–"/>
            </a:pPr>
            <a:r>
              <a:rPr lang="en-IN" sz="2000" spc="-1">
                <a:solidFill>
                  <a:srgbClr val="808080"/>
                </a:solidFill>
                <a:latin typeface="Calibri"/>
              </a:rPr>
              <a:t>Constructors</a:t>
            </a:r>
            <a:endParaRPr lang="en-IN"/>
          </a:p>
          <a:p>
            <a:pPr marL="285750" indent="-163195">
              <a:buClr>
                <a:srgbClr val="808080"/>
              </a:buClr>
              <a:buFont typeface="Times New Roman,Serif"/>
              <a:buChar char="–"/>
            </a:pPr>
            <a:r>
              <a:rPr lang="en-IN" sz="2000" spc="-1">
                <a:solidFill>
                  <a:srgbClr val="808080"/>
                </a:solidFill>
                <a:latin typeface="Calibri"/>
              </a:rPr>
              <a:t>Getters and Setters</a:t>
            </a:r>
          </a:p>
          <a:p>
            <a:pPr marL="285750" indent="-163195">
              <a:buClr>
                <a:srgbClr val="808080"/>
              </a:buClr>
              <a:buFont typeface="Times New Roman,Serif"/>
              <a:buChar char="–"/>
            </a:pPr>
            <a:r>
              <a:rPr lang="en-IN" sz="2000" spc="-1">
                <a:solidFill>
                  <a:srgbClr val="808080"/>
                </a:solidFill>
                <a:latin typeface="Calibri"/>
              </a:rPr>
              <a:t>This, super keyword, </a:t>
            </a:r>
            <a:r>
              <a:rPr lang="en-IN" sz="2000" spc="-1" err="1">
                <a:solidFill>
                  <a:srgbClr val="808080"/>
                </a:solidFill>
                <a:latin typeface="Calibri"/>
              </a:rPr>
              <a:t>toString</a:t>
            </a:r>
            <a:r>
              <a:rPr lang="en-IN" sz="2000" spc="-1">
                <a:solidFill>
                  <a:srgbClr val="808080"/>
                </a:solidFill>
                <a:latin typeface="Calibri"/>
              </a:rPr>
              <a:t>() and </a:t>
            </a:r>
            <a:r>
              <a:rPr lang="en-IN" sz="2000" spc="-1" err="1">
                <a:solidFill>
                  <a:srgbClr val="808080"/>
                </a:solidFill>
                <a:latin typeface="Calibri"/>
              </a:rPr>
              <a:t>hashcode</a:t>
            </a:r>
            <a:r>
              <a:rPr lang="en-IN" sz="2000" spc="-1">
                <a:solidFill>
                  <a:srgbClr val="808080"/>
                </a:solidFill>
                <a:latin typeface="Calibri"/>
              </a:rPr>
              <a:t>()</a:t>
            </a:r>
          </a:p>
          <a:p>
            <a:pPr marL="285750" indent="-163195">
              <a:buClr>
                <a:srgbClr val="808080"/>
              </a:buClr>
              <a:buFont typeface="Times New Roman,Serif"/>
              <a:buChar char="–"/>
            </a:pPr>
            <a:r>
              <a:rPr lang="en-IN" sz="2000" spc="-1">
                <a:solidFill>
                  <a:srgbClr val="808080"/>
                </a:solidFill>
                <a:latin typeface="Arial"/>
                <a:cs typeface="Arial"/>
              </a:rPr>
              <a:t>Abstract Class and Interface</a:t>
            </a:r>
          </a:p>
          <a:p>
            <a:pPr marL="342900" lvl="1" indent="-113030">
              <a:buFont typeface="Times New Roman,Serif"/>
              <a:buChar char="•"/>
            </a:pPr>
            <a:r>
              <a:rPr lang="en-IN" spc="-1">
                <a:solidFill>
                  <a:srgbClr val="808080"/>
                </a:solidFill>
                <a:latin typeface="Arial"/>
                <a:cs typeface="Arial"/>
              </a:rPr>
              <a:t>Interface</a:t>
            </a:r>
          </a:p>
          <a:p>
            <a:pPr marL="342900" lvl="1" indent="-113030">
              <a:buFont typeface="Times New Roman,Serif"/>
              <a:buChar char="•"/>
            </a:pPr>
            <a:r>
              <a:rPr lang="en-IN" spc="-1">
                <a:solidFill>
                  <a:srgbClr val="808080"/>
                </a:solidFill>
                <a:latin typeface="Arial"/>
                <a:cs typeface="Arial"/>
              </a:rPr>
              <a:t>Marker Interface</a:t>
            </a:r>
          </a:p>
          <a:p>
            <a:pPr marL="342900" lvl="1" indent="-113030">
              <a:buFont typeface="Times New Roman,Serif"/>
              <a:buChar char="•"/>
            </a:pPr>
            <a:r>
              <a:rPr lang="en-IN" spc="-1">
                <a:solidFill>
                  <a:srgbClr val="808080"/>
                </a:solidFill>
                <a:latin typeface="Arial"/>
                <a:cs typeface="Arial"/>
              </a:rPr>
              <a:t>Functional Interface</a:t>
            </a:r>
          </a:p>
          <a:p>
            <a:pPr marL="342900" lvl="1" indent="-113030">
              <a:buFont typeface="Times New Roman,Serif"/>
              <a:buChar char="•"/>
            </a:pPr>
            <a:r>
              <a:rPr lang="en-IN" spc="-1">
                <a:solidFill>
                  <a:srgbClr val="808080"/>
                </a:solidFill>
                <a:latin typeface="Arial"/>
                <a:cs typeface="Arial"/>
              </a:rPr>
              <a:t>Abstract class</a:t>
            </a:r>
            <a:endParaRPr lang="en-IN" spc="-1">
              <a:solidFill>
                <a:srgbClr val="808080"/>
              </a:solidFill>
              <a:cs typeface="Arial"/>
            </a:endParaRPr>
          </a:p>
          <a:p>
            <a:pPr lvl="1" indent="-163195">
              <a:buClr>
                <a:srgbClr val="808080"/>
              </a:buClr>
              <a:buFont typeface="Times New Roman"/>
              <a:buChar char="–"/>
            </a:pPr>
            <a:r>
              <a:rPr lang="en-IN" sz="2000" spc="-1">
                <a:solidFill>
                  <a:srgbClr val="808080"/>
                </a:solidFill>
                <a:ea typeface="+mn-lt"/>
                <a:cs typeface="+mn-lt"/>
              </a:rPr>
              <a:t>Wrapper classes and Custom Wrapper classes</a:t>
            </a:r>
            <a:endParaRPr lang="en-IN" sz="2000" spc="-1">
              <a:solidFill>
                <a:srgbClr val="808080"/>
              </a:solidFill>
              <a:latin typeface="Calibri"/>
              <a:cs typeface="Arial"/>
            </a:endParaRPr>
          </a:p>
          <a:p>
            <a:pPr lvl="1" indent="-163195">
              <a:buClr>
                <a:srgbClr val="808080"/>
              </a:buClr>
              <a:buFont typeface="Times New Roman"/>
              <a:buChar char="–"/>
            </a:pPr>
            <a:r>
              <a:rPr lang="en-IN" sz="2000" spc="-1">
                <a:solidFill>
                  <a:srgbClr val="808080"/>
                </a:solidFill>
                <a:latin typeface="Calibri"/>
              </a:rPr>
              <a:t>Packages</a:t>
            </a:r>
            <a:endParaRPr lang="en-IN" sz="2000" spc="-1">
              <a:solidFill>
                <a:srgbClr val="000000"/>
              </a:solidFill>
              <a:latin typeface="Arial"/>
            </a:endParaRPr>
          </a:p>
          <a:p>
            <a:pPr lvl="1" indent="-163195">
              <a:buClr>
                <a:srgbClr val="808080"/>
              </a:buClr>
              <a:buFont typeface="Times New Roman"/>
              <a:buChar char="–"/>
            </a:pPr>
            <a:r>
              <a:rPr lang="en-IN" sz="2000" spc="-1">
                <a:solidFill>
                  <a:srgbClr val="808080"/>
                </a:solidFill>
                <a:latin typeface="Calibri"/>
              </a:rPr>
              <a:t>Access Modifier</a:t>
            </a:r>
            <a:endParaRPr lang="en-IN" sz="2000" spc="-1">
              <a:solidFill>
                <a:srgbClr val="000000"/>
              </a:solidFill>
              <a:latin typeface="Arial"/>
            </a:endParaRPr>
          </a:p>
          <a:p>
            <a:pPr lvl="1" indent="-163195">
              <a:buClr>
                <a:srgbClr val="808080"/>
              </a:buClr>
              <a:buFont typeface="Times New Roman"/>
              <a:buChar char="–"/>
            </a:pPr>
            <a:r>
              <a:rPr lang="en-IN" sz="2000" spc="-1">
                <a:solidFill>
                  <a:srgbClr val="808080"/>
                </a:solidFill>
                <a:latin typeface="Calibri"/>
              </a:rPr>
              <a:t>Final Keyword</a:t>
            </a:r>
            <a:endParaRPr lang="en-IN" sz="2000" spc="-1">
              <a:solidFill>
                <a:srgbClr val="000000"/>
              </a:solidFill>
              <a:latin typeface="Arial"/>
            </a:endParaRPr>
          </a:p>
          <a:p>
            <a:pPr lvl="1" indent="-163195">
              <a:buClr>
                <a:srgbClr val="808080"/>
              </a:buClr>
              <a:buFont typeface="Times New Roman"/>
              <a:buChar char="–"/>
            </a:pPr>
            <a:r>
              <a:rPr lang="en-IN" sz="2000" spc="-1">
                <a:solidFill>
                  <a:srgbClr val="808080"/>
                </a:solidFill>
                <a:latin typeface="Calibri"/>
              </a:rPr>
              <a:t>Static Keyword</a:t>
            </a:r>
            <a:endParaRPr lang="en-IN" sz="2000" b="0" strike="noStrike" spc="-1">
              <a:solidFill>
                <a:srgbClr val="000000"/>
              </a:solidFill>
              <a:latin typeface="Arial"/>
            </a:endParaRPr>
          </a:p>
          <a:p>
            <a:pPr marL="294005" lvl="1">
              <a:lnSpc>
                <a:spcPct val="100000"/>
              </a:lnSpc>
              <a:buClr>
                <a:srgbClr val="808080"/>
              </a:buClr>
              <a:tabLst>
                <a:tab pos="0" algn="l"/>
              </a:tabLst>
            </a:pPr>
            <a:endParaRPr lang="en-IN" sz="2000" spc="-1">
              <a:solidFill>
                <a:srgbClr val="808080"/>
              </a:solidFill>
              <a:latin typeface="Calibri"/>
            </a:endParaRPr>
          </a:p>
          <a:p>
            <a:pPr marL="177800" indent="457200">
              <a:tabLst>
                <a:tab pos="0" algn="l"/>
              </a:tabLst>
            </a:pPr>
            <a:endParaRPr lang="en-IN" sz="2000" spc="-1">
              <a:latin typeface="Arial"/>
            </a:endParaRPr>
          </a:p>
          <a:p>
            <a:pPr marL="177800" indent="-175895">
              <a:tabLst>
                <a:tab pos="0" algn="l"/>
              </a:tabLst>
            </a:pPr>
            <a:endParaRPr lang="en-IN" sz="2000" spc="-1">
              <a:latin typeface="Arial"/>
            </a:endParaRPr>
          </a:p>
        </p:txBody>
      </p:sp>
      <p:sp>
        <p:nvSpPr>
          <p:cNvPr id="134" name="CustomShape 3"/>
          <p:cNvSpPr/>
          <p:nvPr/>
        </p:nvSpPr>
        <p:spPr>
          <a:xfrm>
            <a:off x="0" y="6624720"/>
            <a:ext cx="2970360" cy="21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069DDB5C-F40A-41F6-832C-6413CE485E9C}" type="slidenum">
              <a:rPr lang="en-IN" sz="1800" b="0" strike="noStrike" spc="-1">
                <a:solidFill>
                  <a:srgbClr val="000000"/>
                </a:solidFill>
                <a:latin typeface="Calibri"/>
                <a:ea typeface="Calibri"/>
              </a:rPr>
              <a:t>2</a:t>
            </a:fld>
            <a:endParaRPr lang="en-IN" sz="1800" b="0" strike="noStrike" spc="-1">
              <a:latin typeface="Aria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Functional Interface</a:t>
            </a:r>
            <a:endParaRPr lang="en-IN" sz="2800" b="0" strike="noStrike" spc="-1">
              <a:latin typeface="Arial"/>
            </a:endParaRPr>
          </a:p>
        </p:txBody>
      </p:sp>
      <p:sp>
        <p:nvSpPr>
          <p:cNvPr id="146"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An Interface which contains single abstract method and it can contains any number of default and static method</a:t>
            </a:r>
            <a:endParaRPr lang="en-IN" sz="2400" b="0" strike="noStrike" spc="-1">
              <a:latin typeface="Arial"/>
            </a:endParaRPr>
          </a:p>
          <a:p>
            <a:pPr>
              <a:lnSpc>
                <a:spcPct val="100000"/>
              </a:lnSpc>
            </a:pPr>
            <a:r>
              <a:rPr lang="en-IN" sz="2400" b="0" strike="noStrike" spc="-1">
                <a:solidFill>
                  <a:srgbClr val="808080"/>
                </a:solidFill>
                <a:latin typeface="Calibri"/>
                <a:ea typeface="Calibri"/>
              </a:rPr>
              <a:t>Annotation =&gt; </a:t>
            </a:r>
            <a:r>
              <a:rPr lang="en-IN" sz="2400" b="1" strike="noStrike" spc="-1">
                <a:solidFill>
                  <a:srgbClr val="808080"/>
                </a:solidFill>
                <a:latin typeface="Calibri"/>
                <a:ea typeface="Calibri"/>
              </a:rPr>
              <a:t>@FunctionalInterface</a:t>
            </a:r>
            <a:endParaRPr lang="en-IN" sz="2400" b="0" strike="noStrike" spc="-1">
              <a:latin typeface="Arial"/>
            </a:endParaRPr>
          </a:p>
          <a:p>
            <a:pPr>
              <a:lnSpc>
                <a:spcPct val="100000"/>
              </a:lnSpc>
            </a:pPr>
            <a:r>
              <a:rPr lang="en-IN" sz="2400" b="0" strike="noStrike" spc="-1">
                <a:solidFill>
                  <a:srgbClr val="808080"/>
                </a:solidFill>
                <a:latin typeface="Calibri"/>
                <a:ea typeface="Calibri"/>
              </a:rPr>
              <a:t>It is not mandatory</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Only used to remove the mistake done by the developer.</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Eg, Runnable, ActionListener, Comparable</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48"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Variables : </a:t>
            </a:r>
            <a:endParaRPr lang="en-IN" sz="2400" b="0" strike="noStrike" spc="-1">
              <a:latin typeface="Arial"/>
            </a:endParaRPr>
          </a:p>
          <a:p>
            <a:pPr>
              <a:lnSpc>
                <a:spcPct val="100000"/>
              </a:lnSpc>
            </a:pPr>
            <a:r>
              <a:rPr lang="en-IN" sz="2400" b="0" strike="noStrike" spc="-1">
                <a:solidFill>
                  <a:srgbClr val="808080"/>
                </a:solidFill>
                <a:latin typeface="Calibri"/>
                <a:ea typeface="Calibri"/>
              </a:rPr>
              <a:t>---------------</a:t>
            </a:r>
            <a:endParaRPr lang="en-IN" sz="2400" b="0" strike="noStrike" spc="-1">
              <a:latin typeface="Arial"/>
            </a:endParaRPr>
          </a:p>
          <a:p>
            <a:pPr>
              <a:lnSpc>
                <a:spcPct val="100000"/>
              </a:lnSpc>
            </a:pPr>
            <a:r>
              <a:rPr lang="en-IN" sz="2400" b="0" strike="noStrike" spc="-1">
                <a:solidFill>
                  <a:srgbClr val="808080"/>
                </a:solidFill>
                <a:latin typeface="Calibri"/>
                <a:ea typeface="Calibri"/>
              </a:rPr>
              <a:t>Every variable present in interface is public static final</a:t>
            </a:r>
            <a:endParaRPr lang="en-IN" sz="2400" b="0" strike="noStrike" spc="-1">
              <a:latin typeface="Arial"/>
            </a:endParaRPr>
          </a:p>
          <a:p>
            <a:pPr>
              <a:lnSpc>
                <a:spcPct val="100000"/>
              </a:lnSpc>
            </a:pPr>
            <a:r>
              <a:rPr lang="en-IN" sz="2400" b="0" strike="noStrike" spc="-1">
                <a:solidFill>
                  <a:srgbClr val="808080"/>
                </a:solidFill>
                <a:latin typeface="Calibri"/>
                <a:ea typeface="Calibri"/>
              </a:rPr>
              <a:t>No enhancement is done for variables in v1.7, 1.8 or 1.9</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Methods :</a:t>
            </a:r>
            <a:endParaRPr lang="en-IN" sz="2400" b="0" strike="noStrike" spc="-1">
              <a:latin typeface="Arial"/>
            </a:endParaRPr>
          </a:p>
          <a:p>
            <a:pPr>
              <a:lnSpc>
                <a:spcPct val="100000"/>
              </a:lnSpc>
            </a:pPr>
            <a:r>
              <a:rPr lang="en-IN" sz="2400" b="0" strike="noStrike" spc="-1">
                <a:solidFill>
                  <a:srgbClr val="808080"/>
                </a:solidFill>
                <a:latin typeface="Calibri"/>
                <a:ea typeface="Calibri"/>
              </a:rPr>
              <a:t>---------------</a:t>
            </a:r>
            <a:endParaRPr lang="en-IN" sz="2400" b="0" strike="noStrike" spc="-1">
              <a:latin typeface="Arial"/>
            </a:endParaRPr>
          </a:p>
          <a:p>
            <a:pPr>
              <a:lnSpc>
                <a:spcPct val="100000"/>
              </a:lnSpc>
            </a:pPr>
            <a:r>
              <a:rPr lang="en-IN" sz="2400" b="0" strike="noStrike" spc="-1">
                <a:solidFill>
                  <a:srgbClr val="808080"/>
                </a:solidFill>
                <a:latin typeface="Calibri"/>
                <a:ea typeface="Calibri"/>
              </a:rPr>
              <a:t>In v1.7 : the methods are public and abstract.</a:t>
            </a:r>
            <a:endParaRPr lang="en-IN" sz="2400" b="0" strike="noStrike" spc="-1">
              <a:latin typeface="Arial"/>
            </a:endParaRPr>
          </a:p>
          <a:p>
            <a:pPr>
              <a:lnSpc>
                <a:spcPct val="100000"/>
              </a:lnSpc>
            </a:pPr>
            <a:r>
              <a:rPr lang="en-IN" sz="2400" b="0" strike="noStrike" spc="-1">
                <a:solidFill>
                  <a:srgbClr val="808080"/>
                </a:solidFill>
                <a:latin typeface="Calibri"/>
                <a:ea typeface="Calibri"/>
              </a:rPr>
              <a:t>In v1.8 : default methods + static methods</a:t>
            </a:r>
            <a:endParaRPr lang="en-IN" sz="2400" b="0" strike="noStrike" spc="-1">
              <a:latin typeface="Arial"/>
            </a:endParaRPr>
          </a:p>
          <a:p>
            <a:pPr>
              <a:lnSpc>
                <a:spcPct val="100000"/>
              </a:lnSpc>
            </a:pPr>
            <a:r>
              <a:rPr lang="en-IN" sz="2400" b="0" strike="noStrike" spc="-1">
                <a:solidFill>
                  <a:srgbClr val="808080"/>
                </a:solidFill>
                <a:latin typeface="Calibri"/>
                <a:ea typeface="Calibri"/>
              </a:rPr>
              <a:t>In v1.9 : private methods allowed</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50"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Let assume that there are 2 methods in the interface, then if we implement that interface in multiple classes then we need to declare that method in all the classes.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interface Collection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m1();</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m2();</a:t>
            </a:r>
            <a:endParaRPr lang="en-IN" sz="1800" b="0" strike="noStrike" spc="-1">
              <a:latin typeface="Arial"/>
            </a:endParaRPr>
          </a:p>
          <a:p>
            <a:pPr>
              <a:lnSpc>
                <a:spcPct val="100000"/>
              </a:lnSpc>
            </a:pPr>
            <a:r>
              <a:rPr lang="en-IN" sz="1800" b="0" strike="noStrike" spc="-1">
                <a:solidFill>
                  <a:srgbClr val="808080"/>
                </a:solidFill>
                <a:latin typeface="Calibri"/>
                <a:ea typeface="Calibri"/>
              </a:rPr>
              <a:t>}</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ArrayList implements Collection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m1 ()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m1() {..........}</a:t>
            </a:r>
            <a:endParaRPr lang="en-IN" sz="1800" b="0" strike="noStrike" spc="-1">
              <a:latin typeface="Arial"/>
            </a:endParaRPr>
          </a:p>
          <a:p>
            <a:pPr>
              <a:lnSpc>
                <a:spcPct val="100000"/>
              </a:lnSpc>
            </a:pPr>
            <a:r>
              <a:rPr lang="en-IN" sz="1800" b="0" strike="noStrike" spc="-1">
                <a:solidFill>
                  <a:srgbClr val="808080"/>
                </a:solidFill>
                <a:latin typeface="Calibri"/>
                <a:ea typeface="Calibri"/>
              </a:rPr>
              <a:t>}</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HashSet implements Collection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m1 ()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m1() {..........}</a:t>
            </a:r>
            <a:endParaRPr lang="en-IN" sz="1800" b="0" strike="noStrike" spc="-1">
              <a:latin typeface="Arial"/>
            </a:endParaRPr>
          </a:p>
          <a:p>
            <a:pPr>
              <a:lnSpc>
                <a:spcPct val="100000"/>
              </a:lnSpc>
            </a:pPr>
            <a:r>
              <a:rPr lang="en-IN" sz="1800" b="0" strike="noStrike" spc="-1">
                <a:solidFill>
                  <a:srgbClr val="808080"/>
                </a:solidFill>
                <a:latin typeface="Calibri"/>
                <a:ea typeface="Calibri"/>
              </a:rPr>
              <a:t>}</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52"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Now once declared, If we want to add one new method m3() in the Collection interface then we need to add that method again to all classes. To solve this issue the concepts came as the default method. </a:t>
            </a:r>
            <a:endParaRPr lang="en-IN" sz="1800" b="0" strike="noStrike" spc="-1">
              <a:latin typeface="Arial"/>
            </a:endParaRPr>
          </a:p>
          <a:p>
            <a:pPr>
              <a:lnSpc>
                <a:spcPct val="100000"/>
              </a:lnSpc>
            </a:pPr>
            <a:r>
              <a:rPr lang="en-IN" sz="1800" b="0" strike="noStrike" spc="-1">
                <a:solidFill>
                  <a:srgbClr val="808080"/>
                </a:solidFill>
                <a:latin typeface="Calibri"/>
                <a:ea typeface="Calibri"/>
              </a:rPr>
              <a:t>Without affecting implementation classes, if we want to add a new method to the interface, then we can go for the default method.</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808080"/>
                </a:solidFill>
                <a:latin typeface="Calibri"/>
                <a:ea typeface="Calibri"/>
              </a:rPr>
              <a:t>Why is the static method required in the interface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If there are a number of </a:t>
            </a:r>
            <a:r>
              <a:rPr lang="en-IN" sz="1800" b="1" strike="noStrike" spc="-1">
                <a:solidFill>
                  <a:srgbClr val="808080"/>
                </a:solidFill>
                <a:latin typeface="Calibri"/>
                <a:ea typeface="Calibri"/>
              </a:rPr>
              <a:t>static</a:t>
            </a:r>
            <a:r>
              <a:rPr lang="en-IN" sz="1800" b="0" strike="noStrike" spc="-1">
                <a:solidFill>
                  <a:srgbClr val="808080"/>
                </a:solidFill>
                <a:latin typeface="Calibri"/>
                <a:ea typeface="Calibri"/>
              </a:rPr>
              <a:t> methods in a class, for accessing that method we don’t need to create an object also as a static method called by className. That’s why an interface static method is allowed to improve the performance as class is a heavy component (heavy component means that we have a constructor, etc.) as compared to interface.</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Abstract class</a:t>
            </a:r>
            <a:endParaRPr lang="en-IN" sz="2800" b="0" strike="noStrike" spc="-1">
              <a:latin typeface="Arial"/>
            </a:endParaRPr>
          </a:p>
        </p:txBody>
      </p:sp>
      <p:sp>
        <p:nvSpPr>
          <p:cNvPr id="154"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Abstract class in Java is similar to interface except that it can contain default method implementation. An abstract class can have an abstract method without body and it can have methods with implementation also.</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808080"/>
                </a:solidFill>
                <a:latin typeface="Calibri"/>
                <a:ea typeface="Calibri"/>
              </a:rPr>
              <a:t>abstract</a:t>
            </a:r>
            <a:r>
              <a:rPr lang="en-IN" sz="2400" b="0" strike="noStrike" spc="-1">
                <a:solidFill>
                  <a:srgbClr val="808080"/>
                </a:solidFill>
                <a:latin typeface="Calibri"/>
                <a:ea typeface="Calibri"/>
              </a:rPr>
              <a:t> keyword is used to create a abstract class and method.</a:t>
            </a:r>
            <a:endParaRPr lang="en-IN" sz="2400" b="0" strike="noStrike" spc="-1">
              <a:latin typeface="Arial"/>
            </a:endParaRPr>
          </a:p>
          <a:p>
            <a:pPr>
              <a:lnSpc>
                <a:spcPct val="100000"/>
              </a:lnSpc>
            </a:pPr>
            <a:r>
              <a:rPr lang="en-IN" sz="2400" b="0" strike="noStrike" spc="-1">
                <a:solidFill>
                  <a:srgbClr val="808080"/>
                </a:solidFill>
                <a:latin typeface="Calibri"/>
                <a:ea typeface="Calibri"/>
              </a:rPr>
              <a:t>It can have constructores and static method.</a:t>
            </a:r>
            <a:endParaRPr lang="en-IN" sz="2400" b="0" strike="noStrike" spc="-1">
              <a:latin typeface="Arial"/>
            </a:endParaRPr>
          </a:p>
          <a:p>
            <a:pPr>
              <a:lnSpc>
                <a:spcPct val="100000"/>
              </a:lnSpc>
            </a:pPr>
            <a:r>
              <a:rPr lang="en-IN" sz="2400" b="0" strike="noStrike" spc="-1">
                <a:solidFill>
                  <a:srgbClr val="808080"/>
                </a:solidFill>
                <a:latin typeface="Calibri"/>
                <a:ea typeface="Calibri"/>
              </a:rPr>
              <a:t>It can have final methods which will force the subclass not to change the body of the method.</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Abstact Class</a:t>
            </a:r>
            <a:endParaRPr lang="en-IN" sz="2800" b="0" strike="noStrike" spc="-1">
              <a:latin typeface="Arial"/>
            </a:endParaRPr>
          </a:p>
        </p:txBody>
      </p:sp>
      <p:sp>
        <p:nvSpPr>
          <p:cNvPr id="156"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400" b="0" strike="noStrike" spc="-1">
                <a:solidFill>
                  <a:srgbClr val="808080"/>
                </a:solidFill>
                <a:latin typeface="Calibri"/>
                <a:ea typeface="Calibri"/>
              </a:rPr>
              <a:t>public abstract class Person {</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r>
              <a:rPr lang="en-IN" sz="1400" b="0" strike="noStrike" spc="-1">
                <a:solidFill>
                  <a:srgbClr val="808080"/>
                </a:solidFill>
                <a:latin typeface="Calibri"/>
                <a:ea typeface="Calibri"/>
              </a:rPr>
              <a:t>	private String name;</a:t>
            </a:r>
            <a:endParaRPr lang="en-IN" sz="1400" b="0" strike="noStrike" spc="-1">
              <a:latin typeface="Arial"/>
            </a:endParaRPr>
          </a:p>
          <a:p>
            <a:pPr>
              <a:lnSpc>
                <a:spcPct val="100000"/>
              </a:lnSpc>
            </a:pPr>
            <a:r>
              <a:rPr lang="en-IN" sz="1400" b="0" strike="noStrike" spc="-1">
                <a:solidFill>
                  <a:srgbClr val="808080"/>
                </a:solidFill>
                <a:latin typeface="Calibri"/>
                <a:ea typeface="Calibri"/>
              </a:rPr>
              <a:t>	private String gender;</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r>
              <a:rPr lang="en-IN" sz="1400" b="0" strike="noStrike" spc="-1">
                <a:solidFill>
                  <a:srgbClr val="808080"/>
                </a:solidFill>
                <a:latin typeface="Calibri"/>
                <a:ea typeface="Calibri"/>
              </a:rPr>
              <a:t>	public Person(String nm, String gen){</a:t>
            </a:r>
            <a:endParaRPr lang="en-IN" sz="1400" b="0" strike="noStrike" spc="-1">
              <a:latin typeface="Arial"/>
            </a:endParaRPr>
          </a:p>
          <a:p>
            <a:pPr>
              <a:lnSpc>
                <a:spcPct val="100000"/>
              </a:lnSpc>
            </a:pPr>
            <a:r>
              <a:rPr lang="en-IN" sz="1400" b="0" strike="noStrike" spc="-1">
                <a:solidFill>
                  <a:srgbClr val="808080"/>
                </a:solidFill>
                <a:latin typeface="Calibri"/>
                <a:ea typeface="Calibri"/>
              </a:rPr>
              <a:t>		this.name=nm;</a:t>
            </a:r>
            <a:endParaRPr lang="en-IN" sz="1400" b="0" strike="noStrike" spc="-1">
              <a:latin typeface="Arial"/>
            </a:endParaRPr>
          </a:p>
          <a:p>
            <a:pPr>
              <a:lnSpc>
                <a:spcPct val="100000"/>
              </a:lnSpc>
            </a:pPr>
            <a:r>
              <a:rPr lang="en-IN" sz="1400" b="0" strike="noStrike" spc="-1">
                <a:solidFill>
                  <a:srgbClr val="808080"/>
                </a:solidFill>
                <a:latin typeface="Calibri"/>
                <a:ea typeface="Calibri"/>
              </a:rPr>
              <a:t>		this.gender=gen;</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r>
              <a:rPr lang="en-IN" sz="1400" b="0" strike="noStrike" spc="-1">
                <a:solidFill>
                  <a:srgbClr val="808080"/>
                </a:solidFill>
                <a:latin typeface="Calibri"/>
                <a:ea typeface="Calibri"/>
              </a:rPr>
              <a:t>	//abstract method</a:t>
            </a:r>
            <a:endParaRPr lang="en-IN" sz="1400" b="0" strike="noStrike" spc="-1">
              <a:latin typeface="Arial"/>
            </a:endParaRPr>
          </a:p>
          <a:p>
            <a:pPr>
              <a:lnSpc>
                <a:spcPct val="100000"/>
              </a:lnSpc>
            </a:pPr>
            <a:r>
              <a:rPr lang="en-IN" sz="1400" b="0" strike="noStrike" spc="-1">
                <a:solidFill>
                  <a:srgbClr val="808080"/>
                </a:solidFill>
                <a:latin typeface="Calibri"/>
                <a:ea typeface="Calibri"/>
              </a:rPr>
              <a:t>	public abstract void work();</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r>
              <a:rPr lang="en-IN" sz="1400" b="0" strike="noStrike" spc="-1">
                <a:solidFill>
                  <a:srgbClr val="808080"/>
                </a:solidFill>
                <a:latin typeface="Calibri"/>
                <a:ea typeface="Calibri"/>
              </a:rPr>
              <a:t>	@Override</a:t>
            </a:r>
            <a:endParaRPr lang="en-IN" sz="1400" b="0" strike="noStrike" spc="-1">
              <a:latin typeface="Arial"/>
            </a:endParaRPr>
          </a:p>
          <a:p>
            <a:pPr>
              <a:lnSpc>
                <a:spcPct val="100000"/>
              </a:lnSpc>
            </a:pPr>
            <a:r>
              <a:rPr lang="en-IN" sz="1400" b="0" strike="noStrike" spc="-1">
                <a:solidFill>
                  <a:srgbClr val="808080"/>
                </a:solidFill>
                <a:latin typeface="Calibri"/>
                <a:ea typeface="Calibri"/>
              </a:rPr>
              <a:t>	public String toString(){</a:t>
            </a:r>
            <a:endParaRPr lang="en-IN" sz="1400" b="0" strike="noStrike" spc="-1">
              <a:latin typeface="Arial"/>
            </a:endParaRPr>
          </a:p>
          <a:p>
            <a:pPr>
              <a:lnSpc>
                <a:spcPct val="100000"/>
              </a:lnSpc>
            </a:pPr>
            <a:r>
              <a:rPr lang="en-IN" sz="1400" b="0" strike="noStrike" spc="-1">
                <a:solidFill>
                  <a:srgbClr val="808080"/>
                </a:solidFill>
                <a:latin typeface="Calibri"/>
                <a:ea typeface="Calibri"/>
              </a:rPr>
              <a:t>		return "Name="+this.name+"::Gender="+this.gender;</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808080"/>
                </a:solidFill>
                <a:latin typeface="Calibri"/>
                <a:ea typeface="Calibri"/>
              </a:rPr>
              <a:t>	public void changeName(String newName) {</a:t>
            </a:r>
            <a:endParaRPr lang="en-IN" sz="1400" b="0" strike="noStrike" spc="-1">
              <a:latin typeface="Arial"/>
            </a:endParaRPr>
          </a:p>
          <a:p>
            <a:pPr>
              <a:lnSpc>
                <a:spcPct val="100000"/>
              </a:lnSpc>
            </a:pPr>
            <a:r>
              <a:rPr lang="en-IN" sz="1400" b="0" strike="noStrike" spc="-1">
                <a:solidFill>
                  <a:srgbClr val="808080"/>
                </a:solidFill>
                <a:latin typeface="Calibri"/>
                <a:ea typeface="Calibri"/>
              </a:rPr>
              <a:t>		this.name = newName;</a:t>
            </a:r>
            <a:endParaRPr lang="en-IN" sz="1400" b="0" strike="noStrike" spc="-1">
              <a:latin typeface="Arial"/>
            </a:endParaRPr>
          </a:p>
          <a:p>
            <a:pPr>
              <a:lnSpc>
                <a:spcPct val="100000"/>
              </a:lnSpc>
            </a:pPr>
            <a:r>
              <a:rPr lang="en-IN" sz="1400" b="0" strike="noStrike" spc="-1">
                <a:solidFill>
                  <a:srgbClr val="808080"/>
                </a:solidFill>
                <a:latin typeface="Calibri"/>
                <a:ea typeface="Calibri"/>
              </a:rPr>
              <a:t>	}	</a:t>
            </a:r>
            <a:endParaRPr lang="en-IN" sz="1400" b="0" strike="noStrike" spc="-1">
              <a:latin typeface="Arial"/>
            </a:endParaRPr>
          </a:p>
          <a:p>
            <a:pPr>
              <a:lnSpc>
                <a:spcPct val="100000"/>
              </a:lnSpc>
            </a:pPr>
            <a:r>
              <a:rPr lang="en-IN" sz="1400" b="0" strike="noStrike" spc="-1">
                <a:solidFill>
                  <a:srgbClr val="808080"/>
                </a:solidFill>
                <a:latin typeface="Calibri"/>
                <a:ea typeface="Calibri"/>
              </a:rPr>
              <a:t>}</a:t>
            </a: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Wrapper Class</a:t>
            </a:r>
            <a:endParaRPr lang="en-IN" sz="2800" b="0" strike="noStrike" spc="-1">
              <a:latin typeface="Arial"/>
            </a:endParaRPr>
          </a:p>
        </p:txBody>
      </p:sp>
      <p:sp>
        <p:nvSpPr>
          <p:cNvPr id="158"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The wrapper class in Java provides the mechanism to convert primitive into object and object into primitive.</a:t>
            </a:r>
            <a:endParaRPr lang="en-IN" sz="1800" b="0" strike="noStrike" spc="-1">
              <a:latin typeface="Arial"/>
            </a:endParaRPr>
          </a:p>
          <a:p>
            <a:pPr>
              <a:lnSpc>
                <a:spcPct val="100000"/>
              </a:lnSpc>
            </a:pPr>
            <a:r>
              <a:rPr lang="en-IN" sz="1800" b="1" strike="noStrike" spc="-1">
                <a:solidFill>
                  <a:srgbClr val="808080"/>
                </a:solidFill>
                <a:latin typeface="Calibri"/>
                <a:ea typeface="Calibri"/>
              </a:rPr>
              <a:t>Serialization</a:t>
            </a:r>
            <a:r>
              <a:rPr lang="en-IN" sz="1800" b="0" strike="noStrike" spc="-1">
                <a:solidFill>
                  <a:srgbClr val="808080"/>
                </a:solidFill>
                <a:latin typeface="Calibri"/>
                <a:ea typeface="Calibri"/>
              </a:rPr>
              <a:t>: We need to convert the objects into streams to perform the serialization. If we have a primitive value, we can convert it in objects through the wrapper classes.</a:t>
            </a:r>
            <a:endParaRPr lang="en-IN" sz="1800" b="0" strike="noStrike" spc="-1">
              <a:latin typeface="Arial"/>
            </a:endParaRPr>
          </a:p>
          <a:p>
            <a:pPr>
              <a:lnSpc>
                <a:spcPct val="100000"/>
              </a:lnSpc>
            </a:pPr>
            <a:r>
              <a:rPr lang="en-IN" sz="1800" b="1" strike="noStrike" spc="-1">
                <a:solidFill>
                  <a:srgbClr val="808080"/>
                </a:solidFill>
                <a:latin typeface="Calibri"/>
                <a:ea typeface="Calibri"/>
              </a:rPr>
              <a:t>Synchronization</a:t>
            </a:r>
            <a:r>
              <a:rPr lang="en-IN" sz="1800" b="0" strike="noStrike" spc="-1">
                <a:solidFill>
                  <a:srgbClr val="808080"/>
                </a:solidFill>
                <a:latin typeface="Calibri"/>
                <a:ea typeface="Calibri"/>
              </a:rPr>
              <a:t>: Java synchronization works with objects in Multithreading.</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Primitive Type	Wrapper class</a:t>
            </a:r>
            <a:endParaRPr lang="en-IN" sz="1800" b="0" strike="noStrike" spc="-1">
              <a:latin typeface="Arial"/>
            </a:endParaRPr>
          </a:p>
          <a:p>
            <a:pPr>
              <a:lnSpc>
                <a:spcPct val="100000"/>
              </a:lnSpc>
            </a:pPr>
            <a:r>
              <a:rPr lang="en-IN" sz="1800" b="0" strike="noStrike" spc="-1">
                <a:solidFill>
                  <a:srgbClr val="808080"/>
                </a:solidFill>
                <a:latin typeface="Calibri"/>
                <a:ea typeface="Calibri"/>
              </a:rPr>
              <a:t>boolean		Boolean</a:t>
            </a:r>
            <a:endParaRPr lang="en-IN" sz="1800" b="0" strike="noStrike" spc="-1">
              <a:latin typeface="Arial"/>
            </a:endParaRPr>
          </a:p>
          <a:p>
            <a:pPr>
              <a:lnSpc>
                <a:spcPct val="100000"/>
              </a:lnSpc>
            </a:pPr>
            <a:r>
              <a:rPr lang="en-IN" sz="1800" b="0" strike="noStrike" spc="-1">
                <a:solidFill>
                  <a:srgbClr val="808080"/>
                </a:solidFill>
                <a:latin typeface="Calibri"/>
                <a:ea typeface="Calibri"/>
              </a:rPr>
              <a:t>char			Character</a:t>
            </a:r>
            <a:endParaRPr lang="en-IN" sz="1800" b="0" strike="noStrike" spc="-1">
              <a:latin typeface="Arial"/>
            </a:endParaRPr>
          </a:p>
          <a:p>
            <a:pPr>
              <a:lnSpc>
                <a:spcPct val="100000"/>
              </a:lnSpc>
            </a:pPr>
            <a:r>
              <a:rPr lang="en-IN" sz="1800" b="0" strike="noStrike" spc="-1">
                <a:solidFill>
                  <a:srgbClr val="808080"/>
                </a:solidFill>
                <a:latin typeface="Calibri"/>
                <a:ea typeface="Calibri"/>
              </a:rPr>
              <a:t>byte			Byte</a:t>
            </a:r>
            <a:endParaRPr lang="en-IN" sz="1800" b="0" strike="noStrike" spc="-1">
              <a:latin typeface="Arial"/>
            </a:endParaRPr>
          </a:p>
          <a:p>
            <a:pPr>
              <a:lnSpc>
                <a:spcPct val="100000"/>
              </a:lnSpc>
            </a:pPr>
            <a:r>
              <a:rPr lang="en-IN" sz="1800" b="0" strike="noStrike" spc="-1">
                <a:solidFill>
                  <a:srgbClr val="808080"/>
                </a:solidFill>
                <a:latin typeface="Calibri"/>
                <a:ea typeface="Calibri"/>
              </a:rPr>
              <a:t>short			Short</a:t>
            </a:r>
            <a:endParaRPr lang="en-IN" sz="1800" b="0" strike="noStrike" spc="-1">
              <a:latin typeface="Arial"/>
            </a:endParaRPr>
          </a:p>
          <a:p>
            <a:pPr>
              <a:lnSpc>
                <a:spcPct val="100000"/>
              </a:lnSpc>
            </a:pPr>
            <a:r>
              <a:rPr lang="en-IN" sz="1800" b="0" strike="noStrike" spc="-1">
                <a:solidFill>
                  <a:srgbClr val="808080"/>
                </a:solidFill>
                <a:latin typeface="Calibri"/>
                <a:ea typeface="Calibri"/>
              </a:rPr>
              <a:t>int				Integer</a:t>
            </a:r>
            <a:endParaRPr lang="en-IN" sz="1800" b="0" strike="noStrike" spc="-1">
              <a:latin typeface="Arial"/>
            </a:endParaRPr>
          </a:p>
          <a:p>
            <a:pPr>
              <a:lnSpc>
                <a:spcPct val="100000"/>
              </a:lnSpc>
            </a:pPr>
            <a:r>
              <a:rPr lang="en-IN" sz="1800" b="0" strike="noStrike" spc="-1">
                <a:solidFill>
                  <a:srgbClr val="808080"/>
                </a:solidFill>
                <a:latin typeface="Calibri"/>
                <a:ea typeface="Calibri"/>
              </a:rPr>
              <a:t>long			Long</a:t>
            </a:r>
            <a:endParaRPr lang="en-IN" sz="1800" b="0" strike="noStrike" spc="-1">
              <a:latin typeface="Arial"/>
            </a:endParaRPr>
          </a:p>
          <a:p>
            <a:pPr>
              <a:lnSpc>
                <a:spcPct val="100000"/>
              </a:lnSpc>
            </a:pPr>
            <a:r>
              <a:rPr lang="en-IN" sz="1800" b="0" strike="noStrike" spc="-1">
                <a:solidFill>
                  <a:srgbClr val="808080"/>
                </a:solidFill>
                <a:latin typeface="Calibri"/>
                <a:ea typeface="Calibri"/>
              </a:rPr>
              <a:t>float			Float</a:t>
            </a:r>
            <a:endParaRPr lang="en-IN" sz="1800" b="0" strike="noStrike" spc="-1">
              <a:latin typeface="Arial"/>
            </a:endParaRPr>
          </a:p>
          <a:p>
            <a:pPr>
              <a:lnSpc>
                <a:spcPct val="100000"/>
              </a:lnSpc>
            </a:pPr>
            <a:r>
              <a:rPr lang="en-IN" sz="1800" b="0" strike="noStrike" spc="-1">
                <a:solidFill>
                  <a:srgbClr val="808080"/>
                </a:solidFill>
                <a:latin typeface="Calibri"/>
                <a:ea typeface="Calibri"/>
              </a:rPr>
              <a:t>double			Double</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60"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1" strike="noStrike" spc="-1">
                <a:solidFill>
                  <a:srgbClr val="808080"/>
                </a:solidFill>
                <a:latin typeface="Calibri"/>
                <a:ea typeface="Calibri"/>
              </a:rPr>
              <a:t>Autoboxing</a:t>
            </a:r>
            <a:r>
              <a:rPr lang="en-IN" sz="1800" b="0" strike="noStrike" spc="-1">
                <a:solidFill>
                  <a:srgbClr val="808080"/>
                </a:solidFill>
                <a:latin typeface="Calibri"/>
                <a:ea typeface="Calibri"/>
              </a:rPr>
              <a:t> : conversion of primitive data type into its corresponding wrapper class is known as autoboxing</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int a=20;  </a:t>
            </a:r>
            <a:endParaRPr lang="en-IN" sz="1800" b="0" strike="noStrike" spc="-1">
              <a:latin typeface="Arial"/>
            </a:endParaRPr>
          </a:p>
          <a:p>
            <a:pPr>
              <a:lnSpc>
                <a:spcPct val="100000"/>
              </a:lnSpc>
            </a:pPr>
            <a:r>
              <a:rPr lang="en-IN" sz="1800" b="0" strike="noStrike" spc="-1">
                <a:solidFill>
                  <a:srgbClr val="808080"/>
                </a:solidFill>
                <a:latin typeface="Calibri"/>
                <a:ea typeface="Calibri"/>
              </a:rPr>
              <a:t>Integer i=Integer.valueOf(a);</a:t>
            </a:r>
            <a:endParaRPr lang="en-IN" sz="1800" b="0" strike="noStrike" spc="-1">
              <a:latin typeface="Arial"/>
            </a:endParaRPr>
          </a:p>
          <a:p>
            <a:pPr>
              <a:lnSpc>
                <a:spcPct val="100000"/>
              </a:lnSpc>
            </a:pPr>
            <a:r>
              <a:rPr lang="en-IN" sz="1800" b="0" strike="noStrike" spc="-1">
                <a:solidFill>
                  <a:srgbClr val="808080"/>
                </a:solidFill>
                <a:latin typeface="Calibri"/>
                <a:ea typeface="Calibri"/>
              </a:rPr>
              <a:t>//till java 1.5 converting int into Integer explicitly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Integer j=a; </a:t>
            </a:r>
            <a:endParaRPr lang="en-IN" sz="1800" b="0" strike="noStrike" spc="-1">
              <a:latin typeface="Arial"/>
            </a:endParaRPr>
          </a:p>
          <a:p>
            <a:pPr>
              <a:lnSpc>
                <a:spcPct val="100000"/>
              </a:lnSpc>
            </a:pPr>
            <a:r>
              <a:rPr lang="en-IN" sz="1800" b="0" strike="noStrike" spc="-1">
                <a:solidFill>
                  <a:srgbClr val="808080"/>
                </a:solidFill>
                <a:latin typeface="Calibri"/>
                <a:ea typeface="Calibri"/>
              </a:rPr>
              <a:t>//after java 1.5 autoboxing, now compiler will write Integer.valueOf(a) internally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808080"/>
                </a:solidFill>
                <a:latin typeface="Calibri"/>
                <a:ea typeface="Calibri"/>
              </a:rPr>
              <a:t>Unboxing</a:t>
            </a:r>
            <a:r>
              <a:rPr lang="en-IN" sz="1800" b="0" strike="noStrike" spc="-1">
                <a:solidFill>
                  <a:srgbClr val="808080"/>
                </a:solidFill>
                <a:latin typeface="Calibri"/>
                <a:ea typeface="Calibri"/>
              </a:rPr>
              <a:t> :  conversion of wrapper type into its corresponding primitive type is known as unboxing.</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Integer a=new Integer(3);    </a:t>
            </a:r>
            <a:endParaRPr lang="en-IN" sz="1800" b="0" strike="noStrike" spc="-1">
              <a:latin typeface="Arial"/>
            </a:endParaRPr>
          </a:p>
          <a:p>
            <a:pPr>
              <a:lnSpc>
                <a:spcPct val="100000"/>
              </a:lnSpc>
            </a:pPr>
            <a:r>
              <a:rPr lang="en-IN" sz="1800" b="0" strike="noStrike" spc="-1">
                <a:solidFill>
                  <a:srgbClr val="808080"/>
                </a:solidFill>
                <a:latin typeface="Calibri"/>
                <a:ea typeface="Calibri"/>
              </a:rPr>
              <a:t>int i=a.intValue();// till java 1.5 converting Integer to int explicitly  </a:t>
            </a:r>
            <a:endParaRPr lang="en-IN" sz="1800" b="0" strike="noStrike" spc="-1">
              <a:latin typeface="Arial"/>
            </a:endParaRPr>
          </a:p>
          <a:p>
            <a:pPr>
              <a:lnSpc>
                <a:spcPct val="100000"/>
              </a:lnSpc>
            </a:pPr>
            <a:r>
              <a:rPr lang="en-IN" sz="1800" b="0" strike="noStrike" spc="-1">
                <a:solidFill>
                  <a:srgbClr val="808080"/>
                </a:solidFill>
                <a:latin typeface="Calibri"/>
                <a:ea typeface="Calibri"/>
              </a:rPr>
              <a:t>int j=a;//unboxing, now compiler will write a.intValue() internally    </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Custom Wrapper Classes</a:t>
            </a:r>
            <a:endParaRPr lang="en-IN" sz="2800" b="0" strike="noStrike" spc="-1">
              <a:latin typeface="Arial"/>
            </a:endParaRPr>
          </a:p>
        </p:txBody>
      </p:sp>
      <p:sp>
        <p:nvSpPr>
          <p:cNvPr id="162"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//Creating the custom wrapper class  </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Javatpoint{  </a:t>
            </a:r>
            <a:endParaRPr lang="en-IN" sz="1800" b="0" strike="noStrike" spc="-1">
              <a:latin typeface="Arial"/>
            </a:endParaRPr>
          </a:p>
          <a:p>
            <a:pPr>
              <a:lnSpc>
                <a:spcPct val="100000"/>
              </a:lnSpc>
            </a:pPr>
            <a:r>
              <a:rPr lang="en-IN" sz="1800" b="0" strike="noStrike" spc="-1">
                <a:solidFill>
                  <a:srgbClr val="808080"/>
                </a:solidFill>
                <a:latin typeface="Calibri"/>
                <a:ea typeface="Calibri"/>
              </a:rPr>
              <a:t>private int i;  </a:t>
            </a:r>
            <a:endParaRPr lang="en-IN" sz="1800" b="0" strike="noStrike" spc="-1">
              <a:latin typeface="Arial"/>
            </a:endParaRPr>
          </a:p>
          <a:p>
            <a:pPr>
              <a:lnSpc>
                <a:spcPct val="100000"/>
              </a:lnSpc>
            </a:pPr>
            <a:r>
              <a:rPr lang="en-IN" sz="1800" b="0" strike="noStrike" spc="-1">
                <a:solidFill>
                  <a:srgbClr val="808080"/>
                </a:solidFill>
                <a:latin typeface="Calibri"/>
                <a:ea typeface="Calibri"/>
              </a:rPr>
              <a:t>Javatpoint(){}  </a:t>
            </a:r>
            <a:endParaRPr lang="en-IN" sz="1800" b="0" strike="noStrike" spc="-1">
              <a:latin typeface="Arial"/>
            </a:endParaRPr>
          </a:p>
          <a:p>
            <a:pPr>
              <a:lnSpc>
                <a:spcPct val="100000"/>
              </a:lnSpc>
            </a:pPr>
            <a:r>
              <a:rPr lang="en-IN" sz="1800" b="0" strike="noStrike" spc="-1">
                <a:solidFill>
                  <a:srgbClr val="808080"/>
                </a:solidFill>
                <a:latin typeface="Calibri"/>
                <a:ea typeface="Calibri"/>
              </a:rPr>
              <a:t>Javatpoint(int i){  </a:t>
            </a:r>
            <a:endParaRPr lang="en-IN" sz="1800" b="0" strike="noStrike" spc="-1">
              <a:latin typeface="Arial"/>
            </a:endParaRPr>
          </a:p>
          <a:p>
            <a:pPr>
              <a:lnSpc>
                <a:spcPct val="100000"/>
              </a:lnSpc>
            </a:pPr>
            <a:r>
              <a:rPr lang="en-IN" sz="1800" b="0" strike="noStrike" spc="-1">
                <a:solidFill>
                  <a:srgbClr val="808080"/>
                </a:solidFill>
                <a:latin typeface="Calibri"/>
                <a:ea typeface="Calibri"/>
              </a:rPr>
              <a:t>this.i=i;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public int getValue(){  </a:t>
            </a:r>
            <a:endParaRPr lang="en-IN" sz="1800" b="0" strike="noStrike" spc="-1">
              <a:latin typeface="Arial"/>
            </a:endParaRPr>
          </a:p>
          <a:p>
            <a:pPr>
              <a:lnSpc>
                <a:spcPct val="100000"/>
              </a:lnSpc>
            </a:pPr>
            <a:r>
              <a:rPr lang="en-IN" sz="1800" b="0" strike="noStrike" spc="-1">
                <a:solidFill>
                  <a:srgbClr val="808080"/>
                </a:solidFill>
                <a:latin typeface="Calibri"/>
                <a:ea typeface="Calibri"/>
              </a:rPr>
              <a:t>return i;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public void setValue(int i){  </a:t>
            </a:r>
            <a:endParaRPr lang="en-IN" sz="1800" b="0" strike="noStrike" spc="-1">
              <a:latin typeface="Arial"/>
            </a:endParaRPr>
          </a:p>
          <a:p>
            <a:pPr>
              <a:lnSpc>
                <a:spcPct val="100000"/>
              </a:lnSpc>
            </a:pPr>
            <a:r>
              <a:rPr lang="en-IN" sz="1800" b="0" strike="noStrike" spc="-1">
                <a:solidFill>
                  <a:srgbClr val="808080"/>
                </a:solidFill>
                <a:latin typeface="Calibri"/>
                <a:ea typeface="Calibri"/>
              </a:rPr>
              <a:t>this.i=i;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@Override  </a:t>
            </a:r>
            <a:endParaRPr lang="en-IN" sz="1800" b="0" strike="noStrike" spc="-1">
              <a:latin typeface="Arial"/>
            </a:endParaRPr>
          </a:p>
          <a:p>
            <a:pPr>
              <a:lnSpc>
                <a:spcPct val="100000"/>
              </a:lnSpc>
            </a:pPr>
            <a:r>
              <a:rPr lang="en-IN" sz="1800" b="0" strike="noStrike" spc="-1">
                <a:solidFill>
                  <a:srgbClr val="808080"/>
                </a:solidFill>
                <a:latin typeface="Calibri"/>
                <a:ea typeface="Calibri"/>
              </a:rPr>
              <a:t>public String toString() {  </a:t>
            </a:r>
            <a:endParaRPr lang="en-IN" sz="1800" b="0" strike="noStrike" spc="-1">
              <a:latin typeface="Arial"/>
            </a:endParaRPr>
          </a:p>
          <a:p>
            <a:pPr>
              <a:lnSpc>
                <a:spcPct val="100000"/>
              </a:lnSpc>
            </a:pPr>
            <a:r>
              <a:rPr lang="en-IN" sz="1800" b="0" strike="noStrike" spc="-1">
                <a:solidFill>
                  <a:srgbClr val="808080"/>
                </a:solidFill>
                <a:latin typeface="Calibri"/>
                <a:ea typeface="Calibri"/>
              </a:rPr>
              <a:t>  return Integer.toString(i);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64"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//Testing the custom wrapper class  </a:t>
            </a:r>
            <a:endParaRPr lang="en-IN" sz="1800" b="0" strike="noStrike" spc="-1">
              <a:latin typeface="Arial"/>
            </a:endParaRPr>
          </a:p>
          <a:p>
            <a:pPr>
              <a:lnSpc>
                <a:spcPct val="100000"/>
              </a:lnSpc>
            </a:pPr>
            <a:r>
              <a:rPr lang="en-IN" sz="1800" b="0" strike="noStrike" spc="-1">
                <a:solidFill>
                  <a:srgbClr val="808080"/>
                </a:solidFill>
                <a:latin typeface="Calibri"/>
                <a:ea typeface="Calibri"/>
              </a:rPr>
              <a:t>public class TestJavatpoint{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static void main(String[] args){  </a:t>
            </a:r>
            <a:endParaRPr lang="en-IN" sz="1800" b="0" strike="noStrike" spc="-1">
              <a:latin typeface="Arial"/>
            </a:endParaRPr>
          </a:p>
          <a:p>
            <a:pPr>
              <a:lnSpc>
                <a:spcPct val="100000"/>
              </a:lnSpc>
            </a:pPr>
            <a:r>
              <a:rPr lang="en-IN" sz="1800" b="0" strike="noStrike" spc="-1">
                <a:solidFill>
                  <a:srgbClr val="808080"/>
                </a:solidFill>
                <a:latin typeface="Calibri"/>
                <a:ea typeface="Calibri"/>
              </a:rPr>
              <a:t>		Javatpoint j=new Javatpoint(10);  </a:t>
            </a:r>
            <a:endParaRPr lang="en-IN" sz="1800" b="0" strike="noStrike" spc="-1">
              <a:latin typeface="Arial"/>
            </a:endParaRPr>
          </a:p>
          <a:p>
            <a:pPr>
              <a:lnSpc>
                <a:spcPct val="100000"/>
              </a:lnSpc>
            </a:pPr>
            <a:r>
              <a:rPr lang="en-IN" sz="1800" b="0" strike="noStrike" spc="-1">
                <a:solidFill>
                  <a:srgbClr val="808080"/>
                </a:solidFill>
                <a:latin typeface="Calibri"/>
                <a:ea typeface="Calibri"/>
              </a:rPr>
              <a:t>		System.out.println(j);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54B5-26DD-4F53-4D0C-0FC4356C6CAE}"/>
              </a:ext>
            </a:extLst>
          </p:cNvPr>
          <p:cNvSpPr>
            <a:spLocks noGrp="1"/>
          </p:cNvSpPr>
          <p:nvPr>
            <p:ph type="title"/>
          </p:nvPr>
        </p:nvSpPr>
        <p:spPr/>
        <p:txBody>
          <a:bodyPr/>
          <a:lstStyle/>
          <a:p>
            <a:r>
              <a:rPr lang="en-US"/>
              <a:t>OOPs Concepts</a:t>
            </a:r>
            <a:endParaRPr lang="en-US" err="1"/>
          </a:p>
        </p:txBody>
      </p:sp>
      <p:sp>
        <p:nvSpPr>
          <p:cNvPr id="3" name="Subtitle 2">
            <a:extLst>
              <a:ext uri="{FF2B5EF4-FFF2-40B4-BE49-F238E27FC236}">
                <a16:creationId xmlns:a16="http://schemas.microsoft.com/office/drawing/2014/main" id="{210EB58F-6AED-1578-3491-C9039DAD6927}"/>
              </a:ext>
            </a:extLst>
          </p:cNvPr>
          <p:cNvSpPr>
            <a:spLocks noGrp="1"/>
          </p:cNvSpPr>
          <p:nvPr>
            <p:ph type="subTitle"/>
          </p:nvPr>
        </p:nvSpPr>
        <p:spPr>
          <a:xfrm>
            <a:off x="385314" y="2875902"/>
            <a:ext cx="8373013" cy="3042610"/>
          </a:xfrm>
        </p:spPr>
        <p:txBody>
          <a:bodyPr/>
          <a:lstStyle/>
          <a:p>
            <a:pPr marL="514350" indent="-514350">
              <a:buAutoNum type="arabicPeriod"/>
            </a:pPr>
            <a:r>
              <a:rPr lang="en-US" sz="2800" dirty="0"/>
              <a:t>Class</a:t>
            </a:r>
          </a:p>
          <a:p>
            <a:pPr marL="514350" indent="-514350">
              <a:buAutoNum type="arabicPeriod"/>
            </a:pPr>
            <a:r>
              <a:rPr lang="en-US" sz="2800" dirty="0"/>
              <a:t>Objects</a:t>
            </a:r>
          </a:p>
          <a:p>
            <a:pPr marL="514350" indent="-514350">
              <a:buAutoNum type="arabicPeriod"/>
            </a:pPr>
            <a:r>
              <a:rPr lang="en-US" sz="2800" dirty="0"/>
              <a:t>Encapsulation</a:t>
            </a:r>
            <a:endParaRPr lang="en-US" dirty="0"/>
          </a:p>
          <a:p>
            <a:pPr marL="514350" indent="-514350">
              <a:buAutoNum type="arabicPeriod"/>
            </a:pPr>
            <a:r>
              <a:rPr lang="en-US" sz="2800" dirty="0"/>
              <a:t>Inheritance</a:t>
            </a:r>
          </a:p>
          <a:p>
            <a:pPr marL="514350" indent="-514350">
              <a:buAutoNum type="arabicPeriod"/>
            </a:pPr>
            <a:r>
              <a:rPr lang="en-US" sz="2800" dirty="0"/>
              <a:t>Abstraction</a:t>
            </a:r>
          </a:p>
          <a:p>
            <a:pPr marL="514350" indent="-514350">
              <a:buAutoNum type="arabicPeriod"/>
            </a:pPr>
            <a:r>
              <a:rPr lang="en-US" sz="2800" dirty="0"/>
              <a:t>Polymorphism</a:t>
            </a:r>
          </a:p>
        </p:txBody>
      </p:sp>
      <p:sp>
        <p:nvSpPr>
          <p:cNvPr id="4" name="TextBox 3">
            <a:extLst>
              <a:ext uri="{FF2B5EF4-FFF2-40B4-BE49-F238E27FC236}">
                <a16:creationId xmlns:a16="http://schemas.microsoft.com/office/drawing/2014/main" id="{6E2572AD-41E2-C609-9403-0F9A44217A0E}"/>
              </a:ext>
            </a:extLst>
          </p:cNvPr>
          <p:cNvSpPr txBox="1"/>
          <p:nvPr/>
        </p:nvSpPr>
        <p:spPr>
          <a:xfrm>
            <a:off x="324929" y="1590136"/>
            <a:ext cx="832161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Arial"/>
              </a:rPr>
              <a:t>Object-Oriented Programming (OOP) is a way of writing computer programs that focuses on creating "objects" that have certain characteristics and can do certain things.</a:t>
            </a:r>
            <a:endParaRPr lang="en-US" sz="2400" dirty="0"/>
          </a:p>
        </p:txBody>
      </p:sp>
    </p:spTree>
    <p:extLst>
      <p:ext uri="{BB962C8B-B14F-4D97-AF65-F5344CB8AC3E}">
        <p14:creationId xmlns:p14="http://schemas.microsoft.com/office/powerpoint/2010/main" val="3530932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Packages</a:t>
            </a:r>
            <a:endParaRPr lang="en-IN" sz="2800" b="0" strike="noStrike" spc="-1">
              <a:latin typeface="Arial"/>
            </a:endParaRPr>
          </a:p>
        </p:txBody>
      </p:sp>
      <p:sp>
        <p:nvSpPr>
          <p:cNvPr id="166"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A java package is a group of similar types of classes, interfaces and sub-packages.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Package in java can be categorized in two form, built-in package and user-defined package.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There are many built-in packages such as java, lang, awt, javax, swing, net, io, util, sql etc.</a:t>
            </a:r>
            <a:endParaRPr lang="en-IN" sz="1800" b="0" strike="noStrike" spc="-1">
              <a:latin typeface="Arial"/>
            </a:endParaRPr>
          </a:p>
          <a:p>
            <a:pPr>
              <a:lnSpc>
                <a:spcPct val="100000"/>
              </a:lnSpc>
            </a:pPr>
            <a:r>
              <a:rPr lang="en-IN" sz="1800" b="0" strike="noStrike" spc="-1">
                <a:solidFill>
                  <a:srgbClr val="808080"/>
                </a:solidFill>
                <a:latin typeface="Calibri"/>
                <a:ea typeface="Calibri"/>
              </a:rPr>
              <a:t>Here, we will have the detailed learning of creating and using user-defined packages.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There are three ways to access the package from outside the package.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import package.*;</a:t>
            </a:r>
            <a:endParaRPr lang="en-IN" sz="1800" b="0" strike="noStrike" spc="-1">
              <a:latin typeface="Arial"/>
            </a:endParaRPr>
          </a:p>
          <a:p>
            <a:pPr>
              <a:lnSpc>
                <a:spcPct val="100000"/>
              </a:lnSpc>
            </a:pPr>
            <a:r>
              <a:rPr lang="en-IN" sz="1800" b="0" strike="noStrike" spc="-1">
                <a:solidFill>
                  <a:srgbClr val="808080"/>
                </a:solidFill>
                <a:latin typeface="Calibri"/>
                <a:ea typeface="Calibri"/>
              </a:rPr>
              <a:t>import package.classname;</a:t>
            </a:r>
            <a:endParaRPr lang="en-IN" sz="1800" b="0" strike="noStrike" spc="-1">
              <a:latin typeface="Arial"/>
            </a:endParaRPr>
          </a:p>
          <a:p>
            <a:pPr>
              <a:lnSpc>
                <a:spcPct val="100000"/>
              </a:lnSpc>
            </a:pPr>
            <a:r>
              <a:rPr lang="en-IN" sz="1800" b="0" strike="noStrike" spc="-1">
                <a:solidFill>
                  <a:srgbClr val="808080"/>
                </a:solidFill>
                <a:latin typeface="Calibri"/>
                <a:ea typeface="Calibri"/>
              </a:rPr>
              <a:t>fully qualified name. (java.sql.Date date = new java.sql.Date();)</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Access Modifiers</a:t>
            </a:r>
            <a:endParaRPr lang="en-IN" sz="2800" b="0" strike="noStrike" spc="-1">
              <a:latin typeface="Arial"/>
            </a:endParaRPr>
          </a:p>
        </p:txBody>
      </p:sp>
      <p:sp>
        <p:nvSpPr>
          <p:cNvPr id="168"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1. Access Control Modifiers</a:t>
            </a:r>
            <a:endParaRPr lang="en-IN" sz="2400" b="0" strike="noStrike" spc="-1">
              <a:latin typeface="Arial"/>
            </a:endParaRPr>
          </a:p>
          <a:p>
            <a:pPr>
              <a:lnSpc>
                <a:spcPct val="100000"/>
              </a:lnSpc>
            </a:pPr>
            <a:r>
              <a:rPr lang="en-IN" sz="2400" b="0" strike="noStrike" spc="-1">
                <a:solidFill>
                  <a:srgbClr val="808080"/>
                </a:solidFill>
                <a:latin typeface="Calibri"/>
                <a:ea typeface="Calibri"/>
              </a:rPr>
              <a:t>	1. </a:t>
            </a:r>
            <a:r>
              <a:rPr lang="en-IN" sz="2400" b="1" strike="noStrike" spc="-1">
                <a:solidFill>
                  <a:srgbClr val="808080"/>
                </a:solidFill>
                <a:latin typeface="Calibri"/>
                <a:ea typeface="Calibri"/>
              </a:rPr>
              <a:t>default</a:t>
            </a:r>
            <a:r>
              <a:rPr lang="en-IN" sz="2400" b="0" strike="noStrike" spc="-1">
                <a:solidFill>
                  <a:srgbClr val="808080"/>
                </a:solidFill>
                <a:latin typeface="Calibri"/>
                <a:ea typeface="Calibri"/>
              </a:rPr>
              <a:t> – visible to package</a:t>
            </a:r>
            <a:endParaRPr lang="en-IN" sz="2400" b="0" strike="noStrike" spc="-1">
              <a:latin typeface="Arial"/>
            </a:endParaRPr>
          </a:p>
          <a:p>
            <a:pPr>
              <a:lnSpc>
                <a:spcPct val="100000"/>
              </a:lnSpc>
            </a:pPr>
            <a:r>
              <a:rPr lang="en-IN" sz="2400" b="0" strike="noStrike" spc="-1">
                <a:solidFill>
                  <a:srgbClr val="808080"/>
                </a:solidFill>
                <a:latin typeface="Calibri"/>
                <a:ea typeface="Calibri"/>
              </a:rPr>
              <a:t>	2. </a:t>
            </a:r>
            <a:r>
              <a:rPr lang="en-IN" sz="2400" b="1" strike="noStrike" spc="-1">
                <a:solidFill>
                  <a:srgbClr val="808080"/>
                </a:solidFill>
                <a:latin typeface="Calibri"/>
                <a:ea typeface="Calibri"/>
              </a:rPr>
              <a:t>public</a:t>
            </a:r>
            <a:r>
              <a:rPr lang="en-IN" sz="2400" b="0" strike="noStrike" spc="-1">
                <a:solidFill>
                  <a:srgbClr val="808080"/>
                </a:solidFill>
                <a:latin typeface="Calibri"/>
                <a:ea typeface="Calibri"/>
              </a:rPr>
              <a:t> – visible to the world</a:t>
            </a:r>
            <a:endParaRPr lang="en-IN" sz="2400" b="0" strike="noStrike" spc="-1">
              <a:latin typeface="Arial"/>
            </a:endParaRPr>
          </a:p>
          <a:p>
            <a:pPr>
              <a:lnSpc>
                <a:spcPct val="100000"/>
              </a:lnSpc>
            </a:pPr>
            <a:r>
              <a:rPr lang="en-IN" sz="2400" b="0" strike="noStrike" spc="-1">
                <a:solidFill>
                  <a:srgbClr val="808080"/>
                </a:solidFill>
                <a:latin typeface="Calibri"/>
                <a:ea typeface="Calibri"/>
              </a:rPr>
              <a:t>	3. </a:t>
            </a:r>
            <a:r>
              <a:rPr lang="en-IN" sz="2400" b="1" strike="noStrike" spc="-1">
                <a:solidFill>
                  <a:srgbClr val="808080"/>
                </a:solidFill>
                <a:latin typeface="Calibri"/>
                <a:ea typeface="Calibri"/>
              </a:rPr>
              <a:t>protected</a:t>
            </a:r>
            <a:r>
              <a:rPr lang="en-IN" sz="2400" b="0" strike="noStrike" spc="-1">
                <a:solidFill>
                  <a:srgbClr val="808080"/>
                </a:solidFill>
                <a:latin typeface="Calibri"/>
                <a:ea typeface="Calibri"/>
              </a:rPr>
              <a:t> – visible to package &amp; subclass</a:t>
            </a:r>
            <a:endParaRPr lang="en-IN" sz="2400" b="0" strike="noStrike" spc="-1">
              <a:latin typeface="Arial"/>
            </a:endParaRPr>
          </a:p>
          <a:p>
            <a:pPr>
              <a:lnSpc>
                <a:spcPct val="100000"/>
              </a:lnSpc>
            </a:pPr>
            <a:r>
              <a:rPr lang="en-IN" sz="2400" b="0" strike="noStrike" spc="-1">
                <a:solidFill>
                  <a:srgbClr val="808080"/>
                </a:solidFill>
                <a:latin typeface="Calibri"/>
                <a:ea typeface="Calibri"/>
              </a:rPr>
              <a:t>	4. </a:t>
            </a:r>
            <a:r>
              <a:rPr lang="en-IN" sz="2400" b="1" strike="noStrike" spc="-1">
                <a:solidFill>
                  <a:srgbClr val="808080"/>
                </a:solidFill>
                <a:latin typeface="Calibri"/>
                <a:ea typeface="Calibri"/>
              </a:rPr>
              <a:t>private</a:t>
            </a:r>
            <a:r>
              <a:rPr lang="en-IN" sz="2400" b="0" strike="noStrike" spc="-1">
                <a:solidFill>
                  <a:srgbClr val="808080"/>
                </a:solidFill>
                <a:latin typeface="Calibri"/>
                <a:ea typeface="Calibri"/>
              </a:rPr>
              <a:t> – visible to the class only</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2. Non Access Modifiers</a:t>
            </a:r>
            <a:endParaRPr lang="en-IN" sz="2400" b="0" strike="noStrike" spc="-1">
              <a:latin typeface="Arial"/>
            </a:endParaRPr>
          </a:p>
          <a:p>
            <a:pPr>
              <a:lnSpc>
                <a:spcPct val="100000"/>
              </a:lnSpc>
            </a:pPr>
            <a:r>
              <a:rPr lang="en-IN" sz="2400" b="0" strike="noStrike" spc="-1">
                <a:solidFill>
                  <a:srgbClr val="808080"/>
                </a:solidFill>
                <a:latin typeface="Calibri"/>
                <a:ea typeface="Calibri"/>
              </a:rPr>
              <a:t>	1. </a:t>
            </a:r>
            <a:r>
              <a:rPr lang="en-IN" sz="2400" b="1" strike="noStrike" spc="-1">
                <a:solidFill>
                  <a:srgbClr val="808080"/>
                </a:solidFill>
                <a:latin typeface="Calibri"/>
                <a:ea typeface="Calibri"/>
              </a:rPr>
              <a:t>static</a:t>
            </a:r>
            <a:r>
              <a:rPr lang="en-IN" sz="2400" b="0" strike="noStrike" spc="-1">
                <a:solidFill>
                  <a:srgbClr val="808080"/>
                </a:solidFill>
                <a:latin typeface="Calibri"/>
                <a:ea typeface="Calibri"/>
              </a:rPr>
              <a:t> – method, variable belongs to class</a:t>
            </a:r>
            <a:endParaRPr lang="en-IN" sz="2400" b="0" strike="noStrike" spc="-1">
              <a:latin typeface="Arial"/>
            </a:endParaRPr>
          </a:p>
          <a:p>
            <a:pPr>
              <a:lnSpc>
                <a:spcPct val="100000"/>
              </a:lnSpc>
            </a:pPr>
            <a:r>
              <a:rPr lang="en-IN" sz="2400" b="0" strike="noStrike" spc="-1">
                <a:solidFill>
                  <a:srgbClr val="808080"/>
                </a:solidFill>
                <a:latin typeface="Calibri"/>
                <a:ea typeface="Calibri"/>
              </a:rPr>
              <a:t>	2. </a:t>
            </a:r>
            <a:r>
              <a:rPr lang="en-IN" sz="2400" b="1" strike="noStrike" spc="-1">
                <a:solidFill>
                  <a:srgbClr val="808080"/>
                </a:solidFill>
                <a:latin typeface="Calibri"/>
                <a:ea typeface="Calibri"/>
              </a:rPr>
              <a:t>final</a:t>
            </a:r>
            <a:r>
              <a:rPr lang="en-IN" sz="2400" b="0" strike="noStrike" spc="-1">
                <a:solidFill>
                  <a:srgbClr val="808080"/>
                </a:solidFill>
                <a:latin typeface="Calibri"/>
                <a:ea typeface="Calibri"/>
              </a:rPr>
              <a:t> – finalize class, method &amp; variable</a:t>
            </a:r>
            <a:endParaRPr lang="en-IN" sz="2400" b="0" strike="noStrike" spc="-1">
              <a:latin typeface="Arial"/>
            </a:endParaRPr>
          </a:p>
          <a:p>
            <a:pPr>
              <a:lnSpc>
                <a:spcPct val="100000"/>
              </a:lnSpc>
            </a:pPr>
            <a:r>
              <a:rPr lang="en-IN" sz="2400" b="0" strike="noStrike" spc="-1">
                <a:solidFill>
                  <a:srgbClr val="808080"/>
                </a:solidFill>
                <a:latin typeface="Calibri"/>
                <a:ea typeface="Calibri"/>
              </a:rPr>
              <a:t>	3. </a:t>
            </a:r>
            <a:r>
              <a:rPr lang="en-IN" sz="2400" b="1" strike="noStrike" spc="-1">
                <a:solidFill>
                  <a:srgbClr val="808080"/>
                </a:solidFill>
                <a:latin typeface="Calibri"/>
                <a:ea typeface="Calibri"/>
              </a:rPr>
              <a:t>abstract</a:t>
            </a:r>
            <a:r>
              <a:rPr lang="en-IN" sz="2400" b="0" strike="noStrike" spc="-1">
                <a:solidFill>
                  <a:srgbClr val="808080"/>
                </a:solidFill>
                <a:latin typeface="Calibri"/>
                <a:ea typeface="Calibri"/>
              </a:rPr>
              <a:t> – abstract method and class</a:t>
            </a:r>
            <a:endParaRPr lang="en-IN" sz="2400" b="0" strike="noStrike" spc="-1">
              <a:latin typeface="Arial"/>
            </a:endParaRPr>
          </a:p>
          <a:p>
            <a:pPr>
              <a:lnSpc>
                <a:spcPct val="100000"/>
              </a:lnSpc>
            </a:pPr>
            <a:r>
              <a:rPr lang="en-IN" sz="2400" b="0" strike="noStrike" spc="-1">
                <a:solidFill>
                  <a:srgbClr val="808080"/>
                </a:solidFill>
                <a:latin typeface="Calibri"/>
                <a:ea typeface="Calibri"/>
              </a:rPr>
              <a:t>	4. </a:t>
            </a:r>
            <a:r>
              <a:rPr lang="en-IN" sz="2400" b="1" strike="noStrike" spc="-1">
                <a:solidFill>
                  <a:srgbClr val="808080"/>
                </a:solidFill>
                <a:latin typeface="Calibri"/>
                <a:ea typeface="Calibri"/>
              </a:rPr>
              <a:t>synchronized</a:t>
            </a:r>
            <a:r>
              <a:rPr lang="en-IN" sz="2400" b="0" strike="noStrike" spc="-1">
                <a:solidFill>
                  <a:srgbClr val="808080"/>
                </a:solidFill>
                <a:latin typeface="Calibri"/>
                <a:ea typeface="Calibri"/>
              </a:rPr>
              <a:t> &amp; </a:t>
            </a:r>
            <a:r>
              <a:rPr lang="en-IN" sz="2400" b="1" strike="noStrike" spc="-1">
                <a:solidFill>
                  <a:srgbClr val="808080"/>
                </a:solidFill>
                <a:latin typeface="Calibri"/>
                <a:ea typeface="Calibri"/>
              </a:rPr>
              <a:t>volatile</a:t>
            </a:r>
            <a:r>
              <a:rPr lang="en-IN" sz="2400" b="0" strike="noStrike" spc="-1">
                <a:solidFill>
                  <a:srgbClr val="808080"/>
                </a:solidFill>
                <a:latin typeface="Calibri"/>
                <a:ea typeface="Calibri"/>
              </a:rPr>
              <a:t> for multithreading</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Final Keywords</a:t>
            </a:r>
            <a:endParaRPr lang="en-IN" sz="2800" b="0" strike="noStrike" spc="-1">
              <a:latin typeface="Arial"/>
            </a:endParaRPr>
          </a:p>
        </p:txBody>
      </p:sp>
      <p:sp>
        <p:nvSpPr>
          <p:cNvPr id="170"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The final keyword in java is used to restrict the user.</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Final can be variable, method or class.</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72"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If you make any variable as final, you cannot change the value of final variable</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class Bike9{  </a:t>
            </a:r>
            <a:endParaRPr lang="en-IN" sz="2400" b="0" strike="noStrike" spc="-1">
              <a:latin typeface="Arial"/>
            </a:endParaRPr>
          </a:p>
          <a:p>
            <a:pPr>
              <a:lnSpc>
                <a:spcPct val="100000"/>
              </a:lnSpc>
            </a:pPr>
            <a:r>
              <a:rPr lang="en-IN" sz="2400" b="0" strike="noStrike" spc="-1">
                <a:solidFill>
                  <a:srgbClr val="808080"/>
                </a:solidFill>
                <a:latin typeface="Calibri"/>
                <a:ea typeface="Calibri"/>
              </a:rPr>
              <a:t> final int speedlimit=90;//final variable  </a:t>
            </a:r>
            <a:endParaRPr lang="en-IN" sz="2400" b="0" strike="noStrike" spc="-1">
              <a:latin typeface="Arial"/>
            </a:endParaRPr>
          </a:p>
          <a:p>
            <a:pPr>
              <a:lnSpc>
                <a:spcPct val="100000"/>
              </a:lnSpc>
            </a:pPr>
            <a:r>
              <a:rPr lang="en-IN" sz="2400" b="0" strike="noStrike" spc="-1">
                <a:solidFill>
                  <a:srgbClr val="808080"/>
                </a:solidFill>
                <a:latin typeface="Calibri"/>
                <a:ea typeface="Calibri"/>
              </a:rPr>
              <a:t> void run(){  </a:t>
            </a:r>
            <a:endParaRPr lang="en-IN" sz="2400" b="0" strike="noStrike" spc="-1">
              <a:latin typeface="Arial"/>
            </a:endParaRPr>
          </a:p>
          <a:p>
            <a:pPr>
              <a:lnSpc>
                <a:spcPct val="100000"/>
              </a:lnSpc>
            </a:pPr>
            <a:r>
              <a:rPr lang="en-IN" sz="2400" b="0" strike="noStrike" spc="-1">
                <a:solidFill>
                  <a:srgbClr val="808080"/>
                </a:solidFill>
                <a:latin typeface="Calibri"/>
                <a:ea typeface="Calibri"/>
              </a:rPr>
              <a:t>  speedlimit=400;  </a:t>
            </a:r>
            <a:endParaRPr lang="en-IN" sz="2400" b="0" strike="noStrike" spc="-1">
              <a:latin typeface="Arial"/>
            </a:endParaRPr>
          </a:p>
          <a:p>
            <a:pPr>
              <a:lnSpc>
                <a:spcPct val="100000"/>
              </a:lnSpc>
            </a:pPr>
            <a:r>
              <a:rPr lang="en-IN" sz="2400" b="0" strike="noStrike" spc="-1">
                <a:solidFill>
                  <a:srgbClr val="808080"/>
                </a:solidFill>
                <a:latin typeface="Calibri"/>
                <a:ea typeface="Calibri"/>
              </a:rPr>
              <a:t> }  </a:t>
            </a:r>
            <a:endParaRPr lang="en-IN" sz="2400" b="0" strike="noStrike" spc="-1">
              <a:latin typeface="Arial"/>
            </a:endParaRPr>
          </a:p>
          <a:p>
            <a:pPr>
              <a:lnSpc>
                <a:spcPct val="100000"/>
              </a:lnSpc>
            </a:pPr>
            <a:r>
              <a:rPr lang="en-IN" sz="2400" b="0" strike="noStrike" spc="-1">
                <a:solidFill>
                  <a:srgbClr val="808080"/>
                </a:solidFill>
                <a:latin typeface="Calibri"/>
                <a:ea typeface="Calibri"/>
              </a:rPr>
              <a:t> 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 Bike9 obj=new  Bike9();  </a:t>
            </a:r>
            <a:endParaRPr lang="en-IN" sz="2400" b="0" strike="noStrike" spc="-1">
              <a:latin typeface="Arial"/>
            </a:endParaRPr>
          </a:p>
          <a:p>
            <a:pPr>
              <a:lnSpc>
                <a:spcPct val="100000"/>
              </a:lnSpc>
            </a:pPr>
            <a:r>
              <a:rPr lang="en-IN" sz="2400" b="0" strike="noStrike" spc="-1">
                <a:solidFill>
                  <a:srgbClr val="808080"/>
                </a:solidFill>
                <a:latin typeface="Calibri"/>
                <a:ea typeface="Calibri"/>
              </a:rPr>
              <a:t> obj.run();  </a:t>
            </a:r>
            <a:endParaRPr lang="en-IN" sz="2400" b="0" strike="noStrike" spc="-1">
              <a:latin typeface="Arial"/>
            </a:endParaRPr>
          </a:p>
          <a:p>
            <a:pPr>
              <a:lnSpc>
                <a:spcPct val="100000"/>
              </a:lnSpc>
            </a:pPr>
            <a:r>
              <a:rPr lang="en-IN" sz="2400" b="0" strike="noStrike" spc="-1">
                <a:solidFill>
                  <a:srgbClr val="808080"/>
                </a:solidFill>
                <a:latin typeface="Calibri"/>
                <a:ea typeface="Calibri"/>
              </a:rPr>
              <a:t> }  }//end of class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74"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If you make any method as final, you cannot override it.</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class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final void run(){System.out.println("running");}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class Honda extends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void run(){System.out.println("running safely with 100kmph");}  </a:t>
            </a:r>
            <a:endParaRPr lang="en-IN" sz="2400" b="0" strike="noStrike" spc="-1">
              <a:latin typeface="Arial"/>
            </a:endParaRPr>
          </a:p>
          <a:p>
            <a:pPr>
              <a:lnSpc>
                <a:spcPct val="100000"/>
              </a:lnSpc>
            </a:pPr>
            <a:r>
              <a:rPr lang="en-IN" sz="2400" b="0" strike="noStrike" spc="-1">
                <a:solidFill>
                  <a:srgbClr val="808080"/>
                </a:solidFill>
                <a:latin typeface="Calibri"/>
                <a:ea typeface="Calibri"/>
              </a:rPr>
              <a:t>     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     Honda honda= new Honda();  </a:t>
            </a:r>
            <a:endParaRPr lang="en-IN" sz="2400" b="0" strike="noStrike" spc="-1">
              <a:latin typeface="Arial"/>
            </a:endParaRPr>
          </a:p>
          <a:p>
            <a:pPr>
              <a:lnSpc>
                <a:spcPct val="100000"/>
              </a:lnSpc>
            </a:pPr>
            <a:r>
              <a:rPr lang="en-IN" sz="2400" b="0" strike="noStrike" spc="-1">
                <a:solidFill>
                  <a:srgbClr val="808080"/>
                </a:solidFill>
                <a:latin typeface="Calibri"/>
                <a:ea typeface="Calibri"/>
              </a:rPr>
              <a:t>     honda.run();  </a:t>
            </a:r>
            <a:endParaRPr lang="en-IN" sz="2400" b="0" strike="noStrike" spc="-1">
              <a:latin typeface="Arial"/>
            </a:endParaRPr>
          </a:p>
          <a:p>
            <a:pPr>
              <a:lnSpc>
                <a:spcPct val="100000"/>
              </a:lnSpc>
            </a:pPr>
            <a:r>
              <a:rPr lang="en-IN" sz="2400" b="0" strike="noStrike" spc="-1">
                <a:solidFill>
                  <a:srgbClr val="808080"/>
                </a:solidFill>
                <a:latin typeface="Calibri"/>
                <a:ea typeface="Calibri"/>
              </a:rPr>
              <a:t>   }  }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76"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If you make any class as final, you cannot extend it.</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final class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class Honda1 extends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void run(){System.out.println("running safely with 100kmph");}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  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  Honda1 honda= new Honda1();  </a:t>
            </a:r>
            <a:endParaRPr lang="en-IN" sz="2400" b="0" strike="noStrike" spc="-1">
              <a:latin typeface="Arial"/>
            </a:endParaRPr>
          </a:p>
          <a:p>
            <a:pPr>
              <a:lnSpc>
                <a:spcPct val="100000"/>
              </a:lnSpc>
            </a:pPr>
            <a:r>
              <a:rPr lang="en-IN" sz="2400" b="0" strike="noStrike" spc="-1">
                <a:solidFill>
                  <a:srgbClr val="808080"/>
                </a:solidFill>
                <a:latin typeface="Calibri"/>
                <a:ea typeface="Calibri"/>
              </a:rPr>
              <a:t>  honda.run();  </a:t>
            </a:r>
            <a:endParaRPr lang="en-IN" sz="2400" b="0" strike="noStrike" spc="-1">
              <a:latin typeface="Arial"/>
            </a:endParaRPr>
          </a:p>
          <a:p>
            <a:pPr>
              <a:lnSpc>
                <a:spcPct val="100000"/>
              </a:lnSpc>
            </a:pPr>
            <a:r>
              <a:rPr lang="en-IN" sz="2400" b="0" strike="noStrike" spc="-1">
                <a:solidFill>
                  <a:srgbClr val="808080"/>
                </a:solidFill>
                <a:latin typeface="Calibri"/>
                <a:ea typeface="Calibri"/>
              </a:rPr>
              <a:t>  }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78"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Is final method inherited?</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80"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Is final method inherited?</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Yes, final method is inherited but you cannot override it. </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class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final void run(){System.out.println("running...");}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class Honda2 extends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    new Honda2().run();  </a:t>
            </a:r>
            <a:endParaRPr lang="en-IN" sz="2400" b="0" strike="noStrike" spc="-1">
              <a:latin typeface="Arial"/>
            </a:endParaRPr>
          </a:p>
          <a:p>
            <a:pPr>
              <a:lnSpc>
                <a:spcPct val="100000"/>
              </a:lnSpc>
            </a:pPr>
            <a:r>
              <a:rPr lang="en-IN" sz="2400" b="0" strike="noStrike" spc="-1">
                <a:solidFill>
                  <a:srgbClr val="808080"/>
                </a:solidFill>
                <a:latin typeface="Calibri"/>
                <a:ea typeface="Calibri"/>
              </a:rPr>
              <a:t>   }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Static Keywords</a:t>
            </a:r>
            <a:endParaRPr lang="en-IN" sz="2800" b="0" strike="noStrike" spc="-1">
              <a:latin typeface="Arial"/>
            </a:endParaRPr>
          </a:p>
        </p:txBody>
      </p:sp>
      <p:sp>
        <p:nvSpPr>
          <p:cNvPr id="182"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The static keyword in Java is used for memory management mainly. We can apply static keyword with variables, methods, blocks and nested classes.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Example without static...</a:t>
            </a:r>
            <a:endParaRPr lang="en-IN" sz="2800" b="0" strike="noStrike" spc="-1">
              <a:latin typeface="Arial"/>
            </a:endParaRPr>
          </a:p>
        </p:txBody>
      </p:sp>
      <p:sp>
        <p:nvSpPr>
          <p:cNvPr id="184"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class Counter{  </a:t>
            </a:r>
            <a:endParaRPr lang="en-IN" sz="2400" b="0" strike="noStrike" spc="-1">
              <a:latin typeface="Arial"/>
            </a:endParaRPr>
          </a:p>
          <a:p>
            <a:pPr>
              <a:lnSpc>
                <a:spcPct val="100000"/>
              </a:lnSpc>
            </a:pPr>
            <a:r>
              <a:rPr lang="en-IN" sz="2400" b="0" strike="noStrike" spc="-1">
                <a:solidFill>
                  <a:srgbClr val="808080"/>
                </a:solidFill>
                <a:latin typeface="Calibri"/>
                <a:ea typeface="Calibri"/>
              </a:rPr>
              <a:t>int count=0;//get memory each time when the instance is created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Counter(){  </a:t>
            </a:r>
            <a:endParaRPr lang="en-IN" sz="2400" b="0" strike="noStrike" spc="-1">
              <a:latin typeface="Arial"/>
            </a:endParaRPr>
          </a:p>
          <a:p>
            <a:pPr>
              <a:lnSpc>
                <a:spcPct val="100000"/>
              </a:lnSpc>
            </a:pPr>
            <a:r>
              <a:rPr lang="en-IN" sz="2400" b="0" strike="noStrike" spc="-1">
                <a:solidFill>
                  <a:srgbClr val="808080"/>
                </a:solidFill>
                <a:latin typeface="Calibri"/>
                <a:ea typeface="Calibri"/>
              </a:rPr>
              <a:t>	count++;//incrementing value  </a:t>
            </a:r>
            <a:endParaRPr lang="en-IN" sz="2400" b="0" strike="noStrike" spc="-1">
              <a:latin typeface="Arial"/>
            </a:endParaRPr>
          </a:p>
          <a:p>
            <a:pPr>
              <a:lnSpc>
                <a:spcPct val="100000"/>
              </a:lnSpc>
            </a:pPr>
            <a:r>
              <a:rPr lang="en-IN" sz="2400" b="0" strike="noStrike" spc="-1">
                <a:solidFill>
                  <a:srgbClr val="808080"/>
                </a:solidFill>
                <a:latin typeface="Calibri"/>
                <a:ea typeface="Calibri"/>
              </a:rPr>
              <a:t>	System.out.println(count);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//Creating objects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Counter c1=new Counter();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Counter c2=new Counter();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Counter c3=new Counter();  </a:t>
            </a:r>
            <a:endParaRPr lang="en-IN" sz="2400" b="0" strike="noStrike" spc="-1">
              <a:latin typeface="Arial"/>
            </a:endParaRPr>
          </a:p>
          <a:p>
            <a:pPr>
              <a:lnSpc>
                <a:spcPct val="100000"/>
              </a:lnSpc>
            </a:pPr>
            <a:r>
              <a:rPr lang="en-IN" sz="2400" b="0" strike="noStrike" spc="-1">
                <a:solidFill>
                  <a:srgbClr val="808080"/>
                </a:solidFill>
                <a:latin typeface="Calibri"/>
                <a:ea typeface="Calibri"/>
              </a:rPr>
              <a:t>}  }  </a:t>
            </a:r>
            <a:br/>
            <a:b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FE4A-9397-BF86-4A7C-D3BE2E1467C7}"/>
              </a:ext>
            </a:extLst>
          </p:cNvPr>
          <p:cNvSpPr>
            <a:spLocks noGrp="1"/>
          </p:cNvSpPr>
          <p:nvPr>
            <p:ph type="title"/>
          </p:nvPr>
        </p:nvSpPr>
        <p:spPr/>
        <p:txBody>
          <a:bodyPr/>
          <a:lstStyle/>
          <a:p>
            <a:r>
              <a:rPr lang="en-US" dirty="0"/>
              <a:t>Class</a:t>
            </a:r>
          </a:p>
        </p:txBody>
      </p:sp>
      <p:sp>
        <p:nvSpPr>
          <p:cNvPr id="3" name="Subtitle 2">
            <a:extLst>
              <a:ext uri="{FF2B5EF4-FFF2-40B4-BE49-F238E27FC236}">
                <a16:creationId xmlns:a16="http://schemas.microsoft.com/office/drawing/2014/main" id="{E5F19CB7-77BA-7F5B-3644-42989670B4E8}"/>
              </a:ext>
            </a:extLst>
          </p:cNvPr>
          <p:cNvSpPr>
            <a:spLocks noGrp="1"/>
          </p:cNvSpPr>
          <p:nvPr>
            <p:ph type="subTitle"/>
          </p:nvPr>
        </p:nvSpPr>
        <p:spPr/>
        <p:txBody>
          <a:bodyPr/>
          <a:lstStyle/>
          <a:p>
            <a:r>
              <a:rPr lang="en-US" dirty="0">
                <a:solidFill>
                  <a:srgbClr val="000000"/>
                </a:solidFill>
                <a:ea typeface="+mn-lt"/>
                <a:cs typeface="+mn-lt"/>
              </a:rPr>
              <a:t>A class is like a blueprint for creating objects. Just like how you can use a recipe to make a cake, a class is a recipe for creating objects. For example, let's say we want to create a class called "Car". The Car class would have certain characteristics, like the make and model of the car, the color, and the number of doors.</a:t>
            </a:r>
            <a:endParaRPr lang="en-US" dirty="0">
              <a:solidFill>
                <a:srgbClr val="000000"/>
              </a:solidFill>
            </a:endParaRPr>
          </a:p>
        </p:txBody>
      </p:sp>
    </p:spTree>
    <p:extLst>
      <p:ext uri="{BB962C8B-B14F-4D97-AF65-F5344CB8AC3E}">
        <p14:creationId xmlns:p14="http://schemas.microsoft.com/office/powerpoint/2010/main" val="2607926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Example with static...</a:t>
            </a:r>
            <a:endParaRPr lang="en-IN" sz="2800" b="0" strike="noStrike" spc="-1">
              <a:latin typeface="Arial"/>
            </a:endParaRPr>
          </a:p>
        </p:txBody>
      </p:sp>
      <p:sp>
        <p:nvSpPr>
          <p:cNvPr id="186"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class Counter2{  </a:t>
            </a:r>
            <a:endParaRPr lang="en-IN" sz="2400" b="0" strike="noStrike" spc="-1">
              <a:latin typeface="Arial"/>
            </a:endParaRPr>
          </a:p>
          <a:p>
            <a:pPr>
              <a:lnSpc>
                <a:spcPct val="100000"/>
              </a:lnSpc>
            </a:pPr>
            <a:r>
              <a:rPr lang="en-IN" sz="2400" b="0" strike="noStrike" spc="-1">
                <a:solidFill>
                  <a:srgbClr val="808080"/>
                </a:solidFill>
                <a:latin typeface="Calibri"/>
                <a:ea typeface="Calibri"/>
              </a:rPr>
              <a:t>static int count=0;//will get memory only once and retain its value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Counter2(){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count++;//incrementing the value of static variable  </a:t>
            </a:r>
            <a:endParaRPr lang="en-IN" sz="2400" b="0" strike="noStrike" spc="-1">
              <a:latin typeface="Arial"/>
            </a:endParaRPr>
          </a:p>
          <a:p>
            <a:pPr>
              <a:lnSpc>
                <a:spcPct val="100000"/>
              </a:lnSpc>
            </a:pPr>
            <a:r>
              <a:rPr lang="en-IN" sz="2400" b="0" strike="noStrike" spc="-1">
                <a:solidFill>
                  <a:srgbClr val="808080"/>
                </a:solidFill>
                <a:latin typeface="Calibri"/>
                <a:ea typeface="Calibri"/>
              </a:rPr>
              <a:t>	System.out.println(count);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	//creating objects  </a:t>
            </a:r>
            <a:endParaRPr lang="en-IN" sz="2400" b="0" strike="noStrike" spc="-1">
              <a:latin typeface="Arial"/>
            </a:endParaRPr>
          </a:p>
          <a:p>
            <a:pPr>
              <a:lnSpc>
                <a:spcPct val="100000"/>
              </a:lnSpc>
            </a:pPr>
            <a:r>
              <a:rPr lang="en-IN" sz="2400" b="0" strike="noStrike" spc="-1">
                <a:solidFill>
                  <a:srgbClr val="808080"/>
                </a:solidFill>
                <a:latin typeface="Calibri"/>
                <a:ea typeface="Calibri"/>
              </a:rPr>
              <a:t>	Counter2 c1=new Counter2();  </a:t>
            </a:r>
            <a:endParaRPr lang="en-IN" sz="2400" b="0" strike="noStrike" spc="-1">
              <a:latin typeface="Arial"/>
            </a:endParaRPr>
          </a:p>
          <a:p>
            <a:pPr>
              <a:lnSpc>
                <a:spcPct val="100000"/>
              </a:lnSpc>
            </a:pPr>
            <a:r>
              <a:rPr lang="en-IN" sz="2400" b="0" strike="noStrike" spc="-1">
                <a:solidFill>
                  <a:srgbClr val="808080"/>
                </a:solidFill>
                <a:latin typeface="Calibri"/>
                <a:ea typeface="Calibri"/>
              </a:rPr>
              <a:t>	Counter2 c2=new Counter2();  </a:t>
            </a:r>
            <a:endParaRPr lang="en-IN" sz="2400" b="0" strike="noStrike" spc="-1">
              <a:latin typeface="Arial"/>
            </a:endParaRPr>
          </a:p>
          <a:p>
            <a:pPr>
              <a:lnSpc>
                <a:spcPct val="100000"/>
              </a:lnSpc>
            </a:pPr>
            <a:r>
              <a:rPr lang="en-IN" sz="2400" b="0" strike="noStrike" spc="-1">
                <a:solidFill>
                  <a:srgbClr val="808080"/>
                </a:solidFill>
                <a:latin typeface="Calibri"/>
                <a:ea typeface="Calibri"/>
              </a:rPr>
              <a:t>	Counter2 c3=new Counter2();  </a:t>
            </a:r>
            <a:endParaRPr lang="en-IN" sz="2400" b="0" strike="noStrike" spc="-1">
              <a:latin typeface="Arial"/>
            </a:endParaRPr>
          </a:p>
          <a:p>
            <a:pPr>
              <a:lnSpc>
                <a:spcPct val="100000"/>
              </a:lnSpc>
            </a:pPr>
            <a:r>
              <a:rPr lang="en-IN" sz="2400" b="0" strike="noStrike" spc="-1">
                <a:solidFill>
                  <a:srgbClr val="808080"/>
                </a:solidFill>
                <a:latin typeface="Calibri"/>
                <a:ea typeface="Calibri"/>
              </a:rPr>
              <a:t>}  }  </a:t>
            </a:r>
            <a:br/>
            <a:b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864000" y="792000"/>
            <a:ext cx="122688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000000"/>
                </a:solidFill>
                <a:latin typeface="Arial"/>
                <a:ea typeface="DejaVu Sans"/>
              </a:rPr>
              <a:t>Exercise</a:t>
            </a:r>
            <a:endParaRPr lang="en-IN" sz="2000" b="0" strike="noStrike" spc="-1">
              <a:latin typeface="Arial"/>
            </a:endParaRPr>
          </a:p>
        </p:txBody>
      </p:sp>
      <p:sp>
        <p:nvSpPr>
          <p:cNvPr id="188" name="CustomShape 2"/>
          <p:cNvSpPr/>
          <p:nvPr/>
        </p:nvSpPr>
        <p:spPr>
          <a:xfrm>
            <a:off x="1152000" y="1512000"/>
            <a:ext cx="583128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189" name="CustomShape 3"/>
          <p:cNvSpPr/>
          <p:nvPr/>
        </p:nvSpPr>
        <p:spPr>
          <a:xfrm>
            <a:off x="10008000" y="5112000"/>
            <a:ext cx="180000" cy="426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442680" y="3064320"/>
            <a:ext cx="2613960" cy="72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4400" b="0" strike="noStrike" spc="-1">
                <a:solidFill>
                  <a:srgbClr val="808080"/>
                </a:solidFill>
                <a:latin typeface="Calibri"/>
                <a:ea typeface="Calibri"/>
              </a:rPr>
              <a:t>Thank you</a:t>
            </a:r>
            <a:endParaRPr lang="en-IN" sz="4400" b="0" strike="noStrike" spc="-1">
              <a:latin typeface="Arial"/>
            </a:endParaRPr>
          </a:p>
        </p:txBody>
      </p:sp>
      <p:sp>
        <p:nvSpPr>
          <p:cNvPr id="191" name="CustomShape 2"/>
          <p:cNvSpPr/>
          <p:nvPr/>
        </p:nvSpPr>
        <p:spPr>
          <a:xfrm>
            <a:off x="3086280" y="6624720"/>
            <a:ext cx="2970360" cy="21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913B59B2-CE17-4668-9D26-A1279675E6E6}" type="slidenum">
              <a:rPr lang="en-IN" sz="1800" b="0" strike="noStrike" spc="-1">
                <a:solidFill>
                  <a:srgbClr val="000000"/>
                </a:solidFill>
                <a:latin typeface="Calibri"/>
                <a:ea typeface="Calibri"/>
              </a:rPr>
              <a:t>42</a:t>
            </a:fld>
            <a:endParaRPr lang="en-IN" sz="1800" b="0" strike="noStrike" spc="-1">
              <a:latin typeface="Aria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90D4-B7AD-BAA9-0AAD-2A96143D3786}"/>
              </a:ext>
            </a:extLst>
          </p:cNvPr>
          <p:cNvSpPr>
            <a:spLocks noGrp="1"/>
          </p:cNvSpPr>
          <p:nvPr>
            <p:ph type="title"/>
          </p:nvPr>
        </p:nvSpPr>
        <p:spPr/>
        <p:txBody>
          <a:bodyPr/>
          <a:lstStyle/>
          <a:p>
            <a:r>
              <a:rPr lang="en-US" dirty="0"/>
              <a:t>Object</a:t>
            </a:r>
          </a:p>
        </p:txBody>
      </p:sp>
      <p:sp>
        <p:nvSpPr>
          <p:cNvPr id="3" name="Subtitle 2">
            <a:extLst>
              <a:ext uri="{FF2B5EF4-FFF2-40B4-BE49-F238E27FC236}">
                <a16:creationId xmlns:a16="http://schemas.microsoft.com/office/drawing/2014/main" id="{2CADE01F-9035-7E02-94EE-24C0989F06DD}"/>
              </a:ext>
            </a:extLst>
          </p:cNvPr>
          <p:cNvSpPr>
            <a:spLocks noGrp="1"/>
          </p:cNvSpPr>
          <p:nvPr>
            <p:ph type="subTitle"/>
          </p:nvPr>
        </p:nvSpPr>
        <p:spPr/>
        <p:txBody>
          <a:bodyPr/>
          <a:lstStyle/>
          <a:p>
            <a:r>
              <a:rPr lang="en-US" dirty="0"/>
              <a:t>An object is an instance of a class. In other words, it's like a specific car that was built using the blueprint of the Car class. So if we created an object called "</a:t>
            </a:r>
            <a:r>
              <a:rPr lang="en-US" dirty="0" err="1"/>
              <a:t>myCar</a:t>
            </a:r>
            <a:r>
              <a:rPr lang="en-US" dirty="0"/>
              <a:t>" from the Car class, </a:t>
            </a:r>
            <a:r>
              <a:rPr lang="en-US" dirty="0" err="1"/>
              <a:t>myCar</a:t>
            </a:r>
            <a:r>
              <a:rPr lang="en-US" dirty="0"/>
              <a:t> would have a make and model, a color, and a number of doors just like any other car.</a:t>
            </a:r>
          </a:p>
        </p:txBody>
      </p:sp>
    </p:spTree>
    <p:extLst>
      <p:ext uri="{BB962C8B-B14F-4D97-AF65-F5344CB8AC3E}">
        <p14:creationId xmlns:p14="http://schemas.microsoft.com/office/powerpoint/2010/main" val="267567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F204-1DA3-28A9-765F-FFC74C37B694}"/>
              </a:ext>
            </a:extLst>
          </p:cNvPr>
          <p:cNvSpPr>
            <a:spLocks noGrp="1"/>
          </p:cNvSpPr>
          <p:nvPr>
            <p:ph type="title"/>
          </p:nvPr>
        </p:nvSpPr>
        <p:spPr/>
        <p:txBody>
          <a:bodyPr/>
          <a:lstStyle/>
          <a:p>
            <a:r>
              <a:rPr lang="en-US" dirty="0"/>
              <a:t>Encapsulation</a:t>
            </a:r>
          </a:p>
        </p:txBody>
      </p:sp>
      <p:sp>
        <p:nvSpPr>
          <p:cNvPr id="3" name="Subtitle 2">
            <a:extLst>
              <a:ext uri="{FF2B5EF4-FFF2-40B4-BE49-F238E27FC236}">
                <a16:creationId xmlns:a16="http://schemas.microsoft.com/office/drawing/2014/main" id="{8E811348-FB98-39BC-9C53-DB11FD482EFD}"/>
              </a:ext>
            </a:extLst>
          </p:cNvPr>
          <p:cNvSpPr>
            <a:spLocks noGrp="1"/>
          </p:cNvSpPr>
          <p:nvPr>
            <p:ph type="subTitle"/>
          </p:nvPr>
        </p:nvSpPr>
        <p:spPr/>
        <p:txBody>
          <a:bodyPr/>
          <a:lstStyle/>
          <a:p>
            <a:r>
              <a:rPr lang="en-US" sz="2000" dirty="0"/>
              <a:t>Encapsulation is a way of bundling or binding data and the methods that operate on that data into a single unit, and then controlling access to that unit to ensure that the data remains consistent and the methods work as intended. Encapsulation is often achieved using access modifiers like public, private, and protected to limit the visibility of data and methods</a:t>
            </a:r>
            <a:endParaRPr lang="en-US" dirty="0"/>
          </a:p>
          <a:p>
            <a:r>
              <a:rPr lang="en-US" sz="2000" dirty="0"/>
              <a:t>.</a:t>
            </a:r>
            <a:endParaRPr lang="en-US" dirty="0"/>
          </a:p>
        </p:txBody>
      </p:sp>
    </p:spTree>
    <p:extLst>
      <p:ext uri="{BB962C8B-B14F-4D97-AF65-F5344CB8AC3E}">
        <p14:creationId xmlns:p14="http://schemas.microsoft.com/office/powerpoint/2010/main" val="60113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8612-1BB0-1695-20BC-A74D0485AD16}"/>
              </a:ext>
            </a:extLst>
          </p:cNvPr>
          <p:cNvSpPr>
            <a:spLocks noGrp="1"/>
          </p:cNvSpPr>
          <p:nvPr>
            <p:ph type="title"/>
          </p:nvPr>
        </p:nvSpPr>
        <p:spPr/>
        <p:txBody>
          <a:bodyPr/>
          <a:lstStyle/>
          <a:p>
            <a:r>
              <a:rPr lang="en-US" dirty="0"/>
              <a:t>Inheritance</a:t>
            </a:r>
          </a:p>
        </p:txBody>
      </p:sp>
      <p:sp>
        <p:nvSpPr>
          <p:cNvPr id="3" name="Subtitle 2">
            <a:extLst>
              <a:ext uri="{FF2B5EF4-FFF2-40B4-BE49-F238E27FC236}">
                <a16:creationId xmlns:a16="http://schemas.microsoft.com/office/drawing/2014/main" id="{37D66C81-FA3F-C879-D005-16BB3EEA6D3F}"/>
              </a:ext>
            </a:extLst>
          </p:cNvPr>
          <p:cNvSpPr>
            <a:spLocks noGrp="1"/>
          </p:cNvSpPr>
          <p:nvPr>
            <p:ph type="subTitle"/>
          </p:nvPr>
        </p:nvSpPr>
        <p:spPr/>
        <p:txBody>
          <a:bodyPr/>
          <a:lstStyle/>
          <a:p>
            <a:r>
              <a:rPr lang="en-US" dirty="0"/>
              <a:t>Inheritance is when one class is based on another class. It's like how you might inherit some traits from your parents. For example, let's say we have a class called "</a:t>
            </a:r>
            <a:r>
              <a:rPr lang="en-US" dirty="0" err="1"/>
              <a:t>SportsCar</a:t>
            </a:r>
            <a:r>
              <a:rPr lang="en-US" dirty="0"/>
              <a:t>" that inherits from the Car class. The </a:t>
            </a:r>
            <a:r>
              <a:rPr lang="en-US" dirty="0" err="1"/>
              <a:t>SportsCar</a:t>
            </a:r>
            <a:r>
              <a:rPr lang="en-US" dirty="0"/>
              <a:t> class would have all the same characteristics as the Car class (make and model, color, number of doors), but it might also have some additional characteristics that are specific to sports cars, like a top speed or a special engine.</a:t>
            </a:r>
          </a:p>
        </p:txBody>
      </p:sp>
    </p:spTree>
    <p:extLst>
      <p:ext uri="{BB962C8B-B14F-4D97-AF65-F5344CB8AC3E}">
        <p14:creationId xmlns:p14="http://schemas.microsoft.com/office/powerpoint/2010/main" val="20746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DA3A-AA4F-801D-2501-53F58588BA90}"/>
              </a:ext>
            </a:extLst>
          </p:cNvPr>
          <p:cNvSpPr>
            <a:spLocks noGrp="1"/>
          </p:cNvSpPr>
          <p:nvPr>
            <p:ph type="title"/>
          </p:nvPr>
        </p:nvSpPr>
        <p:spPr/>
        <p:txBody>
          <a:bodyPr/>
          <a:lstStyle/>
          <a:p>
            <a:r>
              <a:rPr lang="en-US" dirty="0"/>
              <a:t>Polymorphism</a:t>
            </a:r>
          </a:p>
        </p:txBody>
      </p:sp>
      <p:sp>
        <p:nvSpPr>
          <p:cNvPr id="3" name="Subtitle 2">
            <a:extLst>
              <a:ext uri="{FF2B5EF4-FFF2-40B4-BE49-F238E27FC236}">
                <a16:creationId xmlns:a16="http://schemas.microsoft.com/office/drawing/2014/main" id="{E6016E3B-5A38-964D-94C8-9C78DD602F17}"/>
              </a:ext>
            </a:extLst>
          </p:cNvPr>
          <p:cNvSpPr>
            <a:spLocks noGrp="1"/>
          </p:cNvSpPr>
          <p:nvPr>
            <p:ph type="subTitle"/>
          </p:nvPr>
        </p:nvSpPr>
        <p:spPr/>
        <p:txBody>
          <a:bodyPr/>
          <a:lstStyle/>
          <a:p>
            <a:r>
              <a:rPr lang="en-US" sz="2400" dirty="0"/>
              <a:t>Polymorphism means that an object can take on different forms. It's like how a caterpillar can turn into a butterfly. For example, let's say we have a class called "Animal" and two subclasses called "Cat" and "Dog". Both the Cat and Dog classes would inherit from the Animal class, so they would have certain characteristics in common (like the ability to move and eat). But they would also have some characteristics that are specific to cats and dogs (like the ability to meow or bark). If we create a method called "</a:t>
            </a:r>
            <a:r>
              <a:rPr lang="en-US" sz="2400" dirty="0" err="1"/>
              <a:t>makeSound</a:t>
            </a:r>
            <a:r>
              <a:rPr lang="en-US" sz="2400" dirty="0"/>
              <a:t>" in the Animal class, we can override that method in the Cat and Dog classes so that each animal makes a different sound when the method is called.</a:t>
            </a:r>
          </a:p>
        </p:txBody>
      </p:sp>
    </p:spTree>
    <p:extLst>
      <p:ext uri="{BB962C8B-B14F-4D97-AF65-F5344CB8AC3E}">
        <p14:creationId xmlns:p14="http://schemas.microsoft.com/office/powerpoint/2010/main" val="188520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6F52-B1D6-873B-C6E1-69E20B8F6834}"/>
              </a:ext>
            </a:extLst>
          </p:cNvPr>
          <p:cNvSpPr>
            <a:spLocks noGrp="1"/>
          </p:cNvSpPr>
          <p:nvPr>
            <p:ph type="title"/>
          </p:nvPr>
        </p:nvSpPr>
        <p:spPr/>
        <p:txBody>
          <a:bodyPr/>
          <a:lstStyle/>
          <a:p>
            <a:r>
              <a:rPr lang="en-US" dirty="0"/>
              <a:t>Abstraction</a:t>
            </a:r>
          </a:p>
        </p:txBody>
      </p:sp>
      <p:sp>
        <p:nvSpPr>
          <p:cNvPr id="3" name="Subtitle 2">
            <a:extLst>
              <a:ext uri="{FF2B5EF4-FFF2-40B4-BE49-F238E27FC236}">
                <a16:creationId xmlns:a16="http://schemas.microsoft.com/office/drawing/2014/main" id="{C6975D4B-F7B1-7916-2AE0-DF831736CC45}"/>
              </a:ext>
            </a:extLst>
          </p:cNvPr>
          <p:cNvSpPr>
            <a:spLocks noGrp="1"/>
          </p:cNvSpPr>
          <p:nvPr>
            <p:ph type="subTitle"/>
          </p:nvPr>
        </p:nvSpPr>
        <p:spPr>
          <a:xfrm>
            <a:off x="457200" y="1604520"/>
            <a:ext cx="8229240" cy="4106676"/>
          </a:xfrm>
        </p:spPr>
        <p:txBody>
          <a:bodyPr/>
          <a:lstStyle/>
          <a:p>
            <a:r>
              <a:rPr lang="en-US" sz="2000" dirty="0"/>
              <a:t>Abstraction is a way of simplifying something by focusing only on the important parts and ignoring the unimportant parts. Let's take an example of a car.</a:t>
            </a:r>
          </a:p>
          <a:p>
            <a:r>
              <a:rPr lang="en-US" sz="2000" dirty="0">
                <a:cs typeface="Arial"/>
              </a:rPr>
              <a:t>When you look at a car, you can see many different parts, like the wheels, the doors, the engine, and the steering wheel. But when you think about driving a car, you don't need to think about all those parts separately. Instead, you can think of the car as a single object that has the ability to move and take you from one place to another.</a:t>
            </a:r>
            <a:endParaRPr lang="en-US" sz="2000" dirty="0"/>
          </a:p>
          <a:p>
            <a:r>
              <a:rPr lang="en-US" sz="2000" dirty="0">
                <a:cs typeface="Arial"/>
              </a:rPr>
              <a:t>This is an example of abstraction. By focusing only on the important parts of the car (the fact that it can move and take you places), you can ignore the unimportant parts (like the individual parts that make up the car).</a:t>
            </a:r>
            <a:endParaRPr lang="en-US" sz="2000" dirty="0"/>
          </a:p>
          <a:p>
            <a:endParaRPr lang="en-US" dirty="0"/>
          </a:p>
        </p:txBody>
      </p:sp>
    </p:spTree>
    <p:extLst>
      <p:ext uri="{BB962C8B-B14F-4D97-AF65-F5344CB8AC3E}">
        <p14:creationId xmlns:p14="http://schemas.microsoft.com/office/powerpoint/2010/main" val="2418298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42</Slides>
  <Notes>26</Notes>
  <HiddenSlides>0</HiddenSlide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Office Theme</vt:lpstr>
      <vt:lpstr>Office Theme</vt:lpstr>
      <vt:lpstr>Office Theme</vt:lpstr>
      <vt:lpstr>PowerPoint Presentation</vt:lpstr>
      <vt:lpstr>PowerPoint Presentation</vt:lpstr>
      <vt:lpstr>OOPs Concepts</vt:lpstr>
      <vt:lpstr>Class</vt:lpstr>
      <vt:lpstr>Object</vt:lpstr>
      <vt:lpstr>Encapsulation</vt:lpstr>
      <vt:lpstr>Inheritance</vt:lpstr>
      <vt:lpstr>Polymorphism</vt:lpstr>
      <vt:lpstr>Abstraction</vt:lpstr>
      <vt:lpstr>Constructors</vt:lpstr>
      <vt:lpstr>Continue..</vt:lpstr>
      <vt:lpstr>Continue..</vt:lpstr>
      <vt:lpstr>Getters &amp; Setters</vt:lpstr>
      <vt:lpstr>Continue..</vt:lpstr>
      <vt:lpstr>This,super and toString()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revision>106</cp:revision>
  <dcterms:modified xsi:type="dcterms:W3CDTF">2023-04-13T04:13:53Z</dcterms:modified>
  <dc:language>en-IN</dc:language>
</cp:coreProperties>
</file>