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3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94663"/>
  </p:normalViewPr>
  <p:slideViewPr>
    <p:cSldViewPr snapToGrid="0" snapToObjects="1">
      <p:cViewPr varScale="1">
        <p:scale>
          <a:sx n="121" d="100"/>
          <a:sy n="121" d="100"/>
        </p:scale>
        <p:origin x="19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IN" sz="4400" b="0" strike="noStrike" spc="-1">
                <a:latin typeface="Arial"/>
              </a:rPr>
              <a:t>Click to move the slide</a:t>
            </a:r>
          </a:p>
        </p:txBody>
      </p:sp>
      <p:sp>
        <p:nvSpPr>
          <p:cNvPr id="124" name="PlaceHolder 2"/>
          <p:cNvSpPr>
            <a:spLocks noGrp="1"/>
          </p:cNvSpPr>
          <p:nvPr>
            <p:ph type="body"/>
          </p:nvPr>
        </p:nvSpPr>
        <p:spPr>
          <a:xfrm>
            <a:off x="756000" y="5078520"/>
            <a:ext cx="6047640" cy="4811040"/>
          </a:xfrm>
          <a:prstGeom prst="rect">
            <a:avLst/>
          </a:prstGeom>
        </p:spPr>
        <p:txBody>
          <a:bodyPr lIns="0" tIns="0" rIns="0" bIns="0"/>
          <a:lstStyle/>
          <a:p>
            <a:r>
              <a:rPr lang="en-IN" sz="2000" b="0" strike="noStrike" spc="-1">
                <a:latin typeface="Arial"/>
              </a:rPr>
              <a:t>Click to edit the notes format</a:t>
            </a:r>
          </a:p>
        </p:txBody>
      </p:sp>
      <p:sp>
        <p:nvSpPr>
          <p:cNvPr id="125" name="PlaceHolder 3"/>
          <p:cNvSpPr>
            <a:spLocks noGrp="1"/>
          </p:cNvSpPr>
          <p:nvPr>
            <p:ph type="hdr"/>
          </p:nvPr>
        </p:nvSpPr>
        <p:spPr>
          <a:xfrm>
            <a:off x="0" y="0"/>
            <a:ext cx="3280680" cy="534240"/>
          </a:xfrm>
          <a:prstGeom prst="rect">
            <a:avLst/>
          </a:prstGeom>
        </p:spPr>
        <p:txBody>
          <a:bodyPr lIns="0" tIns="0" rIns="0" bIns="0"/>
          <a:lstStyle/>
          <a:p>
            <a:r>
              <a:rPr lang="en-IN" sz="1400" b="0" strike="noStrike" spc="-1">
                <a:latin typeface="Times New Roman"/>
              </a:rPr>
              <a:t>&lt;header&gt;</a:t>
            </a:r>
          </a:p>
        </p:txBody>
      </p:sp>
      <p:sp>
        <p:nvSpPr>
          <p:cNvPr id="126" name="PlaceHolder 4"/>
          <p:cNvSpPr>
            <a:spLocks noGrp="1"/>
          </p:cNvSpPr>
          <p:nvPr>
            <p:ph type="dt"/>
          </p:nvPr>
        </p:nvSpPr>
        <p:spPr>
          <a:xfrm>
            <a:off x="4278960" y="0"/>
            <a:ext cx="3280680" cy="534240"/>
          </a:xfrm>
          <a:prstGeom prst="rect">
            <a:avLst/>
          </a:prstGeom>
        </p:spPr>
        <p:txBody>
          <a:bodyPr lIns="0" tIns="0" rIns="0" bIns="0"/>
          <a:lstStyle/>
          <a:p>
            <a:pPr algn="r"/>
            <a:r>
              <a:rPr lang="en-IN" sz="1400" b="0" strike="noStrike" spc="-1">
                <a:latin typeface="Times New Roman"/>
              </a:rPr>
              <a:t>&lt;date/time&gt;</a:t>
            </a:r>
          </a:p>
        </p:txBody>
      </p:sp>
      <p:sp>
        <p:nvSpPr>
          <p:cNvPr id="127" name="PlaceHolder 5"/>
          <p:cNvSpPr>
            <a:spLocks noGrp="1"/>
          </p:cNvSpPr>
          <p:nvPr>
            <p:ph type="ftr"/>
          </p:nvPr>
        </p:nvSpPr>
        <p:spPr>
          <a:xfrm>
            <a:off x="0" y="10157400"/>
            <a:ext cx="3280680" cy="534240"/>
          </a:xfrm>
          <a:prstGeom prst="rect">
            <a:avLst/>
          </a:prstGeom>
        </p:spPr>
        <p:txBody>
          <a:bodyPr lIns="0" tIns="0" rIns="0" bIns="0" anchor="b"/>
          <a:lstStyle/>
          <a:p>
            <a:r>
              <a:rPr lang="en-IN" sz="1400" b="0" strike="noStrike" spc="-1">
                <a:latin typeface="Times New Roman"/>
              </a:rPr>
              <a:t>&lt;footer&gt;</a:t>
            </a:r>
          </a:p>
        </p:txBody>
      </p:sp>
      <p:sp>
        <p:nvSpPr>
          <p:cNvPr id="128" name="PlaceHolder 6"/>
          <p:cNvSpPr>
            <a:spLocks noGrp="1"/>
          </p:cNvSpPr>
          <p:nvPr>
            <p:ph type="sldNum"/>
          </p:nvPr>
        </p:nvSpPr>
        <p:spPr>
          <a:xfrm>
            <a:off x="4278960" y="10157400"/>
            <a:ext cx="3280680" cy="534240"/>
          </a:xfrm>
          <a:prstGeom prst="rect">
            <a:avLst/>
          </a:prstGeom>
        </p:spPr>
        <p:txBody>
          <a:bodyPr lIns="0" tIns="0" rIns="0" bIns="0" anchor="b"/>
          <a:lstStyle/>
          <a:p>
            <a:pPr algn="r"/>
            <a:fld id="{473F3FB0-B5A9-47F9-A609-3839178B6F3F}"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noRot="1" noChangeAspect="1"/>
          </p:cNvSpPr>
          <p:nvPr>
            <p:ph type="sldImg"/>
          </p:nvPr>
        </p:nvSpPr>
        <p:spPr>
          <a:xfrm>
            <a:off x="1257300" y="719138"/>
            <a:ext cx="4800600" cy="3600450"/>
          </a:xfrm>
          <a:prstGeom prst="rect">
            <a:avLst/>
          </a:prstGeom>
        </p:spPr>
      </p:sp>
      <p:sp>
        <p:nvSpPr>
          <p:cNvPr id="185" name="PlaceHolder 2"/>
          <p:cNvSpPr>
            <a:spLocks noGrp="1"/>
          </p:cNvSpPr>
          <p:nvPr>
            <p:ph type="body"/>
          </p:nvPr>
        </p:nvSpPr>
        <p:spPr>
          <a:xfrm>
            <a:off x="685800" y="4400640"/>
            <a:ext cx="5485680" cy="3600000"/>
          </a:xfrm>
          <a:prstGeom prst="rect">
            <a:avLst/>
          </a:prstGeom>
        </p:spPr>
        <p:txBody>
          <a:bodyPr lIns="0" tIns="0" rIns="0" bIns="0"/>
          <a:lstStyle/>
          <a:p>
            <a:endParaRPr lang="en-IN" sz="2000" b="0" strike="noStrike" spc="-1">
              <a:latin typeface="Arial"/>
            </a:endParaRPr>
          </a:p>
        </p:txBody>
      </p:sp>
      <p:sp>
        <p:nvSpPr>
          <p:cNvPr id="18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E313FC8-73AF-4EE1-90F8-72D1286E7432}" type="slidenum">
              <a:rPr lang="en-IN" sz="1200" b="0" strike="noStrike" spc="-1">
                <a:solidFill>
                  <a:srgbClr val="000000"/>
                </a:solidFill>
                <a:latin typeface="Calibri"/>
                <a:ea typeface="Calibri"/>
              </a:rPr>
              <a:t>1</a:t>
            </a:fld>
            <a:endParaRPr lang="en-IN"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noRot="1" noChangeAspect="1"/>
          </p:cNvSpPr>
          <p:nvPr>
            <p:ph type="sldImg"/>
          </p:nvPr>
        </p:nvSpPr>
        <p:spPr>
          <a:xfrm>
            <a:off x="0" y="695160"/>
            <a:ext cx="720" cy="720"/>
          </a:xfrm>
          <a:prstGeom prst="rect">
            <a:avLst/>
          </a:prstGeom>
        </p:spPr>
      </p:sp>
      <p:sp>
        <p:nvSpPr>
          <p:cNvPr id="188" name="PlaceHolder 2"/>
          <p:cNvSpPr>
            <a:spLocks noGrp="1"/>
          </p:cNvSpPr>
          <p:nvPr>
            <p:ph type="body"/>
          </p:nvPr>
        </p:nvSpPr>
        <p:spPr>
          <a:xfrm>
            <a:off x="685800" y="4343400"/>
            <a:ext cx="5485680" cy="4023720"/>
          </a:xfrm>
          <a:prstGeom prst="rect">
            <a:avLst/>
          </a:prstGeom>
        </p:spPr>
        <p:txBody>
          <a:bodyPr lIns="0" tIns="10440" rIns="0" bIns="0"/>
          <a:lstStyle/>
          <a:p>
            <a:pPr marL="216000" indent="-216000">
              <a:lnSpc>
                <a:spcPct val="93000"/>
              </a:lnSpc>
            </a:pPr>
            <a:r>
              <a:rPr lang="en-IN" sz="1200" b="0" strike="noStrike" spc="-1">
                <a:solidFill>
                  <a:srgbClr val="000000"/>
                </a:solidFill>
                <a:latin typeface="Arial"/>
                <a:ea typeface="Arial"/>
              </a:rPr>
              <a:t>If a domain class has a method called getName() and a method called setName(), then that domain class has a persistent property called name. It doesn’t matter that the class doesn’t have a field called “name.”</a:t>
            </a:r>
            <a:endParaRPr lang="en-IN" sz="1200" b="0" strike="noStrike" spc="-1">
              <a:latin typeface="Arial"/>
            </a:endParaRPr>
          </a:p>
          <a:p>
            <a:pPr marL="216000" indent="-216000">
              <a:lnSpc>
                <a:spcPct val="93000"/>
              </a:lnSpc>
              <a:spcBef>
                <a:spcPts val="451"/>
              </a:spcBef>
            </a:pPr>
            <a:endParaRPr lang="en-IN"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noRot="1" noChangeAspect="1"/>
          </p:cNvSpPr>
          <p:nvPr>
            <p:ph type="sldImg"/>
          </p:nvPr>
        </p:nvSpPr>
        <p:spPr>
          <a:xfrm>
            <a:off x="0" y="695160"/>
            <a:ext cx="720" cy="720"/>
          </a:xfrm>
          <a:prstGeom prst="rect">
            <a:avLst/>
          </a:prstGeom>
        </p:spPr>
      </p:sp>
      <p:sp>
        <p:nvSpPr>
          <p:cNvPr id="190" name="PlaceHolder 2"/>
          <p:cNvSpPr>
            <a:spLocks noGrp="1"/>
          </p:cNvSpPr>
          <p:nvPr>
            <p:ph type="body"/>
          </p:nvPr>
        </p:nvSpPr>
        <p:spPr>
          <a:xfrm>
            <a:off x="685800" y="4343400"/>
            <a:ext cx="5485680" cy="4023720"/>
          </a:xfrm>
          <a:prstGeom prst="rect">
            <a:avLst/>
          </a:prstGeom>
        </p:spPr>
        <p:txBody>
          <a:bodyPr lIns="0" tIns="10440" rIns="0" bIns="0"/>
          <a:lstStyle/>
          <a:p>
            <a:pPr marL="216000" indent="-216000">
              <a:lnSpc>
                <a:spcPct val="93000"/>
              </a:lnSpc>
            </a:pPr>
            <a:r>
              <a:rPr lang="en-IN" sz="1200" b="0" strike="noStrike" spc="-1">
                <a:solidFill>
                  <a:srgbClr val="000000"/>
                </a:solidFill>
                <a:latin typeface="Arial"/>
                <a:ea typeface="Arial"/>
              </a:rPr>
              <a:t>The value of the belongsTo property in the Engine class is a Map. </a:t>
            </a:r>
            <a:endParaRPr lang="en-IN" sz="1200" b="0" strike="noStrike" spc="-1">
              <a:latin typeface="Arial"/>
            </a:endParaRPr>
          </a:p>
          <a:p>
            <a:pPr marL="216000" indent="-216000">
              <a:lnSpc>
                <a:spcPct val="93000"/>
              </a:lnSpc>
              <a:spcBef>
                <a:spcPts val="451"/>
              </a:spcBef>
            </a:pPr>
            <a:endParaRPr lang="en-IN" sz="1200" b="0" strike="noStrike" spc="-1">
              <a:latin typeface="Arial"/>
            </a:endParaRPr>
          </a:p>
          <a:p>
            <a:pPr marL="216000" indent="-216000">
              <a:lnSpc>
                <a:spcPct val="93000"/>
              </a:lnSpc>
              <a:spcBef>
                <a:spcPts val="451"/>
              </a:spcBef>
            </a:pPr>
            <a:endParaRPr lang="en-IN"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3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3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3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3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4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4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4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48"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5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5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5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8"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6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6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7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7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7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7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7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7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7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7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8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8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8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88"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9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9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9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9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9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0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0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0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0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11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1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11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1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11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11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12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12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12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1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2B3B2"/>
        </a:solidFill>
        <a:effectLst/>
      </p:bgPr>
    </p:bg>
    <p:spTree>
      <p:nvGrpSpPr>
        <p:cNvPr id="1" name=""/>
        <p:cNvGrpSpPr/>
        <p:nvPr/>
      </p:nvGrpSpPr>
      <p:grpSpPr>
        <a:xfrm>
          <a:off x="0" y="0"/>
          <a:ext cx="0" cy="0"/>
          <a:chOff x="0" y="0"/>
          <a:chExt cx="0" cy="0"/>
        </a:xfrm>
      </p:grpSpPr>
      <p:pic>
        <p:nvPicPr>
          <p:cNvPr id="7" name="Shape 10"/>
          <p:cNvPicPr/>
          <p:nvPr/>
        </p:nvPicPr>
        <p:blipFill>
          <a:blip r:embed="rId14"/>
          <a:stretch/>
        </p:blipFill>
        <p:spPr>
          <a:xfrm>
            <a:off x="0" y="0"/>
            <a:ext cx="9143280" cy="6857280"/>
          </a:xfrm>
          <a:prstGeom prst="rect">
            <a:avLst/>
          </a:prstGeom>
          <a:ln>
            <a:noFill/>
          </a:ln>
        </p:spPr>
      </p:pic>
      <p:sp>
        <p:nvSpPr>
          <p:cNvPr id="8" name="CustomShape 1"/>
          <p:cNvSpPr/>
          <p:nvPr/>
        </p:nvSpPr>
        <p:spPr>
          <a:xfrm>
            <a:off x="5867280" y="6370560"/>
            <a:ext cx="2742480" cy="25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800" b="0" strike="noStrike" spc="-1">
                <a:solidFill>
                  <a:srgbClr val="81BB30"/>
                </a:solidFill>
                <a:latin typeface="Calibri"/>
                <a:ea typeface="Calibri"/>
              </a:rPr>
              <a:t>RxLogix Corporation, Confidential, Copyright </a:t>
            </a:r>
            <a:r>
              <a:rPr lang="en-IN" sz="700" b="0" strike="noStrike" spc="-1">
                <a:solidFill>
                  <a:srgbClr val="81BB30"/>
                </a:solidFill>
                <a:latin typeface="Calibri"/>
                <a:ea typeface="Calibri"/>
              </a:rPr>
              <a:t>©</a:t>
            </a:r>
            <a:r>
              <a:rPr lang="en-IN" sz="800" b="0" strike="noStrike" spc="-1">
                <a:solidFill>
                  <a:srgbClr val="81BB30"/>
                </a:solidFill>
                <a:latin typeface="Calibri"/>
                <a:ea typeface="Calibri"/>
              </a:rPr>
              <a:t>2010    </a:t>
            </a:r>
            <a:fld id="{5217423C-3648-40C5-924F-24159D8E4FAF}" type="slidenum">
              <a:rPr lang="en-IN" sz="1000" b="0" strike="noStrike" spc="-1">
                <a:solidFill>
                  <a:srgbClr val="808080"/>
                </a:solidFill>
                <a:latin typeface="Calibri"/>
                <a:ea typeface="Calibri"/>
              </a:rPr>
              <a:t>‹#›</a:t>
            </a:fld>
            <a:endParaRPr lang="en-IN" sz="1000" b="0" strike="noStrike" spc="-1">
              <a:latin typeface="Arial"/>
            </a:endParaRPr>
          </a:p>
        </p:txBody>
      </p:sp>
      <p:pic>
        <p:nvPicPr>
          <p:cNvPr id="2" name="Shape 15"/>
          <p:cNvPicPr/>
          <p:nvPr/>
        </p:nvPicPr>
        <p:blipFill>
          <a:blip r:embed="rId15"/>
          <a:stretch/>
        </p:blipFill>
        <p:spPr>
          <a:xfrm>
            <a:off x="0" y="0"/>
            <a:ext cx="9143280" cy="6857280"/>
          </a:xfrm>
          <a:prstGeom prst="rect">
            <a:avLst/>
          </a:prstGeom>
          <a:ln>
            <a:noFill/>
          </a:ln>
        </p:spPr>
      </p:pic>
      <p:sp>
        <p:nvSpPr>
          <p:cNvPr id="3" name="CustomShape 2"/>
          <p:cNvSpPr/>
          <p:nvPr/>
        </p:nvSpPr>
        <p:spPr>
          <a:xfrm>
            <a:off x="685800" y="1803240"/>
            <a:ext cx="4494960" cy="360"/>
          </a:xfrm>
          <a:custGeom>
            <a:avLst/>
            <a:gdLst/>
            <a:ahLst/>
            <a:cxnLst/>
            <a:rect l="l" t="t" r="r" b="b"/>
            <a:pathLst>
              <a:path w="21600" h="21600">
                <a:moveTo>
                  <a:pt x="0" y="0"/>
                </a:moveTo>
                <a:lnTo>
                  <a:pt x="21600" y="21600"/>
                </a:lnTo>
              </a:path>
            </a:pathLst>
          </a:custGeom>
          <a:noFill/>
          <a:ln w="25560" cap="rnd">
            <a:solidFill>
              <a:srgbClr val="FFFFFF"/>
            </a:solidFill>
            <a:custDash>
              <a:ds d="100000" sp="300000"/>
            </a:custDash>
            <a:round/>
          </a:ln>
        </p:spPr>
        <p:style>
          <a:lnRef idx="0">
            <a:scrgbClr r="0" g="0" b="0"/>
          </a:lnRef>
          <a:fillRef idx="0">
            <a:scrgbClr r="0" g="0" b="0"/>
          </a:fillRef>
          <a:effectRef idx="0">
            <a:scrgbClr r="0" g="0" b="0"/>
          </a:effectRef>
          <a:fontRef idx="minor"/>
        </p:style>
      </p:sp>
      <p:sp>
        <p:nvSpPr>
          <p:cNvPr id="4" name="CustomShape 3"/>
          <p:cNvSpPr/>
          <p:nvPr/>
        </p:nvSpPr>
        <p:spPr>
          <a:xfrm>
            <a:off x="685800" y="3479760"/>
            <a:ext cx="4494960" cy="360"/>
          </a:xfrm>
          <a:custGeom>
            <a:avLst/>
            <a:gdLst/>
            <a:ahLst/>
            <a:cxnLst/>
            <a:rect l="l" t="t" r="r" b="b"/>
            <a:pathLst>
              <a:path w="21600" h="21600">
                <a:moveTo>
                  <a:pt x="0" y="0"/>
                </a:moveTo>
                <a:lnTo>
                  <a:pt x="21600" y="21600"/>
                </a:lnTo>
              </a:path>
            </a:pathLst>
          </a:custGeom>
          <a:noFill/>
          <a:ln w="25560" cap="rnd">
            <a:solidFill>
              <a:srgbClr val="FFFFFF"/>
            </a:solidFill>
            <a:custDash>
              <a:ds d="100000" sp="300000"/>
            </a:custDash>
            <a:round/>
          </a:ln>
        </p:spPr>
        <p:style>
          <a:lnRef idx="0">
            <a:scrgbClr r="0" g="0" b="0"/>
          </a:lnRef>
          <a:fillRef idx="0">
            <a:scrgbClr r="0" g="0" b="0"/>
          </a:fillRef>
          <a:effectRef idx="0">
            <a:scrgbClr r="0" g="0" b="0"/>
          </a:effectRef>
          <a:fontRef idx="minor"/>
        </p:style>
      </p:sp>
      <p:sp>
        <p:nvSpPr>
          <p:cNvPr id="5" name="PlaceHolder 4"/>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6"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B2B3B2"/>
        </a:solidFill>
        <a:effectLst/>
      </p:bgPr>
    </p:bg>
    <p:spTree>
      <p:nvGrpSpPr>
        <p:cNvPr id="1" name=""/>
        <p:cNvGrpSpPr/>
        <p:nvPr/>
      </p:nvGrpSpPr>
      <p:grpSpPr>
        <a:xfrm>
          <a:off x="0" y="0"/>
          <a:ext cx="0" cy="0"/>
          <a:chOff x="0" y="0"/>
          <a:chExt cx="0" cy="0"/>
        </a:xfrm>
      </p:grpSpPr>
      <p:pic>
        <p:nvPicPr>
          <p:cNvPr id="43" name="Shape 10"/>
          <p:cNvPicPr/>
          <p:nvPr/>
        </p:nvPicPr>
        <p:blipFill>
          <a:blip r:embed="rId14"/>
          <a:stretch/>
        </p:blipFill>
        <p:spPr>
          <a:xfrm>
            <a:off x="0" y="0"/>
            <a:ext cx="9143280" cy="6857280"/>
          </a:xfrm>
          <a:prstGeom prst="rect">
            <a:avLst/>
          </a:prstGeom>
          <a:ln>
            <a:noFill/>
          </a:ln>
        </p:spPr>
      </p:pic>
      <p:sp>
        <p:nvSpPr>
          <p:cNvPr id="44" name="CustomShape 1"/>
          <p:cNvSpPr/>
          <p:nvPr/>
        </p:nvSpPr>
        <p:spPr>
          <a:xfrm>
            <a:off x="5867280" y="6370560"/>
            <a:ext cx="2742480" cy="25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800" b="0" strike="noStrike" spc="-1">
                <a:solidFill>
                  <a:srgbClr val="81BB30"/>
                </a:solidFill>
                <a:latin typeface="Calibri"/>
                <a:ea typeface="Calibri"/>
              </a:rPr>
              <a:t>RxLogix Corporation, Confidential, Copyright </a:t>
            </a:r>
            <a:r>
              <a:rPr lang="en-IN" sz="700" b="0" strike="noStrike" spc="-1">
                <a:solidFill>
                  <a:srgbClr val="81BB30"/>
                </a:solidFill>
                <a:latin typeface="Calibri"/>
                <a:ea typeface="Calibri"/>
              </a:rPr>
              <a:t>©</a:t>
            </a:r>
            <a:r>
              <a:rPr lang="en-IN" sz="800" b="0" strike="noStrike" spc="-1">
                <a:solidFill>
                  <a:srgbClr val="81BB30"/>
                </a:solidFill>
                <a:latin typeface="Calibri"/>
                <a:ea typeface="Calibri"/>
              </a:rPr>
              <a:t>2010    </a:t>
            </a:r>
            <a:fld id="{59DD0240-46C1-404D-B998-8B5F339FB9AE}" type="slidenum">
              <a:rPr lang="en-IN" sz="1000" b="0" strike="noStrike" spc="-1">
                <a:solidFill>
                  <a:srgbClr val="808080"/>
                </a:solidFill>
                <a:latin typeface="Calibri"/>
                <a:ea typeface="Calibri"/>
              </a:rPr>
              <a:t>‹#›</a:t>
            </a:fld>
            <a:endParaRPr lang="en-IN" sz="1000" b="0" strike="noStrike" spc="-1">
              <a:latin typeface="Arial"/>
            </a:endParaRPr>
          </a:p>
        </p:txBody>
      </p:sp>
      <p:sp>
        <p:nvSpPr>
          <p:cNvPr id="45"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46"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B2B3B2"/>
        </a:solidFill>
        <a:effectLst/>
      </p:bgPr>
    </p:bg>
    <p:spTree>
      <p:nvGrpSpPr>
        <p:cNvPr id="1" name=""/>
        <p:cNvGrpSpPr/>
        <p:nvPr/>
      </p:nvGrpSpPr>
      <p:grpSpPr>
        <a:xfrm>
          <a:off x="0" y="0"/>
          <a:ext cx="0" cy="0"/>
          <a:chOff x="0" y="0"/>
          <a:chExt cx="0" cy="0"/>
        </a:xfrm>
      </p:grpSpPr>
      <p:pic>
        <p:nvPicPr>
          <p:cNvPr id="83" name="Shape 10"/>
          <p:cNvPicPr/>
          <p:nvPr/>
        </p:nvPicPr>
        <p:blipFill>
          <a:blip r:embed="rId14"/>
          <a:stretch/>
        </p:blipFill>
        <p:spPr>
          <a:xfrm>
            <a:off x="0" y="0"/>
            <a:ext cx="9143280" cy="6857280"/>
          </a:xfrm>
          <a:prstGeom prst="rect">
            <a:avLst/>
          </a:prstGeom>
          <a:ln>
            <a:noFill/>
          </a:ln>
        </p:spPr>
      </p:pic>
      <p:sp>
        <p:nvSpPr>
          <p:cNvPr id="84" name="CustomShape 1"/>
          <p:cNvSpPr/>
          <p:nvPr/>
        </p:nvSpPr>
        <p:spPr>
          <a:xfrm>
            <a:off x="5867280" y="6370560"/>
            <a:ext cx="2742480" cy="25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800" b="0" strike="noStrike" spc="-1">
                <a:solidFill>
                  <a:srgbClr val="81BB30"/>
                </a:solidFill>
                <a:latin typeface="Calibri"/>
                <a:ea typeface="Calibri"/>
              </a:rPr>
              <a:t>RxLogix Corporation, Confidential, Copyright </a:t>
            </a:r>
            <a:r>
              <a:rPr lang="en-IN" sz="700" b="0" strike="noStrike" spc="-1">
                <a:solidFill>
                  <a:srgbClr val="81BB30"/>
                </a:solidFill>
                <a:latin typeface="Calibri"/>
                <a:ea typeface="Calibri"/>
              </a:rPr>
              <a:t>©</a:t>
            </a:r>
            <a:r>
              <a:rPr lang="en-IN" sz="800" b="0" strike="noStrike" spc="-1">
                <a:solidFill>
                  <a:srgbClr val="81BB30"/>
                </a:solidFill>
                <a:latin typeface="Calibri"/>
                <a:ea typeface="Calibri"/>
              </a:rPr>
              <a:t>2010    </a:t>
            </a:r>
            <a:fld id="{7593B625-E789-4C3A-B037-F4A7875EBA2E}" type="slidenum">
              <a:rPr lang="en-IN" sz="1000" b="0" strike="noStrike" spc="-1">
                <a:solidFill>
                  <a:srgbClr val="808080"/>
                </a:solidFill>
                <a:latin typeface="Calibri"/>
                <a:ea typeface="Calibri"/>
              </a:rPr>
              <a:t>‹#›</a:t>
            </a:fld>
            <a:endParaRPr lang="en-IN" sz="1000" b="0" strike="noStrike" spc="-1">
              <a:latin typeface="Arial"/>
            </a:endParaRPr>
          </a:p>
        </p:txBody>
      </p:sp>
      <p:sp>
        <p:nvSpPr>
          <p:cNvPr id="85"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86"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grails.github.io/grails-doc/latest/guide/single.html#commandObjects" TargetMode="External"/><Relationship Id="rId2" Type="http://schemas.openxmlformats.org/officeDocument/2006/relationships/hyperlink" Target="http://grails.github.io/grails-doc/latest/guide/theWebLayer.html"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596880" y="1937520"/>
            <a:ext cx="8064000" cy="135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4800" b="0" strike="noStrike" spc="-1">
                <a:solidFill>
                  <a:srgbClr val="FFFFFF"/>
                </a:solidFill>
                <a:latin typeface="Calibri"/>
                <a:ea typeface="Calibri"/>
              </a:rPr>
              <a:t>Grails Controllers 2</a:t>
            </a:r>
            <a:endParaRPr lang="en-IN" sz="4800" b="0" strike="noStrike" spc="-1">
              <a:latin typeface="Arial"/>
            </a:endParaRPr>
          </a:p>
        </p:txBody>
      </p:sp>
      <p:sp>
        <p:nvSpPr>
          <p:cNvPr id="130" name="CustomShape 2"/>
          <p:cNvSpPr/>
          <p:nvPr/>
        </p:nvSpPr>
        <p:spPr>
          <a:xfrm>
            <a:off x="596880" y="1965600"/>
            <a:ext cx="8381160" cy="70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
        <p:nvSpPr>
          <p:cNvPr id="131" name="CustomShape 3"/>
          <p:cNvSpPr/>
          <p:nvPr/>
        </p:nvSpPr>
        <p:spPr>
          <a:xfrm>
            <a:off x="5961960" y="4709880"/>
            <a:ext cx="2698560" cy="906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80160">
              <a:lnSpc>
                <a:spcPct val="100000"/>
              </a:lnSpc>
              <a:buClr>
                <a:srgbClr val="FFFFFF"/>
              </a:buClr>
              <a:buFont typeface="StarSymbol"/>
              <a:buChar char="-"/>
            </a:pPr>
            <a:r>
              <a:rPr lang="en-IN" sz="2400" b="0" strike="noStrike" spc="-1" dirty="0">
                <a:solidFill>
                  <a:srgbClr val="FFFFFF"/>
                </a:solidFill>
                <a:latin typeface="Arial"/>
                <a:ea typeface="Arial"/>
              </a:rPr>
              <a:t>Amit Jain</a:t>
            </a:r>
            <a:endParaRPr lang="en-IN" sz="2400" b="0" strike="noStrike" spc="-1" dirty="0">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289800" y="443520"/>
            <a:ext cx="8564040" cy="680400"/>
          </a:xfrm>
          <a:prstGeom prst="rect">
            <a:avLst/>
          </a:prstGeom>
          <a:noFill/>
          <a:ln>
            <a:noFill/>
          </a:ln>
        </p:spPr>
        <p:style>
          <a:lnRef idx="0">
            <a:scrgbClr r="0" g="0" b="0"/>
          </a:lnRef>
          <a:fillRef idx="0">
            <a:scrgbClr r="0" g="0" b="0"/>
          </a:fillRef>
          <a:effectRef idx="0">
            <a:scrgbClr r="0" g="0" b="0"/>
          </a:effectRef>
          <a:fontRef idx="minor"/>
        </p:style>
        <p:txBody>
          <a:bodyPr lIns="90000" tIns="85680" rIns="90000" bIns="45000" anchor="ctr"/>
          <a:lstStyle/>
          <a:p>
            <a:pPr>
              <a:lnSpc>
                <a:spcPct val="100000"/>
              </a:lnSpc>
            </a:pPr>
            <a:r>
              <a:rPr lang="en-IN" sz="3600" b="1" strike="noStrike" spc="-1">
                <a:solidFill>
                  <a:srgbClr val="FFFFFF"/>
                </a:solidFill>
                <a:latin typeface="Libre Baskerville"/>
                <a:ea typeface="Arial"/>
              </a:rPr>
              <a:t>Data Binding: bindData method</a:t>
            </a:r>
            <a:endParaRPr lang="en-IN" sz="3600" b="0" strike="noStrike" spc="-1">
              <a:latin typeface="Arial"/>
            </a:endParaRPr>
          </a:p>
        </p:txBody>
      </p:sp>
      <p:sp>
        <p:nvSpPr>
          <p:cNvPr id="149" name="CustomShape 2"/>
          <p:cNvSpPr/>
          <p:nvPr/>
        </p:nvSpPr>
        <p:spPr>
          <a:xfrm>
            <a:off x="281160" y="1284120"/>
            <a:ext cx="8563680" cy="484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18960" indent="-318240">
              <a:lnSpc>
                <a:spcPct val="100000"/>
              </a:lnSpc>
              <a:spcBef>
                <a:spcPts val="799"/>
              </a:spcBef>
              <a:buClr>
                <a:srgbClr val="000000"/>
              </a:buClr>
              <a:buSzPct val="45000"/>
              <a:buFont typeface="Noto Sans Symbols"/>
              <a:buChar char="●"/>
            </a:pPr>
            <a:r>
              <a:rPr lang="en-IN" sz="2000" b="0" strike="noStrike" spc="-1">
                <a:solidFill>
                  <a:srgbClr val="000000"/>
                </a:solidFill>
                <a:latin typeface="Times New Roman"/>
                <a:ea typeface="Arial"/>
              </a:rPr>
              <a:t>Enables inclusion/exclusion of properties to be included while binding the data</a:t>
            </a:r>
            <a:endParaRPr lang="en-IN" sz="2000" b="0" strike="noStrike" spc="-1">
              <a:latin typeface="Arial"/>
            </a:endParaRPr>
          </a:p>
          <a:p>
            <a:pPr>
              <a:lnSpc>
                <a:spcPct val="100000"/>
              </a:lnSpc>
              <a:spcBef>
                <a:spcPts val="799"/>
              </a:spcBef>
            </a:pPr>
            <a:endParaRPr lang="en-IN" sz="2000" b="0" strike="noStrike" spc="-1">
              <a:latin typeface="Arial"/>
            </a:endParaRPr>
          </a:p>
          <a:p>
            <a:pPr marL="318960" indent="-318240">
              <a:lnSpc>
                <a:spcPct val="100000"/>
              </a:lnSpc>
              <a:spcBef>
                <a:spcPts val="799"/>
              </a:spcBef>
              <a:buClr>
                <a:srgbClr val="000000"/>
              </a:buClr>
              <a:buSzPct val="45000"/>
              <a:buFont typeface="Noto Sans Symbols"/>
              <a:buChar char="●"/>
            </a:pPr>
            <a:r>
              <a:rPr lang="en-IN" sz="2000" b="0" strike="noStrike" spc="-1">
                <a:solidFill>
                  <a:srgbClr val="000000"/>
                </a:solidFill>
                <a:latin typeface="Times New Roman"/>
                <a:ea typeface="Arial"/>
              </a:rPr>
              <a:t>bindData(album, params, [ include : [ 'title' , 'type' ] ])  Include : Specify only 'title' and 'type' property bind to album.</a:t>
            </a:r>
            <a:endParaRPr lang="en-IN" sz="2000" b="0" strike="noStrike" spc="-1">
              <a:latin typeface="Arial"/>
            </a:endParaRPr>
          </a:p>
          <a:p>
            <a:pPr>
              <a:lnSpc>
                <a:spcPct val="100000"/>
              </a:lnSpc>
              <a:spcBef>
                <a:spcPts val="799"/>
              </a:spcBef>
            </a:pPr>
            <a:endParaRPr lang="en-IN" sz="2000" b="0" strike="noStrike" spc="-1">
              <a:latin typeface="Arial"/>
            </a:endParaRPr>
          </a:p>
          <a:p>
            <a:pPr marL="318960" indent="-318240">
              <a:lnSpc>
                <a:spcPct val="100000"/>
              </a:lnSpc>
              <a:spcBef>
                <a:spcPts val="799"/>
              </a:spcBef>
              <a:buClr>
                <a:srgbClr val="000000"/>
              </a:buClr>
              <a:buSzPct val="45000"/>
              <a:buFont typeface="Noto Sans Symbols"/>
              <a:buChar char="●"/>
            </a:pPr>
            <a:r>
              <a:rPr lang="en-IN" sz="2000" b="0" strike="noStrike" spc="-1">
                <a:solidFill>
                  <a:srgbClr val="000000"/>
                </a:solidFill>
                <a:latin typeface="Times New Roman"/>
                <a:ea typeface="Arial"/>
              </a:rPr>
              <a:t>bindData(album, params, [ exclude : "title" ])</a:t>
            </a:r>
            <a:endParaRPr lang="en-IN" sz="2000" b="0" strike="noStrike" spc="-1">
              <a:latin typeface="Arial"/>
            </a:endParaRPr>
          </a:p>
          <a:p>
            <a:pPr>
              <a:lnSpc>
                <a:spcPct val="100000"/>
              </a:lnSpc>
              <a:spcBef>
                <a:spcPts val="799"/>
              </a:spcBef>
            </a:pPr>
            <a:r>
              <a:rPr lang="en-IN" sz="2000" b="0" strike="noStrike" spc="-1">
                <a:solidFill>
                  <a:srgbClr val="000000"/>
                </a:solidFill>
                <a:latin typeface="Times New Roman"/>
                <a:ea typeface="Arial"/>
              </a:rPr>
              <a:t>     Exclude : Specify bind all the property excluding 'title'.</a:t>
            </a:r>
            <a:endParaRPr lang="en-IN" sz="2000" b="0" strike="noStrike" spc="-1">
              <a:latin typeface="Arial"/>
            </a:endParaRPr>
          </a:p>
          <a:p>
            <a:pPr>
              <a:lnSpc>
                <a:spcPct val="100000"/>
              </a:lnSpc>
              <a:spcBef>
                <a:spcPts val="799"/>
              </a:spcBef>
            </a:pPr>
            <a:endParaRPr lang="en-IN"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281160" y="456120"/>
            <a:ext cx="8564040" cy="680400"/>
          </a:xfrm>
          <a:prstGeom prst="rect">
            <a:avLst/>
          </a:prstGeom>
          <a:noFill/>
          <a:ln>
            <a:noFill/>
          </a:ln>
        </p:spPr>
        <p:style>
          <a:lnRef idx="0">
            <a:scrgbClr r="0" g="0" b="0"/>
          </a:lnRef>
          <a:fillRef idx="0">
            <a:scrgbClr r="0" g="0" b="0"/>
          </a:fillRef>
          <a:effectRef idx="0">
            <a:scrgbClr r="0" g="0" b="0"/>
          </a:effectRef>
          <a:fontRef idx="minor"/>
        </p:style>
        <p:txBody>
          <a:bodyPr lIns="90000" tIns="85680" rIns="90000" bIns="45000" anchor="ctr"/>
          <a:lstStyle/>
          <a:p>
            <a:pPr>
              <a:lnSpc>
                <a:spcPct val="100000"/>
              </a:lnSpc>
            </a:pPr>
            <a:r>
              <a:rPr lang="en-IN" sz="3200" b="1" strike="noStrike" spc="-1">
                <a:solidFill>
                  <a:srgbClr val="FFFFFF"/>
                </a:solidFill>
                <a:latin typeface="Libre Baskerville"/>
                <a:ea typeface="Arial"/>
              </a:rPr>
              <a:t>Binding Data: Type conversion errors</a:t>
            </a:r>
            <a:endParaRPr lang="en-IN" sz="3200" b="0" strike="noStrike" spc="-1">
              <a:latin typeface="Arial"/>
            </a:endParaRPr>
          </a:p>
        </p:txBody>
      </p:sp>
      <p:sp>
        <p:nvSpPr>
          <p:cNvPr id="151" name="CustomShape 2"/>
          <p:cNvSpPr/>
          <p:nvPr/>
        </p:nvSpPr>
        <p:spPr>
          <a:xfrm>
            <a:off x="281160" y="1284120"/>
            <a:ext cx="8563680" cy="484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18960" indent="-318240">
              <a:lnSpc>
                <a:spcPct val="100000"/>
              </a:lnSpc>
              <a:buClr>
                <a:srgbClr val="000000"/>
              </a:buClr>
              <a:buSzPct val="45000"/>
              <a:buFont typeface="Noto Sans Symbols"/>
              <a:buChar char="◆"/>
            </a:pPr>
            <a:r>
              <a:rPr lang="en-IN" sz="2000" b="0" strike="noStrike" spc="-1" dirty="0">
                <a:solidFill>
                  <a:srgbClr val="000000"/>
                </a:solidFill>
                <a:latin typeface="Times New Roman"/>
                <a:ea typeface="Arial"/>
              </a:rPr>
              <a:t>Sometimes when performing data binding it is not possible to convert a particular String into a  particular target type. This results in a type conversion error. Grails will retain type conversion  errors inside the errors property of a Grails domain class.</a:t>
            </a:r>
            <a:br>
              <a:rPr dirty="0"/>
            </a:br>
            <a:r>
              <a:rPr lang="en-IN" sz="2000" b="0" strike="noStrike" spc="-1" dirty="0">
                <a:solidFill>
                  <a:srgbClr val="000000"/>
                </a:solidFill>
                <a:latin typeface="Times New Roman"/>
                <a:ea typeface="DejaVu Sans"/>
              </a:rPr>
              <a:t> </a:t>
            </a:r>
            <a:endParaRPr lang="en-IN" sz="2000" b="0" strike="noStrike" spc="-1" dirty="0">
              <a:latin typeface="Arial"/>
            </a:endParaRPr>
          </a:p>
          <a:p>
            <a:pPr marL="318960" indent="-318240">
              <a:lnSpc>
                <a:spcPct val="100000"/>
              </a:lnSpc>
              <a:buClr>
                <a:srgbClr val="000000"/>
              </a:buClr>
              <a:buSzPct val="45000"/>
              <a:buFont typeface="Noto Sans Symbols"/>
              <a:buChar char="◆"/>
            </a:pPr>
            <a:r>
              <a:rPr lang="en-IN" sz="2000" b="0" strike="noStrike" spc="-1" dirty="0">
                <a:solidFill>
                  <a:srgbClr val="000000"/>
                </a:solidFill>
                <a:latin typeface="Times New Roman"/>
                <a:ea typeface="Arial"/>
              </a:rPr>
              <a:t>Employee b = new Employee(params)</a:t>
            </a:r>
            <a:br>
              <a:rPr dirty="0"/>
            </a:br>
            <a:r>
              <a:rPr lang="en-IN" sz="2000" b="0" strike="noStrike" spc="-1" dirty="0">
                <a:solidFill>
                  <a:srgbClr val="000000"/>
                </a:solidFill>
                <a:latin typeface="Times New Roman"/>
                <a:ea typeface="DejaVu Sans"/>
              </a:rPr>
              <a:t> </a:t>
            </a:r>
            <a:endParaRPr lang="en-IN" sz="2000" b="0" strike="noStrike" spc="-1" dirty="0">
              <a:latin typeface="Arial"/>
            </a:endParaRPr>
          </a:p>
          <a:p>
            <a:pPr marL="318960" indent="-318240">
              <a:lnSpc>
                <a:spcPct val="100000"/>
              </a:lnSpc>
              <a:buClr>
                <a:srgbClr val="000000"/>
              </a:buClr>
              <a:buSzPct val="45000"/>
              <a:buFont typeface="Noto Sans Symbols"/>
              <a:buChar char="◆"/>
            </a:pPr>
            <a:r>
              <a:rPr lang="en-IN" sz="2000" b="0" strike="noStrike" spc="-1" dirty="0">
                <a:solidFill>
                  <a:srgbClr val="000000"/>
                </a:solidFill>
                <a:latin typeface="Times New Roman"/>
                <a:ea typeface="Arial"/>
              </a:rPr>
              <a:t>if (</a:t>
            </a:r>
            <a:r>
              <a:rPr lang="en-IN" sz="2000" b="0" strike="noStrike" spc="-1" dirty="0" err="1">
                <a:solidFill>
                  <a:srgbClr val="000000"/>
                </a:solidFill>
                <a:latin typeface="Times New Roman"/>
                <a:ea typeface="Arial"/>
              </a:rPr>
              <a:t>b.hasErrors</a:t>
            </a:r>
            <a:r>
              <a:rPr lang="en-IN" sz="2000" b="0" strike="noStrike" spc="-1" dirty="0">
                <a:solidFill>
                  <a:srgbClr val="000000"/>
                </a:solidFill>
                <a:latin typeface="Times New Roman"/>
                <a:ea typeface="Arial"/>
              </a:rPr>
              <a:t>()) {</a:t>
            </a:r>
            <a:endParaRPr lang="en-IN" sz="2000" b="0" strike="noStrike" spc="-1" dirty="0">
              <a:latin typeface="Arial"/>
            </a:endParaRPr>
          </a:p>
          <a:p>
            <a:pPr>
              <a:lnSpc>
                <a:spcPct val="100000"/>
              </a:lnSpc>
            </a:pPr>
            <a:r>
              <a:rPr lang="en-IN" sz="2000" b="0" strike="noStrike" spc="-1" dirty="0">
                <a:solidFill>
                  <a:srgbClr val="000000"/>
                </a:solidFill>
                <a:latin typeface="Times New Roman"/>
                <a:ea typeface="Arial"/>
              </a:rPr>
              <a:t>	</a:t>
            </a:r>
            <a:r>
              <a:rPr lang="en-IN" sz="2000" b="0" strike="noStrike" spc="-1" dirty="0" err="1">
                <a:solidFill>
                  <a:srgbClr val="000000"/>
                </a:solidFill>
                <a:latin typeface="Times New Roman"/>
                <a:ea typeface="Arial"/>
              </a:rPr>
              <a:t>println</a:t>
            </a:r>
            <a:r>
              <a:rPr lang="en-IN" sz="2000" b="0" strike="noStrike" spc="-1" dirty="0">
                <a:solidFill>
                  <a:srgbClr val="000000"/>
                </a:solidFill>
                <a:latin typeface="Times New Roman"/>
                <a:ea typeface="Arial"/>
              </a:rPr>
              <a:t> "The value ${</a:t>
            </a:r>
            <a:r>
              <a:rPr lang="en-IN" sz="2000" b="0" strike="noStrike" spc="-1" dirty="0" err="1">
                <a:solidFill>
                  <a:srgbClr val="000000"/>
                </a:solidFill>
                <a:latin typeface="Times New Roman"/>
                <a:ea typeface="Arial"/>
              </a:rPr>
              <a:t>b.errors.getFieldError</a:t>
            </a:r>
            <a:r>
              <a:rPr lang="en-IN" sz="2000" b="0" strike="noStrike" spc="-1" dirty="0">
                <a:solidFill>
                  <a:srgbClr val="000000"/>
                </a:solidFill>
                <a:latin typeface="Times New Roman"/>
                <a:ea typeface="Arial"/>
              </a:rPr>
              <a:t>('age')}"</a:t>
            </a:r>
            <a:endParaRPr lang="en-IN" sz="2000" b="0" strike="noStrike" spc="-1" dirty="0">
              <a:latin typeface="Arial"/>
            </a:endParaRPr>
          </a:p>
          <a:p>
            <a:pPr>
              <a:lnSpc>
                <a:spcPct val="100000"/>
              </a:lnSpc>
            </a:pPr>
            <a:r>
              <a:rPr lang="en-IN" sz="2000" b="0" strike="noStrike" spc="-1" dirty="0">
                <a:solidFill>
                  <a:srgbClr val="000000"/>
                </a:solidFill>
                <a:latin typeface="Times New Roman"/>
                <a:ea typeface="Arial"/>
              </a:rPr>
              <a:t>     }</a:t>
            </a:r>
            <a:endParaRPr lang="en-IN" sz="2000" b="0" strike="noStrike" spc="-1" dirty="0">
              <a:latin typeface="Arial"/>
            </a:endParaRPr>
          </a:p>
          <a:p>
            <a:pPr>
              <a:lnSpc>
                <a:spcPct val="100000"/>
              </a:lnSpc>
            </a:pPr>
            <a:endParaRPr lang="en-IN" sz="2000" b="0" strike="noStrike" spc="-1" dirty="0">
              <a:latin typeface="Arial"/>
            </a:endParaRPr>
          </a:p>
          <a:p>
            <a:pPr marL="318960" indent="-318240">
              <a:lnSpc>
                <a:spcPct val="100000"/>
              </a:lnSpc>
              <a:buClr>
                <a:srgbClr val="000000"/>
              </a:buClr>
              <a:buSzPct val="45000"/>
              <a:buFont typeface="Noto Sans Symbols"/>
              <a:buChar char="◆"/>
            </a:pPr>
            <a:r>
              <a:rPr lang="en-IN" sz="2000" b="0" strike="noStrike" spc="-1" dirty="0">
                <a:solidFill>
                  <a:srgbClr val="000000"/>
                </a:solidFill>
                <a:latin typeface="Times New Roman"/>
                <a:ea typeface="Arial"/>
              </a:rPr>
              <a:t>&lt;object&gt;.</a:t>
            </a:r>
            <a:r>
              <a:rPr lang="en-IN" sz="2000" b="0" strike="noStrike" spc="-1" dirty="0" err="1">
                <a:solidFill>
                  <a:srgbClr val="000000"/>
                </a:solidFill>
                <a:latin typeface="Times New Roman"/>
                <a:ea typeface="Arial"/>
              </a:rPr>
              <a:t>hasErrors</a:t>
            </a:r>
            <a:r>
              <a:rPr lang="en-IN" sz="2000" b="0" strike="noStrike" spc="-1" dirty="0">
                <a:solidFill>
                  <a:srgbClr val="000000"/>
                </a:solidFill>
                <a:latin typeface="Times New Roman"/>
                <a:ea typeface="Arial"/>
              </a:rPr>
              <a:t>()</a:t>
            </a:r>
            <a:endParaRPr lang="en-IN" sz="2000" b="0" strike="noStrike" spc="-1" dirty="0">
              <a:latin typeface="Arial"/>
            </a:endParaRPr>
          </a:p>
          <a:p>
            <a:pPr marL="318960" indent="-318240">
              <a:lnSpc>
                <a:spcPct val="100000"/>
              </a:lnSpc>
              <a:buClr>
                <a:srgbClr val="000000"/>
              </a:buClr>
              <a:buSzPct val="45000"/>
              <a:buFont typeface="Noto Sans Symbols"/>
              <a:buChar char="◆"/>
            </a:pPr>
            <a:r>
              <a:rPr lang="en-IN" sz="2000" b="0" strike="noStrike" spc="-1" dirty="0">
                <a:solidFill>
                  <a:srgbClr val="000000"/>
                </a:solidFill>
                <a:latin typeface="Times New Roman"/>
                <a:ea typeface="Arial"/>
              </a:rPr>
              <a:t>&lt;object&gt;.</a:t>
            </a:r>
            <a:r>
              <a:rPr lang="en-IN" sz="2000" b="0" strike="noStrike" spc="-1" dirty="0" err="1">
                <a:solidFill>
                  <a:srgbClr val="000000"/>
                </a:solidFill>
                <a:latin typeface="Times New Roman"/>
                <a:ea typeface="Arial"/>
              </a:rPr>
              <a:t>errors.allErrors</a:t>
            </a:r>
            <a:r>
              <a:rPr lang="en-IN" sz="2000" b="0" strike="noStrike" spc="-1" dirty="0">
                <a:solidFill>
                  <a:srgbClr val="000000"/>
                </a:solidFill>
                <a:latin typeface="Times New Roman"/>
                <a:ea typeface="Arial"/>
              </a:rPr>
              <a:t>()</a:t>
            </a:r>
            <a:endParaRPr lang="en-IN" sz="2000" b="0" strike="noStrike" spc="-1" dirty="0">
              <a:latin typeface="Arial"/>
            </a:endParaRPr>
          </a:p>
          <a:p>
            <a:pPr marL="318960" indent="-318240">
              <a:lnSpc>
                <a:spcPct val="100000"/>
              </a:lnSpc>
              <a:buClr>
                <a:srgbClr val="000000"/>
              </a:buClr>
              <a:buSzPct val="45000"/>
              <a:buFont typeface="Noto Sans Symbols"/>
              <a:buChar char="◆"/>
            </a:pPr>
            <a:r>
              <a:rPr lang="en-IN" sz="2000" b="0" strike="noStrike" spc="-1" dirty="0">
                <a:solidFill>
                  <a:srgbClr val="000000"/>
                </a:solidFill>
                <a:latin typeface="Times New Roman"/>
                <a:ea typeface="Arial"/>
              </a:rPr>
              <a:t>&lt;object&gt;.</a:t>
            </a:r>
            <a:r>
              <a:rPr lang="en-IN" sz="2000" b="0" strike="noStrike" spc="-1" dirty="0" err="1">
                <a:solidFill>
                  <a:srgbClr val="000000"/>
                </a:solidFill>
                <a:latin typeface="Times New Roman"/>
                <a:ea typeface="Arial"/>
              </a:rPr>
              <a:t>errors.getFieldError</a:t>
            </a:r>
            <a:r>
              <a:rPr lang="en-IN" sz="2000" b="0" strike="noStrike" spc="-1" dirty="0">
                <a:solidFill>
                  <a:srgbClr val="000000"/>
                </a:solidFill>
                <a:latin typeface="Times New Roman"/>
                <a:ea typeface="Arial"/>
              </a:rPr>
              <a:t>()</a:t>
            </a:r>
            <a:endParaRPr lang="en-IN" sz="2000" b="0" strike="noStrike" spc="-1" dirty="0">
              <a:latin typeface="Arial"/>
            </a:endParaRPr>
          </a:p>
          <a:p>
            <a:pPr marL="318960" indent="-318240">
              <a:lnSpc>
                <a:spcPct val="100000"/>
              </a:lnSpc>
              <a:buClr>
                <a:srgbClr val="000000"/>
              </a:buClr>
              <a:buSzPct val="45000"/>
              <a:buFont typeface="Noto Sans Symbols"/>
              <a:buChar char="◆"/>
            </a:pPr>
            <a:r>
              <a:rPr lang="en-IN" sz="2000" b="0" strike="noStrike" spc="-1" dirty="0">
                <a:solidFill>
                  <a:srgbClr val="000000"/>
                </a:solidFill>
                <a:latin typeface="Times New Roman"/>
                <a:ea typeface="Arial"/>
              </a:rPr>
              <a:t>&lt;object&gt;.</a:t>
            </a:r>
            <a:r>
              <a:rPr lang="en-IN" sz="2000" b="0" strike="noStrike" spc="-1" dirty="0" err="1">
                <a:solidFill>
                  <a:srgbClr val="000000"/>
                </a:solidFill>
                <a:latin typeface="Times New Roman"/>
                <a:ea typeface="Arial"/>
              </a:rPr>
              <a:t>errors.hasFieldErrors</a:t>
            </a:r>
            <a:r>
              <a:rPr lang="en-IN" sz="2000" b="0" strike="noStrike" spc="-1" dirty="0">
                <a:solidFill>
                  <a:srgbClr val="000000"/>
                </a:solidFill>
                <a:latin typeface="Times New Roman"/>
                <a:ea typeface="Arial"/>
              </a:rPr>
              <a:t>()</a:t>
            </a:r>
            <a:endParaRPr lang="en-IN" sz="2000" b="0" strike="noStrike" spc="-1" dirty="0">
              <a:latin typeface="Arial"/>
            </a:endParaRPr>
          </a:p>
          <a:p>
            <a:pPr marL="318960" indent="-318240">
              <a:lnSpc>
                <a:spcPct val="100000"/>
              </a:lnSpc>
              <a:spcBef>
                <a:spcPts val="799"/>
              </a:spcBef>
            </a:pPr>
            <a:endParaRPr lang="en-IN"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89800" y="418680"/>
            <a:ext cx="8564040" cy="680400"/>
          </a:xfrm>
          <a:prstGeom prst="rect">
            <a:avLst/>
          </a:prstGeom>
          <a:noFill/>
          <a:ln>
            <a:noFill/>
          </a:ln>
        </p:spPr>
        <p:style>
          <a:lnRef idx="0">
            <a:scrgbClr r="0" g="0" b="0"/>
          </a:lnRef>
          <a:fillRef idx="0">
            <a:scrgbClr r="0" g="0" b="0"/>
          </a:fillRef>
          <a:effectRef idx="0">
            <a:scrgbClr r="0" g="0" b="0"/>
          </a:effectRef>
          <a:fontRef idx="minor"/>
        </p:style>
        <p:txBody>
          <a:bodyPr lIns="90000" tIns="85680" rIns="90000" bIns="45000" anchor="ctr"/>
          <a:lstStyle/>
          <a:p>
            <a:pPr>
              <a:lnSpc>
                <a:spcPct val="100000"/>
              </a:lnSpc>
            </a:pPr>
            <a:r>
              <a:rPr lang="en-IN" sz="3600" b="1" strike="noStrike" spc="-1">
                <a:solidFill>
                  <a:srgbClr val="FFFFFF"/>
                </a:solidFill>
                <a:latin typeface="Libre Baskerville"/>
                <a:ea typeface="Libre Baskerville"/>
              </a:rPr>
              <a:t>Demo</a:t>
            </a:r>
            <a:endParaRPr lang="en-IN" sz="3600" b="0" strike="noStrike" spc="-1">
              <a:latin typeface="Arial"/>
            </a:endParaRPr>
          </a:p>
        </p:txBody>
      </p:sp>
      <p:sp>
        <p:nvSpPr>
          <p:cNvPr id="153" name="CustomShape 2"/>
          <p:cNvSpPr/>
          <p:nvPr/>
        </p:nvSpPr>
        <p:spPr>
          <a:xfrm>
            <a:off x="281160" y="1284120"/>
            <a:ext cx="8563680" cy="484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89160" indent="-375840">
              <a:lnSpc>
                <a:spcPct val="100000"/>
              </a:lnSpc>
              <a:spcBef>
                <a:spcPts val="371"/>
              </a:spcBef>
              <a:buClr>
                <a:srgbClr val="000000"/>
              </a:buClr>
              <a:buFont typeface="StarSymbol"/>
              <a:buAutoNum type="arabicPeriod"/>
            </a:pPr>
            <a:r>
              <a:rPr lang="en-IN" sz="2000" b="0" strike="noStrike" spc="-1">
                <a:solidFill>
                  <a:srgbClr val="000000"/>
                </a:solidFill>
                <a:latin typeface="Times New Roman"/>
                <a:ea typeface="Arial"/>
              </a:rPr>
              <a:t>Consider the Employee Domain class,</a:t>
            </a:r>
            <a:endParaRPr lang="en-IN" sz="2000" b="0" strike="noStrike" spc="-1">
              <a:latin typeface="Arial"/>
            </a:endParaRPr>
          </a:p>
          <a:p>
            <a:pPr marL="846360" lvl="1" indent="-375840">
              <a:lnSpc>
                <a:spcPct val="100000"/>
              </a:lnSpc>
              <a:spcBef>
                <a:spcPts val="269"/>
              </a:spcBef>
              <a:buClr>
                <a:srgbClr val="000000"/>
              </a:buClr>
              <a:buFont typeface="StarSymbol"/>
              <a:buAutoNum type="alphaLcPeriod"/>
            </a:pPr>
            <a:r>
              <a:rPr lang="en-IN" sz="2000" b="0" strike="noStrike" spc="-1">
                <a:solidFill>
                  <a:srgbClr val="000000"/>
                </a:solidFill>
                <a:latin typeface="Times New Roman"/>
                <a:ea typeface="Arial"/>
              </a:rPr>
              <a:t>bind data using Domain Class 'Implicit Constructor'.</a:t>
            </a:r>
            <a:endParaRPr lang="en-IN" sz="2000" b="0" strike="noStrike" spc="-1">
              <a:latin typeface="Arial"/>
            </a:endParaRPr>
          </a:p>
          <a:p>
            <a:pPr marL="846360" lvl="1" indent="-375840">
              <a:lnSpc>
                <a:spcPct val="100000"/>
              </a:lnSpc>
              <a:spcBef>
                <a:spcPts val="269"/>
              </a:spcBef>
              <a:buClr>
                <a:srgbClr val="000000"/>
              </a:buClr>
              <a:buFont typeface="StarSymbol"/>
              <a:buAutoNum type="alphaLcPeriod"/>
            </a:pPr>
            <a:r>
              <a:rPr lang="en-IN" sz="2000" b="0" strike="noStrike" spc="-1">
                <a:solidFill>
                  <a:srgbClr val="000000"/>
                </a:solidFill>
                <a:latin typeface="Times New Roman"/>
                <a:ea typeface="Arial"/>
              </a:rPr>
              <a:t>bind data using .properties</a:t>
            </a:r>
            <a:endParaRPr lang="en-IN" sz="2000" b="0" strike="noStrike" spc="-1">
              <a:latin typeface="Arial"/>
            </a:endParaRPr>
          </a:p>
          <a:p>
            <a:pPr marL="846360" lvl="1" indent="-375840">
              <a:lnSpc>
                <a:spcPct val="100000"/>
              </a:lnSpc>
              <a:spcBef>
                <a:spcPts val="269"/>
              </a:spcBef>
              <a:buClr>
                <a:srgbClr val="000000"/>
              </a:buClr>
              <a:buFont typeface="StarSymbol"/>
              <a:buAutoNum type="alphaLcPeriod"/>
            </a:pPr>
            <a:r>
              <a:rPr lang="en-IN" sz="2000" b="0" strike="noStrike" spc="-1">
                <a:solidFill>
                  <a:srgbClr val="000000"/>
                </a:solidFill>
                <a:latin typeface="Times New Roman"/>
                <a:ea typeface="Arial"/>
              </a:rPr>
              <a:t>using “bindData(....)” Method</a:t>
            </a:r>
            <a:endParaRPr lang="en-IN" sz="2000" b="0" strike="noStrike" spc="-1">
              <a:latin typeface="Arial"/>
            </a:endParaRPr>
          </a:p>
          <a:p>
            <a:pPr>
              <a:lnSpc>
                <a:spcPct val="100000"/>
              </a:lnSpc>
              <a:spcBef>
                <a:spcPts val="51"/>
              </a:spcBef>
            </a:pPr>
            <a:endParaRPr lang="en-IN" sz="2000" b="0" strike="noStrike" spc="-1">
              <a:latin typeface="Arial"/>
            </a:endParaRPr>
          </a:p>
          <a:p>
            <a:pPr marL="389160" indent="-375840">
              <a:lnSpc>
                <a:spcPct val="100000"/>
              </a:lnSpc>
              <a:buClr>
                <a:srgbClr val="000000"/>
              </a:buClr>
              <a:buFont typeface="StarSymbol"/>
              <a:buAutoNum type="arabicPeriod"/>
            </a:pPr>
            <a:r>
              <a:rPr lang="en-IN" sz="2000" b="0" strike="noStrike" spc="-1">
                <a:solidFill>
                  <a:srgbClr val="000000"/>
                </a:solidFill>
                <a:latin typeface="Times New Roman"/>
                <a:ea typeface="Arial"/>
              </a:rPr>
              <a:t>For Employee Domain, bind all data excluding ‘age’ property and once again by including firstname  and lastname.</a:t>
            </a:r>
            <a:endParaRPr lang="en-IN"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281160" y="431280"/>
            <a:ext cx="8564040" cy="680400"/>
          </a:xfrm>
          <a:prstGeom prst="rect">
            <a:avLst/>
          </a:prstGeom>
          <a:noFill/>
          <a:ln>
            <a:noFill/>
          </a:ln>
        </p:spPr>
        <p:style>
          <a:lnRef idx="0">
            <a:scrgbClr r="0" g="0" b="0"/>
          </a:lnRef>
          <a:fillRef idx="0">
            <a:scrgbClr r="0" g="0" b="0"/>
          </a:fillRef>
          <a:effectRef idx="0">
            <a:scrgbClr r="0" g="0" b="0"/>
          </a:effectRef>
          <a:fontRef idx="minor"/>
        </p:style>
        <p:txBody>
          <a:bodyPr lIns="90000" tIns="85680" rIns="90000" bIns="45000" anchor="ctr"/>
          <a:lstStyle/>
          <a:p>
            <a:pPr>
              <a:lnSpc>
                <a:spcPct val="100000"/>
              </a:lnSpc>
            </a:pPr>
            <a:r>
              <a:rPr lang="en-IN" sz="3200" b="1" strike="noStrike" spc="-1">
                <a:solidFill>
                  <a:srgbClr val="FFFFFF"/>
                </a:solidFill>
                <a:latin typeface="Libre Baskerville"/>
                <a:ea typeface="Arial"/>
              </a:rPr>
              <a:t>Data Binding: Binding and Association</a:t>
            </a:r>
            <a:endParaRPr lang="en-IN" sz="3200" b="0" strike="noStrike" spc="-1">
              <a:latin typeface="Arial"/>
            </a:endParaRPr>
          </a:p>
        </p:txBody>
      </p:sp>
      <p:sp>
        <p:nvSpPr>
          <p:cNvPr id="155" name="CustomShape 2"/>
          <p:cNvSpPr/>
          <p:nvPr/>
        </p:nvSpPr>
        <p:spPr>
          <a:xfrm>
            <a:off x="281160" y="1284120"/>
            <a:ext cx="8563680" cy="4868280"/>
          </a:xfrm>
          <a:prstGeom prst="rect">
            <a:avLst/>
          </a:prstGeom>
          <a:noFill/>
          <a:ln>
            <a:noFill/>
          </a:ln>
        </p:spPr>
        <p:style>
          <a:lnRef idx="0">
            <a:scrgbClr r="0" g="0" b="0"/>
          </a:lnRef>
          <a:fillRef idx="0">
            <a:scrgbClr r="0" g="0" b="0"/>
          </a:fillRef>
          <a:effectRef idx="0">
            <a:scrgbClr r="0" g="0" b="0"/>
          </a:effectRef>
          <a:fontRef idx="minor"/>
        </p:style>
        <p:txBody>
          <a:bodyPr lIns="90000" tIns="68040" rIns="90000" bIns="45000"/>
          <a:lstStyle/>
          <a:p>
            <a:pPr>
              <a:lnSpc>
                <a:spcPct val="100000"/>
              </a:lnSpc>
            </a:pPr>
            <a:r>
              <a:rPr lang="en-IN" sz="2400" b="1" strike="noStrike" spc="-1" dirty="0">
                <a:solidFill>
                  <a:srgbClr val="000000"/>
                </a:solidFill>
                <a:latin typeface="Times New Roman"/>
                <a:ea typeface="Arial"/>
              </a:rPr>
              <a:t>Single-Ended Association : (one-to-one or many-to-one)</a:t>
            </a:r>
            <a:br>
              <a:rPr dirty="0"/>
            </a:br>
            <a:endParaRPr lang="en-IN" sz="2400" b="0" strike="noStrike" spc="-1" dirty="0">
              <a:latin typeface="Arial"/>
            </a:endParaRPr>
          </a:p>
          <a:p>
            <a:pPr marL="318960" indent="-318240">
              <a:lnSpc>
                <a:spcPct val="100000"/>
              </a:lnSpc>
              <a:buClr>
                <a:srgbClr val="000000"/>
              </a:buClr>
              <a:buSzPct val="45000"/>
              <a:buFont typeface="Noto Sans Symbols"/>
              <a:buChar char="◆"/>
            </a:pPr>
            <a:r>
              <a:rPr lang="en-IN" sz="2400" b="0" strike="noStrike" spc="-1" dirty="0">
                <a:solidFill>
                  <a:srgbClr val="000000"/>
                </a:solidFill>
                <a:latin typeface="Times New Roman"/>
                <a:ea typeface="Arial"/>
              </a:rPr>
              <a:t>Suppose when incoming request is like :</a:t>
            </a:r>
            <a:endParaRPr lang="en-IN" sz="2400" b="0" strike="noStrike" spc="-1" dirty="0">
              <a:latin typeface="Arial"/>
            </a:endParaRPr>
          </a:p>
          <a:p>
            <a:pPr>
              <a:lnSpc>
                <a:spcPct val="100000"/>
              </a:lnSpc>
            </a:pPr>
            <a:r>
              <a:rPr lang="en-IN" sz="2400" b="1" strike="noStrike" spc="-1" dirty="0">
                <a:solidFill>
                  <a:srgbClr val="000000"/>
                </a:solidFill>
                <a:latin typeface="Times New Roman"/>
                <a:ea typeface="Arial"/>
              </a:rPr>
              <a:t>	/employee/</a:t>
            </a:r>
            <a:r>
              <a:rPr lang="en-IN" sz="2400" b="1" strike="noStrike" spc="-1" dirty="0" err="1">
                <a:solidFill>
                  <a:srgbClr val="000000"/>
                </a:solidFill>
                <a:latin typeface="Times New Roman"/>
                <a:ea typeface="Arial"/>
              </a:rPr>
              <a:t>save?dept.id</a:t>
            </a:r>
            <a:r>
              <a:rPr lang="en-IN" sz="2400" b="1" strike="noStrike" spc="-1" dirty="0">
                <a:solidFill>
                  <a:srgbClr val="000000"/>
                </a:solidFill>
                <a:latin typeface="Times New Roman"/>
                <a:ea typeface="Arial"/>
              </a:rPr>
              <a:t>=10</a:t>
            </a:r>
            <a:endParaRPr lang="en-IN" sz="2400" b="0" strike="noStrike" spc="-1" dirty="0">
              <a:latin typeface="Arial"/>
            </a:endParaRPr>
          </a:p>
          <a:p>
            <a:pPr>
              <a:lnSpc>
                <a:spcPct val="100000"/>
              </a:lnSpc>
            </a:pPr>
            <a:endParaRPr lang="en-IN" sz="2400" b="0" strike="noStrike" spc="-1" dirty="0">
              <a:latin typeface="Arial"/>
            </a:endParaRPr>
          </a:p>
          <a:p>
            <a:pPr marL="318960" indent="-318240">
              <a:lnSpc>
                <a:spcPct val="100000"/>
              </a:lnSpc>
              <a:buClr>
                <a:srgbClr val="000000"/>
              </a:buClr>
              <a:buSzPct val="45000"/>
              <a:buFont typeface="Noto Sans Symbols"/>
              <a:buChar char="◆"/>
            </a:pPr>
            <a:r>
              <a:rPr lang="en-IN" sz="2400" b="0" strike="noStrike" spc="-1" dirty="0">
                <a:solidFill>
                  <a:srgbClr val="000000"/>
                </a:solidFill>
                <a:latin typeface="Times New Roman"/>
                <a:ea typeface="Arial"/>
              </a:rPr>
              <a:t>Grails will automatically detect the “.id” suffix on the request parameter and look-up for the  dept instance for the given “id”.</a:t>
            </a:r>
            <a:endParaRPr lang="en-IN" sz="2400" b="0" strike="noStrike" spc="-1" dirty="0">
              <a:latin typeface="Arial"/>
            </a:endParaRPr>
          </a:p>
          <a:p>
            <a:pPr>
              <a:lnSpc>
                <a:spcPct val="100000"/>
              </a:lnSpc>
              <a:spcBef>
                <a:spcPts val="799"/>
              </a:spcBef>
            </a:pPr>
            <a:br>
              <a:rPr dirty="0"/>
            </a:b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281160" y="468360"/>
            <a:ext cx="8564040" cy="680400"/>
          </a:xfrm>
          <a:prstGeom prst="rect">
            <a:avLst/>
          </a:prstGeom>
          <a:noFill/>
          <a:ln>
            <a:noFill/>
          </a:ln>
        </p:spPr>
        <p:style>
          <a:lnRef idx="0">
            <a:scrgbClr r="0" g="0" b="0"/>
          </a:lnRef>
          <a:fillRef idx="0">
            <a:scrgbClr r="0" g="0" b="0"/>
          </a:fillRef>
          <a:effectRef idx="0">
            <a:scrgbClr r="0" g="0" b="0"/>
          </a:effectRef>
          <a:fontRef idx="minor"/>
        </p:style>
        <p:txBody>
          <a:bodyPr lIns="90000" tIns="85680" rIns="90000" bIns="45000" anchor="ctr"/>
          <a:lstStyle/>
          <a:p>
            <a:pPr>
              <a:lnSpc>
                <a:spcPct val="100000"/>
              </a:lnSpc>
            </a:pPr>
            <a:r>
              <a:rPr lang="en-IN" sz="3200" b="1" strike="noStrike" spc="-1">
                <a:solidFill>
                  <a:srgbClr val="FFFFFF"/>
                </a:solidFill>
                <a:latin typeface="Libre Baskerville"/>
                <a:ea typeface="Arial"/>
              </a:rPr>
              <a:t>Data Binding: Binding and Association</a:t>
            </a:r>
            <a:endParaRPr lang="en-IN" sz="3200" b="0" strike="noStrike" spc="-1">
              <a:latin typeface="Arial"/>
            </a:endParaRPr>
          </a:p>
        </p:txBody>
      </p:sp>
      <p:sp>
        <p:nvSpPr>
          <p:cNvPr id="157" name="CustomShape 2"/>
          <p:cNvSpPr/>
          <p:nvPr/>
        </p:nvSpPr>
        <p:spPr>
          <a:xfrm>
            <a:off x="281160" y="1284120"/>
            <a:ext cx="8563680" cy="484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2600">
              <a:lnSpc>
                <a:spcPct val="100000"/>
              </a:lnSpc>
            </a:pPr>
            <a:r>
              <a:rPr lang="en-IN" sz="2000" b="1" strike="noStrike" spc="-1">
                <a:solidFill>
                  <a:srgbClr val="000000"/>
                </a:solidFill>
                <a:latin typeface="Times New Roman"/>
                <a:ea typeface="Arial"/>
              </a:rPr>
              <a:t>Many-Ended Association : (one-to-many or many-to-many)</a:t>
            </a:r>
            <a:r>
              <a:rPr lang="en-IN" sz="2000" b="0" strike="noStrike" spc="-1">
                <a:solidFill>
                  <a:srgbClr val="000000"/>
                </a:solidFill>
                <a:latin typeface="Times New Roman"/>
                <a:ea typeface="Arial"/>
              </a:rPr>
              <a:t> - If you have a one-to-many or many-to-many association there are different techniques for data binding depending of the association type.</a:t>
            </a:r>
            <a:endParaRPr lang="en-IN" sz="2000" b="0" strike="noStrike" spc="-1">
              <a:latin typeface="Arial"/>
            </a:endParaRPr>
          </a:p>
          <a:p>
            <a:pPr marL="12600">
              <a:lnSpc>
                <a:spcPct val="100000"/>
              </a:lnSpc>
            </a:pPr>
            <a:endParaRPr lang="en-IN" sz="2000" b="0" strike="noStrike" spc="-1">
              <a:latin typeface="Arial"/>
            </a:endParaRPr>
          </a:p>
          <a:p>
            <a:pPr marL="469800" indent="-335880">
              <a:lnSpc>
                <a:spcPct val="100000"/>
              </a:lnSpc>
              <a:buClr>
                <a:srgbClr val="000000"/>
              </a:buClr>
              <a:buSzPct val="45000"/>
              <a:buFont typeface="Wingdings" charset="2"/>
              <a:buChar char=""/>
            </a:pPr>
            <a:r>
              <a:rPr lang="en-IN" sz="2000" b="0" strike="noStrike" spc="-1">
                <a:solidFill>
                  <a:srgbClr val="000000"/>
                </a:solidFill>
                <a:latin typeface="Times New Roman"/>
                <a:ea typeface="Arial"/>
              </a:rPr>
              <a:t>If you have a Set based association (default for a hasMany) then the simplest way to populate  an association is to simply send a list of identifiers.</a:t>
            </a:r>
            <a:endParaRPr lang="en-IN" sz="2000" b="0" strike="noStrike" spc="-1">
              <a:latin typeface="Arial"/>
            </a:endParaRPr>
          </a:p>
          <a:p>
            <a:pPr>
              <a:lnSpc>
                <a:spcPct val="100000"/>
              </a:lnSpc>
            </a:pPr>
            <a:endParaRPr lang="en-IN" sz="2000" b="0" strike="noStrike" spc="-1">
              <a:latin typeface="Arial"/>
            </a:endParaRPr>
          </a:p>
          <a:p>
            <a:pPr marL="961920" indent="-34920">
              <a:lnSpc>
                <a:spcPct val="100000"/>
              </a:lnSpc>
            </a:pPr>
            <a:r>
              <a:rPr lang="en-IN" sz="2000" b="0" strike="noStrike" spc="-1">
                <a:solidFill>
                  <a:srgbClr val="000000"/>
                </a:solidFill>
                <a:latin typeface="Times New Roman"/>
                <a:ea typeface="Arial"/>
              </a:rPr>
              <a:t>&lt;g:select name="books"  from="${Book.list()}"</a:t>
            </a:r>
            <a:endParaRPr lang="en-IN" sz="2000" b="0" strike="noStrike" spc="-1">
              <a:latin typeface="Arial"/>
            </a:endParaRPr>
          </a:p>
          <a:p>
            <a:pPr marL="961920" indent="-34920">
              <a:lnSpc>
                <a:spcPct val="100000"/>
              </a:lnSpc>
            </a:pPr>
            <a:r>
              <a:rPr lang="en-IN" sz="2000" b="0" strike="noStrike" spc="-1">
                <a:solidFill>
                  <a:srgbClr val="000000"/>
                </a:solidFill>
                <a:latin typeface="Times New Roman"/>
                <a:ea typeface="Arial"/>
              </a:rPr>
              <a:t>size="5" multiple="yes" optionKey="id"  value="${author?.books}" /&gt;</a:t>
            </a:r>
            <a:endParaRPr lang="en-IN" sz="2000" b="0" strike="noStrike" spc="-1">
              <a:latin typeface="Arial"/>
            </a:endParaRPr>
          </a:p>
          <a:p>
            <a:pPr marL="961920" indent="-34920">
              <a:lnSpc>
                <a:spcPct val="100000"/>
              </a:lnSpc>
            </a:pPr>
            <a:endParaRPr lang="en-IN" sz="2000" b="0" strike="noStrike" spc="-1">
              <a:latin typeface="Arial"/>
            </a:endParaRPr>
          </a:p>
          <a:p>
            <a:pPr marL="469800" indent="-335880">
              <a:lnSpc>
                <a:spcPct val="100000"/>
              </a:lnSpc>
              <a:buClr>
                <a:srgbClr val="000000"/>
              </a:buClr>
              <a:buSzPct val="45000"/>
              <a:buFont typeface="Wingdings" charset="2"/>
              <a:buChar char=""/>
            </a:pPr>
            <a:r>
              <a:rPr lang="en-IN" sz="2000" b="0" strike="noStrike" spc="-1">
                <a:solidFill>
                  <a:srgbClr val="000000"/>
                </a:solidFill>
                <a:latin typeface="Times New Roman"/>
                <a:ea typeface="Arial"/>
              </a:rPr>
              <a:t>In this case if you submit the form Grails will automatically use the identifiers from the select box  to populate the books association.</a:t>
            </a:r>
            <a:endParaRPr lang="en-IN"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289800" y="456120"/>
            <a:ext cx="8564040" cy="680400"/>
          </a:xfrm>
          <a:prstGeom prst="rect">
            <a:avLst/>
          </a:prstGeom>
          <a:noFill/>
          <a:ln>
            <a:noFill/>
          </a:ln>
        </p:spPr>
        <p:style>
          <a:lnRef idx="0">
            <a:scrgbClr r="0" g="0" b="0"/>
          </a:lnRef>
          <a:fillRef idx="0">
            <a:scrgbClr r="0" g="0" b="0"/>
          </a:fillRef>
          <a:effectRef idx="0">
            <a:scrgbClr r="0" g="0" b="0"/>
          </a:effectRef>
          <a:fontRef idx="minor"/>
        </p:style>
        <p:txBody>
          <a:bodyPr lIns="90000" tIns="85680" rIns="90000" bIns="45000" anchor="ctr"/>
          <a:lstStyle/>
          <a:p>
            <a:pPr>
              <a:lnSpc>
                <a:spcPct val="100000"/>
              </a:lnSpc>
            </a:pPr>
            <a:r>
              <a:rPr lang="en-IN" sz="3200" b="1" strike="noStrike" spc="-1">
                <a:solidFill>
                  <a:srgbClr val="FFFFFF"/>
                </a:solidFill>
                <a:latin typeface="Libre Baskerville"/>
                <a:ea typeface="Arial"/>
              </a:rPr>
              <a:t>Data Binding: Multiple Domain Object</a:t>
            </a:r>
            <a:endParaRPr lang="en-IN" sz="3200" b="0" strike="noStrike" spc="-1">
              <a:latin typeface="Arial"/>
            </a:endParaRPr>
          </a:p>
        </p:txBody>
      </p:sp>
      <p:sp>
        <p:nvSpPr>
          <p:cNvPr id="159" name="CustomShape 2"/>
          <p:cNvSpPr/>
          <p:nvPr/>
        </p:nvSpPr>
        <p:spPr>
          <a:xfrm>
            <a:off x="281160" y="1284120"/>
            <a:ext cx="8563680" cy="484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38040" indent="-324720">
              <a:lnSpc>
                <a:spcPct val="100000"/>
              </a:lnSpc>
              <a:spcBef>
                <a:spcPts val="799"/>
              </a:spcBef>
              <a:buClr>
                <a:srgbClr val="000000"/>
              </a:buClr>
              <a:buSzPct val="45000"/>
              <a:buFont typeface="Noto Sans Symbols"/>
              <a:buChar char="◆"/>
            </a:pPr>
            <a:r>
              <a:rPr lang="en-IN" sz="2000" b="0" i="1" strike="noStrike" spc="-1">
                <a:solidFill>
                  <a:srgbClr val="000000"/>
                </a:solidFill>
                <a:latin typeface="Arial"/>
                <a:ea typeface="Arial"/>
              </a:rPr>
              <a:t>It is possible to bind data to multiple domain objects from the params object.</a:t>
            </a:r>
            <a:endParaRPr lang="en-IN" sz="2000" b="0" strike="noStrike" spc="-1">
              <a:latin typeface="Arial"/>
            </a:endParaRPr>
          </a:p>
          <a:p>
            <a:pPr marL="12600">
              <a:lnSpc>
                <a:spcPct val="100000"/>
              </a:lnSpc>
              <a:spcBef>
                <a:spcPts val="799"/>
              </a:spcBef>
            </a:pPr>
            <a:r>
              <a:rPr lang="en-IN" sz="2000" b="0" i="1" strike="noStrike" spc="-1">
                <a:solidFill>
                  <a:srgbClr val="000000"/>
                </a:solidFill>
                <a:latin typeface="Arial"/>
                <a:ea typeface="Arial"/>
              </a:rPr>
              <a:t>     </a:t>
            </a:r>
            <a:r>
              <a:rPr lang="en-IN" sz="2000" b="1" i="1" strike="noStrike" spc="-1">
                <a:solidFill>
                  <a:srgbClr val="000000"/>
                </a:solidFill>
                <a:latin typeface="Arial"/>
                <a:ea typeface="Arial"/>
              </a:rPr>
              <a:t>http://localhost:8181/sample/multipleDomainBinding?dept.name=HR&amp;emp.name=Sahi&amp;emp.age=25</a:t>
            </a:r>
            <a:endParaRPr lang="en-IN" sz="2000" b="0" strike="noStrike" spc="-1">
              <a:latin typeface="Arial"/>
            </a:endParaRPr>
          </a:p>
          <a:p>
            <a:pPr marL="12600">
              <a:lnSpc>
                <a:spcPct val="100000"/>
              </a:lnSpc>
              <a:spcBef>
                <a:spcPts val="799"/>
              </a:spcBef>
            </a:pPr>
            <a:endParaRPr lang="en-IN" sz="2000" b="0" strike="noStrike" spc="-1">
              <a:latin typeface="Arial"/>
            </a:endParaRPr>
          </a:p>
          <a:p>
            <a:pPr marL="338040" indent="-324720">
              <a:lnSpc>
                <a:spcPct val="100000"/>
              </a:lnSpc>
              <a:spcBef>
                <a:spcPts val="799"/>
              </a:spcBef>
              <a:buClr>
                <a:srgbClr val="000000"/>
              </a:buClr>
              <a:buSzPct val="45000"/>
              <a:buFont typeface="Noto Sans Symbols"/>
              <a:buChar char="◆"/>
            </a:pPr>
            <a:r>
              <a:rPr lang="en-IN" sz="2000" b="0" i="1" strike="noStrike" spc="-1">
                <a:solidFill>
                  <a:srgbClr val="000000"/>
                </a:solidFill>
                <a:latin typeface="Arial"/>
                <a:ea typeface="Arial"/>
              </a:rPr>
              <a:t>Above, each parameter has a prefix such as emp. or dept. which is used to isolate which  parameters belong to which type.</a:t>
            </a:r>
            <a:endParaRPr lang="en-IN" sz="2000" b="0" strike="noStrike" spc="-1">
              <a:latin typeface="Arial"/>
            </a:endParaRPr>
          </a:p>
          <a:p>
            <a:pPr>
              <a:lnSpc>
                <a:spcPct val="100000"/>
              </a:lnSpc>
              <a:spcBef>
                <a:spcPts val="799"/>
              </a:spcBef>
            </a:pPr>
            <a:endParaRPr lang="en-IN" sz="2000" b="0" strike="noStrike" spc="-1">
              <a:latin typeface="Arial"/>
            </a:endParaRPr>
          </a:p>
          <a:p>
            <a:pPr>
              <a:lnSpc>
                <a:spcPct val="100000"/>
              </a:lnSpc>
              <a:spcBef>
                <a:spcPts val="799"/>
              </a:spcBef>
            </a:pPr>
            <a:r>
              <a:rPr lang="en-IN" sz="2000" b="0" i="1" strike="noStrike" spc="-1">
                <a:solidFill>
                  <a:srgbClr val="000000"/>
                </a:solidFill>
                <a:latin typeface="Arial"/>
                <a:ea typeface="Arial"/>
              </a:rPr>
              <a:t>Employee e = new Employee(params[emp])</a:t>
            </a:r>
            <a:endParaRPr lang="en-IN" sz="2000" b="0" strike="noStrike" spc="-1">
              <a:latin typeface="Arial"/>
            </a:endParaRPr>
          </a:p>
          <a:p>
            <a:pPr>
              <a:lnSpc>
                <a:spcPct val="100000"/>
              </a:lnSpc>
              <a:spcBef>
                <a:spcPts val="799"/>
              </a:spcBef>
            </a:pPr>
            <a:endParaRPr lang="en-IN" sz="2000" b="0" strike="noStrike" spc="-1">
              <a:latin typeface="Arial"/>
            </a:endParaRPr>
          </a:p>
          <a:p>
            <a:pPr marL="338040" indent="-324720">
              <a:lnSpc>
                <a:spcPct val="100000"/>
              </a:lnSpc>
              <a:spcBef>
                <a:spcPts val="799"/>
              </a:spcBef>
              <a:buClr>
                <a:srgbClr val="000000"/>
              </a:buClr>
              <a:buSzPct val="45000"/>
              <a:buFont typeface="Noto Sans Symbols"/>
              <a:buChar char="◆"/>
            </a:pPr>
            <a:r>
              <a:rPr lang="en-IN" sz="2000" b="0" i="1" strike="noStrike" spc="-1">
                <a:solidFill>
                  <a:srgbClr val="000000"/>
                </a:solidFill>
                <a:latin typeface="Arial"/>
                <a:ea typeface="Arial"/>
              </a:rPr>
              <a:t>This is how we use the prefix before the first dot of the “emp.name” parameter to isolate only  parameters below this level to bind.</a:t>
            </a:r>
            <a:endParaRPr lang="en-IN" sz="2000" b="0" strike="noStrike" spc="-1">
              <a:latin typeface="Arial"/>
            </a:endParaRPr>
          </a:p>
          <a:p>
            <a:pPr marL="12600">
              <a:lnSpc>
                <a:spcPct val="100000"/>
              </a:lnSpc>
              <a:spcBef>
                <a:spcPts val="799"/>
              </a:spcBef>
            </a:pPr>
            <a:br/>
            <a:endParaRPr lang="en-IN"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81160" y="573120"/>
            <a:ext cx="8563680" cy="618480"/>
          </a:xfrm>
          <a:prstGeom prst="rect">
            <a:avLst/>
          </a:prstGeom>
          <a:noFill/>
          <a:ln>
            <a:noFill/>
          </a:ln>
        </p:spPr>
        <p:style>
          <a:lnRef idx="0">
            <a:scrgbClr r="0" g="0" b="0"/>
          </a:lnRef>
          <a:fillRef idx="0">
            <a:scrgbClr r="0" g="0" b="0"/>
          </a:fillRef>
          <a:effectRef idx="0">
            <a:scrgbClr r="0" g="0" b="0"/>
          </a:effectRef>
          <a:fontRef idx="minor"/>
        </p:style>
        <p:txBody>
          <a:bodyPr lIns="90000" tIns="85680" rIns="90000" bIns="45000" anchor="ctr"/>
          <a:lstStyle/>
          <a:p>
            <a:pPr>
              <a:lnSpc>
                <a:spcPct val="100000"/>
              </a:lnSpc>
            </a:pPr>
            <a:r>
              <a:rPr lang="en-IN" sz="3200" b="1" strike="noStrike" spc="-1">
                <a:solidFill>
                  <a:srgbClr val="FFFFFF"/>
                </a:solidFill>
                <a:latin typeface="Libre Baskerville"/>
                <a:ea typeface="Libre Baskerville"/>
              </a:rPr>
              <a:t>Command Objects	</a:t>
            </a:r>
            <a:endParaRPr lang="en-IN" sz="3200" b="0" strike="noStrike" spc="-1">
              <a:latin typeface="Arial"/>
            </a:endParaRPr>
          </a:p>
        </p:txBody>
      </p:sp>
      <p:sp>
        <p:nvSpPr>
          <p:cNvPr id="161" name="CustomShape 2"/>
          <p:cNvSpPr/>
          <p:nvPr/>
        </p:nvSpPr>
        <p:spPr>
          <a:xfrm>
            <a:off x="281160" y="1525680"/>
            <a:ext cx="8563680" cy="487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38040" indent="-324720">
              <a:lnSpc>
                <a:spcPct val="100000"/>
              </a:lnSpc>
              <a:spcBef>
                <a:spcPts val="799"/>
              </a:spcBef>
              <a:buClr>
                <a:srgbClr val="000000"/>
              </a:buClr>
              <a:buSzPct val="45000"/>
              <a:buFont typeface="Noto Sans Symbols"/>
              <a:buChar char="◆"/>
            </a:pPr>
            <a:r>
              <a:rPr lang="en-IN" sz="2000" b="0" i="1" strike="noStrike" spc="-1">
                <a:solidFill>
                  <a:srgbClr val="000000"/>
                </a:solidFill>
                <a:latin typeface="Arial"/>
                <a:ea typeface="Arial"/>
              </a:rPr>
              <a:t>Command objects are useful in circumstances when you want  to populate a subset of the properties needed to update a domain class.</a:t>
            </a:r>
            <a:endParaRPr lang="en-IN" sz="2000" b="0" strike="noStrike" spc="-1">
              <a:latin typeface="Arial"/>
            </a:endParaRPr>
          </a:p>
          <a:p>
            <a:pPr marL="12600">
              <a:lnSpc>
                <a:spcPct val="100000"/>
              </a:lnSpc>
              <a:spcBef>
                <a:spcPts val="799"/>
              </a:spcBef>
            </a:pPr>
            <a:r>
              <a:rPr lang="en-IN" sz="2000" b="0" i="1" strike="noStrike" spc="-1">
                <a:solidFill>
                  <a:srgbClr val="000000"/>
                </a:solidFill>
                <a:latin typeface="Arial"/>
                <a:ea typeface="Arial"/>
              </a:rPr>
              <a:t>    Or</a:t>
            </a:r>
            <a:endParaRPr lang="en-IN" sz="2000" b="0" strike="noStrike" spc="-1">
              <a:latin typeface="Arial"/>
            </a:endParaRPr>
          </a:p>
          <a:p>
            <a:pPr marL="12600">
              <a:lnSpc>
                <a:spcPct val="100000"/>
              </a:lnSpc>
              <a:spcBef>
                <a:spcPts val="799"/>
              </a:spcBef>
            </a:pPr>
            <a:r>
              <a:rPr lang="en-IN" sz="2000" b="0" i="1" strike="noStrike" spc="-1">
                <a:solidFill>
                  <a:srgbClr val="000000"/>
                </a:solidFill>
                <a:latin typeface="Arial"/>
                <a:ea typeface="Arial"/>
              </a:rPr>
              <a:t>    where there is no domain class required for the interaction, but you need features such as data  binding and validation.</a:t>
            </a:r>
            <a:endParaRPr lang="en-IN" sz="2000" b="0" strike="noStrike" spc="-1">
              <a:latin typeface="Arial"/>
            </a:endParaRPr>
          </a:p>
          <a:p>
            <a:pPr marL="12600">
              <a:lnSpc>
                <a:spcPct val="100000"/>
              </a:lnSpc>
              <a:spcBef>
                <a:spcPts val="799"/>
              </a:spcBef>
            </a:pPr>
            <a:endParaRPr lang="en-IN" sz="2000" b="0" strike="noStrike" spc="-1">
              <a:latin typeface="Arial"/>
            </a:endParaRPr>
          </a:p>
          <a:p>
            <a:pPr marL="338040" indent="-324720">
              <a:lnSpc>
                <a:spcPct val="100000"/>
              </a:lnSpc>
              <a:spcBef>
                <a:spcPts val="799"/>
              </a:spcBef>
              <a:buClr>
                <a:srgbClr val="000000"/>
              </a:buClr>
              <a:buSzPct val="45000"/>
              <a:buFont typeface="Noto Sans Symbols"/>
              <a:buChar char="◆"/>
            </a:pPr>
            <a:r>
              <a:rPr lang="en-IN" sz="2000" b="0" i="1" strike="noStrike" spc="-1">
                <a:solidFill>
                  <a:srgbClr val="000000"/>
                </a:solidFill>
                <a:latin typeface="Arial"/>
                <a:ea typeface="Arial"/>
              </a:rPr>
              <a:t>Has all the capabilities of a domain class except persistence</a:t>
            </a:r>
            <a:endParaRPr lang="en-IN"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281160" y="443520"/>
            <a:ext cx="8564040" cy="680400"/>
          </a:xfrm>
          <a:prstGeom prst="rect">
            <a:avLst/>
          </a:prstGeom>
          <a:noFill/>
          <a:ln>
            <a:noFill/>
          </a:ln>
        </p:spPr>
        <p:style>
          <a:lnRef idx="0">
            <a:scrgbClr r="0" g="0" b="0"/>
          </a:lnRef>
          <a:fillRef idx="0">
            <a:scrgbClr r="0" g="0" b="0"/>
          </a:fillRef>
          <a:effectRef idx="0">
            <a:scrgbClr r="0" g="0" b="0"/>
          </a:effectRef>
          <a:fontRef idx="minor"/>
        </p:style>
        <p:txBody>
          <a:bodyPr lIns="90000" tIns="85680" rIns="90000" bIns="45000" anchor="ctr"/>
          <a:lstStyle/>
          <a:p>
            <a:pPr>
              <a:lnSpc>
                <a:spcPct val="100000"/>
              </a:lnSpc>
            </a:pPr>
            <a:r>
              <a:rPr lang="en-IN" sz="3600" b="1" strike="noStrike" spc="-1">
                <a:solidFill>
                  <a:srgbClr val="FFFFFF"/>
                </a:solidFill>
                <a:latin typeface="Libre Baskerville"/>
                <a:ea typeface="Libre Baskerville"/>
              </a:rPr>
              <a:t>Command Objects</a:t>
            </a:r>
            <a:endParaRPr lang="en-IN" sz="3600" b="0" strike="noStrike" spc="-1">
              <a:latin typeface="Arial"/>
            </a:endParaRPr>
          </a:p>
        </p:txBody>
      </p:sp>
      <p:sp>
        <p:nvSpPr>
          <p:cNvPr id="163" name="CustomShape 2"/>
          <p:cNvSpPr/>
          <p:nvPr/>
        </p:nvSpPr>
        <p:spPr>
          <a:xfrm>
            <a:off x="281160" y="1284120"/>
            <a:ext cx="8563680" cy="484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24000" indent="-323280">
              <a:lnSpc>
                <a:spcPct val="100000"/>
              </a:lnSpc>
              <a:spcBef>
                <a:spcPts val="799"/>
              </a:spcBef>
              <a:buClr>
                <a:srgbClr val="000000"/>
              </a:buClr>
              <a:buSzPct val="45000"/>
              <a:buFont typeface="Noto Sans Symbols"/>
              <a:buChar char="◆"/>
            </a:pPr>
            <a:r>
              <a:rPr lang="en-IN" sz="1800" b="0" strike="noStrike" spc="-1">
                <a:solidFill>
                  <a:srgbClr val="000000"/>
                </a:solidFill>
                <a:latin typeface="Arial"/>
                <a:ea typeface="Arial"/>
              </a:rPr>
              <a:t>Command objects are typically declared in the same source file as a controller directly below the  controller class definition</a:t>
            </a:r>
            <a:endParaRPr lang="en-IN" sz="1800" b="0" strike="noStrike" spc="-1">
              <a:latin typeface="Arial"/>
            </a:endParaRPr>
          </a:p>
          <a:p>
            <a:pPr marL="324000" indent="-323280">
              <a:lnSpc>
                <a:spcPct val="100000"/>
              </a:lnSpc>
              <a:spcBef>
                <a:spcPts val="799"/>
              </a:spcBef>
              <a:buClr>
                <a:srgbClr val="000000"/>
              </a:buClr>
              <a:buSzPct val="45000"/>
              <a:buFont typeface="Noto Sans Symbols"/>
              <a:buChar char="◆"/>
            </a:pPr>
            <a:r>
              <a:rPr lang="en-IN" sz="1800" b="0" strike="noStrike" spc="-1">
                <a:solidFill>
                  <a:srgbClr val="000000"/>
                </a:solidFill>
                <a:latin typeface="Arial"/>
                <a:ea typeface="Arial"/>
              </a:rPr>
              <a:t>Or You Can Have Seperate Class named “SampleCommand' that has suffix as “Command”  </a:t>
            </a:r>
            <a:endParaRPr lang="en-IN" sz="1800" b="0" strike="noStrike" spc="-1">
              <a:latin typeface="Arial"/>
            </a:endParaRPr>
          </a:p>
          <a:p>
            <a:pPr marL="324000" indent="-323280">
              <a:lnSpc>
                <a:spcPct val="100000"/>
              </a:lnSpc>
              <a:spcBef>
                <a:spcPts val="799"/>
              </a:spcBef>
              <a:buClr>
                <a:srgbClr val="000000"/>
              </a:buClr>
              <a:buSzPct val="45000"/>
              <a:buFont typeface="Noto Sans Symbols"/>
              <a:buChar char="◆"/>
            </a:pPr>
            <a:r>
              <a:rPr lang="en-IN" sz="1800" b="0" strike="noStrike" spc="-1">
                <a:solidFill>
                  <a:srgbClr val="000000"/>
                </a:solidFill>
                <a:latin typeface="Arial"/>
                <a:ea typeface="Arial"/>
              </a:rPr>
              <a:t>class RegisterCommand {</a:t>
            </a:r>
            <a:br/>
            <a:br/>
            <a:r>
              <a:rPr lang="en-IN" sz="1800" b="0" strike="noStrike" spc="-1">
                <a:solidFill>
                  <a:srgbClr val="000000"/>
                </a:solidFill>
                <a:latin typeface="Arial"/>
                <a:ea typeface="Arial"/>
              </a:rPr>
              <a:t>   String username</a:t>
            </a:r>
            <a:br/>
            <a:r>
              <a:rPr lang="en-IN" sz="1800" b="0" strike="noStrike" spc="-1">
                <a:solidFill>
                  <a:srgbClr val="000000"/>
                </a:solidFill>
                <a:latin typeface="Arial"/>
                <a:ea typeface="Arial"/>
              </a:rPr>
              <a:t>    String password</a:t>
            </a:r>
            <a:br/>
            <a:br/>
            <a:r>
              <a:rPr lang="en-IN" sz="1800" b="0" strike="noStrike" spc="-1">
                <a:solidFill>
                  <a:srgbClr val="000000"/>
                </a:solidFill>
                <a:latin typeface="Arial"/>
                <a:ea typeface="Arial"/>
              </a:rPr>
              <a:t>    static constraints = {</a:t>
            </a:r>
            <a:br/>
            <a:r>
              <a:rPr lang="en-IN" sz="1800" b="0" strike="noStrike" spc="-1">
                <a:solidFill>
                  <a:srgbClr val="000000"/>
                </a:solidFill>
                <a:latin typeface="Arial"/>
                <a:ea typeface="Arial"/>
              </a:rPr>
              <a:t>        username(blank: false, minSize: 6)</a:t>
            </a:r>
            <a:br/>
            <a:r>
              <a:rPr lang="en-IN" sz="1800" b="0" strike="noStrike" spc="-1">
                <a:solidFill>
                  <a:srgbClr val="000000"/>
                </a:solidFill>
                <a:latin typeface="Arial"/>
                <a:ea typeface="Arial"/>
              </a:rPr>
              <a:t>        password(blank: false, minSize: 6)</a:t>
            </a:r>
            <a:br/>
            <a:r>
              <a:rPr lang="en-IN" sz="1800" b="0" strike="noStrike" spc="-1">
                <a:solidFill>
                  <a:srgbClr val="000000"/>
                </a:solidFill>
                <a:latin typeface="Arial"/>
                <a:ea typeface="Arial"/>
              </a:rPr>
              <a:t>    }</a:t>
            </a:r>
            <a:br/>
            <a:r>
              <a:rPr lang="en-IN" sz="1800" b="0" strike="noStrike" spc="-1">
                <a:solidFill>
                  <a:srgbClr val="000000"/>
                </a:solidFill>
                <a:latin typeface="Arial"/>
                <a:ea typeface="Arial"/>
              </a:rPr>
              <a:t>}</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281160" y="542880"/>
            <a:ext cx="8563680" cy="680400"/>
          </a:xfrm>
          <a:prstGeom prst="rect">
            <a:avLst/>
          </a:prstGeom>
          <a:noFill/>
          <a:ln>
            <a:noFill/>
          </a:ln>
        </p:spPr>
        <p:style>
          <a:lnRef idx="0">
            <a:scrgbClr r="0" g="0" b="0"/>
          </a:lnRef>
          <a:fillRef idx="0">
            <a:scrgbClr r="0" g="0" b="0"/>
          </a:fillRef>
          <a:effectRef idx="0">
            <a:scrgbClr r="0" g="0" b="0"/>
          </a:effectRef>
          <a:fontRef idx="minor"/>
        </p:style>
        <p:txBody>
          <a:bodyPr lIns="90000" tIns="85680" rIns="90000" bIns="45000" anchor="ctr"/>
          <a:lstStyle/>
          <a:p>
            <a:pPr>
              <a:lnSpc>
                <a:spcPct val="100000"/>
              </a:lnSpc>
            </a:pPr>
            <a:r>
              <a:rPr lang="en-IN" sz="3600" b="1" strike="noStrike" spc="-1">
                <a:solidFill>
                  <a:srgbClr val="FFFFFF"/>
                </a:solidFill>
                <a:latin typeface="Libre Baskerville"/>
                <a:ea typeface="Libre Baskerville"/>
              </a:rPr>
              <a:t>Command Objects</a:t>
            </a:r>
            <a:endParaRPr lang="en-IN" sz="3600" b="0" strike="noStrike" spc="-1">
              <a:latin typeface="Arial"/>
            </a:endParaRPr>
          </a:p>
        </p:txBody>
      </p:sp>
      <p:sp>
        <p:nvSpPr>
          <p:cNvPr id="165" name="CustomShape 2"/>
          <p:cNvSpPr/>
          <p:nvPr/>
        </p:nvSpPr>
        <p:spPr>
          <a:xfrm>
            <a:off x="281160" y="1284120"/>
            <a:ext cx="8563680" cy="487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799"/>
              </a:spcBef>
            </a:pPr>
            <a:r>
              <a:rPr lang="en-IN" sz="2400" b="0" strike="noStrike" spc="-1">
                <a:solidFill>
                  <a:srgbClr val="000000"/>
                </a:solidFill>
                <a:latin typeface="Times New Roman"/>
                <a:ea typeface="Arial"/>
              </a:rPr>
              <a:t>Using Command objects :</a:t>
            </a:r>
            <a:endParaRPr lang="en-IN" sz="2400" b="0" strike="noStrike" spc="-1">
              <a:latin typeface="Arial"/>
            </a:endParaRPr>
          </a:p>
          <a:p>
            <a:pPr marL="216000" indent="-215640">
              <a:lnSpc>
                <a:spcPct val="100000"/>
              </a:lnSpc>
              <a:spcBef>
                <a:spcPts val="799"/>
              </a:spcBef>
              <a:buClr>
                <a:srgbClr val="000000"/>
              </a:buClr>
              <a:buSzPct val="45000"/>
              <a:buFont typeface="Noto Sans Symbols"/>
              <a:buChar char="◆"/>
            </a:pPr>
            <a:r>
              <a:rPr lang="en-IN" sz="2400" b="0" strike="noStrike" spc="-1">
                <a:solidFill>
                  <a:srgbClr val="000000"/>
                </a:solidFill>
                <a:latin typeface="Times New Roman"/>
                <a:ea typeface="Arial"/>
              </a:rPr>
              <a:t> The parameter types must be supplied so that Grails knows what objects to create, populate  and validate.</a:t>
            </a:r>
            <a:endParaRPr lang="en-IN" sz="2400" b="0" strike="noStrike" spc="-1">
              <a:latin typeface="Arial"/>
            </a:endParaRPr>
          </a:p>
          <a:p>
            <a:pPr>
              <a:lnSpc>
                <a:spcPct val="100000"/>
              </a:lnSpc>
              <a:spcBef>
                <a:spcPts val="799"/>
              </a:spcBef>
            </a:pPr>
            <a:endParaRPr lang="en-IN" sz="2400" b="0" strike="noStrike" spc="-1">
              <a:latin typeface="Arial"/>
            </a:endParaRPr>
          </a:p>
          <a:p>
            <a:pPr marL="216000" indent="-215640">
              <a:lnSpc>
                <a:spcPct val="100000"/>
              </a:lnSpc>
              <a:spcBef>
                <a:spcPts val="799"/>
              </a:spcBef>
              <a:buClr>
                <a:srgbClr val="000000"/>
              </a:buClr>
              <a:buSzPct val="45000"/>
              <a:buFont typeface="Noto Sans Symbols"/>
              <a:buChar char="◆"/>
            </a:pPr>
            <a:r>
              <a:rPr lang="en-IN" sz="2400" b="0" strike="noStrike" spc="-1">
                <a:solidFill>
                  <a:srgbClr val="000000"/>
                </a:solidFill>
                <a:latin typeface="Times New Roman"/>
                <a:ea typeface="Arial"/>
              </a:rPr>
              <a:t> def register( RegisterCommand cmd ) {</a:t>
            </a:r>
            <a:endParaRPr lang="en-IN" sz="2400" b="0" strike="noStrike" spc="-1">
              <a:latin typeface="Arial"/>
            </a:endParaRPr>
          </a:p>
          <a:p>
            <a:pPr>
              <a:lnSpc>
                <a:spcPct val="100000"/>
              </a:lnSpc>
              <a:spcBef>
                <a:spcPts val="799"/>
              </a:spcBef>
            </a:pPr>
            <a:r>
              <a:rPr lang="en-IN" sz="2400" b="0" strike="noStrike" spc="-1">
                <a:solidFill>
                  <a:srgbClr val="000000"/>
                </a:solidFill>
                <a:latin typeface="Times New Roman"/>
                <a:ea typeface="Arial"/>
              </a:rPr>
              <a:t>	//Your Code Here</a:t>
            </a:r>
            <a:endParaRPr lang="en-IN" sz="2400" b="0" strike="noStrike" spc="-1">
              <a:latin typeface="Arial"/>
            </a:endParaRPr>
          </a:p>
          <a:p>
            <a:pPr>
              <a:lnSpc>
                <a:spcPct val="100000"/>
              </a:lnSpc>
              <a:spcBef>
                <a:spcPts val="799"/>
              </a:spcBef>
            </a:pPr>
            <a:r>
              <a:rPr lang="en-IN" sz="2400" b="0" strike="noStrike" spc="-1">
                <a:solidFill>
                  <a:srgbClr val="000000"/>
                </a:solidFill>
                <a:latin typeface="Times New Roman"/>
                <a:ea typeface="Arial"/>
              </a:rPr>
              <a:t>	}</a:t>
            </a:r>
            <a:endParaRPr lang="en-IN" sz="2400" b="0" strike="noStrike" spc="-1">
              <a:latin typeface="Arial"/>
            </a:endParaRPr>
          </a:p>
          <a:p>
            <a:pPr>
              <a:lnSpc>
                <a:spcPct val="100000"/>
              </a:lnSpc>
              <a:spcBef>
                <a:spcPts val="799"/>
              </a:spcBef>
            </a:pPr>
            <a:endParaRPr lang="en-IN" sz="2400" b="0" strike="noStrike" spc="-1">
              <a:latin typeface="Arial"/>
            </a:endParaRPr>
          </a:p>
          <a:p>
            <a:pPr marL="216000" indent="-215640">
              <a:lnSpc>
                <a:spcPct val="100000"/>
              </a:lnSpc>
              <a:spcBef>
                <a:spcPts val="799"/>
              </a:spcBef>
              <a:buClr>
                <a:srgbClr val="000000"/>
              </a:buClr>
              <a:buSzPct val="45000"/>
              <a:buFont typeface="Noto Sans Symbols"/>
              <a:buChar char="◆"/>
            </a:pPr>
            <a:r>
              <a:rPr lang="en-IN" sz="2400" b="0" strike="noStrike" spc="-1">
                <a:solidFill>
                  <a:srgbClr val="000000"/>
                </a:solidFill>
                <a:latin typeface="Times New Roman"/>
                <a:ea typeface="Arial"/>
              </a:rPr>
              <a:t> The form is constructed with inputs' names being that of properties of command object.</a:t>
            </a:r>
            <a:endParaRPr lang="en-IN" sz="2400" b="0" strike="noStrike" spc="-1">
              <a:latin typeface="Arial"/>
            </a:endParaRPr>
          </a:p>
          <a:p>
            <a:pPr>
              <a:lnSpc>
                <a:spcPct val="100000"/>
              </a:lnSpc>
              <a:spcBef>
                <a:spcPts val="799"/>
              </a:spcBef>
            </a:pPr>
            <a:b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281160" y="431280"/>
            <a:ext cx="8564040" cy="680400"/>
          </a:xfrm>
          <a:prstGeom prst="rect">
            <a:avLst/>
          </a:prstGeom>
          <a:noFill/>
          <a:ln>
            <a:noFill/>
          </a:ln>
        </p:spPr>
        <p:style>
          <a:lnRef idx="0">
            <a:scrgbClr r="0" g="0" b="0"/>
          </a:lnRef>
          <a:fillRef idx="0">
            <a:scrgbClr r="0" g="0" b="0"/>
          </a:fillRef>
          <a:effectRef idx="0">
            <a:scrgbClr r="0" g="0" b="0"/>
          </a:effectRef>
          <a:fontRef idx="minor"/>
        </p:style>
        <p:txBody>
          <a:bodyPr lIns="90000" tIns="85680" rIns="90000" bIns="45000" anchor="ctr"/>
          <a:lstStyle/>
          <a:p>
            <a:pPr>
              <a:lnSpc>
                <a:spcPct val="100000"/>
              </a:lnSpc>
            </a:pPr>
            <a:r>
              <a:rPr lang="en-IN" sz="3600" b="1" strike="noStrike" spc="-1">
                <a:solidFill>
                  <a:srgbClr val="FFFFFF"/>
                </a:solidFill>
                <a:latin typeface="Libre Baskerville"/>
                <a:ea typeface="Libre Baskerville"/>
              </a:rPr>
              <a:t>Command Objects</a:t>
            </a:r>
            <a:endParaRPr lang="en-IN" sz="3600" b="0" strike="noStrike" spc="-1">
              <a:latin typeface="Arial"/>
            </a:endParaRPr>
          </a:p>
        </p:txBody>
      </p:sp>
      <p:sp>
        <p:nvSpPr>
          <p:cNvPr id="167" name="CustomShape 2"/>
          <p:cNvSpPr/>
          <p:nvPr/>
        </p:nvSpPr>
        <p:spPr>
          <a:xfrm>
            <a:off x="281160" y="1284120"/>
            <a:ext cx="8563680" cy="484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38040" indent="-324720">
              <a:lnSpc>
                <a:spcPct val="100000"/>
              </a:lnSpc>
              <a:spcBef>
                <a:spcPts val="799"/>
              </a:spcBef>
              <a:buClr>
                <a:srgbClr val="000000"/>
              </a:buClr>
              <a:buSzPct val="45000"/>
              <a:buFont typeface="Noto Sans Symbols"/>
              <a:buChar char="◆"/>
            </a:pPr>
            <a:r>
              <a:rPr lang="en-IN" sz="2000" b="0" i="1" strike="noStrike" spc="-1">
                <a:solidFill>
                  <a:srgbClr val="000000"/>
                </a:solidFill>
                <a:latin typeface="Arial"/>
                <a:ea typeface="Arial"/>
              </a:rPr>
              <a:t>Before the controller action is executed, Grails will automatically create an instance of the  command object class.</a:t>
            </a:r>
            <a:endParaRPr lang="en-IN" sz="2000" b="0" strike="noStrike" spc="-1">
              <a:latin typeface="Arial"/>
            </a:endParaRPr>
          </a:p>
          <a:p>
            <a:pPr>
              <a:lnSpc>
                <a:spcPct val="100000"/>
              </a:lnSpc>
              <a:spcBef>
                <a:spcPts val="799"/>
              </a:spcBef>
            </a:pPr>
            <a:endParaRPr lang="en-IN" sz="2000" b="0" strike="noStrike" spc="-1">
              <a:latin typeface="Arial"/>
            </a:endParaRPr>
          </a:p>
          <a:p>
            <a:pPr marL="338040" indent="-324720">
              <a:lnSpc>
                <a:spcPct val="100000"/>
              </a:lnSpc>
              <a:spcBef>
                <a:spcPts val="799"/>
              </a:spcBef>
              <a:buClr>
                <a:srgbClr val="000000"/>
              </a:buClr>
              <a:buSzPct val="45000"/>
              <a:buFont typeface="Noto Sans Symbols"/>
              <a:buChar char="◆"/>
            </a:pPr>
            <a:r>
              <a:rPr lang="en-IN" sz="2000" b="0" i="1" strike="noStrike" spc="-1">
                <a:solidFill>
                  <a:srgbClr val="000000"/>
                </a:solidFill>
                <a:latin typeface="Arial"/>
                <a:ea typeface="Arial"/>
              </a:rPr>
              <a:t>Then populate the properties of the command object with request parameters having  corresponding names.</a:t>
            </a:r>
            <a:endParaRPr lang="en-IN" sz="2000" b="0" strike="noStrike" spc="-1">
              <a:latin typeface="Arial"/>
            </a:endParaRPr>
          </a:p>
          <a:p>
            <a:pPr>
              <a:lnSpc>
                <a:spcPct val="100000"/>
              </a:lnSpc>
              <a:spcBef>
                <a:spcPts val="799"/>
              </a:spcBef>
            </a:pPr>
            <a:endParaRPr lang="en-IN" sz="2000" b="0" strike="noStrike" spc="-1">
              <a:latin typeface="Arial"/>
            </a:endParaRPr>
          </a:p>
          <a:p>
            <a:pPr marL="338040" indent="-324720">
              <a:lnSpc>
                <a:spcPct val="100000"/>
              </a:lnSpc>
              <a:spcBef>
                <a:spcPts val="799"/>
              </a:spcBef>
              <a:buClr>
                <a:srgbClr val="000000"/>
              </a:buClr>
              <a:buSzPct val="45000"/>
              <a:buFont typeface="Noto Sans Symbols"/>
              <a:buChar char="◆"/>
            </a:pPr>
            <a:r>
              <a:rPr lang="en-IN" sz="2000" b="0" i="1" strike="noStrike" spc="-1">
                <a:solidFill>
                  <a:srgbClr val="000000"/>
                </a:solidFill>
                <a:latin typeface="Arial"/>
                <a:ea typeface="Arial"/>
              </a:rPr>
              <a:t>and then the command object will be validated.</a:t>
            </a:r>
            <a:endParaRPr lang="en-IN" sz="2000" b="0" strike="noStrike" spc="-1">
              <a:latin typeface="Arial"/>
            </a:endParaRPr>
          </a:p>
          <a:p>
            <a:pPr>
              <a:lnSpc>
                <a:spcPct val="100000"/>
              </a:lnSpc>
              <a:spcBef>
                <a:spcPts val="799"/>
              </a:spcBef>
            </a:pPr>
            <a:endParaRPr lang="en-IN" sz="2000" b="0" strike="noStrike" spc="-1">
              <a:latin typeface="Arial"/>
            </a:endParaRPr>
          </a:p>
          <a:p>
            <a:pPr marL="338040" indent="-324720">
              <a:lnSpc>
                <a:spcPct val="100000"/>
              </a:lnSpc>
              <a:spcBef>
                <a:spcPts val="799"/>
              </a:spcBef>
              <a:buClr>
                <a:srgbClr val="000000"/>
              </a:buClr>
              <a:buSzPct val="45000"/>
              <a:buFont typeface="Noto Sans Symbols"/>
              <a:buChar char="◆"/>
            </a:pPr>
            <a:r>
              <a:rPr lang="en-IN" sz="2000" b="0" i="1" strike="noStrike" spc="-1">
                <a:solidFill>
                  <a:srgbClr val="000000"/>
                </a:solidFill>
                <a:latin typeface="Arial"/>
                <a:ea typeface="Arial"/>
              </a:rPr>
              <a:t>Validation can be done by cmd.validate()</a:t>
            </a:r>
            <a:endParaRPr lang="en-IN" sz="2000" b="0" strike="noStrike" spc="-1">
              <a:latin typeface="Arial"/>
            </a:endParaRPr>
          </a:p>
          <a:p>
            <a:pPr>
              <a:lnSpc>
                <a:spcPct val="100000"/>
              </a:lnSpc>
              <a:spcBef>
                <a:spcPts val="799"/>
              </a:spcBef>
            </a:pPr>
            <a:endParaRPr lang="en-IN" sz="2000" b="0" strike="noStrike" spc="-1">
              <a:latin typeface="Arial"/>
            </a:endParaRPr>
          </a:p>
          <a:p>
            <a:pPr marL="338040" indent="-324720">
              <a:lnSpc>
                <a:spcPct val="100000"/>
              </a:lnSpc>
              <a:spcBef>
                <a:spcPts val="799"/>
              </a:spcBef>
              <a:buClr>
                <a:srgbClr val="000000"/>
              </a:buClr>
              <a:buSzPct val="45000"/>
              <a:buFont typeface="Noto Sans Symbols"/>
              <a:buChar char="◆"/>
            </a:pPr>
            <a:r>
              <a:rPr lang="en-IN" sz="2000" b="0" i="1" strike="noStrike" spc="-1">
                <a:solidFill>
                  <a:srgbClr val="000000"/>
                </a:solidFill>
                <a:latin typeface="Arial"/>
                <a:ea typeface="Arial"/>
              </a:rPr>
              <a:t>The errors are contained in an Errors object</a:t>
            </a:r>
            <a:endParaRPr lang="en-IN" sz="2000" b="0" strike="noStrike" spc="-1">
              <a:latin typeface="Arial"/>
            </a:endParaRPr>
          </a:p>
          <a:p>
            <a:pPr marL="343080" indent="-342360">
              <a:lnSpc>
                <a:spcPct val="100000"/>
              </a:lnSpc>
              <a:spcBef>
                <a:spcPts val="799"/>
              </a:spcBef>
            </a:pPr>
            <a:endParaRPr lang="en-IN" sz="2000" b="0" strike="noStrike" spc="-1">
              <a:latin typeface="Arial"/>
            </a:endParaRPr>
          </a:p>
          <a:p>
            <a:pPr marL="343080" indent="-342360">
              <a:lnSpc>
                <a:spcPct val="100000"/>
              </a:lnSpc>
              <a:spcBef>
                <a:spcPts val="799"/>
              </a:spcBef>
            </a:pPr>
            <a:endParaRPr lang="en-IN"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289800" y="401040"/>
            <a:ext cx="8564040" cy="740520"/>
          </a:xfrm>
          <a:prstGeom prst="rect">
            <a:avLst/>
          </a:prstGeom>
          <a:noFill/>
          <a:ln>
            <a:noFill/>
          </a:ln>
        </p:spPr>
        <p:style>
          <a:lnRef idx="0">
            <a:scrgbClr r="0" g="0" b="0"/>
          </a:lnRef>
          <a:fillRef idx="0">
            <a:scrgbClr r="0" g="0" b="0"/>
          </a:fillRef>
          <a:effectRef idx="0">
            <a:scrgbClr r="0" g="0" b="0"/>
          </a:effectRef>
          <a:fontRef idx="minor"/>
        </p:style>
        <p:txBody>
          <a:bodyPr lIns="90000" tIns="85680" rIns="90000" bIns="45000" anchor="ctr"/>
          <a:lstStyle/>
          <a:p>
            <a:pPr>
              <a:lnSpc>
                <a:spcPct val="100000"/>
              </a:lnSpc>
            </a:pPr>
            <a:r>
              <a:rPr lang="en-IN" sz="4000" b="1" strike="noStrike" spc="-1">
                <a:solidFill>
                  <a:srgbClr val="FFFFFF"/>
                </a:solidFill>
                <a:latin typeface="Libre Baskerville"/>
                <a:ea typeface="Libre Baskerville"/>
              </a:rPr>
              <a:t>Agenda</a:t>
            </a:r>
            <a:endParaRPr lang="en-IN" sz="4000" b="0" strike="noStrike" spc="-1">
              <a:latin typeface="Arial"/>
            </a:endParaRPr>
          </a:p>
        </p:txBody>
      </p:sp>
      <p:sp>
        <p:nvSpPr>
          <p:cNvPr id="133" name="CustomShape 2"/>
          <p:cNvSpPr/>
          <p:nvPr/>
        </p:nvSpPr>
        <p:spPr>
          <a:xfrm>
            <a:off x="281160" y="1284120"/>
            <a:ext cx="8563680" cy="484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26880" indent="-326160">
              <a:lnSpc>
                <a:spcPct val="100000"/>
              </a:lnSpc>
            </a:pPr>
            <a:endParaRPr lang="en-IN" sz="1800" b="0" strike="noStrike" spc="-1" dirty="0">
              <a:latin typeface="Arial"/>
            </a:endParaRPr>
          </a:p>
          <a:p>
            <a:pPr marL="339840" indent="-339120">
              <a:lnSpc>
                <a:spcPct val="100000"/>
              </a:lnSpc>
              <a:spcBef>
                <a:spcPts val="799"/>
              </a:spcBef>
              <a:buClr>
                <a:srgbClr val="000000"/>
              </a:buClr>
              <a:buSzPct val="45000"/>
              <a:buFont typeface="Noto Sans Symbols"/>
              <a:buChar char="✓"/>
            </a:pPr>
            <a:r>
              <a:rPr lang="en-IN" sz="2400" b="0" strike="noStrike" spc="-1" dirty="0">
                <a:solidFill>
                  <a:srgbClr val="000000"/>
                </a:solidFill>
                <a:latin typeface="Times New Roman"/>
                <a:ea typeface="Arial"/>
              </a:rPr>
              <a:t>What is Data Binding?</a:t>
            </a:r>
            <a:endParaRPr lang="en-IN" sz="2400" b="0" strike="noStrike" spc="-1" dirty="0">
              <a:latin typeface="Arial"/>
            </a:endParaRPr>
          </a:p>
          <a:p>
            <a:pPr marL="339840" indent="-339120">
              <a:lnSpc>
                <a:spcPct val="100000"/>
              </a:lnSpc>
              <a:spcBef>
                <a:spcPts val="799"/>
              </a:spcBef>
              <a:buClr>
                <a:srgbClr val="000000"/>
              </a:buClr>
              <a:buSzPct val="45000"/>
              <a:buFont typeface="Noto Sans Symbols"/>
              <a:buChar char="✓"/>
            </a:pPr>
            <a:r>
              <a:rPr lang="en-IN" sz="2400" b="0" strike="noStrike" spc="-1" dirty="0">
                <a:solidFill>
                  <a:srgbClr val="000000"/>
                </a:solidFill>
                <a:latin typeface="Times New Roman"/>
                <a:ea typeface="Arial"/>
              </a:rPr>
              <a:t>Binding Request Data To Model</a:t>
            </a:r>
            <a:endParaRPr lang="en-IN" sz="2400" b="0" strike="noStrike" spc="-1" dirty="0">
              <a:latin typeface="Arial"/>
            </a:endParaRPr>
          </a:p>
          <a:p>
            <a:pPr marL="339840" indent="-339120">
              <a:lnSpc>
                <a:spcPct val="100000"/>
              </a:lnSpc>
              <a:spcBef>
                <a:spcPts val="799"/>
              </a:spcBef>
              <a:buClr>
                <a:srgbClr val="000000"/>
              </a:buClr>
              <a:buSzPct val="45000"/>
              <a:buFont typeface="Noto Sans Symbols"/>
              <a:buChar char="✓"/>
            </a:pPr>
            <a:r>
              <a:rPr lang="en-IN" sz="2400" b="0" strike="noStrike" spc="-1" dirty="0">
                <a:solidFill>
                  <a:srgbClr val="000000"/>
                </a:solidFill>
                <a:latin typeface="Times New Roman"/>
                <a:ea typeface="Arial"/>
              </a:rPr>
              <a:t>Binding and Association</a:t>
            </a:r>
            <a:endParaRPr lang="en-IN" sz="2400" b="0" strike="noStrike" spc="-1" dirty="0">
              <a:latin typeface="Arial"/>
            </a:endParaRPr>
          </a:p>
          <a:p>
            <a:pPr marL="339840" indent="-339120">
              <a:lnSpc>
                <a:spcPct val="100000"/>
              </a:lnSpc>
              <a:spcBef>
                <a:spcPts val="799"/>
              </a:spcBef>
              <a:buClr>
                <a:srgbClr val="000000"/>
              </a:buClr>
              <a:buSzPct val="45000"/>
              <a:buFont typeface="Noto Sans Symbols"/>
              <a:buChar char="✓"/>
            </a:pPr>
            <a:r>
              <a:rPr lang="en-IN" sz="2400" b="0" strike="noStrike" spc="-1" dirty="0">
                <a:solidFill>
                  <a:srgbClr val="000000"/>
                </a:solidFill>
                <a:latin typeface="Times New Roman"/>
                <a:ea typeface="Arial"/>
              </a:rPr>
              <a:t>Data binding with Multiple Domain Object</a:t>
            </a:r>
            <a:endParaRPr lang="en-IN" sz="2400" b="0" strike="noStrike" spc="-1" dirty="0">
              <a:latin typeface="Arial"/>
            </a:endParaRPr>
          </a:p>
          <a:p>
            <a:pPr marL="339840" indent="-339120">
              <a:lnSpc>
                <a:spcPct val="100000"/>
              </a:lnSpc>
              <a:spcBef>
                <a:spcPts val="799"/>
              </a:spcBef>
              <a:buClr>
                <a:srgbClr val="000000"/>
              </a:buClr>
              <a:buSzPct val="45000"/>
              <a:buFont typeface="Noto Sans Symbols"/>
              <a:buChar char="✓"/>
            </a:pPr>
            <a:r>
              <a:rPr lang="en-IN" sz="2400" b="0" strike="noStrike" spc="-1" dirty="0">
                <a:solidFill>
                  <a:srgbClr val="000000"/>
                </a:solidFill>
                <a:latin typeface="Times New Roman"/>
                <a:ea typeface="Arial"/>
              </a:rPr>
              <a:t>Command Objects</a:t>
            </a:r>
            <a:endParaRPr lang="en-IN" sz="2400" b="0" strike="noStrike" spc="-1" dirty="0">
              <a:latin typeface="Arial"/>
            </a:endParaRPr>
          </a:p>
          <a:p>
            <a:pPr marL="339840" indent="-339120">
              <a:lnSpc>
                <a:spcPct val="100000"/>
              </a:lnSpc>
              <a:spcBef>
                <a:spcPts val="799"/>
              </a:spcBef>
              <a:buClr>
                <a:srgbClr val="000000"/>
              </a:buClr>
              <a:buSzPct val="45000"/>
              <a:buFont typeface="Noto Sans Symbols"/>
              <a:buChar char="✓"/>
            </a:pPr>
            <a:r>
              <a:rPr lang="en-IN" sz="2400" b="0" strike="noStrike" spc="-1" dirty="0">
                <a:solidFill>
                  <a:srgbClr val="000000"/>
                </a:solidFill>
                <a:latin typeface="Times New Roman"/>
                <a:ea typeface="Arial"/>
              </a:rPr>
              <a:t>Error Handling</a:t>
            </a: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304920" y="2590920"/>
            <a:ext cx="8563680" cy="161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18960" indent="-318240" algn="ctr">
              <a:lnSpc>
                <a:spcPct val="100000"/>
              </a:lnSpc>
            </a:pPr>
            <a:r>
              <a:rPr lang="en-IN" sz="4000" b="0" strike="noStrike" spc="-1">
                <a:solidFill>
                  <a:srgbClr val="000000"/>
                </a:solidFill>
                <a:latin typeface="Times New Roman"/>
                <a:ea typeface="Times New Roman"/>
              </a:rPr>
              <a:t>Demo</a:t>
            </a: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89800" y="431280"/>
            <a:ext cx="8564040" cy="680400"/>
          </a:xfrm>
          <a:prstGeom prst="rect">
            <a:avLst/>
          </a:prstGeom>
          <a:noFill/>
          <a:ln>
            <a:noFill/>
          </a:ln>
        </p:spPr>
        <p:style>
          <a:lnRef idx="0">
            <a:scrgbClr r="0" g="0" b="0"/>
          </a:lnRef>
          <a:fillRef idx="0">
            <a:scrgbClr r="0" g="0" b="0"/>
          </a:fillRef>
          <a:effectRef idx="0">
            <a:scrgbClr r="0" g="0" b="0"/>
          </a:effectRef>
          <a:fontRef idx="minor"/>
        </p:style>
        <p:txBody>
          <a:bodyPr lIns="90000" tIns="85680" rIns="90000" bIns="45000" anchor="ctr"/>
          <a:lstStyle/>
          <a:p>
            <a:pPr>
              <a:lnSpc>
                <a:spcPct val="100000"/>
              </a:lnSpc>
            </a:pPr>
            <a:r>
              <a:rPr lang="en-IN" sz="3600" b="1" strike="noStrike" spc="-1">
                <a:solidFill>
                  <a:srgbClr val="FFFFFF"/>
                </a:solidFill>
                <a:latin typeface="Libre Baskerville"/>
                <a:ea typeface="Libre Baskerville"/>
              </a:rPr>
              <a:t>File Uploads</a:t>
            </a:r>
            <a:endParaRPr lang="en-IN" sz="3600" b="0" strike="noStrike" spc="-1">
              <a:latin typeface="Arial"/>
            </a:endParaRPr>
          </a:p>
        </p:txBody>
      </p:sp>
      <p:sp>
        <p:nvSpPr>
          <p:cNvPr id="170" name="CustomShape 2"/>
          <p:cNvSpPr/>
          <p:nvPr/>
        </p:nvSpPr>
        <p:spPr>
          <a:xfrm>
            <a:off x="281160" y="1284120"/>
            <a:ext cx="8563680" cy="484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25440" indent="-324720">
              <a:lnSpc>
                <a:spcPct val="100000"/>
              </a:lnSpc>
              <a:buClr>
                <a:srgbClr val="000000"/>
              </a:buClr>
              <a:buSzPct val="45000"/>
              <a:buFont typeface="Noto Sans Symbols"/>
              <a:buChar char="◆"/>
            </a:pPr>
            <a:r>
              <a:rPr lang="en-IN" sz="2400" b="0" strike="noStrike" spc="-1">
                <a:solidFill>
                  <a:srgbClr val="000000"/>
                </a:solidFill>
                <a:latin typeface="Times New Roman"/>
                <a:ea typeface="Arial"/>
              </a:rPr>
              <a:t>Grails supports file uploads using Spring's </a:t>
            </a:r>
            <a:r>
              <a:rPr lang="en-IN" sz="2400" b="1" strike="noStrike" spc="-1">
                <a:solidFill>
                  <a:srgbClr val="000000"/>
                </a:solidFill>
                <a:latin typeface="Times New Roman"/>
                <a:ea typeface="Arial"/>
              </a:rPr>
              <a:t>MultipartHttpServletRequest</a:t>
            </a:r>
            <a:r>
              <a:rPr lang="en-IN" sz="2400" b="0" strike="noStrike" spc="-1">
                <a:solidFill>
                  <a:srgbClr val="000000"/>
                </a:solidFill>
                <a:latin typeface="Times New Roman"/>
                <a:ea typeface="Arial"/>
              </a:rPr>
              <a:t> interface.</a:t>
            </a:r>
            <a:endParaRPr lang="en-IN" sz="2400" b="0" strike="noStrike" spc="-1">
              <a:latin typeface="Arial"/>
            </a:endParaRPr>
          </a:p>
          <a:p>
            <a:pPr marL="325440" indent="-324720">
              <a:lnSpc>
                <a:spcPct val="100000"/>
              </a:lnSpc>
              <a:buClr>
                <a:srgbClr val="000000"/>
              </a:buClr>
              <a:buSzPct val="45000"/>
              <a:buFont typeface="Noto Sans Symbols"/>
              <a:buChar char="◆"/>
            </a:pPr>
            <a:r>
              <a:rPr lang="en-IN" sz="2400" b="0" strike="noStrike" spc="-1">
                <a:solidFill>
                  <a:srgbClr val="000000"/>
                </a:solidFill>
                <a:latin typeface="Times New Roman"/>
                <a:ea typeface="Arial"/>
              </a:rPr>
              <a:t>In order to transfer files, you need to create a form whose </a:t>
            </a:r>
            <a:r>
              <a:rPr lang="en-IN" sz="2400" b="1" strike="noStrike" spc="-1">
                <a:solidFill>
                  <a:srgbClr val="000000"/>
                </a:solidFill>
                <a:latin typeface="Times New Roman"/>
                <a:ea typeface="Arial"/>
              </a:rPr>
              <a:t>enctype</a:t>
            </a:r>
            <a:r>
              <a:rPr lang="en-IN" sz="2400" b="0" strike="noStrike" spc="-1">
                <a:solidFill>
                  <a:srgbClr val="000000"/>
                </a:solidFill>
                <a:latin typeface="Times New Roman"/>
                <a:ea typeface="Arial"/>
              </a:rPr>
              <a:t> attribute is set to  “</a:t>
            </a:r>
            <a:r>
              <a:rPr lang="en-IN" sz="2400" b="1" strike="noStrike" spc="-1">
                <a:solidFill>
                  <a:srgbClr val="000000"/>
                </a:solidFill>
                <a:latin typeface="Times New Roman"/>
                <a:ea typeface="Arial"/>
              </a:rPr>
              <a:t>multipart/form-data</a:t>
            </a:r>
            <a:r>
              <a:rPr lang="en-IN" sz="2400" b="0" strike="noStrike" spc="-1">
                <a:solidFill>
                  <a:srgbClr val="000000"/>
                </a:solidFill>
                <a:latin typeface="Times New Roman"/>
                <a:ea typeface="Arial"/>
              </a:rPr>
              <a:t>”.</a:t>
            </a:r>
            <a:endParaRPr lang="en-IN" sz="2400" b="0" strike="noStrike" spc="-1">
              <a:latin typeface="Arial"/>
            </a:endParaRPr>
          </a:p>
          <a:p>
            <a:pPr marL="325440" indent="-324720">
              <a:lnSpc>
                <a:spcPct val="100000"/>
              </a:lnSpc>
              <a:buClr>
                <a:srgbClr val="000000"/>
              </a:buClr>
              <a:buSzPct val="45000"/>
              <a:buFont typeface="Noto Sans Symbols"/>
              <a:buChar char="◆"/>
            </a:pPr>
            <a:r>
              <a:rPr lang="en-IN" sz="2400" b="0" strike="noStrike" spc="-1">
                <a:solidFill>
                  <a:srgbClr val="000000"/>
                </a:solidFill>
                <a:latin typeface="Times New Roman"/>
                <a:ea typeface="Arial"/>
              </a:rPr>
              <a:t>In addition, an input field of type=”file” must be created within the form.</a:t>
            </a:r>
            <a:endParaRPr lang="en-IN" sz="2400" b="0" strike="noStrike" spc="-1">
              <a:latin typeface="Arial"/>
            </a:endParaRPr>
          </a:p>
          <a:p>
            <a:pPr>
              <a:lnSpc>
                <a:spcPct val="100000"/>
              </a:lnSpc>
            </a:pPr>
            <a:r>
              <a:rPr lang="en-IN" sz="2400" b="0" strike="noStrike" spc="-1">
                <a:solidFill>
                  <a:srgbClr val="000000"/>
                </a:solidFill>
                <a:latin typeface="Times New Roman"/>
                <a:ea typeface="Arial"/>
              </a:rPr>
              <a:t>	&lt;form name=”upload” enctype=”multipart/form-data”&gt;</a:t>
            </a:r>
            <a:endParaRPr lang="en-IN" sz="2400" b="0" strike="noStrike" spc="-1">
              <a:latin typeface="Arial"/>
            </a:endParaRPr>
          </a:p>
          <a:p>
            <a:pPr>
              <a:lnSpc>
                <a:spcPct val="100000"/>
              </a:lnSpc>
            </a:pPr>
            <a:r>
              <a:rPr lang="en-IN" sz="2400" b="0" strike="noStrike" spc="-1">
                <a:solidFill>
                  <a:srgbClr val="000000"/>
                </a:solidFill>
                <a:latin typeface="Times New Roman"/>
                <a:ea typeface="Arial"/>
              </a:rPr>
              <a:t>		&lt;input type=”file” name=”myFile” /&gt;</a:t>
            </a:r>
            <a:endParaRPr lang="en-IN" sz="2400" b="0" strike="noStrike" spc="-1">
              <a:latin typeface="Arial"/>
            </a:endParaRPr>
          </a:p>
          <a:p>
            <a:pPr>
              <a:lnSpc>
                <a:spcPct val="100000"/>
              </a:lnSpc>
            </a:pPr>
            <a:r>
              <a:rPr lang="en-IN" sz="2400" b="0" strike="noStrike" spc="-1">
                <a:solidFill>
                  <a:srgbClr val="000000"/>
                </a:solidFill>
                <a:latin typeface="Times New Roman"/>
                <a:ea typeface="Arial"/>
              </a:rPr>
              <a:t>	&lt;/form&gt;</a:t>
            </a:r>
            <a:endParaRPr lang="en-IN" sz="2400" b="0" strike="noStrike" spc="-1">
              <a:latin typeface="Arial"/>
            </a:endParaRPr>
          </a:p>
          <a:p>
            <a:pPr marL="325440" indent="-324720">
              <a:lnSpc>
                <a:spcPct val="100000"/>
              </a:lnSpc>
              <a:buClr>
                <a:srgbClr val="000000"/>
              </a:buClr>
              <a:buSzPct val="45000"/>
              <a:buFont typeface="Noto Sans Symbols"/>
              <a:buChar char="◆"/>
            </a:pPr>
            <a:r>
              <a:rPr lang="en-IN" sz="2400" b="0" strike="noStrike" spc="-1">
                <a:solidFill>
                  <a:srgbClr val="000000"/>
                </a:solidFill>
                <a:latin typeface="Times New Roman"/>
                <a:ea typeface="Arial"/>
              </a:rPr>
              <a:t>This can also be done by using the </a:t>
            </a:r>
            <a:r>
              <a:rPr lang="en-IN" sz="2400" b="1" strike="noStrike" spc="-1">
                <a:solidFill>
                  <a:srgbClr val="000000"/>
                </a:solidFill>
                <a:latin typeface="Times New Roman"/>
                <a:ea typeface="Arial"/>
              </a:rPr>
              <a:t>g:uploadForm</a:t>
            </a:r>
            <a:r>
              <a:rPr lang="en-IN" sz="2400" b="0" strike="noStrike" spc="-1">
                <a:solidFill>
                  <a:srgbClr val="000000"/>
                </a:solidFill>
                <a:latin typeface="Times New Roman"/>
                <a:ea typeface="Arial"/>
              </a:rPr>
              <a:t> tag provided by grails.</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281160" y="418680"/>
            <a:ext cx="8564040" cy="680400"/>
          </a:xfrm>
          <a:prstGeom prst="rect">
            <a:avLst/>
          </a:prstGeom>
          <a:noFill/>
          <a:ln>
            <a:noFill/>
          </a:ln>
        </p:spPr>
        <p:style>
          <a:lnRef idx="0">
            <a:scrgbClr r="0" g="0" b="0"/>
          </a:lnRef>
          <a:fillRef idx="0">
            <a:scrgbClr r="0" g="0" b="0"/>
          </a:fillRef>
          <a:effectRef idx="0">
            <a:scrgbClr r="0" g="0" b="0"/>
          </a:effectRef>
          <a:fontRef idx="minor"/>
        </p:style>
        <p:txBody>
          <a:bodyPr lIns="90000" tIns="85680" rIns="90000" bIns="45000" anchor="ctr"/>
          <a:lstStyle/>
          <a:p>
            <a:pPr>
              <a:lnSpc>
                <a:spcPct val="100000"/>
              </a:lnSpc>
            </a:pPr>
            <a:r>
              <a:rPr lang="en-IN" sz="3600" b="1" strike="noStrike" spc="-1">
                <a:solidFill>
                  <a:srgbClr val="FFFFFF"/>
                </a:solidFill>
                <a:latin typeface="Libre Baskerville"/>
                <a:ea typeface="Libre Baskerville"/>
              </a:rPr>
              <a:t>Programming: File Uploads</a:t>
            </a:r>
            <a:endParaRPr lang="en-IN" sz="3600" b="0" strike="noStrike" spc="-1">
              <a:latin typeface="Arial"/>
            </a:endParaRPr>
          </a:p>
        </p:txBody>
      </p:sp>
      <p:sp>
        <p:nvSpPr>
          <p:cNvPr id="172" name="CustomShape 2"/>
          <p:cNvSpPr/>
          <p:nvPr/>
        </p:nvSpPr>
        <p:spPr>
          <a:xfrm>
            <a:off x="281160" y="1284120"/>
            <a:ext cx="8563680" cy="484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25440" indent="-324720">
              <a:lnSpc>
                <a:spcPct val="100000"/>
              </a:lnSpc>
              <a:spcBef>
                <a:spcPts val="799"/>
              </a:spcBef>
              <a:buClr>
                <a:srgbClr val="000000"/>
              </a:buClr>
              <a:buSzPct val="45000"/>
              <a:buFont typeface="Noto Sans Symbols"/>
              <a:buChar char="◆"/>
            </a:pPr>
            <a:r>
              <a:rPr lang="en-IN" sz="1800" b="1" strike="noStrike" spc="-1" dirty="0">
                <a:solidFill>
                  <a:srgbClr val="000000"/>
                </a:solidFill>
                <a:latin typeface="Times New Roman"/>
                <a:ea typeface="Arial"/>
              </a:rPr>
              <a:t>1st Step :</a:t>
            </a:r>
            <a:r>
              <a:rPr lang="en-IN" sz="1800" b="0" strike="noStrike" spc="-1" dirty="0">
                <a:solidFill>
                  <a:srgbClr val="000000"/>
                </a:solidFill>
                <a:latin typeface="Times New Roman"/>
                <a:ea typeface="Arial"/>
              </a:rPr>
              <a:t> Create a multipart form like :</a:t>
            </a:r>
            <a:endParaRPr lang="en-IN" sz="1800" b="0" strike="noStrike" spc="-1" dirty="0">
              <a:latin typeface="Arial"/>
            </a:endParaRPr>
          </a:p>
          <a:p>
            <a:pPr>
              <a:lnSpc>
                <a:spcPct val="100000"/>
              </a:lnSpc>
              <a:spcBef>
                <a:spcPts val="799"/>
              </a:spcBef>
            </a:pPr>
            <a:r>
              <a:rPr lang="en-IN" sz="1800" b="0" strike="noStrike" spc="-1" dirty="0">
                <a:solidFill>
                  <a:srgbClr val="000000"/>
                </a:solidFill>
                <a:latin typeface="Times New Roman"/>
                <a:ea typeface="Arial"/>
              </a:rPr>
              <a:t>	&lt;</a:t>
            </a:r>
            <a:r>
              <a:rPr lang="en-IN" sz="1800" b="0" strike="noStrike" spc="-1" dirty="0" err="1">
                <a:solidFill>
                  <a:srgbClr val="000000"/>
                </a:solidFill>
                <a:latin typeface="Times New Roman"/>
                <a:ea typeface="Arial"/>
              </a:rPr>
              <a:t>g:form</a:t>
            </a:r>
            <a:r>
              <a:rPr lang="en-IN" sz="1800" b="0" strike="noStrike" spc="-1" dirty="0">
                <a:solidFill>
                  <a:srgbClr val="000000"/>
                </a:solidFill>
                <a:latin typeface="Times New Roman"/>
                <a:ea typeface="Arial"/>
              </a:rPr>
              <a:t> action="upload" method="post" </a:t>
            </a:r>
            <a:r>
              <a:rPr lang="en-IN" sz="1800" b="0" strike="noStrike" spc="-1" dirty="0" err="1">
                <a:solidFill>
                  <a:srgbClr val="000000"/>
                </a:solidFill>
                <a:latin typeface="Times New Roman"/>
                <a:ea typeface="Arial"/>
              </a:rPr>
              <a:t>enctype</a:t>
            </a:r>
            <a:r>
              <a:rPr lang="en-IN" sz="1800" b="0" strike="noStrike" spc="-1" dirty="0">
                <a:solidFill>
                  <a:srgbClr val="000000"/>
                </a:solidFill>
                <a:latin typeface="Times New Roman"/>
                <a:ea typeface="Arial"/>
              </a:rPr>
              <a:t>="multipart/form-data"&gt;</a:t>
            </a:r>
            <a:endParaRPr lang="en-IN" sz="1800" b="0" strike="noStrike" spc="-1" dirty="0">
              <a:latin typeface="Arial"/>
            </a:endParaRPr>
          </a:p>
          <a:p>
            <a:pPr>
              <a:lnSpc>
                <a:spcPct val="100000"/>
              </a:lnSpc>
              <a:spcBef>
                <a:spcPts val="799"/>
              </a:spcBef>
            </a:pPr>
            <a:r>
              <a:rPr lang="en-IN" sz="1800" b="0" strike="noStrike" spc="-1" dirty="0">
                <a:solidFill>
                  <a:srgbClr val="000000"/>
                </a:solidFill>
                <a:latin typeface="Times New Roman"/>
                <a:ea typeface="Arial"/>
              </a:rPr>
              <a:t>		&lt;input type="file" name="</a:t>
            </a:r>
            <a:r>
              <a:rPr lang="en-IN" sz="1800" b="0" strike="noStrike" spc="-1" dirty="0" err="1">
                <a:solidFill>
                  <a:srgbClr val="000000"/>
                </a:solidFill>
                <a:latin typeface="Times New Roman"/>
                <a:ea typeface="Arial"/>
              </a:rPr>
              <a:t>myFile</a:t>
            </a:r>
            <a:r>
              <a:rPr lang="en-IN" sz="1800" b="0" strike="noStrike" spc="-1" dirty="0">
                <a:solidFill>
                  <a:srgbClr val="000000"/>
                </a:solidFill>
                <a:latin typeface="Times New Roman"/>
                <a:ea typeface="Arial"/>
              </a:rPr>
              <a:t>" /&gt;</a:t>
            </a:r>
            <a:endParaRPr lang="en-IN" sz="1800" b="0" strike="noStrike" spc="-1" dirty="0">
              <a:latin typeface="Arial"/>
            </a:endParaRPr>
          </a:p>
          <a:p>
            <a:pPr>
              <a:lnSpc>
                <a:spcPct val="100000"/>
              </a:lnSpc>
              <a:spcBef>
                <a:spcPts val="799"/>
              </a:spcBef>
            </a:pPr>
            <a:r>
              <a:rPr lang="en-IN" sz="1800" b="0" strike="noStrike" spc="-1" dirty="0">
                <a:solidFill>
                  <a:srgbClr val="000000"/>
                </a:solidFill>
                <a:latin typeface="Times New Roman"/>
                <a:ea typeface="Arial"/>
              </a:rPr>
              <a:t>		&lt;input type="submit" /&gt;</a:t>
            </a:r>
            <a:endParaRPr lang="en-IN" sz="1800" b="0" strike="noStrike" spc="-1" dirty="0">
              <a:latin typeface="Arial"/>
            </a:endParaRPr>
          </a:p>
          <a:p>
            <a:pPr>
              <a:lnSpc>
                <a:spcPct val="100000"/>
              </a:lnSpc>
              <a:spcBef>
                <a:spcPts val="799"/>
              </a:spcBef>
            </a:pPr>
            <a:r>
              <a:rPr lang="en-IN" sz="1800" b="0" strike="noStrike" spc="-1" dirty="0">
                <a:solidFill>
                  <a:srgbClr val="000000"/>
                </a:solidFill>
                <a:latin typeface="Times New Roman"/>
                <a:ea typeface="Arial"/>
              </a:rPr>
              <a:t>	&lt;/</a:t>
            </a:r>
            <a:r>
              <a:rPr lang="en-IN" sz="1800" b="0" strike="noStrike" spc="-1" dirty="0" err="1">
                <a:solidFill>
                  <a:srgbClr val="000000"/>
                </a:solidFill>
                <a:latin typeface="Times New Roman"/>
                <a:ea typeface="Arial"/>
              </a:rPr>
              <a:t>g:form</a:t>
            </a:r>
            <a:r>
              <a:rPr lang="en-IN" sz="1800" b="0" strike="noStrike" spc="-1" dirty="0">
                <a:solidFill>
                  <a:srgbClr val="000000"/>
                </a:solidFill>
                <a:latin typeface="Times New Roman"/>
                <a:ea typeface="Arial"/>
              </a:rPr>
              <a:t>&gt;</a:t>
            </a:r>
            <a:endParaRPr lang="en-IN" sz="1800" b="0" strike="noStrike" spc="-1" dirty="0">
              <a:latin typeface="Arial"/>
            </a:endParaRPr>
          </a:p>
          <a:p>
            <a:pPr>
              <a:lnSpc>
                <a:spcPct val="100000"/>
              </a:lnSpc>
              <a:spcBef>
                <a:spcPts val="799"/>
              </a:spcBef>
            </a:pPr>
            <a:r>
              <a:rPr lang="en-IN" sz="1800" b="0" strike="noStrike" spc="-1" dirty="0">
                <a:solidFill>
                  <a:srgbClr val="000000"/>
                </a:solidFill>
                <a:latin typeface="Times New Roman"/>
                <a:ea typeface="Arial"/>
              </a:rPr>
              <a:t>      OR</a:t>
            </a:r>
            <a:endParaRPr lang="en-IN" sz="1800" b="0" strike="noStrike" spc="-1" dirty="0">
              <a:latin typeface="Arial"/>
            </a:endParaRPr>
          </a:p>
          <a:p>
            <a:pPr>
              <a:lnSpc>
                <a:spcPct val="100000"/>
              </a:lnSpc>
              <a:spcBef>
                <a:spcPts val="799"/>
              </a:spcBef>
            </a:pPr>
            <a:r>
              <a:rPr lang="en-IN" sz="1800" b="0" strike="noStrike" spc="-1" dirty="0">
                <a:solidFill>
                  <a:srgbClr val="000000"/>
                </a:solidFill>
                <a:latin typeface="Times New Roman"/>
                <a:ea typeface="Arial"/>
              </a:rPr>
              <a:t>	&lt;</a:t>
            </a:r>
            <a:r>
              <a:rPr lang="en-IN" sz="1800" b="0" strike="noStrike" spc="-1" dirty="0" err="1">
                <a:solidFill>
                  <a:srgbClr val="000000"/>
                </a:solidFill>
                <a:latin typeface="Times New Roman"/>
                <a:ea typeface="Arial"/>
              </a:rPr>
              <a:t>g:uploadForm</a:t>
            </a:r>
            <a:r>
              <a:rPr lang="en-IN" sz="1800" b="0" strike="noStrike" spc="-1" dirty="0">
                <a:solidFill>
                  <a:srgbClr val="000000"/>
                </a:solidFill>
                <a:latin typeface="Times New Roman"/>
                <a:ea typeface="Arial"/>
              </a:rPr>
              <a:t> action="upload" method="post"&gt;</a:t>
            </a:r>
            <a:endParaRPr lang="en-IN" sz="1800" b="0" strike="noStrike" spc="-1" dirty="0">
              <a:latin typeface="Arial"/>
            </a:endParaRPr>
          </a:p>
          <a:p>
            <a:pPr>
              <a:lnSpc>
                <a:spcPct val="100000"/>
              </a:lnSpc>
              <a:spcBef>
                <a:spcPts val="799"/>
              </a:spcBef>
            </a:pPr>
            <a:r>
              <a:rPr lang="en-IN" sz="1800" b="0" strike="noStrike" spc="-1" dirty="0">
                <a:solidFill>
                  <a:srgbClr val="000000"/>
                </a:solidFill>
                <a:latin typeface="Times New Roman"/>
                <a:ea typeface="Arial"/>
              </a:rPr>
              <a:t>		&lt;input type="file" name="</a:t>
            </a:r>
            <a:r>
              <a:rPr lang="en-IN" sz="1800" b="0" strike="noStrike" spc="-1" dirty="0" err="1">
                <a:solidFill>
                  <a:srgbClr val="000000"/>
                </a:solidFill>
                <a:latin typeface="Times New Roman"/>
                <a:ea typeface="Arial"/>
              </a:rPr>
              <a:t>myFile</a:t>
            </a:r>
            <a:r>
              <a:rPr lang="en-IN" sz="1800" b="0" strike="noStrike" spc="-1" dirty="0">
                <a:solidFill>
                  <a:srgbClr val="000000"/>
                </a:solidFill>
                <a:latin typeface="Times New Roman"/>
                <a:ea typeface="Arial"/>
              </a:rPr>
              <a:t>" /&gt; </a:t>
            </a:r>
            <a:endParaRPr lang="en-IN" sz="1800" b="0" strike="noStrike" spc="-1" dirty="0">
              <a:latin typeface="Arial"/>
            </a:endParaRPr>
          </a:p>
          <a:p>
            <a:pPr>
              <a:lnSpc>
                <a:spcPct val="100000"/>
              </a:lnSpc>
              <a:spcBef>
                <a:spcPts val="799"/>
              </a:spcBef>
            </a:pPr>
            <a:r>
              <a:rPr lang="en-IN" sz="1800" b="0" strike="noStrike" spc="-1" dirty="0">
                <a:solidFill>
                  <a:srgbClr val="000000"/>
                </a:solidFill>
                <a:latin typeface="Times New Roman"/>
                <a:ea typeface="Arial"/>
              </a:rPr>
              <a:t>		&lt;input type="submit" /&gt;</a:t>
            </a:r>
            <a:endParaRPr lang="en-IN" sz="1800" b="0" strike="noStrike" spc="-1" dirty="0">
              <a:latin typeface="Arial"/>
            </a:endParaRPr>
          </a:p>
          <a:p>
            <a:pPr>
              <a:lnSpc>
                <a:spcPct val="100000"/>
              </a:lnSpc>
              <a:spcBef>
                <a:spcPts val="799"/>
              </a:spcBef>
            </a:pPr>
            <a:r>
              <a:rPr lang="en-IN" sz="1800" b="0" strike="noStrike" spc="-1" dirty="0">
                <a:solidFill>
                  <a:srgbClr val="000000"/>
                </a:solidFill>
                <a:latin typeface="Times New Roman"/>
                <a:ea typeface="Arial"/>
              </a:rPr>
              <a:t>	&lt;/</a:t>
            </a:r>
            <a:r>
              <a:rPr lang="en-IN" sz="1800" b="0" strike="noStrike" spc="-1" dirty="0" err="1">
                <a:solidFill>
                  <a:srgbClr val="000000"/>
                </a:solidFill>
                <a:latin typeface="Times New Roman"/>
                <a:ea typeface="Arial"/>
              </a:rPr>
              <a:t>g:uploadForm</a:t>
            </a:r>
            <a:r>
              <a:rPr lang="en-IN" sz="1800" b="0" strike="noStrike" spc="-1" dirty="0">
                <a:solidFill>
                  <a:srgbClr val="000000"/>
                </a:solidFill>
                <a:latin typeface="Times New Roman"/>
                <a:ea typeface="Arial"/>
              </a:rPr>
              <a:t>&gt;</a:t>
            </a:r>
            <a:endParaRPr lang="en-IN" sz="1800" b="0" strike="noStrike" spc="-1" dirty="0">
              <a:latin typeface="Arial"/>
            </a:endParaRPr>
          </a:p>
          <a:p>
            <a:pPr marL="325440" indent="-324720">
              <a:lnSpc>
                <a:spcPct val="100000"/>
              </a:lnSpc>
              <a:spcBef>
                <a:spcPts val="799"/>
              </a:spcBef>
              <a:buClr>
                <a:srgbClr val="000000"/>
              </a:buClr>
              <a:buSzPct val="45000"/>
              <a:buFont typeface="Noto Sans Symbols"/>
              <a:buChar char="◆"/>
            </a:pPr>
            <a:r>
              <a:rPr lang="en-IN" sz="1800" b="0" strike="noStrike" spc="-1" dirty="0">
                <a:solidFill>
                  <a:srgbClr val="000000"/>
                </a:solidFill>
                <a:latin typeface="Times New Roman"/>
                <a:ea typeface="Arial"/>
              </a:rPr>
              <a:t>There are 2 ways to upload file now :</a:t>
            </a:r>
            <a:endParaRPr lang="en-IN" sz="1800" b="0" strike="noStrike" spc="-1" dirty="0">
              <a:latin typeface="Arial"/>
            </a:endParaRPr>
          </a:p>
          <a:p>
            <a:pPr>
              <a:lnSpc>
                <a:spcPct val="100000"/>
              </a:lnSpc>
              <a:spcBef>
                <a:spcPts val="799"/>
              </a:spcBef>
            </a:pPr>
            <a:r>
              <a:rPr lang="en-IN" sz="1800" b="0" strike="noStrike" spc="-1" dirty="0">
                <a:solidFill>
                  <a:srgbClr val="000000"/>
                </a:solidFill>
                <a:latin typeface="Times New Roman"/>
                <a:ea typeface="Arial"/>
              </a:rPr>
              <a:t>	1.   Upload File to System</a:t>
            </a:r>
            <a:endParaRPr lang="en-IN" sz="1800" b="0" strike="noStrike" spc="-1" dirty="0">
              <a:latin typeface="Arial"/>
            </a:endParaRPr>
          </a:p>
          <a:p>
            <a:pPr>
              <a:lnSpc>
                <a:spcPct val="100000"/>
              </a:lnSpc>
              <a:spcBef>
                <a:spcPts val="799"/>
              </a:spcBef>
            </a:pPr>
            <a:r>
              <a:rPr lang="en-IN" sz="1800" b="0" strike="noStrike" spc="-1" dirty="0">
                <a:solidFill>
                  <a:srgbClr val="000000"/>
                </a:solidFill>
                <a:latin typeface="Times New Roman"/>
                <a:ea typeface="Arial"/>
              </a:rPr>
              <a:t>	2.   Through Data Binding, in Database</a:t>
            </a: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281160" y="418680"/>
            <a:ext cx="8564040" cy="680400"/>
          </a:xfrm>
          <a:prstGeom prst="rect">
            <a:avLst/>
          </a:prstGeom>
          <a:noFill/>
          <a:ln>
            <a:noFill/>
          </a:ln>
        </p:spPr>
        <p:style>
          <a:lnRef idx="0">
            <a:scrgbClr r="0" g="0" b="0"/>
          </a:lnRef>
          <a:fillRef idx="0">
            <a:scrgbClr r="0" g="0" b="0"/>
          </a:fillRef>
          <a:effectRef idx="0">
            <a:scrgbClr r="0" g="0" b="0"/>
          </a:effectRef>
          <a:fontRef idx="minor"/>
        </p:style>
        <p:txBody>
          <a:bodyPr lIns="90000" tIns="85680" rIns="90000" bIns="45000" anchor="ctr"/>
          <a:lstStyle/>
          <a:p>
            <a:pPr>
              <a:lnSpc>
                <a:spcPct val="100000"/>
              </a:lnSpc>
            </a:pPr>
            <a:r>
              <a:rPr lang="en-IN" sz="3600" b="1" strike="noStrike" spc="-1">
                <a:solidFill>
                  <a:srgbClr val="FFFFFF"/>
                </a:solidFill>
                <a:latin typeface="Libre Baskerville"/>
                <a:ea typeface="Arial"/>
              </a:rPr>
              <a:t>File Uploads : To File System</a:t>
            </a:r>
            <a:endParaRPr lang="en-IN" sz="3600" b="0" strike="noStrike" spc="-1">
              <a:latin typeface="Arial"/>
            </a:endParaRPr>
          </a:p>
        </p:txBody>
      </p:sp>
      <p:sp>
        <p:nvSpPr>
          <p:cNvPr id="174" name="CustomShape 2"/>
          <p:cNvSpPr/>
          <p:nvPr/>
        </p:nvSpPr>
        <p:spPr>
          <a:xfrm>
            <a:off x="281160" y="1284120"/>
            <a:ext cx="8563680" cy="484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25440" indent="-324720">
              <a:lnSpc>
                <a:spcPct val="100000"/>
              </a:lnSpc>
              <a:buClr>
                <a:srgbClr val="000000"/>
              </a:buClr>
              <a:buSzPct val="45000"/>
              <a:buFont typeface="Noto Sans Symbols"/>
              <a:buChar char="◆"/>
            </a:pPr>
            <a:r>
              <a:rPr lang="en-IN" sz="2400" b="1" strike="noStrike" spc="-1">
                <a:solidFill>
                  <a:srgbClr val="000000"/>
                </a:solidFill>
                <a:latin typeface="Times New Roman"/>
                <a:ea typeface="Arial"/>
              </a:rPr>
              <a:t>2nd Step</a:t>
            </a:r>
            <a:r>
              <a:rPr lang="en-IN" sz="2400" b="0" strike="noStrike" spc="-1">
                <a:solidFill>
                  <a:srgbClr val="000000"/>
                </a:solidFill>
                <a:latin typeface="Times New Roman"/>
                <a:ea typeface="Arial"/>
              </a:rPr>
              <a:t> : You can directly get the file from the params itself  </a:t>
            </a:r>
            <a:br/>
            <a:br/>
            <a:r>
              <a:rPr lang="en-IN" sz="2400" b="0" strike="noStrike" spc="-1">
                <a:solidFill>
                  <a:srgbClr val="000000"/>
                </a:solidFill>
                <a:latin typeface="Times New Roman"/>
                <a:ea typeface="Arial"/>
              </a:rPr>
              <a:t>def upload() {</a:t>
            </a:r>
            <a:endParaRPr lang="en-IN" sz="2400" b="0" strike="noStrike" spc="-1">
              <a:latin typeface="Arial"/>
            </a:endParaRPr>
          </a:p>
          <a:p>
            <a:pPr>
              <a:lnSpc>
                <a:spcPct val="100000"/>
              </a:lnSpc>
            </a:pPr>
            <a:r>
              <a:rPr lang="en-IN" sz="2400" b="0" strike="noStrike" spc="-1">
                <a:solidFill>
                  <a:srgbClr val="000000"/>
                </a:solidFill>
                <a:latin typeface="Times New Roman"/>
                <a:ea typeface="Arial"/>
              </a:rPr>
              <a:t>    	def f = params.myFile  </a:t>
            </a:r>
            <a:endParaRPr lang="en-IN" sz="2400" b="0" strike="noStrike" spc="-1">
              <a:latin typeface="Arial"/>
            </a:endParaRPr>
          </a:p>
          <a:p>
            <a:pPr>
              <a:lnSpc>
                <a:spcPct val="100000"/>
              </a:lnSpc>
            </a:pPr>
            <a:r>
              <a:rPr lang="en-IN" sz="2400" b="0" strike="noStrike" spc="-1">
                <a:solidFill>
                  <a:srgbClr val="000000"/>
                </a:solidFill>
                <a:latin typeface="Times New Roman"/>
                <a:ea typeface="Arial"/>
              </a:rPr>
              <a:t>	render f.inputStream.text</a:t>
            </a:r>
            <a:endParaRPr lang="en-IN" sz="2400" b="0" strike="noStrike" spc="-1">
              <a:latin typeface="Arial"/>
            </a:endParaRPr>
          </a:p>
          <a:p>
            <a:pPr>
              <a:lnSpc>
                <a:spcPct val="100000"/>
              </a:lnSpc>
            </a:pPr>
            <a:r>
              <a:rPr lang="en-IN" sz="2400" b="0" strike="noStrike" spc="-1">
                <a:solidFill>
                  <a:srgbClr val="000000"/>
                </a:solidFill>
                <a:latin typeface="Times New Roman"/>
                <a:ea typeface="Arial"/>
              </a:rPr>
              <a:t>    }</a:t>
            </a:r>
            <a:endParaRPr lang="en-IN" sz="2400" b="0" strike="noStrike" spc="-1">
              <a:latin typeface="Arial"/>
            </a:endParaRPr>
          </a:p>
          <a:p>
            <a:pPr>
              <a:lnSpc>
                <a:spcPct val="100000"/>
              </a:lnSpc>
            </a:pPr>
            <a:endParaRPr lang="en-IN" sz="2400" b="0" strike="noStrike" spc="-1">
              <a:latin typeface="Arial"/>
            </a:endParaRPr>
          </a:p>
          <a:p>
            <a:pPr>
              <a:lnSpc>
                <a:spcPct val="100000"/>
              </a:lnSpc>
            </a:pPr>
            <a:endParaRPr lang="en-IN" sz="2400" b="0" strike="noStrike" spc="-1">
              <a:latin typeface="Arial"/>
            </a:endParaRPr>
          </a:p>
          <a:p>
            <a:pPr marL="325440" indent="-324720">
              <a:lnSpc>
                <a:spcPct val="100000"/>
              </a:lnSpc>
              <a:buClr>
                <a:srgbClr val="000000"/>
              </a:buClr>
              <a:buSzPct val="45000"/>
              <a:buFont typeface="Noto Sans Symbols"/>
              <a:buChar char="◆"/>
            </a:pPr>
            <a:r>
              <a:rPr lang="en-IN" sz="2400" b="0" strike="noStrike" spc="-1">
                <a:solidFill>
                  <a:srgbClr val="000000"/>
                </a:solidFill>
                <a:latin typeface="Times New Roman"/>
                <a:ea typeface="Arial"/>
              </a:rPr>
              <a:t>The file that comes in from the client is an instance of CommonsMultipartFile which contains  other information about the file apart from its contents like original file name, size, content type  etc.</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281160" y="443520"/>
            <a:ext cx="8564040" cy="680400"/>
          </a:xfrm>
          <a:prstGeom prst="rect">
            <a:avLst/>
          </a:prstGeom>
          <a:noFill/>
          <a:ln>
            <a:noFill/>
          </a:ln>
        </p:spPr>
        <p:style>
          <a:lnRef idx="0">
            <a:scrgbClr r="0" g="0" b="0"/>
          </a:lnRef>
          <a:fillRef idx="0">
            <a:scrgbClr r="0" g="0" b="0"/>
          </a:fillRef>
          <a:effectRef idx="0">
            <a:scrgbClr r="0" g="0" b="0"/>
          </a:effectRef>
          <a:fontRef idx="minor"/>
        </p:style>
        <p:txBody>
          <a:bodyPr lIns="90000" tIns="85680" rIns="90000" bIns="45000" anchor="ctr"/>
          <a:lstStyle/>
          <a:p>
            <a:pPr>
              <a:lnSpc>
                <a:spcPct val="100000"/>
              </a:lnSpc>
            </a:pPr>
            <a:r>
              <a:rPr lang="en-IN" sz="3200" b="1" strike="noStrike" spc="-1">
                <a:solidFill>
                  <a:srgbClr val="FFFFFF"/>
                </a:solidFill>
                <a:latin typeface="Libre Baskerville"/>
                <a:ea typeface="Arial"/>
              </a:rPr>
              <a:t>File Uploads : Through Data Binding</a:t>
            </a:r>
            <a:endParaRPr lang="en-IN" sz="3200" b="0" strike="noStrike" spc="-1">
              <a:latin typeface="Arial"/>
            </a:endParaRPr>
          </a:p>
        </p:txBody>
      </p:sp>
      <p:sp>
        <p:nvSpPr>
          <p:cNvPr id="176" name="CustomShape 2"/>
          <p:cNvSpPr/>
          <p:nvPr/>
        </p:nvSpPr>
        <p:spPr>
          <a:xfrm>
            <a:off x="201960" y="1352160"/>
            <a:ext cx="8563680" cy="484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25440" indent="-324720">
              <a:lnSpc>
                <a:spcPct val="100000"/>
              </a:lnSpc>
              <a:buClr>
                <a:srgbClr val="000000"/>
              </a:buClr>
              <a:buSzPct val="45000"/>
              <a:buFont typeface="Noto Sans Symbols"/>
              <a:buChar char="◆"/>
            </a:pPr>
            <a:r>
              <a:rPr lang="en-IN" sz="2000" b="1" strike="noStrike" spc="-1" dirty="0">
                <a:solidFill>
                  <a:srgbClr val="000000"/>
                </a:solidFill>
                <a:latin typeface="Times New Roman"/>
                <a:ea typeface="Arial"/>
              </a:rPr>
              <a:t>2nd Step</a:t>
            </a:r>
            <a:r>
              <a:rPr lang="en-IN" sz="2000" b="0" strike="noStrike" spc="-1" dirty="0">
                <a:solidFill>
                  <a:srgbClr val="000000"/>
                </a:solidFill>
                <a:latin typeface="Times New Roman"/>
                <a:ea typeface="Arial"/>
              </a:rPr>
              <a:t> : You can bind the incoming file using command objects as well. There are two ways to do this.</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Times New Roman"/>
                <a:ea typeface="Arial"/>
              </a:rPr>
              <a:t>	1. Create a </a:t>
            </a:r>
            <a:r>
              <a:rPr lang="en-IN" sz="2000" b="1" strike="noStrike" spc="-1" dirty="0">
                <a:solidFill>
                  <a:srgbClr val="000000"/>
                </a:solidFill>
                <a:latin typeface="Times New Roman"/>
                <a:ea typeface="Arial"/>
              </a:rPr>
              <a:t>byte array </a:t>
            </a:r>
            <a:r>
              <a:rPr lang="en-IN" sz="2000" b="0" strike="noStrike" spc="-1" dirty="0">
                <a:solidFill>
                  <a:srgbClr val="000000"/>
                </a:solidFill>
                <a:latin typeface="Times New Roman"/>
                <a:ea typeface="Arial"/>
              </a:rPr>
              <a:t>to hold the contents of the file.  </a:t>
            </a:r>
            <a:endParaRPr lang="en-IN" sz="2000" b="0" strike="noStrike" spc="-1" dirty="0">
              <a:latin typeface="Arial"/>
            </a:endParaRPr>
          </a:p>
          <a:p>
            <a:pPr>
              <a:lnSpc>
                <a:spcPct val="100000"/>
              </a:lnSpc>
            </a:pPr>
            <a:r>
              <a:rPr lang="en-IN" sz="2000" b="0" strike="noStrike" spc="-1" dirty="0">
                <a:solidFill>
                  <a:srgbClr val="000000"/>
                </a:solidFill>
                <a:latin typeface="Times New Roman"/>
                <a:ea typeface="Arial"/>
              </a:rPr>
              <a:t>			</a:t>
            </a:r>
            <a:endParaRPr lang="en-IN" sz="2000" b="0" strike="noStrike" spc="-1" dirty="0">
              <a:latin typeface="Arial"/>
            </a:endParaRPr>
          </a:p>
          <a:p>
            <a:pPr>
              <a:lnSpc>
                <a:spcPct val="100000"/>
              </a:lnSpc>
            </a:pPr>
            <a:r>
              <a:rPr lang="en-IN" sz="2000" b="0" strike="noStrike" spc="-1" dirty="0">
                <a:solidFill>
                  <a:srgbClr val="000000"/>
                </a:solidFill>
                <a:latin typeface="Times New Roman"/>
                <a:ea typeface="Arial"/>
              </a:rPr>
              <a:t>			class </a:t>
            </a:r>
            <a:r>
              <a:rPr lang="en-IN" sz="2000" b="0" strike="noStrike" spc="-1" dirty="0" err="1">
                <a:solidFill>
                  <a:srgbClr val="000000"/>
                </a:solidFill>
                <a:latin typeface="Times New Roman"/>
                <a:ea typeface="Arial"/>
              </a:rPr>
              <a:t>FileCommand</a:t>
            </a:r>
            <a:r>
              <a:rPr lang="en-IN" sz="2000" b="0" strike="noStrike" spc="-1" dirty="0">
                <a:solidFill>
                  <a:srgbClr val="000000"/>
                </a:solidFill>
                <a:latin typeface="Times New Roman"/>
                <a:ea typeface="Arial"/>
              </a:rPr>
              <a:t> {</a:t>
            </a:r>
            <a:endParaRPr lang="en-IN" sz="2000" b="0" strike="noStrike" spc="-1" dirty="0">
              <a:latin typeface="Arial"/>
            </a:endParaRPr>
          </a:p>
          <a:p>
            <a:pPr>
              <a:lnSpc>
                <a:spcPct val="100000"/>
              </a:lnSpc>
            </a:pPr>
            <a:r>
              <a:rPr lang="en-IN" sz="2000" b="0" strike="noStrike" spc="-1" dirty="0">
                <a:solidFill>
                  <a:srgbClr val="000000"/>
                </a:solidFill>
                <a:latin typeface="Times New Roman"/>
                <a:ea typeface="Arial"/>
              </a:rPr>
              <a:t>				byte[] </a:t>
            </a:r>
            <a:r>
              <a:rPr lang="en-IN" sz="2000" b="0" strike="noStrike" spc="-1" dirty="0" err="1">
                <a:solidFill>
                  <a:srgbClr val="000000"/>
                </a:solidFill>
                <a:latin typeface="Times New Roman"/>
                <a:ea typeface="Arial"/>
              </a:rPr>
              <a:t>myFile</a:t>
            </a:r>
            <a:endParaRPr lang="en-IN" sz="2000" b="0" strike="noStrike" spc="-1" dirty="0">
              <a:latin typeface="Arial"/>
            </a:endParaRPr>
          </a:p>
          <a:p>
            <a:pPr>
              <a:lnSpc>
                <a:spcPct val="100000"/>
              </a:lnSpc>
            </a:pPr>
            <a:r>
              <a:rPr lang="en-IN" sz="2000" b="0" strike="noStrike" spc="-1" dirty="0">
                <a:solidFill>
                  <a:srgbClr val="000000"/>
                </a:solidFill>
                <a:latin typeface="Times New Roman"/>
                <a:ea typeface="Arial"/>
              </a:rPr>
              <a:t>			}</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Times New Roman"/>
                <a:ea typeface="Arial"/>
              </a:rPr>
              <a:t>	2. Create a </a:t>
            </a:r>
            <a:r>
              <a:rPr lang="en-IN" sz="2000" b="1" strike="noStrike" spc="-1" dirty="0" err="1">
                <a:solidFill>
                  <a:srgbClr val="000000"/>
                </a:solidFill>
                <a:latin typeface="Times New Roman"/>
                <a:ea typeface="Arial"/>
              </a:rPr>
              <a:t>MultipartFile</a:t>
            </a:r>
            <a:r>
              <a:rPr lang="en-IN" sz="2000" b="0" strike="noStrike" spc="-1" dirty="0">
                <a:solidFill>
                  <a:srgbClr val="000000"/>
                </a:solidFill>
                <a:latin typeface="Times New Roman"/>
                <a:ea typeface="Arial"/>
              </a:rPr>
              <a:t> reference. This allows access to other properties of 		    the file like content type  as well.</a:t>
            </a:r>
            <a:endParaRPr lang="en-IN" sz="2000" b="0" strike="noStrike" spc="-1" dirty="0">
              <a:latin typeface="Arial"/>
            </a:endParaRPr>
          </a:p>
          <a:p>
            <a:pPr>
              <a:lnSpc>
                <a:spcPct val="100000"/>
              </a:lnSpc>
            </a:pPr>
            <a:r>
              <a:rPr lang="en-IN" sz="2000" b="0" strike="noStrike" spc="-1" dirty="0">
                <a:solidFill>
                  <a:srgbClr val="000000"/>
                </a:solidFill>
                <a:latin typeface="Times New Roman"/>
                <a:ea typeface="Arial"/>
              </a:rPr>
              <a:t>	</a:t>
            </a:r>
            <a:endParaRPr lang="en-IN" sz="2000" b="0" strike="noStrike" spc="-1" dirty="0">
              <a:latin typeface="Arial"/>
            </a:endParaRPr>
          </a:p>
          <a:p>
            <a:pPr>
              <a:lnSpc>
                <a:spcPct val="100000"/>
              </a:lnSpc>
            </a:pPr>
            <a:r>
              <a:rPr lang="en-IN" sz="2000" b="0" strike="noStrike" spc="-1" dirty="0">
                <a:solidFill>
                  <a:srgbClr val="000000"/>
                </a:solidFill>
                <a:latin typeface="Times New Roman"/>
                <a:ea typeface="Arial"/>
              </a:rPr>
              <a:t>			class </a:t>
            </a:r>
            <a:r>
              <a:rPr lang="en-IN" sz="2000" b="0" strike="noStrike" spc="-1" dirty="0" err="1">
                <a:solidFill>
                  <a:srgbClr val="000000"/>
                </a:solidFill>
                <a:latin typeface="Times New Roman"/>
                <a:ea typeface="Arial"/>
              </a:rPr>
              <a:t>FileCommand</a:t>
            </a:r>
            <a:r>
              <a:rPr lang="en-IN" sz="2000" b="0" strike="noStrike" spc="-1" dirty="0">
                <a:solidFill>
                  <a:srgbClr val="000000"/>
                </a:solidFill>
                <a:latin typeface="Times New Roman"/>
                <a:ea typeface="Arial"/>
              </a:rPr>
              <a:t> {  </a:t>
            </a:r>
            <a:endParaRPr lang="en-IN" sz="2000" b="0" strike="noStrike" spc="-1" dirty="0">
              <a:latin typeface="Arial"/>
            </a:endParaRPr>
          </a:p>
          <a:p>
            <a:pPr>
              <a:lnSpc>
                <a:spcPct val="100000"/>
              </a:lnSpc>
            </a:pPr>
            <a:r>
              <a:rPr lang="en-IN" sz="2000" b="0" strike="noStrike" spc="-1" dirty="0">
                <a:solidFill>
                  <a:srgbClr val="000000"/>
                </a:solidFill>
                <a:latin typeface="Times New Roman"/>
                <a:ea typeface="Arial"/>
              </a:rPr>
              <a:t>				</a:t>
            </a:r>
            <a:r>
              <a:rPr lang="en-IN" sz="2000" b="0" strike="noStrike" spc="-1" dirty="0" err="1">
                <a:solidFill>
                  <a:srgbClr val="000000"/>
                </a:solidFill>
                <a:latin typeface="Times New Roman"/>
                <a:ea typeface="Arial"/>
              </a:rPr>
              <a:t>MultipartFile</a:t>
            </a:r>
            <a:r>
              <a:rPr lang="en-IN" sz="2000" b="0" strike="noStrike" spc="-1" dirty="0">
                <a:solidFill>
                  <a:srgbClr val="000000"/>
                </a:solidFill>
                <a:latin typeface="Times New Roman"/>
                <a:ea typeface="Arial"/>
              </a:rPr>
              <a:t> </a:t>
            </a:r>
            <a:r>
              <a:rPr lang="en-IN" sz="2000" b="0" strike="noStrike" spc="-1" dirty="0" err="1">
                <a:solidFill>
                  <a:srgbClr val="000000"/>
                </a:solidFill>
                <a:latin typeface="Times New Roman"/>
                <a:ea typeface="Arial"/>
              </a:rPr>
              <a:t>myFile</a:t>
            </a:r>
            <a:endParaRPr lang="en-IN" sz="2000" b="0" strike="noStrike" spc="-1" dirty="0">
              <a:latin typeface="Arial"/>
            </a:endParaRPr>
          </a:p>
          <a:p>
            <a:pPr>
              <a:lnSpc>
                <a:spcPct val="100000"/>
              </a:lnSpc>
            </a:pPr>
            <a:r>
              <a:rPr lang="en-IN" sz="2000" b="0" strike="noStrike" spc="-1" dirty="0">
                <a:solidFill>
                  <a:srgbClr val="000000"/>
                </a:solidFill>
                <a:latin typeface="Times New Roman"/>
                <a:ea typeface="Arial"/>
              </a:rPr>
              <a:t>			}</a:t>
            </a:r>
            <a:endParaRPr lang="en-IN"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457200" y="159120"/>
            <a:ext cx="8228880" cy="137124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IN" sz="3200" b="1" strike="noStrike" spc="-1">
                <a:solidFill>
                  <a:srgbClr val="FFFFFF"/>
                </a:solidFill>
                <a:latin typeface="Libre Baskerville"/>
                <a:ea typeface="Arial"/>
              </a:rPr>
              <a:t>File Download : Writing Response</a:t>
            </a:r>
            <a:endParaRPr lang="en-IN" sz="3200" b="0" strike="noStrike" spc="-1">
              <a:latin typeface="Arial"/>
            </a:endParaRPr>
          </a:p>
        </p:txBody>
      </p:sp>
      <p:sp>
        <p:nvSpPr>
          <p:cNvPr id="178" name="CustomShape 2"/>
          <p:cNvSpPr/>
          <p:nvPr/>
        </p:nvSpPr>
        <p:spPr>
          <a:xfrm>
            <a:off x="457200" y="1531080"/>
            <a:ext cx="8686080" cy="44985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8480" indent="-335160">
              <a:lnSpc>
                <a:spcPts val="1650"/>
              </a:lnSpc>
              <a:spcBef>
                <a:spcPts val="181"/>
              </a:spcBef>
              <a:buClr>
                <a:srgbClr val="000000"/>
              </a:buClr>
              <a:buFont typeface="Wingdings" charset="2"/>
              <a:buChar char=""/>
            </a:pPr>
            <a:r>
              <a:rPr lang="en-IN" sz="1800" b="0" strike="noStrike" spc="-1" dirty="0">
                <a:solidFill>
                  <a:srgbClr val="000000"/>
                </a:solidFill>
                <a:latin typeface="Times New Roman"/>
                <a:ea typeface="Arial"/>
              </a:rPr>
              <a:t>You can also allow downloading of files by creating an anchor tag that points to the actual location  of the file. The browser will automatically start downloading the</a:t>
            </a:r>
            <a:r>
              <a:rPr lang="en-IN" sz="1800" b="0" strike="noStrike" spc="-15" dirty="0">
                <a:solidFill>
                  <a:srgbClr val="000000"/>
                </a:solidFill>
                <a:latin typeface="Times New Roman"/>
                <a:ea typeface="Arial"/>
              </a:rPr>
              <a:t> </a:t>
            </a:r>
            <a:r>
              <a:rPr lang="en-IN" sz="1800" b="0" strike="noStrike" spc="-1" dirty="0">
                <a:solidFill>
                  <a:srgbClr val="000000"/>
                </a:solidFill>
                <a:latin typeface="Times New Roman"/>
                <a:ea typeface="Arial"/>
              </a:rPr>
              <a:t>file.</a:t>
            </a:r>
            <a:endParaRPr lang="en-IN" sz="1800" b="0" strike="noStrike" spc="-1" dirty="0">
              <a:latin typeface="Arial"/>
            </a:endParaRPr>
          </a:p>
          <a:p>
            <a:pPr marL="348480" indent="-335160">
              <a:lnSpc>
                <a:spcPts val="1650"/>
              </a:lnSpc>
              <a:spcBef>
                <a:spcPts val="1349"/>
              </a:spcBef>
              <a:buClr>
                <a:srgbClr val="000000"/>
              </a:buClr>
              <a:buFont typeface="Wingdings" charset="2"/>
              <a:buChar char=""/>
            </a:pPr>
            <a:r>
              <a:rPr lang="en-IN" sz="1800" b="0" strike="noStrike" spc="-1" dirty="0">
                <a:solidFill>
                  <a:srgbClr val="000000"/>
                </a:solidFill>
                <a:latin typeface="Times New Roman"/>
                <a:ea typeface="Arial"/>
              </a:rPr>
              <a:t>However, in certain cases the requirement is that the file be created on the fly, such as an order  detail PDF. In such cases, you need to make use of the response object available to</a:t>
            </a:r>
            <a:r>
              <a:rPr lang="en-IN" sz="1800" b="0" strike="noStrike" spc="-69" dirty="0">
                <a:solidFill>
                  <a:srgbClr val="000000"/>
                </a:solidFill>
                <a:latin typeface="Times New Roman"/>
                <a:ea typeface="Arial"/>
              </a:rPr>
              <a:t> </a:t>
            </a:r>
            <a:r>
              <a:rPr lang="en-IN" sz="1800" b="0" strike="noStrike" spc="-1" dirty="0">
                <a:solidFill>
                  <a:srgbClr val="000000"/>
                </a:solidFill>
                <a:latin typeface="Times New Roman"/>
                <a:ea typeface="Arial"/>
              </a:rPr>
              <a:t>controllers:</a:t>
            </a:r>
            <a:endParaRPr lang="en-IN" sz="1800" b="0" strike="noStrike" spc="-1" dirty="0">
              <a:latin typeface="Arial"/>
            </a:endParaRPr>
          </a:p>
          <a:p>
            <a:pPr marL="348480">
              <a:lnSpc>
                <a:spcPts val="1664"/>
              </a:lnSpc>
              <a:spcBef>
                <a:spcPts val="1270"/>
              </a:spcBef>
            </a:pPr>
            <a:r>
              <a:rPr lang="en-IN" sz="1800" b="0" strike="noStrike" spc="-1" dirty="0">
                <a:solidFill>
                  <a:srgbClr val="0B5293"/>
                </a:solidFill>
                <a:latin typeface="Times New Roman"/>
                <a:ea typeface="Arial"/>
              </a:rPr>
              <a:t>def </a:t>
            </a:r>
            <a:r>
              <a:rPr lang="en-IN" sz="1800" b="0" strike="noStrike" spc="-1" dirty="0" err="1">
                <a:solidFill>
                  <a:srgbClr val="0B5293"/>
                </a:solidFill>
                <a:latin typeface="Times New Roman"/>
                <a:ea typeface="Arial"/>
              </a:rPr>
              <a:t>createOrderPDF</a:t>
            </a:r>
            <a:r>
              <a:rPr lang="en-IN" sz="1800" b="0" strike="noStrike" spc="-1" dirty="0">
                <a:solidFill>
                  <a:srgbClr val="0B5293"/>
                </a:solidFill>
                <a:latin typeface="Times New Roman"/>
                <a:ea typeface="Arial"/>
              </a:rPr>
              <a:t>()</a:t>
            </a:r>
            <a:r>
              <a:rPr lang="en-IN" sz="1800" b="0" strike="noStrike" spc="-9" dirty="0">
                <a:solidFill>
                  <a:srgbClr val="0B5293"/>
                </a:solidFill>
                <a:latin typeface="Times New Roman"/>
                <a:ea typeface="Arial"/>
              </a:rPr>
              <a:t> </a:t>
            </a:r>
            <a:r>
              <a:rPr lang="en-IN" sz="1800" b="0" strike="noStrike" spc="-1" dirty="0">
                <a:solidFill>
                  <a:srgbClr val="0B5293"/>
                </a:solidFill>
                <a:latin typeface="Times New Roman"/>
                <a:ea typeface="Arial"/>
              </a:rPr>
              <a:t>{</a:t>
            </a:r>
            <a:endParaRPr lang="en-IN" sz="1800" b="0" strike="noStrike" spc="-1" dirty="0">
              <a:latin typeface="Arial"/>
            </a:endParaRPr>
          </a:p>
          <a:p>
            <a:pPr marL="348480">
              <a:lnSpc>
                <a:spcPts val="1664"/>
              </a:lnSpc>
              <a:spcBef>
                <a:spcPts val="1270"/>
              </a:spcBef>
            </a:pPr>
            <a:r>
              <a:rPr lang="en-IN" sz="1800" b="0" strike="noStrike" spc="-1" dirty="0">
                <a:solidFill>
                  <a:srgbClr val="0B5293"/>
                </a:solidFill>
                <a:latin typeface="Times New Roman"/>
                <a:ea typeface="Arial"/>
              </a:rPr>
              <a:t>	    byte[] </a:t>
            </a:r>
            <a:r>
              <a:rPr lang="en-IN" sz="1800" b="0" strike="noStrike" spc="-1" dirty="0" err="1">
                <a:solidFill>
                  <a:srgbClr val="0B5293"/>
                </a:solidFill>
                <a:latin typeface="Times New Roman"/>
                <a:ea typeface="Arial"/>
              </a:rPr>
              <a:t>orderPDF</a:t>
            </a:r>
            <a:r>
              <a:rPr lang="en-IN" sz="1800" b="0" strike="noStrike" spc="-1" dirty="0">
                <a:solidFill>
                  <a:srgbClr val="0B5293"/>
                </a:solidFill>
                <a:latin typeface="Times New Roman"/>
                <a:ea typeface="Arial"/>
              </a:rPr>
              <a:t> = ... // create the bytes from some source  		    	    </a:t>
            </a:r>
            <a:r>
              <a:rPr lang="en-IN" sz="1800" b="0" strike="noStrike" spc="-1" dirty="0" err="1">
                <a:solidFill>
                  <a:srgbClr val="0B5293"/>
                </a:solidFill>
                <a:latin typeface="Times New Roman"/>
                <a:ea typeface="Arial"/>
              </a:rPr>
              <a:t>response.setHeader</a:t>
            </a:r>
            <a:r>
              <a:rPr lang="en-IN" sz="1800" b="0" strike="noStrike" spc="-1" dirty="0">
                <a:solidFill>
                  <a:srgbClr val="0B5293"/>
                </a:solidFill>
                <a:latin typeface="Times New Roman"/>
                <a:ea typeface="Arial"/>
              </a:rPr>
              <a:t>("Content-disposition", "attachment; filename=” +</a:t>
            </a:r>
            <a:r>
              <a:rPr lang="en-IN" sz="1800" b="0" strike="noStrike" spc="-92" dirty="0">
                <a:solidFill>
                  <a:srgbClr val="0B5293"/>
                </a:solidFill>
                <a:latin typeface="Times New Roman"/>
                <a:ea typeface="Arial"/>
              </a:rPr>
              <a:t> </a:t>
            </a:r>
            <a:r>
              <a:rPr lang="en-IN" sz="1800" b="0" strike="noStrike" spc="-1" dirty="0" err="1">
                <a:solidFill>
                  <a:srgbClr val="0B5293"/>
                </a:solidFill>
                <a:latin typeface="Times New Roman"/>
                <a:ea typeface="Arial"/>
              </a:rPr>
              <a:t>fileName</a:t>
            </a:r>
            <a:r>
              <a:rPr lang="en-IN" sz="1800" b="0" strike="noStrike" spc="-1" dirty="0">
                <a:solidFill>
                  <a:srgbClr val="0B5293"/>
                </a:solidFill>
                <a:latin typeface="Times New Roman"/>
                <a:ea typeface="Arial"/>
              </a:rPr>
              <a:t>)</a:t>
            </a:r>
            <a:endParaRPr lang="en-IN" sz="1800" b="0" strike="noStrike" spc="-1" dirty="0">
              <a:latin typeface="Arial"/>
            </a:endParaRPr>
          </a:p>
          <a:p>
            <a:pPr marL="1185480">
              <a:lnSpc>
                <a:spcPts val="1650"/>
              </a:lnSpc>
            </a:pPr>
            <a:r>
              <a:rPr lang="en-IN" sz="1800" b="0" strike="noStrike" spc="-1" dirty="0" err="1">
                <a:solidFill>
                  <a:srgbClr val="0B5293"/>
                </a:solidFill>
                <a:latin typeface="Times New Roman"/>
                <a:ea typeface="Arial"/>
              </a:rPr>
              <a:t>response.contentType</a:t>
            </a:r>
            <a:r>
              <a:rPr lang="en-IN" sz="1800" b="0" strike="noStrike" spc="-1" dirty="0">
                <a:solidFill>
                  <a:srgbClr val="0B5293"/>
                </a:solidFill>
                <a:latin typeface="Times New Roman"/>
                <a:ea typeface="Arial"/>
              </a:rPr>
              <a:t> = </a:t>
            </a:r>
            <a:r>
              <a:rPr lang="en-IN" sz="1800" b="0" strike="noStrike" spc="-1" dirty="0" err="1">
                <a:solidFill>
                  <a:srgbClr val="0B5293"/>
                </a:solidFill>
                <a:latin typeface="Times New Roman"/>
                <a:ea typeface="Arial"/>
              </a:rPr>
              <a:t>contentType</a:t>
            </a:r>
            <a:r>
              <a:rPr lang="en-IN" sz="1800" b="0" strike="noStrike" spc="-1" dirty="0">
                <a:solidFill>
                  <a:srgbClr val="0B5293"/>
                </a:solidFill>
                <a:latin typeface="Times New Roman"/>
                <a:ea typeface="Arial"/>
              </a:rPr>
              <a:t>  </a:t>
            </a:r>
            <a:r>
              <a:rPr lang="en-IN" sz="1800" b="0" strike="noStrike" spc="-1" dirty="0" err="1">
                <a:solidFill>
                  <a:srgbClr val="0B5293"/>
                </a:solidFill>
                <a:latin typeface="Times New Roman"/>
                <a:ea typeface="Arial"/>
              </a:rPr>
              <a:t>response.contentLength</a:t>
            </a:r>
            <a:r>
              <a:rPr lang="en-IN" sz="1800" b="0" strike="noStrike" spc="-1" dirty="0">
                <a:solidFill>
                  <a:srgbClr val="0B5293"/>
                </a:solidFill>
                <a:latin typeface="Times New Roman"/>
                <a:ea typeface="Arial"/>
              </a:rPr>
              <a:t> =</a:t>
            </a:r>
            <a:r>
              <a:rPr lang="en-IN" sz="1800" b="0" strike="noStrike" spc="-100" dirty="0">
                <a:solidFill>
                  <a:srgbClr val="0B5293"/>
                </a:solidFill>
                <a:latin typeface="Times New Roman"/>
                <a:ea typeface="Arial"/>
              </a:rPr>
              <a:t> </a:t>
            </a:r>
            <a:r>
              <a:rPr lang="en-IN" sz="1800" b="0" strike="noStrike" spc="-1" dirty="0" err="1">
                <a:solidFill>
                  <a:srgbClr val="0B5293"/>
                </a:solidFill>
                <a:latin typeface="Times New Roman"/>
                <a:ea typeface="Arial"/>
              </a:rPr>
              <a:t>bytes.length</a:t>
            </a:r>
            <a:r>
              <a:rPr lang="en-IN" sz="1800" b="0" strike="noStrike" spc="-1" dirty="0">
                <a:solidFill>
                  <a:srgbClr val="0B5293"/>
                </a:solidFill>
                <a:latin typeface="Times New Roman"/>
                <a:ea typeface="Arial"/>
              </a:rPr>
              <a:t>  </a:t>
            </a:r>
            <a:r>
              <a:rPr lang="en-IN" sz="1800" b="0" strike="noStrike" spc="-1" dirty="0" err="1">
                <a:solidFill>
                  <a:srgbClr val="0B5293"/>
                </a:solidFill>
                <a:latin typeface="Times New Roman"/>
                <a:ea typeface="Arial"/>
              </a:rPr>
              <a:t>response.outputStream</a:t>
            </a:r>
            <a:r>
              <a:rPr lang="en-IN" sz="1800" b="0" strike="noStrike" spc="-1" dirty="0">
                <a:solidFill>
                  <a:srgbClr val="0B5293"/>
                </a:solidFill>
                <a:latin typeface="Times New Roman"/>
                <a:ea typeface="Arial"/>
              </a:rPr>
              <a:t> &lt;&lt;</a:t>
            </a:r>
            <a:r>
              <a:rPr lang="en-IN" sz="1800" b="0" strike="noStrike" spc="-26" dirty="0">
                <a:solidFill>
                  <a:srgbClr val="0B5293"/>
                </a:solidFill>
                <a:latin typeface="Times New Roman"/>
                <a:ea typeface="Arial"/>
              </a:rPr>
              <a:t> </a:t>
            </a:r>
            <a:r>
              <a:rPr lang="en-IN" sz="1800" b="0" strike="noStrike" spc="-1" dirty="0">
                <a:solidFill>
                  <a:srgbClr val="0B5293"/>
                </a:solidFill>
                <a:latin typeface="Times New Roman"/>
                <a:ea typeface="Arial"/>
              </a:rPr>
              <a:t>bytes</a:t>
            </a:r>
            <a:endParaRPr lang="en-IN" sz="1800" b="0" strike="noStrike" spc="-1" dirty="0">
              <a:latin typeface="Arial"/>
            </a:endParaRPr>
          </a:p>
          <a:p>
            <a:pPr marL="594360">
              <a:lnSpc>
                <a:spcPts val="1599"/>
              </a:lnSpc>
            </a:pPr>
            <a:r>
              <a:rPr lang="en-IN" sz="1800" b="0" strike="noStrike" spc="-1" dirty="0">
                <a:solidFill>
                  <a:srgbClr val="0B5293"/>
                </a:solidFill>
                <a:latin typeface="Times New Roman"/>
                <a:ea typeface="Arial"/>
              </a:rPr>
              <a:t>}</a:t>
            </a: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304920" y="2590920"/>
            <a:ext cx="8563680" cy="161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18960" indent="-318240" algn="ctr">
              <a:lnSpc>
                <a:spcPct val="100000"/>
              </a:lnSpc>
            </a:pPr>
            <a:r>
              <a:rPr lang="en-IN" sz="4000" b="0" strike="noStrike" spc="-1">
                <a:solidFill>
                  <a:srgbClr val="000000"/>
                </a:solidFill>
                <a:latin typeface="Times New Roman"/>
                <a:ea typeface="Times New Roman"/>
              </a:rPr>
              <a:t>Demo</a:t>
            </a: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304920" y="2824200"/>
            <a:ext cx="8563680" cy="740520"/>
          </a:xfrm>
          <a:prstGeom prst="rect">
            <a:avLst/>
          </a:prstGeom>
          <a:noFill/>
          <a:ln>
            <a:noFill/>
          </a:ln>
        </p:spPr>
        <p:style>
          <a:lnRef idx="0">
            <a:scrgbClr r="0" g="0" b="0"/>
          </a:lnRef>
          <a:fillRef idx="0">
            <a:scrgbClr r="0" g="0" b="0"/>
          </a:fillRef>
          <a:effectRef idx="0">
            <a:scrgbClr r="0" g="0" b="0"/>
          </a:effectRef>
          <a:fontRef idx="minor"/>
        </p:style>
        <p:txBody>
          <a:bodyPr lIns="90000" tIns="85680" rIns="90000" bIns="45000" anchor="ctr"/>
          <a:lstStyle/>
          <a:p>
            <a:pPr algn="ctr">
              <a:lnSpc>
                <a:spcPct val="100000"/>
              </a:lnSpc>
            </a:pPr>
            <a:r>
              <a:rPr lang="en-IN" sz="4000" b="1" strike="noStrike" spc="-1">
                <a:solidFill>
                  <a:srgbClr val="000000"/>
                </a:solidFill>
                <a:latin typeface="Calibri"/>
                <a:ea typeface="Calibri"/>
              </a:rPr>
              <a:t>Questions ?</a:t>
            </a: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304920" y="2824200"/>
            <a:ext cx="8563680" cy="740520"/>
          </a:xfrm>
          <a:prstGeom prst="rect">
            <a:avLst/>
          </a:prstGeom>
          <a:noFill/>
          <a:ln>
            <a:noFill/>
          </a:ln>
        </p:spPr>
        <p:style>
          <a:lnRef idx="0">
            <a:scrgbClr r="0" g="0" b="0"/>
          </a:lnRef>
          <a:fillRef idx="0">
            <a:scrgbClr r="0" g="0" b="0"/>
          </a:fillRef>
          <a:effectRef idx="0">
            <a:scrgbClr r="0" g="0" b="0"/>
          </a:effectRef>
          <a:fontRef idx="minor"/>
        </p:style>
        <p:txBody>
          <a:bodyPr lIns="90000" tIns="85680" rIns="90000" bIns="45000" anchor="ctr"/>
          <a:lstStyle/>
          <a:p>
            <a:pPr algn="ctr">
              <a:lnSpc>
                <a:spcPct val="100000"/>
              </a:lnSpc>
            </a:pPr>
            <a:r>
              <a:rPr lang="en-IN" sz="4000" b="1" strike="noStrike" spc="-1">
                <a:solidFill>
                  <a:srgbClr val="000000"/>
                </a:solidFill>
                <a:latin typeface="Calibri"/>
                <a:ea typeface="Calibri"/>
              </a:rPr>
              <a:t>Thank You</a:t>
            </a: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289800" y="468360"/>
            <a:ext cx="8564040" cy="680400"/>
          </a:xfrm>
          <a:prstGeom prst="rect">
            <a:avLst/>
          </a:prstGeom>
          <a:noFill/>
          <a:ln>
            <a:noFill/>
          </a:ln>
        </p:spPr>
        <p:style>
          <a:lnRef idx="0">
            <a:scrgbClr r="0" g="0" b="0"/>
          </a:lnRef>
          <a:fillRef idx="0">
            <a:scrgbClr r="0" g="0" b="0"/>
          </a:fillRef>
          <a:effectRef idx="0">
            <a:scrgbClr r="0" g="0" b="0"/>
          </a:effectRef>
          <a:fontRef idx="minor"/>
        </p:style>
        <p:txBody>
          <a:bodyPr lIns="90000" tIns="85680" rIns="90000" bIns="45000" anchor="ctr"/>
          <a:lstStyle/>
          <a:p>
            <a:pPr>
              <a:lnSpc>
                <a:spcPct val="100000"/>
              </a:lnSpc>
            </a:pPr>
            <a:r>
              <a:rPr lang="en-IN" sz="3600" b="1" strike="noStrike" spc="-1">
                <a:solidFill>
                  <a:srgbClr val="FFFFFF"/>
                </a:solidFill>
                <a:latin typeface="Libre Baskerville"/>
                <a:ea typeface="Libre Baskerville"/>
              </a:rPr>
              <a:t>References</a:t>
            </a:r>
            <a:endParaRPr lang="en-IN" sz="3600" b="0" strike="noStrike" spc="-1">
              <a:latin typeface="Arial"/>
            </a:endParaRPr>
          </a:p>
        </p:txBody>
      </p:sp>
      <p:sp>
        <p:nvSpPr>
          <p:cNvPr id="183" name="CustomShape 2"/>
          <p:cNvSpPr/>
          <p:nvPr/>
        </p:nvSpPr>
        <p:spPr>
          <a:xfrm>
            <a:off x="289800" y="2078280"/>
            <a:ext cx="8564040" cy="328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8480" indent="-335160">
              <a:lnSpc>
                <a:spcPct val="100000"/>
              </a:lnSpc>
              <a:spcBef>
                <a:spcPts val="99"/>
              </a:spcBef>
              <a:buClr>
                <a:srgbClr val="000000"/>
              </a:buClr>
              <a:buFont typeface="Wingdings" charset="2"/>
              <a:buChar char=""/>
            </a:pPr>
            <a:r>
              <a:rPr lang="en-IN" sz="2400" b="0" u="sng" strike="noStrike" spc="15">
                <a:solidFill>
                  <a:srgbClr val="009999"/>
                </a:solidFill>
                <a:uFill>
                  <a:solidFill>
                    <a:srgbClr val="0000FF"/>
                  </a:solidFill>
                </a:uFill>
                <a:latin typeface="Arial"/>
                <a:ea typeface="Arial"/>
                <a:hlinkClick r:id="rId2"/>
              </a:rPr>
              <a:t>Web</a:t>
            </a:r>
            <a:r>
              <a:rPr lang="en-IN" sz="2400" b="0" u="sng" strike="noStrike" spc="-94">
                <a:solidFill>
                  <a:srgbClr val="009999"/>
                </a:solidFill>
                <a:uFill>
                  <a:solidFill>
                    <a:srgbClr val="0000FF"/>
                  </a:solidFill>
                </a:uFill>
                <a:latin typeface="Arial"/>
                <a:ea typeface="Arial"/>
                <a:hlinkClick r:id="rId2"/>
              </a:rPr>
              <a:t> </a:t>
            </a:r>
            <a:r>
              <a:rPr lang="en-IN" sz="2400" b="0" u="sng" strike="noStrike" spc="1">
                <a:solidFill>
                  <a:srgbClr val="009999"/>
                </a:solidFill>
                <a:uFill>
                  <a:solidFill>
                    <a:srgbClr val="0000FF"/>
                  </a:solidFill>
                </a:uFill>
                <a:latin typeface="Arial"/>
                <a:ea typeface="Arial"/>
                <a:hlinkClick r:id="rId2"/>
              </a:rPr>
              <a:t>Layer</a:t>
            </a:r>
            <a:endParaRPr lang="en-IN" sz="2400" b="0" strike="noStrike" spc="-1">
              <a:latin typeface="Arial"/>
            </a:endParaRPr>
          </a:p>
          <a:p>
            <a:pPr marL="348480" indent="-335160">
              <a:lnSpc>
                <a:spcPct val="100000"/>
              </a:lnSpc>
              <a:spcBef>
                <a:spcPts val="31"/>
              </a:spcBef>
              <a:buClr>
                <a:srgbClr val="000000"/>
              </a:buClr>
              <a:buFont typeface="Wingdings" charset="2"/>
              <a:buChar char=""/>
            </a:pPr>
            <a:r>
              <a:rPr lang="en-IN" sz="2400" b="0" u="sng" strike="noStrike" spc="21">
                <a:solidFill>
                  <a:srgbClr val="009999"/>
                </a:solidFill>
                <a:uFill>
                  <a:solidFill>
                    <a:srgbClr val="0000FF"/>
                  </a:solidFill>
                </a:uFill>
                <a:latin typeface="Arial"/>
                <a:ea typeface="Arial"/>
                <a:hlinkClick r:id="rId3"/>
              </a:rPr>
              <a:t>Command</a:t>
            </a:r>
            <a:r>
              <a:rPr lang="en-IN" sz="2400" b="0" u="sng" strike="noStrike" spc="-94">
                <a:solidFill>
                  <a:srgbClr val="009999"/>
                </a:solidFill>
                <a:uFill>
                  <a:solidFill>
                    <a:srgbClr val="0000FF"/>
                  </a:solidFill>
                </a:uFill>
                <a:latin typeface="Arial"/>
                <a:ea typeface="Arial"/>
                <a:hlinkClick r:id="rId3"/>
              </a:rPr>
              <a:t> </a:t>
            </a:r>
            <a:r>
              <a:rPr lang="en-IN" sz="2400" b="0" u="sng" strike="noStrike" spc="7">
                <a:solidFill>
                  <a:srgbClr val="009999"/>
                </a:solidFill>
                <a:uFill>
                  <a:solidFill>
                    <a:srgbClr val="0000FF"/>
                  </a:solidFill>
                </a:uFill>
                <a:latin typeface="Arial"/>
                <a:ea typeface="Arial"/>
                <a:hlinkClick r:id="rId3"/>
              </a:rPr>
              <a:t>Objects</a:t>
            </a:r>
            <a:endParaRPr lang="en-IN" sz="2400" b="0" strike="noStrike" spc="-1">
              <a:latin typeface="Arial"/>
            </a:endParaRPr>
          </a:p>
          <a:p>
            <a:pPr marL="343080" indent="-329400">
              <a:lnSpc>
                <a:spcPct val="100000"/>
              </a:lnSpc>
              <a:spcBef>
                <a:spcPts val="850"/>
              </a:spcBef>
            </a:pPr>
            <a:endParaRPr lang="en-IN" sz="2400" b="0" strike="noStrike" spc="-1">
              <a:latin typeface="Arial"/>
            </a:endParaRPr>
          </a:p>
          <a:p>
            <a:pPr marL="343080" indent="-329400">
              <a:lnSpc>
                <a:spcPct val="100000"/>
              </a:lnSpc>
              <a:spcBef>
                <a:spcPts val="850"/>
              </a:spcBef>
            </a:pP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289800" y="431280"/>
            <a:ext cx="8564040" cy="680400"/>
          </a:xfrm>
          <a:prstGeom prst="rect">
            <a:avLst/>
          </a:prstGeom>
          <a:noFill/>
          <a:ln>
            <a:noFill/>
          </a:ln>
        </p:spPr>
        <p:style>
          <a:lnRef idx="0">
            <a:scrgbClr r="0" g="0" b="0"/>
          </a:lnRef>
          <a:fillRef idx="0">
            <a:scrgbClr r="0" g="0" b="0"/>
          </a:fillRef>
          <a:effectRef idx="0">
            <a:scrgbClr r="0" g="0" b="0"/>
          </a:effectRef>
          <a:fontRef idx="minor"/>
        </p:style>
        <p:txBody>
          <a:bodyPr lIns="90000" tIns="85680" rIns="90000" bIns="45000" anchor="ctr"/>
          <a:lstStyle/>
          <a:p>
            <a:pPr>
              <a:lnSpc>
                <a:spcPct val="100000"/>
              </a:lnSpc>
            </a:pPr>
            <a:r>
              <a:rPr lang="en-IN" sz="3600" b="1" strike="noStrike" spc="-1">
                <a:solidFill>
                  <a:srgbClr val="FFFFFF"/>
                </a:solidFill>
                <a:latin typeface="Libre Baskerville"/>
                <a:ea typeface="Arial"/>
              </a:rPr>
              <a:t>What is Data Binding?</a:t>
            </a:r>
            <a:endParaRPr lang="en-IN" sz="3600" b="0" strike="noStrike" spc="-1">
              <a:latin typeface="Arial"/>
            </a:endParaRPr>
          </a:p>
        </p:txBody>
      </p:sp>
      <p:sp>
        <p:nvSpPr>
          <p:cNvPr id="135" name="CustomShape 2"/>
          <p:cNvSpPr/>
          <p:nvPr/>
        </p:nvSpPr>
        <p:spPr>
          <a:xfrm>
            <a:off x="289799" y="1756080"/>
            <a:ext cx="8276131" cy="32468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2600">
              <a:lnSpc>
                <a:spcPts val="1650"/>
              </a:lnSpc>
              <a:spcBef>
                <a:spcPts val="181"/>
              </a:spcBef>
            </a:pPr>
            <a:r>
              <a:rPr lang="en-IN" sz="1800" b="0" strike="noStrike" spc="-1" dirty="0">
                <a:solidFill>
                  <a:srgbClr val="000000"/>
                </a:solidFill>
                <a:latin typeface="Times New Roman"/>
                <a:ea typeface="Arial"/>
              </a:rPr>
              <a:t>Data Binding is the act of “Binding” Incoming request parameters onto the properties of an  object.</a:t>
            </a:r>
            <a:endParaRPr lang="en-IN" sz="1800" b="0" strike="noStrike" spc="-1" dirty="0">
              <a:latin typeface="Arial"/>
            </a:endParaRPr>
          </a:p>
          <a:p>
            <a:pPr marL="12600">
              <a:lnSpc>
                <a:spcPct val="100000"/>
              </a:lnSpc>
              <a:spcBef>
                <a:spcPts val="14"/>
              </a:spcBef>
            </a:pPr>
            <a:endParaRPr lang="en-IN" sz="1800" b="0" strike="noStrike" spc="-1" dirty="0">
              <a:latin typeface="Arial"/>
            </a:endParaRPr>
          </a:p>
          <a:p>
            <a:pPr marL="12600">
              <a:lnSpc>
                <a:spcPts val="1664"/>
              </a:lnSpc>
            </a:pPr>
            <a:r>
              <a:rPr lang="en-IN" sz="1800" b="0" strike="noStrike" spc="-1" dirty="0">
                <a:solidFill>
                  <a:srgbClr val="000000"/>
                </a:solidFill>
                <a:latin typeface="Times New Roman"/>
                <a:ea typeface="Arial"/>
              </a:rPr>
              <a:t>What Data Binding deal</a:t>
            </a:r>
            <a:r>
              <a:rPr lang="en-IN" sz="1800" b="0" strike="noStrike" spc="-7" dirty="0">
                <a:solidFill>
                  <a:srgbClr val="000000"/>
                </a:solidFill>
                <a:latin typeface="Times New Roman"/>
                <a:ea typeface="Arial"/>
              </a:rPr>
              <a:t> </a:t>
            </a:r>
            <a:r>
              <a:rPr lang="en-IN" sz="1800" b="0" strike="noStrike" spc="-1" dirty="0">
                <a:solidFill>
                  <a:srgbClr val="000000"/>
                </a:solidFill>
                <a:latin typeface="Times New Roman"/>
                <a:ea typeface="Arial"/>
              </a:rPr>
              <a:t>with?</a:t>
            </a:r>
            <a:endParaRPr lang="en-IN" sz="1800" b="0" strike="noStrike" spc="-1" dirty="0">
              <a:latin typeface="Arial"/>
            </a:endParaRPr>
          </a:p>
          <a:p>
            <a:pPr marL="12600">
              <a:lnSpc>
                <a:spcPts val="1664"/>
              </a:lnSpc>
            </a:pPr>
            <a:endParaRPr lang="en-IN" sz="1800" b="0" strike="noStrike" spc="-1" dirty="0">
              <a:latin typeface="Arial"/>
            </a:endParaRPr>
          </a:p>
          <a:p>
            <a:pPr marL="469800" indent="-335880">
              <a:lnSpc>
                <a:spcPts val="1650"/>
              </a:lnSpc>
              <a:spcBef>
                <a:spcPts val="65"/>
              </a:spcBef>
              <a:buClr>
                <a:srgbClr val="000000"/>
              </a:buClr>
              <a:buFont typeface="Wingdings" charset="2"/>
              <a:buChar char=""/>
            </a:pPr>
            <a:r>
              <a:rPr lang="en-IN" sz="1800" b="0" strike="noStrike" spc="-1" dirty="0">
                <a:solidFill>
                  <a:srgbClr val="000000"/>
                </a:solidFill>
                <a:latin typeface="Times New Roman"/>
                <a:ea typeface="Arial"/>
              </a:rPr>
              <a:t>Request Parameters (params) which we typically delivered via form submission are always  “strings”. Whereas, our groovy or java object properties or we say our domain class model  properties “may well not be</a:t>
            </a:r>
            <a:r>
              <a:rPr lang="en-IN" sz="1800" b="0" strike="noStrike" spc="-9" dirty="0">
                <a:solidFill>
                  <a:srgbClr val="000000"/>
                </a:solidFill>
                <a:latin typeface="Times New Roman"/>
                <a:ea typeface="Arial"/>
              </a:rPr>
              <a:t> </a:t>
            </a:r>
            <a:r>
              <a:rPr lang="en-IN" sz="1800" b="0" strike="noStrike" spc="-1" dirty="0">
                <a:solidFill>
                  <a:srgbClr val="000000"/>
                </a:solidFill>
                <a:latin typeface="Times New Roman"/>
                <a:ea typeface="Arial"/>
              </a:rPr>
              <a:t>string”</a:t>
            </a:r>
            <a:endParaRPr lang="en-IN" sz="1800" b="0" strike="noStrike" spc="-1" dirty="0">
              <a:latin typeface="Arial"/>
            </a:endParaRPr>
          </a:p>
          <a:p>
            <a:pPr>
              <a:lnSpc>
                <a:spcPct val="100000"/>
              </a:lnSpc>
              <a:spcBef>
                <a:spcPts val="20"/>
              </a:spcBef>
            </a:pPr>
            <a:endParaRPr lang="en-IN" sz="1800" b="0" strike="noStrike" spc="-1" dirty="0">
              <a:latin typeface="Arial"/>
            </a:endParaRPr>
          </a:p>
          <a:p>
            <a:pPr marL="469800" indent="-335880">
              <a:lnSpc>
                <a:spcPct val="100000"/>
              </a:lnSpc>
              <a:buClr>
                <a:srgbClr val="000000"/>
              </a:buClr>
              <a:buFont typeface="Wingdings" charset="2"/>
              <a:buChar char=""/>
            </a:pPr>
            <a:r>
              <a:rPr lang="en-IN" sz="1800" b="0" strike="noStrike" spc="-1" dirty="0">
                <a:solidFill>
                  <a:srgbClr val="000000"/>
                </a:solidFill>
                <a:latin typeface="Times New Roman"/>
                <a:ea typeface="Arial"/>
              </a:rPr>
              <a:t>So, data binding deals with all necessary type conversions.</a:t>
            </a: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289800" y="456120"/>
            <a:ext cx="8564040" cy="680400"/>
          </a:xfrm>
          <a:prstGeom prst="rect">
            <a:avLst/>
          </a:prstGeom>
          <a:noFill/>
          <a:ln>
            <a:noFill/>
          </a:ln>
        </p:spPr>
        <p:style>
          <a:lnRef idx="0">
            <a:scrgbClr r="0" g="0" b="0"/>
          </a:lnRef>
          <a:fillRef idx="0">
            <a:scrgbClr r="0" g="0" b="0"/>
          </a:fillRef>
          <a:effectRef idx="0">
            <a:scrgbClr r="0" g="0" b="0"/>
          </a:effectRef>
          <a:fontRef idx="minor"/>
        </p:style>
        <p:txBody>
          <a:bodyPr lIns="90000" tIns="85680" rIns="90000" bIns="45000" anchor="ctr"/>
          <a:lstStyle/>
          <a:p>
            <a:pPr>
              <a:lnSpc>
                <a:spcPct val="100000"/>
              </a:lnSpc>
            </a:pPr>
            <a:r>
              <a:rPr lang="en-IN" sz="3600" b="1" strike="noStrike" spc="-1">
                <a:solidFill>
                  <a:srgbClr val="FFFFFF"/>
                </a:solidFill>
                <a:latin typeface="Libre Baskerville"/>
                <a:ea typeface="Arial"/>
              </a:rPr>
              <a:t>Binding Request To Data Model</a:t>
            </a:r>
            <a:endParaRPr lang="en-IN" sz="3600" b="0" strike="noStrike" spc="-1">
              <a:latin typeface="Arial"/>
            </a:endParaRPr>
          </a:p>
        </p:txBody>
      </p:sp>
      <p:sp>
        <p:nvSpPr>
          <p:cNvPr id="137" name="CustomShape 2"/>
          <p:cNvSpPr/>
          <p:nvPr/>
        </p:nvSpPr>
        <p:spPr>
          <a:xfrm>
            <a:off x="380880" y="1371600"/>
            <a:ext cx="8563680" cy="4288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18960" indent="-318240">
              <a:lnSpc>
                <a:spcPct val="100000"/>
              </a:lnSpc>
              <a:spcBef>
                <a:spcPts val="799"/>
              </a:spcBef>
              <a:buClr>
                <a:srgbClr val="000000"/>
              </a:buClr>
              <a:buSzPct val="45000"/>
              <a:buFont typeface="Noto Sans Symbols"/>
              <a:buChar char="◆"/>
            </a:pPr>
            <a:r>
              <a:rPr lang="en-IN" sz="2400" b="0" strike="noStrike" spc="-1">
                <a:solidFill>
                  <a:srgbClr val="000000"/>
                </a:solidFill>
                <a:latin typeface="Times New Roman"/>
                <a:ea typeface="Arial"/>
              </a:rPr>
              <a:t>Grails uses Spring's underlying data binding capability to perform data binding.</a:t>
            </a:r>
            <a:endParaRPr lang="en-IN" sz="2400" b="0" strike="noStrike" spc="-1">
              <a:latin typeface="Arial"/>
            </a:endParaRPr>
          </a:p>
          <a:p>
            <a:pPr>
              <a:lnSpc>
                <a:spcPct val="100000"/>
              </a:lnSpc>
              <a:spcBef>
                <a:spcPts val="799"/>
              </a:spcBef>
            </a:pPr>
            <a:endParaRPr lang="en-IN" sz="2400" b="0" strike="noStrike" spc="-1">
              <a:latin typeface="Arial"/>
            </a:endParaRPr>
          </a:p>
          <a:p>
            <a:pPr marL="318960" indent="-318240">
              <a:lnSpc>
                <a:spcPct val="100000"/>
              </a:lnSpc>
              <a:spcBef>
                <a:spcPts val="799"/>
              </a:spcBef>
              <a:buClr>
                <a:srgbClr val="000000"/>
              </a:buClr>
              <a:buSzPct val="45000"/>
              <a:buFont typeface="Noto Sans Symbols"/>
              <a:buChar char="◆"/>
            </a:pPr>
            <a:r>
              <a:rPr lang="en-IN" sz="2400" b="0" strike="noStrike" spc="-1">
                <a:solidFill>
                  <a:srgbClr val="000000"/>
                </a:solidFill>
                <a:latin typeface="Times New Roman"/>
                <a:ea typeface="Arial"/>
              </a:rPr>
              <a:t>Object properties can be initialised or assigned directly from corresponding request parameters i.e. with same name/path</a:t>
            </a:r>
            <a:endParaRPr lang="en-IN" sz="2400" b="0" strike="noStrike" spc="-1">
              <a:latin typeface="Arial"/>
            </a:endParaRPr>
          </a:p>
          <a:p>
            <a:pPr>
              <a:lnSpc>
                <a:spcPct val="100000"/>
              </a:lnSpc>
              <a:spcBef>
                <a:spcPts val="799"/>
              </a:spcBef>
            </a:pPr>
            <a:endParaRPr lang="en-IN" sz="2400" b="0" strike="noStrike" spc="-1">
              <a:latin typeface="Arial"/>
            </a:endParaRPr>
          </a:p>
          <a:p>
            <a:pPr marL="318960" indent="-318240">
              <a:lnSpc>
                <a:spcPct val="100000"/>
              </a:lnSpc>
              <a:spcBef>
                <a:spcPts val="799"/>
              </a:spcBef>
              <a:buClr>
                <a:srgbClr val="000000"/>
              </a:buClr>
              <a:buSzPct val="45000"/>
              <a:buFont typeface="Noto Sans Symbols"/>
              <a:buChar char="◆"/>
            </a:pPr>
            <a:r>
              <a:rPr lang="en-IN" sz="2400" b="0" strike="noStrike" spc="-1">
                <a:solidFill>
                  <a:srgbClr val="000000"/>
                </a:solidFill>
                <a:latin typeface="Times New Roman"/>
                <a:ea typeface="Arial"/>
              </a:rPr>
              <a:t>Grails will attempt to bind any incoming request parameters onto the properties of the instance,  and perform type conversion if necessary.</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281160" y="510840"/>
            <a:ext cx="8564040" cy="618480"/>
          </a:xfrm>
          <a:prstGeom prst="rect">
            <a:avLst/>
          </a:prstGeom>
          <a:noFill/>
          <a:ln>
            <a:noFill/>
          </a:ln>
        </p:spPr>
        <p:style>
          <a:lnRef idx="0">
            <a:scrgbClr r="0" g="0" b="0"/>
          </a:lnRef>
          <a:fillRef idx="0">
            <a:scrgbClr r="0" g="0" b="0"/>
          </a:fillRef>
          <a:effectRef idx="0">
            <a:scrgbClr r="0" g="0" b="0"/>
          </a:effectRef>
          <a:fontRef idx="minor"/>
        </p:style>
        <p:txBody>
          <a:bodyPr lIns="90000" tIns="85680" rIns="90000" bIns="45000" anchor="ctr"/>
          <a:lstStyle/>
          <a:p>
            <a:pPr>
              <a:lnSpc>
                <a:spcPct val="100000"/>
              </a:lnSpc>
            </a:pPr>
            <a:r>
              <a:rPr lang="en-IN" sz="3200" b="1" strike="noStrike" spc="-1">
                <a:solidFill>
                  <a:srgbClr val="FFFFFF"/>
                </a:solidFill>
                <a:latin typeface="Libre Baskerville"/>
                <a:ea typeface="Arial"/>
              </a:rPr>
              <a:t>Binding Data with Params</a:t>
            </a:r>
            <a:endParaRPr lang="en-IN" sz="3200" b="0" strike="noStrike" spc="-1">
              <a:latin typeface="Arial"/>
            </a:endParaRPr>
          </a:p>
        </p:txBody>
      </p:sp>
      <p:sp>
        <p:nvSpPr>
          <p:cNvPr id="139" name="CustomShape 2"/>
          <p:cNvSpPr/>
          <p:nvPr/>
        </p:nvSpPr>
        <p:spPr>
          <a:xfrm>
            <a:off x="281160" y="1284120"/>
            <a:ext cx="8563680" cy="484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18960" indent="-318240">
              <a:lnSpc>
                <a:spcPct val="100000"/>
              </a:lnSpc>
              <a:spcBef>
                <a:spcPts val="99"/>
              </a:spcBef>
            </a:pPr>
            <a:r>
              <a:rPr lang="en-IN" sz="2400" b="0" strike="noStrike" spc="-1">
                <a:solidFill>
                  <a:srgbClr val="000000"/>
                </a:solidFill>
                <a:latin typeface="Times New Roman"/>
                <a:ea typeface="Arial"/>
              </a:rPr>
              <a:t>params has some utility methods:</a:t>
            </a:r>
            <a:endParaRPr lang="en-IN" sz="2400" b="0" strike="noStrike" spc="-1">
              <a:latin typeface="Arial"/>
            </a:endParaRPr>
          </a:p>
          <a:p>
            <a:pPr marL="318960" indent="-318240">
              <a:lnSpc>
                <a:spcPct val="100000"/>
              </a:lnSpc>
              <a:buClr>
                <a:srgbClr val="000000"/>
              </a:buClr>
              <a:buFont typeface="Wingdings" charset="2"/>
              <a:buChar char=""/>
            </a:pPr>
            <a:r>
              <a:rPr lang="en-IN" sz="2400" b="0" strike="noStrike" spc="-1">
                <a:solidFill>
                  <a:srgbClr val="000000"/>
                </a:solidFill>
                <a:latin typeface="Times New Roman"/>
                <a:ea typeface="Arial"/>
              </a:rPr>
              <a:t>params.int(“age”)</a:t>
            </a:r>
            <a:endParaRPr lang="en-IN" sz="2400" b="0" strike="noStrike" spc="-1">
              <a:latin typeface="Arial"/>
            </a:endParaRPr>
          </a:p>
          <a:p>
            <a:pPr marL="318960" indent="-318240">
              <a:lnSpc>
                <a:spcPct val="100000"/>
              </a:lnSpc>
              <a:buClr>
                <a:srgbClr val="000000"/>
              </a:buClr>
              <a:buFont typeface="Wingdings" charset="2"/>
              <a:buChar char=""/>
            </a:pPr>
            <a:r>
              <a:rPr lang="en-IN" sz="2400" b="0" strike="noStrike" spc="-1">
                <a:solidFill>
                  <a:srgbClr val="000000"/>
                </a:solidFill>
                <a:latin typeface="Times New Roman"/>
                <a:ea typeface="Arial"/>
              </a:rPr>
              <a:t>params.date(“dob”,”dd-MM-yyyy”)</a:t>
            </a:r>
            <a:endParaRPr lang="en-IN" sz="2400" b="0" strike="noStrike" spc="-1">
              <a:latin typeface="Arial"/>
            </a:endParaRPr>
          </a:p>
          <a:p>
            <a:pPr marL="318960" indent="-318240">
              <a:lnSpc>
                <a:spcPct val="100000"/>
              </a:lnSpc>
              <a:buClr>
                <a:srgbClr val="000000"/>
              </a:buClr>
              <a:buFont typeface="Wingdings" charset="2"/>
              <a:buChar char=""/>
            </a:pPr>
            <a:r>
              <a:rPr lang="en-IN" sz="2400" b="0" strike="noStrike" spc="-1">
                <a:solidFill>
                  <a:srgbClr val="000000"/>
                </a:solidFill>
                <a:latin typeface="Times New Roman"/>
                <a:ea typeface="Arial"/>
              </a:rPr>
              <a:t>params.list(“student”)</a:t>
            </a:r>
            <a:endParaRPr lang="en-IN" sz="2400" b="0" strike="noStrike" spc="-1">
              <a:latin typeface="Arial"/>
            </a:endParaRPr>
          </a:p>
          <a:p>
            <a:pPr marL="318960" indent="-318240">
              <a:lnSpc>
                <a:spcPct val="100000"/>
              </a:lnSpc>
              <a:spcBef>
                <a:spcPts val="11"/>
              </a:spcBef>
            </a:pPr>
            <a:endParaRPr lang="en-IN" sz="2400" b="0" strike="noStrike" spc="-1">
              <a:latin typeface="Arial"/>
            </a:endParaRPr>
          </a:p>
          <a:p>
            <a:pPr marL="318960" indent="-318240">
              <a:lnSpc>
                <a:spcPct val="100000"/>
              </a:lnSpc>
            </a:pPr>
            <a:r>
              <a:rPr lang="en-IN" sz="2400" b="0" strike="noStrike" spc="-1">
                <a:solidFill>
                  <a:srgbClr val="000000"/>
                </a:solidFill>
                <a:latin typeface="Times New Roman"/>
                <a:ea typeface="Arial"/>
              </a:rPr>
              <a:t>To action arguments : action(Integer age){ //... }</a:t>
            </a:r>
            <a:endParaRPr lang="en-IN" sz="2400" b="0" strike="noStrike" spc="-1">
              <a:latin typeface="Arial"/>
            </a:endParaRPr>
          </a:p>
          <a:p>
            <a:pPr marL="318960" indent="-318240">
              <a:lnSpc>
                <a:spcPct val="100000"/>
              </a:lnSpc>
              <a:spcBef>
                <a:spcPts val="799"/>
              </a:spcBef>
            </a:pPr>
            <a:endParaRPr lang="en-IN" sz="2400" b="0" strike="noStrike" spc="-1">
              <a:latin typeface="Arial"/>
            </a:endParaRPr>
          </a:p>
          <a:p>
            <a:pPr marL="318960" indent="-318240">
              <a:lnSpc>
                <a:spcPct val="100000"/>
              </a:lnSpc>
              <a:spcBef>
                <a:spcPts val="799"/>
              </a:spcBef>
            </a:pPr>
            <a:b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289800" y="418680"/>
            <a:ext cx="8564040" cy="680400"/>
          </a:xfrm>
          <a:prstGeom prst="rect">
            <a:avLst/>
          </a:prstGeom>
          <a:noFill/>
          <a:ln>
            <a:noFill/>
          </a:ln>
        </p:spPr>
        <p:style>
          <a:lnRef idx="0">
            <a:scrgbClr r="0" g="0" b="0"/>
          </a:lnRef>
          <a:fillRef idx="0">
            <a:scrgbClr r="0" g="0" b="0"/>
          </a:fillRef>
          <a:effectRef idx="0">
            <a:scrgbClr r="0" g="0" b="0"/>
          </a:effectRef>
          <a:fontRef idx="minor"/>
        </p:style>
        <p:txBody>
          <a:bodyPr lIns="90000" tIns="85680" rIns="90000" bIns="45000" anchor="ctr"/>
          <a:lstStyle/>
          <a:p>
            <a:pPr>
              <a:lnSpc>
                <a:spcPct val="100000"/>
              </a:lnSpc>
            </a:pPr>
            <a:r>
              <a:rPr lang="en-IN" sz="3600" b="1" strike="noStrike" spc="-1">
                <a:solidFill>
                  <a:srgbClr val="FFFFFF"/>
                </a:solidFill>
                <a:latin typeface="Libre Baskerville"/>
                <a:ea typeface="Libre Baskerville"/>
              </a:rPr>
              <a:t>Demo</a:t>
            </a:r>
            <a:endParaRPr lang="en-IN" sz="3600" b="0" strike="noStrike" spc="-1">
              <a:latin typeface="Arial"/>
            </a:endParaRPr>
          </a:p>
        </p:txBody>
      </p:sp>
      <p:sp>
        <p:nvSpPr>
          <p:cNvPr id="141" name="CustomShape 2"/>
          <p:cNvSpPr/>
          <p:nvPr/>
        </p:nvSpPr>
        <p:spPr>
          <a:xfrm>
            <a:off x="281160" y="1284120"/>
            <a:ext cx="8563680" cy="484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89160" indent="-375840">
              <a:lnSpc>
                <a:spcPct val="100000"/>
              </a:lnSpc>
              <a:spcBef>
                <a:spcPts val="371"/>
              </a:spcBef>
              <a:buClr>
                <a:srgbClr val="000000"/>
              </a:buClr>
              <a:buFont typeface="StarSymbol"/>
              <a:buAutoNum type="arabicPeriod"/>
            </a:pPr>
            <a:r>
              <a:rPr lang="en-IN" sz="2000" b="0" strike="noStrike" spc="-1">
                <a:solidFill>
                  <a:srgbClr val="000000"/>
                </a:solidFill>
                <a:latin typeface="Times New Roman"/>
                <a:ea typeface="Arial"/>
              </a:rPr>
              <a:t>Create a domain Person and dynamically bind data with its instance.</a:t>
            </a:r>
            <a:endParaRPr lang="en-IN" sz="2000" b="0" strike="noStrike" spc="-1">
              <a:latin typeface="Arial"/>
            </a:endParaRPr>
          </a:p>
          <a:p>
            <a:pPr marL="846360" lvl="1" indent="-375840">
              <a:lnSpc>
                <a:spcPct val="100000"/>
              </a:lnSpc>
              <a:spcBef>
                <a:spcPts val="269"/>
              </a:spcBef>
              <a:buClr>
                <a:srgbClr val="000000"/>
              </a:buClr>
              <a:buFont typeface="StarSymbol"/>
              <a:buAutoNum type="alphaLcPeriod"/>
            </a:pPr>
            <a:r>
              <a:rPr lang="en-IN" sz="2000" b="0" strike="noStrike" spc="-1">
                <a:solidFill>
                  <a:srgbClr val="000000"/>
                </a:solidFill>
                <a:latin typeface="Times New Roman"/>
                <a:ea typeface="Arial"/>
              </a:rPr>
              <a:t>Firstly through action arguments</a:t>
            </a:r>
            <a:endParaRPr lang="en-IN" sz="2000" b="0" strike="noStrike" spc="-1">
              <a:latin typeface="Arial"/>
            </a:endParaRPr>
          </a:p>
          <a:p>
            <a:pPr marL="846360" lvl="1" indent="-375840">
              <a:lnSpc>
                <a:spcPct val="100000"/>
              </a:lnSpc>
              <a:spcBef>
                <a:spcPts val="269"/>
              </a:spcBef>
              <a:buClr>
                <a:srgbClr val="000000"/>
              </a:buClr>
              <a:buFont typeface="StarSymbol"/>
              <a:buAutoNum type="alphaLcPeriod"/>
            </a:pPr>
            <a:r>
              <a:rPr lang="en-IN" sz="2000" b="0" strike="noStrike" spc="-1">
                <a:solidFill>
                  <a:srgbClr val="000000"/>
                </a:solidFill>
                <a:latin typeface="Times New Roman"/>
                <a:ea typeface="Arial"/>
              </a:rPr>
              <a:t>Secondly through param conversion</a:t>
            </a:r>
            <a:endParaRPr lang="en-IN"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281160" y="418680"/>
            <a:ext cx="8564040" cy="680400"/>
          </a:xfrm>
          <a:prstGeom prst="rect">
            <a:avLst/>
          </a:prstGeom>
          <a:noFill/>
          <a:ln>
            <a:noFill/>
          </a:ln>
        </p:spPr>
        <p:style>
          <a:lnRef idx="0">
            <a:scrgbClr r="0" g="0" b="0"/>
          </a:lnRef>
          <a:fillRef idx="0">
            <a:scrgbClr r="0" g="0" b="0"/>
          </a:fillRef>
          <a:effectRef idx="0">
            <a:scrgbClr r="0" g="0" b="0"/>
          </a:effectRef>
          <a:fontRef idx="minor"/>
        </p:style>
        <p:txBody>
          <a:bodyPr lIns="90000" tIns="85680" rIns="90000" bIns="45000" anchor="ctr"/>
          <a:lstStyle/>
          <a:p>
            <a:pPr>
              <a:lnSpc>
                <a:spcPct val="100000"/>
              </a:lnSpc>
            </a:pPr>
            <a:r>
              <a:rPr lang="en-IN" sz="3600" b="1" strike="noStrike" spc="-1">
                <a:solidFill>
                  <a:srgbClr val="FFFFFF"/>
                </a:solidFill>
                <a:latin typeface="Libre Baskerville"/>
                <a:ea typeface="Arial"/>
              </a:rPr>
              <a:t>Binding Request To Data Model</a:t>
            </a:r>
            <a:endParaRPr lang="en-IN" sz="3600" b="0" strike="noStrike" spc="-1">
              <a:latin typeface="Arial"/>
            </a:endParaRPr>
          </a:p>
        </p:txBody>
      </p:sp>
      <p:sp>
        <p:nvSpPr>
          <p:cNvPr id="143" name="CustomShape 2"/>
          <p:cNvSpPr/>
          <p:nvPr/>
        </p:nvSpPr>
        <p:spPr>
          <a:xfrm>
            <a:off x="281160" y="1284120"/>
            <a:ext cx="8563680" cy="528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2600">
              <a:lnSpc>
                <a:spcPct val="100000"/>
              </a:lnSpc>
              <a:spcBef>
                <a:spcPts val="99"/>
              </a:spcBef>
            </a:pPr>
            <a:r>
              <a:rPr lang="en-IN" sz="2000" b="0" strike="noStrike" spc="-1">
                <a:solidFill>
                  <a:srgbClr val="000000"/>
                </a:solidFill>
                <a:latin typeface="Times New Roman"/>
                <a:ea typeface="Arial"/>
              </a:rPr>
              <a:t>Ways of Binding Data :</a:t>
            </a:r>
            <a:endParaRPr lang="en-IN" sz="2000" b="0" strike="noStrike" spc="-1">
              <a:latin typeface="Arial"/>
            </a:endParaRPr>
          </a:p>
          <a:p>
            <a:pPr marL="12600">
              <a:lnSpc>
                <a:spcPct val="100000"/>
              </a:lnSpc>
              <a:spcBef>
                <a:spcPts val="11"/>
              </a:spcBef>
            </a:pPr>
            <a:endParaRPr lang="en-IN" sz="2000" b="0" strike="noStrike" spc="-1">
              <a:latin typeface="Arial"/>
            </a:endParaRPr>
          </a:p>
          <a:p>
            <a:pPr marL="318960" indent="-318240">
              <a:lnSpc>
                <a:spcPct val="100000"/>
              </a:lnSpc>
              <a:spcBef>
                <a:spcPts val="799"/>
              </a:spcBef>
              <a:buClr>
                <a:srgbClr val="000000"/>
              </a:buClr>
              <a:buSzPct val="45000"/>
              <a:buFont typeface="Noto Sans Symbols"/>
              <a:buChar char="◆"/>
            </a:pPr>
            <a:r>
              <a:rPr lang="en-IN" sz="2000" b="0" strike="noStrike" spc="-1">
                <a:solidFill>
                  <a:srgbClr val="000000"/>
                </a:solidFill>
                <a:latin typeface="Times New Roman"/>
                <a:ea typeface="Arial"/>
              </a:rPr>
              <a:t>Using Domain Class 'Implicit Constructor'</a:t>
            </a:r>
            <a:endParaRPr lang="en-IN" sz="2000" b="0" strike="noStrike" spc="-1">
              <a:latin typeface="Arial"/>
            </a:endParaRPr>
          </a:p>
          <a:p>
            <a:pPr>
              <a:lnSpc>
                <a:spcPct val="100000"/>
              </a:lnSpc>
              <a:spcBef>
                <a:spcPts val="799"/>
              </a:spcBef>
            </a:pPr>
            <a:endParaRPr lang="en-IN" sz="2000" b="0" strike="noStrike" spc="-1">
              <a:latin typeface="Arial"/>
            </a:endParaRPr>
          </a:p>
          <a:p>
            <a:pPr marL="318960" indent="-318240">
              <a:lnSpc>
                <a:spcPct val="100000"/>
              </a:lnSpc>
              <a:spcBef>
                <a:spcPts val="799"/>
              </a:spcBef>
              <a:buClr>
                <a:srgbClr val="000000"/>
              </a:buClr>
              <a:buSzPct val="45000"/>
              <a:buFont typeface="Noto Sans Symbols"/>
              <a:buChar char="◆"/>
            </a:pPr>
            <a:r>
              <a:rPr lang="en-IN" sz="2000" b="0" strike="noStrike" spc="-1">
                <a:solidFill>
                  <a:srgbClr val="000000"/>
                </a:solidFill>
                <a:latin typeface="Times New Roman"/>
                <a:ea typeface="Arial"/>
              </a:rPr>
              <a:t>Using property 'properties' for existing instance</a:t>
            </a:r>
            <a:endParaRPr lang="en-IN" sz="2000" b="0" strike="noStrike" spc="-1">
              <a:latin typeface="Arial"/>
            </a:endParaRPr>
          </a:p>
          <a:p>
            <a:pPr>
              <a:lnSpc>
                <a:spcPct val="100000"/>
              </a:lnSpc>
              <a:spcBef>
                <a:spcPts val="799"/>
              </a:spcBef>
            </a:pPr>
            <a:endParaRPr lang="en-IN" sz="2000" b="0" strike="noStrike" spc="-1">
              <a:latin typeface="Arial"/>
            </a:endParaRPr>
          </a:p>
          <a:p>
            <a:pPr marL="318960" indent="-318240">
              <a:lnSpc>
                <a:spcPct val="100000"/>
              </a:lnSpc>
              <a:spcBef>
                <a:spcPts val="799"/>
              </a:spcBef>
              <a:buClr>
                <a:srgbClr val="000000"/>
              </a:buClr>
              <a:buSzPct val="45000"/>
              <a:buFont typeface="Noto Sans Symbols"/>
              <a:buChar char="◆"/>
            </a:pPr>
            <a:r>
              <a:rPr lang="en-IN" sz="2000" b="0" strike="noStrike" spc="-1">
                <a:solidFill>
                  <a:srgbClr val="000000"/>
                </a:solidFill>
                <a:latin typeface="Times New Roman"/>
                <a:ea typeface="Arial"/>
              </a:rPr>
              <a:t>Using “bindData(....)” Method</a:t>
            </a:r>
            <a:endParaRPr lang="en-IN"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289800" y="413280"/>
            <a:ext cx="8564040" cy="615240"/>
          </a:xfrm>
          <a:prstGeom prst="rect">
            <a:avLst/>
          </a:prstGeom>
          <a:noFill/>
          <a:ln>
            <a:noFill/>
          </a:ln>
        </p:spPr>
        <p:style>
          <a:lnRef idx="0">
            <a:scrgbClr r="0" g="0" b="0"/>
          </a:lnRef>
          <a:fillRef idx="0">
            <a:scrgbClr r="0" g="0" b="0"/>
          </a:fillRef>
          <a:effectRef idx="0">
            <a:scrgbClr r="0" g="0" b="0"/>
          </a:effectRef>
          <a:fontRef idx="minor"/>
        </p:style>
        <p:txBody>
          <a:bodyPr lIns="90000" tIns="82080" rIns="90000" bIns="45000" anchor="ctr"/>
          <a:lstStyle/>
          <a:p>
            <a:pPr>
              <a:lnSpc>
                <a:spcPct val="100000"/>
              </a:lnSpc>
            </a:pPr>
            <a:r>
              <a:rPr lang="en-IN" sz="3200" b="1" strike="noStrike" spc="-1">
                <a:solidFill>
                  <a:srgbClr val="FFFFFF"/>
                </a:solidFill>
                <a:latin typeface="Libre Baskerville"/>
                <a:ea typeface="Arial"/>
              </a:rPr>
              <a:t>Data Binding: Implicit Constructor</a:t>
            </a:r>
            <a:endParaRPr lang="en-IN" sz="3200" b="0" strike="noStrike" spc="-1">
              <a:latin typeface="Arial"/>
            </a:endParaRPr>
          </a:p>
        </p:txBody>
      </p:sp>
      <p:sp>
        <p:nvSpPr>
          <p:cNvPr id="145" name="CustomShape 2"/>
          <p:cNvSpPr/>
          <p:nvPr/>
        </p:nvSpPr>
        <p:spPr>
          <a:xfrm>
            <a:off x="289800" y="1197360"/>
            <a:ext cx="8564040" cy="502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000000"/>
                </a:solidFill>
                <a:latin typeface="Times New Roman"/>
                <a:ea typeface="Arial"/>
              </a:rPr>
              <a:t>Employee emp = new Employee(params)</a:t>
            </a:r>
            <a:endParaRPr lang="en-IN" sz="2400" b="0" strike="noStrike" spc="-1">
              <a:latin typeface="Arial"/>
            </a:endParaRPr>
          </a:p>
          <a:p>
            <a:pPr>
              <a:lnSpc>
                <a:spcPct val="100000"/>
              </a:lnSpc>
              <a:spcBef>
                <a:spcPts val="31"/>
              </a:spcBef>
            </a:pPr>
            <a:endParaRPr lang="en-IN" sz="2400" b="0" strike="noStrike" spc="-1">
              <a:latin typeface="Arial"/>
            </a:endParaRPr>
          </a:p>
          <a:p>
            <a:pPr marL="12600">
              <a:lnSpc>
                <a:spcPts val="1650"/>
              </a:lnSpc>
            </a:pPr>
            <a:r>
              <a:rPr lang="en-IN" sz="2400" b="0" strike="noStrike" spc="-1">
                <a:solidFill>
                  <a:srgbClr val="000000"/>
                </a:solidFill>
                <a:latin typeface="Times New Roman"/>
                <a:ea typeface="Arial"/>
              </a:rPr>
              <a:t>By passing the params object to the domain class constructor Grails</a:t>
            </a:r>
            <a:endParaRPr lang="en-IN" sz="2400" b="0" strike="noStrike" spc="-1">
              <a:latin typeface="Arial"/>
            </a:endParaRPr>
          </a:p>
          <a:p>
            <a:pPr marL="12600">
              <a:lnSpc>
                <a:spcPts val="1650"/>
              </a:lnSpc>
            </a:pPr>
            <a:endParaRPr lang="en-IN" sz="2400" b="0" strike="noStrike" spc="-1">
              <a:latin typeface="Arial"/>
            </a:endParaRPr>
          </a:p>
          <a:p>
            <a:pPr marL="12600">
              <a:lnSpc>
                <a:spcPts val="1650"/>
              </a:lnSpc>
            </a:pPr>
            <a:r>
              <a:rPr lang="en-IN" sz="2400" b="0" strike="noStrike" spc="-1">
                <a:solidFill>
                  <a:srgbClr val="000000"/>
                </a:solidFill>
                <a:latin typeface="Times New Roman"/>
                <a:ea typeface="Arial"/>
              </a:rPr>
              <a:t>automatically recognizes that you  are trying to bind from request </a:t>
            </a:r>
            <a:endParaRPr lang="en-IN" sz="2400" b="0" strike="noStrike" spc="-1">
              <a:latin typeface="Arial"/>
            </a:endParaRPr>
          </a:p>
          <a:p>
            <a:pPr marL="12600">
              <a:lnSpc>
                <a:spcPts val="1650"/>
              </a:lnSpc>
            </a:pPr>
            <a:endParaRPr lang="en-IN" sz="2400" b="0" strike="noStrike" spc="-1">
              <a:latin typeface="Arial"/>
            </a:endParaRPr>
          </a:p>
          <a:p>
            <a:pPr marL="12600">
              <a:lnSpc>
                <a:spcPts val="1650"/>
              </a:lnSpc>
            </a:pPr>
            <a:r>
              <a:rPr lang="en-IN" sz="2400" b="0" strike="noStrike" spc="-1">
                <a:solidFill>
                  <a:srgbClr val="000000"/>
                </a:solidFill>
                <a:latin typeface="Times New Roman"/>
                <a:ea typeface="Arial"/>
              </a:rPr>
              <a:t>parameters. When incoming request is like :</a:t>
            </a:r>
            <a:endParaRPr lang="en-IN" sz="2400" b="0" strike="noStrike" spc="-1">
              <a:latin typeface="Arial"/>
            </a:endParaRPr>
          </a:p>
          <a:p>
            <a:pPr marL="12600">
              <a:lnSpc>
                <a:spcPts val="1650"/>
              </a:lnSpc>
            </a:pPr>
            <a:endParaRPr lang="en-IN" sz="2400" b="0" strike="noStrike" spc="-1">
              <a:latin typeface="Arial"/>
            </a:endParaRPr>
          </a:p>
          <a:p>
            <a:pPr marL="12600">
              <a:lnSpc>
                <a:spcPts val="1369"/>
              </a:lnSpc>
            </a:pPr>
            <a:r>
              <a:rPr lang="en-IN" sz="2400" b="1" strike="noStrike" spc="-1">
                <a:solidFill>
                  <a:srgbClr val="000000"/>
                </a:solidFill>
                <a:latin typeface="Times New Roman"/>
                <a:ea typeface="Arial"/>
              </a:rPr>
              <a:t>/employee/save?employeeId=Rx-01</a:t>
            </a:r>
            <a:endParaRPr lang="en-IN" sz="2400" b="0" strike="noStrike" spc="-1">
              <a:latin typeface="Arial"/>
            </a:endParaRPr>
          </a:p>
          <a:p>
            <a:pPr marL="12600">
              <a:lnSpc>
                <a:spcPct val="100000"/>
              </a:lnSpc>
              <a:spcBef>
                <a:spcPts val="40"/>
              </a:spcBef>
            </a:pPr>
            <a:endParaRPr lang="en-IN" sz="2400" b="0" strike="noStrike" spc="-1">
              <a:latin typeface="Arial"/>
            </a:endParaRPr>
          </a:p>
          <a:p>
            <a:pPr marL="12600">
              <a:lnSpc>
                <a:spcPts val="1650"/>
              </a:lnSpc>
            </a:pPr>
            <a:r>
              <a:rPr lang="en-IN" sz="2400" b="0" strike="noStrike" spc="-1">
                <a:solidFill>
                  <a:srgbClr val="000000"/>
                </a:solidFill>
                <a:latin typeface="Times New Roman"/>
                <a:ea typeface="Arial"/>
              </a:rPr>
              <a:t>Then the employeeId request parameters would automatically </a:t>
            </a:r>
            <a:endParaRPr lang="en-IN" sz="2400" b="0" strike="noStrike" spc="-1">
              <a:latin typeface="Arial"/>
            </a:endParaRPr>
          </a:p>
          <a:p>
            <a:pPr marL="12600">
              <a:lnSpc>
                <a:spcPts val="1650"/>
              </a:lnSpc>
            </a:pPr>
            <a:endParaRPr lang="en-IN" sz="2400" b="0" strike="noStrike" spc="-1">
              <a:latin typeface="Arial"/>
            </a:endParaRPr>
          </a:p>
          <a:p>
            <a:pPr marL="12600">
              <a:lnSpc>
                <a:spcPts val="1650"/>
              </a:lnSpc>
            </a:pPr>
            <a:r>
              <a:rPr lang="en-IN" sz="2400" b="0" strike="noStrike" spc="-1">
                <a:solidFill>
                  <a:srgbClr val="000000"/>
                </a:solidFill>
                <a:latin typeface="Times New Roman"/>
                <a:ea typeface="Arial"/>
              </a:rPr>
              <a:t>get set on the domain class properties with  similar name.</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281160" y="443520"/>
            <a:ext cx="8564040" cy="680400"/>
          </a:xfrm>
          <a:prstGeom prst="rect">
            <a:avLst/>
          </a:prstGeom>
          <a:noFill/>
          <a:ln>
            <a:noFill/>
          </a:ln>
        </p:spPr>
        <p:style>
          <a:lnRef idx="0">
            <a:scrgbClr r="0" g="0" b="0"/>
          </a:lnRef>
          <a:fillRef idx="0">
            <a:scrgbClr r="0" g="0" b="0"/>
          </a:fillRef>
          <a:effectRef idx="0">
            <a:scrgbClr r="0" g="0" b="0"/>
          </a:effectRef>
          <a:fontRef idx="minor"/>
        </p:style>
        <p:txBody>
          <a:bodyPr lIns="90000" tIns="85680" rIns="90000" bIns="45000" anchor="ctr"/>
          <a:lstStyle/>
          <a:p>
            <a:pPr>
              <a:lnSpc>
                <a:spcPct val="100000"/>
              </a:lnSpc>
            </a:pPr>
            <a:r>
              <a:rPr lang="en-IN" sz="3600" b="1" strike="noStrike" spc="-1">
                <a:solidFill>
                  <a:srgbClr val="FFFFFF"/>
                </a:solidFill>
                <a:latin typeface="Libre Baskerville"/>
                <a:ea typeface="Arial"/>
              </a:rPr>
              <a:t>Data Binding: Using “properties”</a:t>
            </a:r>
            <a:endParaRPr lang="en-IN" sz="3600" b="0" strike="noStrike" spc="-1">
              <a:latin typeface="Arial"/>
            </a:endParaRPr>
          </a:p>
        </p:txBody>
      </p:sp>
      <p:sp>
        <p:nvSpPr>
          <p:cNvPr id="147" name="CustomShape 2"/>
          <p:cNvSpPr/>
          <p:nvPr/>
        </p:nvSpPr>
        <p:spPr>
          <a:xfrm>
            <a:off x="281160" y="1284120"/>
            <a:ext cx="8563680" cy="484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2600" indent="48960">
              <a:lnSpc>
                <a:spcPts val="1650"/>
              </a:lnSpc>
              <a:spcBef>
                <a:spcPts val="181"/>
              </a:spcBef>
            </a:pPr>
            <a:endParaRPr lang="en-IN" sz="1800" b="0" strike="noStrike" spc="-1">
              <a:latin typeface="Arial"/>
            </a:endParaRPr>
          </a:p>
          <a:p>
            <a:pPr marL="12600" indent="48960">
              <a:lnSpc>
                <a:spcPts val="1650"/>
              </a:lnSpc>
              <a:spcBef>
                <a:spcPts val="181"/>
              </a:spcBef>
            </a:pPr>
            <a:r>
              <a:rPr lang="en-IN" sz="2000" b="0" strike="noStrike" spc="-1">
                <a:solidFill>
                  <a:srgbClr val="000000"/>
                </a:solidFill>
                <a:latin typeface="Times New Roman"/>
                <a:ea typeface="Arial"/>
              </a:rPr>
              <a:t>If you need to perform data binding onto an existing instance then you can use</a:t>
            </a:r>
            <a:endParaRPr lang="en-IN" sz="2000" b="0" strike="noStrike" spc="-1">
              <a:latin typeface="Arial"/>
            </a:endParaRPr>
          </a:p>
          <a:p>
            <a:pPr marL="12600" indent="48960">
              <a:lnSpc>
                <a:spcPts val="1650"/>
              </a:lnSpc>
              <a:spcBef>
                <a:spcPts val="181"/>
              </a:spcBef>
            </a:pPr>
            <a:r>
              <a:rPr lang="en-IN" sz="2000" b="0" strike="noStrike" spc="-1">
                <a:solidFill>
                  <a:srgbClr val="000000"/>
                </a:solidFill>
                <a:latin typeface="Times New Roman"/>
                <a:ea typeface="Arial"/>
              </a:rPr>
              <a:t>the “properties”  property :</a:t>
            </a:r>
            <a:endParaRPr lang="en-IN" sz="2000" b="0" strike="noStrike" spc="-1">
              <a:latin typeface="Arial"/>
            </a:endParaRPr>
          </a:p>
          <a:p>
            <a:pPr marL="12600" indent="48960">
              <a:lnSpc>
                <a:spcPct val="100000"/>
              </a:lnSpc>
              <a:spcBef>
                <a:spcPts val="14"/>
              </a:spcBef>
            </a:pPr>
            <a:endParaRPr lang="en-IN" sz="2000" b="0" strike="noStrike" spc="-1">
              <a:latin typeface="Arial"/>
            </a:endParaRPr>
          </a:p>
          <a:p>
            <a:pPr marL="160200" indent="48960">
              <a:lnSpc>
                <a:spcPts val="1664"/>
              </a:lnSpc>
            </a:pPr>
            <a:r>
              <a:rPr lang="en-IN" sz="2000" b="0" strike="noStrike" spc="-1">
                <a:solidFill>
                  <a:srgbClr val="000000"/>
                </a:solidFill>
                <a:latin typeface="Times New Roman"/>
                <a:ea typeface="Arial"/>
              </a:rPr>
              <a:t>Book album = Book.get(params.id)</a:t>
            </a:r>
            <a:endParaRPr lang="en-IN" sz="2000" b="0" strike="noStrike" spc="-1">
              <a:latin typeface="Arial"/>
            </a:endParaRPr>
          </a:p>
          <a:p>
            <a:pPr marL="160200" indent="48960">
              <a:lnSpc>
                <a:spcPts val="1664"/>
              </a:lnSpc>
            </a:pPr>
            <a:endParaRPr lang="en-IN" sz="2000" b="0" strike="noStrike" spc="-1">
              <a:latin typeface="Arial"/>
            </a:endParaRPr>
          </a:p>
          <a:p>
            <a:pPr marL="160200" indent="48960">
              <a:lnSpc>
                <a:spcPts val="1664"/>
              </a:lnSpc>
            </a:pPr>
            <a:r>
              <a:rPr lang="en-IN" sz="2000" b="0" strike="noStrike" spc="-1">
                <a:solidFill>
                  <a:srgbClr val="000000"/>
                </a:solidFill>
                <a:latin typeface="Times New Roman"/>
                <a:ea typeface="Arial"/>
              </a:rPr>
              <a:t>Book.properties = params	//Update Existing Record</a:t>
            </a:r>
            <a:endParaRPr lang="en-IN" sz="2000" b="0" strike="noStrike" spc="-1">
              <a:latin typeface="Arial"/>
            </a:endParaRPr>
          </a:p>
          <a:p>
            <a:pPr marL="160200" indent="48960">
              <a:lnSpc>
                <a:spcPct val="100000"/>
              </a:lnSpc>
              <a:spcBef>
                <a:spcPts val="34"/>
              </a:spcBef>
            </a:pPr>
            <a:endParaRPr lang="en-IN" sz="2000" b="0" strike="noStrike" spc="-1">
              <a:latin typeface="Arial"/>
            </a:endParaRPr>
          </a:p>
          <a:p>
            <a:pPr marL="12600" indent="48960">
              <a:lnSpc>
                <a:spcPts val="1650"/>
              </a:lnSpc>
            </a:pPr>
            <a:r>
              <a:rPr lang="en-IN" sz="2000" b="0" strike="noStrike" spc="-1">
                <a:solidFill>
                  <a:srgbClr val="000000"/>
                </a:solidFill>
                <a:latin typeface="Times New Roman"/>
                <a:ea typeface="Arial"/>
              </a:rPr>
              <a:t>Note : This has exactly the same effect as using the implicit constructor (Just can used for existing  record updation).</a:t>
            </a:r>
            <a:endParaRPr lang="en-IN" sz="2000" b="0" strike="noStrike" spc="-1">
              <a:latin typeface="Arial"/>
            </a:endParaRPr>
          </a:p>
          <a:p>
            <a:pPr marL="339840" indent="-326160">
              <a:lnSpc>
                <a:spcPct val="100000"/>
              </a:lnSpc>
              <a:spcBef>
                <a:spcPts val="799"/>
              </a:spcBef>
            </a:pPr>
            <a:endParaRPr lang="en-IN"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C0D563"/>
      </a:accent1>
      <a:accent2>
        <a:srgbClr val="333399"/>
      </a:accent2>
      <a:accent3>
        <a:srgbClr val="D5D6D5"/>
      </a:accent3>
      <a:accent4>
        <a:srgbClr val="000000"/>
      </a:accent4>
      <a:accent5>
        <a:srgbClr val="DCE7B7"/>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C0D563"/>
      </a:accent1>
      <a:accent2>
        <a:srgbClr val="333399"/>
      </a:accent2>
      <a:accent3>
        <a:srgbClr val="D5D6D5"/>
      </a:accent3>
      <a:accent4>
        <a:srgbClr val="000000"/>
      </a:accent4>
      <a:accent5>
        <a:srgbClr val="DCE7B7"/>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C0D563"/>
      </a:accent1>
      <a:accent2>
        <a:srgbClr val="333399"/>
      </a:accent2>
      <a:accent3>
        <a:srgbClr val="D5D6D5"/>
      </a:accent3>
      <a:accent4>
        <a:srgbClr val="000000"/>
      </a:accent4>
      <a:accent5>
        <a:srgbClr val="DCE7B7"/>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C0D563"/>
      </a:accent1>
      <a:accent2>
        <a:srgbClr val="333399"/>
      </a:accent2>
      <a:accent3>
        <a:srgbClr val="D5D6D5"/>
      </a:accent3>
      <a:accent4>
        <a:srgbClr val="000000"/>
      </a:accent4>
      <a:accent5>
        <a:srgbClr val="DCE7B7"/>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5610</TotalTime>
  <Words>1805</Words>
  <Application>Microsoft Macintosh PowerPoint</Application>
  <PresentationFormat>On-screen Show (4:3)</PresentationFormat>
  <Paragraphs>211</Paragraphs>
  <Slides>29</Slides>
  <Notes>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29</vt:i4>
      </vt:variant>
    </vt:vector>
  </HeadingPairs>
  <TitlesOfParts>
    <vt:vector size="40" baseType="lpstr">
      <vt:lpstr>Arial</vt:lpstr>
      <vt:lpstr>Calibri</vt:lpstr>
      <vt:lpstr>Libre Baskerville</vt:lpstr>
      <vt:lpstr>Noto Sans Symbols</vt:lpstr>
      <vt:lpstr>StarSymbol</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PROGRAMING LANGUAGES</dc:title>
  <dc:subject/>
  <dc:creator>rxlogix</dc:creator>
  <dc:description/>
  <cp:lastModifiedBy>Amit Jain</cp:lastModifiedBy>
  <cp:revision>66</cp:revision>
  <dcterms:modified xsi:type="dcterms:W3CDTF">2021-07-27T07:19:43Z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0x0101007403F50365BDF54CAEB8BC7269F15E83</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29</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29</vt:i4>
  </property>
</Properties>
</file>