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75" r:id="rId19"/>
    <p:sldId id="276" r:id="rId20"/>
    <p:sldId id="277" r:id="rId21"/>
    <p:sldId id="262" r:id="rId22"/>
    <p:sldId id="274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685798" y="1803400"/>
            <a:ext cx="4495805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4198" y="1068387"/>
            <a:ext cx="239298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RxLogix Corporation</a:t>
            </a:r>
          </a:p>
        </p:txBody>
      </p:sp>
      <p:sp>
        <p:nvSpPr>
          <p:cNvPr id="15" name="Shape 15"/>
          <p:cNvSpPr/>
          <p:nvPr/>
        </p:nvSpPr>
        <p:spPr>
          <a:xfrm>
            <a:off x="685798" y="3479800"/>
            <a:ext cx="4495805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596900" y="3860800"/>
            <a:ext cx="7581900" cy="1625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484716" indent="-192616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891538" indent="-320038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2700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16129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96900" y="1993900"/>
            <a:ext cx="8064500" cy="1358900"/>
          </a:xfrm>
          <a:prstGeom prst="rect">
            <a:avLst/>
          </a:prstGeom>
        </p:spPr>
        <p:txBody>
          <a:bodyPr/>
          <a:lstStyle>
            <a:lvl1pPr algn="ctr">
              <a:defRPr sz="6200"/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79550" y="6224225"/>
            <a:ext cx="273652" cy="26425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394450" y="647700"/>
            <a:ext cx="1943100" cy="5448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65150" y="647700"/>
            <a:ext cx="5676900" cy="544830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000"/>
            </a:lvl1pPr>
            <a:lvl2pPr marL="0" indent="0">
              <a:spcBef>
                <a:spcPts val="500"/>
              </a:spcBef>
              <a:buSzTx/>
              <a:buFontTx/>
              <a:buNone/>
              <a:defRPr sz="2000"/>
            </a:lvl2pPr>
            <a:lvl3pPr marL="0" indent="0">
              <a:spcBef>
                <a:spcPts val="500"/>
              </a:spcBef>
              <a:buSzTx/>
              <a:buFontTx/>
              <a:buNone/>
              <a:defRPr sz="2000"/>
            </a:lvl3pPr>
            <a:lvl4pPr marL="0" indent="0">
              <a:spcBef>
                <a:spcPts val="500"/>
              </a:spcBef>
              <a:buSzTx/>
              <a:buFontTx/>
              <a:buNone/>
              <a:defRPr sz="2000"/>
            </a:lvl4pPr>
            <a:lvl5pPr marL="0" indent="0">
              <a:spcBef>
                <a:spcPts val="500"/>
              </a:spcBef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565150" y="1763713"/>
            <a:ext cx="3810000" cy="43322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77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 marL="480783" indent="-188684">
              <a:spcBef>
                <a:spcPts val="800"/>
              </a:spcBef>
              <a:defRPr sz="3200"/>
            </a:lvl2pPr>
            <a:lvl3pPr>
              <a:spcBef>
                <a:spcPts val="800"/>
              </a:spcBef>
              <a:defRPr sz="3200"/>
            </a:lvl3pPr>
            <a:lvl4pPr marL="1280160" indent="-365760">
              <a:spcBef>
                <a:spcPts val="800"/>
              </a:spcBef>
              <a:defRPr sz="3200"/>
            </a:lvl4pPr>
            <a:lvl5pPr marL="1623060" indent="-365760">
              <a:spcBef>
                <a:spcPts val="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65150" y="1763713"/>
            <a:ext cx="7772400" cy="433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867400" y="6370637"/>
            <a:ext cx="443167" cy="437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7800" marR="0" indent="-177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1pPr>
      <a:lvl2pPr marL="490219" marR="0" indent="-1981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2pPr>
      <a:lvl3pPr marL="876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3pPr>
      <a:lvl4pPr marL="1257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4pPr>
      <a:lvl5pPr marL="1600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5pPr>
      <a:lvl6pPr marL="2019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6pPr>
      <a:lvl7pPr marL="24765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7pPr>
      <a:lvl8pPr marL="29337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8pPr>
      <a:lvl9pPr marL="33909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sz="2400" b="0" i="0" u="none" strike="noStrike" cap="none" spc="0" baseline="0">
          <a:ln>
            <a:noFill/>
          </a:ln>
          <a:solidFill>
            <a:srgbClr val="EEECE1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grails.github.io/grails-doc/2.5.3/ref/Tags/select.html" TargetMode="External"/><Relationship Id="rId3" Type="http://schemas.openxmlformats.org/officeDocument/2006/relationships/hyperlink" Target="http://grails.github.io/grails-doc/2.1.0/ref/Tags/field.html" TargetMode="External"/><Relationship Id="rId7" Type="http://schemas.openxmlformats.org/officeDocument/2006/relationships/hyperlink" Target="http://grails.github.io/grails-doc/2.5.3/ref/Tags/hiddenField.html" TargetMode="External"/><Relationship Id="rId2" Type="http://schemas.openxmlformats.org/officeDocument/2006/relationships/hyperlink" Target="http://grails.github.io/grails-doc/2.5.3/ref/Tags/textFiel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ils.github.io/grails-doc/2.5.3/ref/Tags/radio.html" TargetMode="External"/><Relationship Id="rId5" Type="http://schemas.openxmlformats.org/officeDocument/2006/relationships/hyperlink" Target="http://grails.github.io/grails-doc/2.5.3/ref/Tags/checkBox.html" TargetMode="External"/><Relationship Id="rId10" Type="http://schemas.openxmlformats.org/officeDocument/2006/relationships/hyperlink" Target="http://grails.github.io/grails-doc/2.5.3/ref/Tags/actionSubmit.html" TargetMode="External"/><Relationship Id="rId4" Type="http://schemas.openxmlformats.org/officeDocument/2006/relationships/hyperlink" Target="http://grails.github.io/grails-doc/2.5.3/ref/Tags/passwordField.html" TargetMode="External"/><Relationship Id="rId9" Type="http://schemas.openxmlformats.org/officeDocument/2006/relationships/hyperlink" Target="http://grails.github.io/grails-doc/2.5.3/ref/Tags/submitButt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591730" y="1828800"/>
            <a:ext cx="8064501" cy="1600200"/>
          </a:xfrm>
          <a:prstGeom prst="rect">
            <a:avLst/>
          </a:prstGeom>
        </p:spPr>
        <p:txBody>
          <a:bodyPr/>
          <a:lstStyle/>
          <a:p>
            <a:pPr lvl="4" algn="ctr" defTabSz="758951">
              <a:defRPr sz="5100"/>
            </a:pPr>
            <a:r>
              <a:rPr dirty="0"/>
              <a:t>Grails - Views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98E-CD63-4978-BE7C-7AEC1208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E5A2-0143-489B-B8DE-4050CDA7C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Since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frequently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namespace,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called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tmpl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makes</a:t>
            </a:r>
            <a:r>
              <a:rPr lang="en-US" sz="18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easier.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So,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model="[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book:myBook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equivalent</a:t>
            </a:r>
            <a:r>
              <a:rPr lang="en-US" sz="18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45"/>
              </a:spcBef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tmpl:bookTemplate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book="${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myBook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</a:t>
            </a:r>
            <a:r>
              <a:rPr lang="en-US" sz="1800" spc="-7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9939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A47C-CB56-4A81-8E20-D14D79C9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GSP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973F-6BC1-4658-BBEA-4AF678EF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many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predefined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20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Grails.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namespace</a:t>
            </a:r>
            <a:r>
              <a:rPr lang="en-US" sz="2000" spc="-9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‘g’.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will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see</a:t>
            </a:r>
            <a:r>
              <a:rPr lang="en-US" sz="20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this..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categorized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categories:</a:t>
            </a:r>
            <a:endParaRPr lang="en-IN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      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IN" sz="1800" dirty="0">
                <a:solidFill>
                  <a:schemeClr val="tx1"/>
                </a:solidFill>
                <a:latin typeface="+mn-lt"/>
              </a:rPr>
              <a:t>* Logic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Iteration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Link Tags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	* Form and Filed Tags</a:t>
            </a:r>
          </a:p>
        </p:txBody>
      </p:sp>
    </p:spTree>
    <p:extLst>
      <p:ext uri="{BB962C8B-B14F-4D97-AF65-F5344CB8AC3E}">
        <p14:creationId xmlns:p14="http://schemas.microsoft.com/office/powerpoint/2010/main" val="3640281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675D-1BD9-406B-A817-0F48C357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2C7F-DA55-4DBE-93A6-C9C408C5D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g:elseif,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test="${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session.role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superadmin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'}"&gt;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administrative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g:if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spc="-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spc="-5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</a:t>
            </a:r>
            <a:r>
              <a:rPr lang="en-US" sz="1800" spc="-19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test=”${</a:t>
            </a:r>
            <a:r>
              <a:rPr lang="en-US" sz="1800" spc="-5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session.role</a:t>
            </a:r>
            <a:r>
              <a:rPr lang="en-US" sz="1800" spc="-19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1800" spc="-18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‘admin'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}”&gt;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administrative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g:elseif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&lt;%--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--%&gt;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2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g:else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989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0AB4-62C9-444D-85F5-7E58DD23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CB62-3B4D-40C1-B494-F4836B9C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in="${[1,2,3]}"</a:t>
            </a:r>
            <a:r>
              <a:rPr lang="en-US" sz="18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var="num"&gt;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26860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&lt;p&gt;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Number</a:t>
            </a:r>
            <a:r>
              <a:rPr lang="en-US" sz="1800" spc="-6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${num}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&lt;/p&gt;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94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g:set</a:t>
            </a:r>
            <a:r>
              <a:rPr lang="en-US" sz="1800" spc="-4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var="num"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value="${1}"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test="${num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5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6004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&lt;p&gt;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Number</a:t>
            </a:r>
            <a:r>
              <a:rPr lang="en-US" sz="1800" spc="-6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${num++}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&lt;/p&gt;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g:while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650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6FF-4C04-4AA4-A41B-4AE7DDD6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A438-7DA2-4965-85C0-81E374158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linking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3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action="show"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id="1"&gt;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5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action="show"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id="${currentBook.id}"&gt;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${currentBook.name}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controller="book"&gt;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Home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controller="book"</a:t>
            </a:r>
            <a:r>
              <a:rPr lang="en-US" sz="1800" spc="-7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action="list"&gt;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7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="[action: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'list',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'book']"&gt;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5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marR="68580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params="[sort: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'title',</a:t>
            </a:r>
            <a:r>
              <a:rPr lang="en-US" sz="1800" spc="-5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asc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</a:t>
            </a:r>
            <a:r>
              <a:rPr lang="en-US" sz="1800" spc="-5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author: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currentBook.author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</a:t>
            </a:r>
            <a:r>
              <a:rPr lang="en-US" sz="1800" spc="-70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action="list"&gt;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</a:t>
            </a:r>
            <a:r>
              <a:rPr lang="en-US" sz="1800" spc="-1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g:link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04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4D46-9807-4773-AD20-A85DA8A4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1325-4EBD-46EE-9B7A-A6E65E93B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455"/>
              </a:spcBef>
              <a:spcAft>
                <a:spcPts val="0"/>
              </a:spcAft>
              <a:buNone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controller/action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aware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version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spcBef>
                <a:spcPts val="100"/>
              </a:spcBef>
              <a:spcAft>
                <a:spcPts val="0"/>
              </a:spcAft>
              <a:buNone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url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attribute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specify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map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g:form</a:t>
            </a:r>
            <a:r>
              <a:rPr lang="en-US" sz="1800" spc="-1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myForm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1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="[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controller:'book',action:'list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']"&gt;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g:form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2634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648E-FD98-4032-BBA0-862F2B0F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</a:t>
            </a:r>
            <a:r>
              <a:rPr lang="en-IN" dirty="0" err="1"/>
              <a:t>Fileds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2EF0-E763-447B-B889-51682C4FB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allowed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textField</a:t>
            </a:r>
            <a:r>
              <a:rPr lang="en-US" sz="1800" u="none" strike="noStrike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'text'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9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</a:t>
            </a:r>
            <a:r>
              <a:rPr lang="en-US" sz="1800" u="none" strike="noStrike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number,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password,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uri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passwordField</a:t>
            </a:r>
            <a:r>
              <a:rPr lang="en-US" sz="1800" u="none" strike="noStrike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'password'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-US" sz="1800" u="none" strike="noStrike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'checkbox'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</a:t>
            </a:r>
            <a:r>
              <a:rPr lang="en-US" sz="1800" u="none" strike="noStrike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'radio'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hiddenField</a:t>
            </a:r>
            <a:r>
              <a:rPr lang="en-US" sz="1800" u="none" strike="noStrike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'hidden'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en-US" sz="1800" u="none" strike="noStrike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dealing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boxes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submitButton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actionSubmit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3950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43" name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98500" y="2357878"/>
            <a:ext cx="8064500" cy="63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             </a:t>
            </a:r>
            <a:r>
              <a:rPr lang="en-IN" dirty="0"/>
              <a:t>Coding Conventions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685800" y="3352798"/>
            <a:ext cx="784860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685800" y="1676399"/>
            <a:ext cx="784860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4EE8-4775-4526-8B33-C4FD729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F7C3-D519-4FC4-A1B0-3A4428C1A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should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camel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Bad: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Generalinfo.gsp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Good:</a:t>
            </a:r>
          </a:p>
          <a:p>
            <a:pPr marL="0" indent="0">
              <a:buNone/>
            </a:pPr>
            <a:r>
              <a:rPr lang="en-US" sz="1800" spc="5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generalInformation.gsp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pc="-3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generalInfo.gsp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0944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4118-8000-4AEA-BB0A-37C80BF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FF6CE-66F5-46F3-A0CC-9FC80D28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n-US" sz="1800" b="1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any</a:t>
            </a:r>
            <a:r>
              <a:rPr lang="en-US" sz="1800" b="1" spc="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GORM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query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b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Bad: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ourier New" panose="02070309020205020404" pitchFamily="49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in=”${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Person.list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()}”&gt;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544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//SOMETHING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Arial" panose="020B0604020202020204" pitchFamily="34" charset="0"/>
              </a:rPr>
              <a:t>Good:</a:t>
            </a:r>
            <a:endParaRPr lang="en-IN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showing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850" indent="0"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//in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controller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view:’list’,model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:[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persons:Person.list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()]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//in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in=”${persons}”&gt;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080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//SOMETHING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5085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g:each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606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50719" y="1607344"/>
            <a:ext cx="7772401" cy="4332289"/>
          </a:xfrm>
          <a:prstGeom prst="rect">
            <a:avLst/>
          </a:prstGeom>
        </p:spPr>
        <p:txBody>
          <a:bodyPr/>
          <a:lstStyle/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Role of views in MVC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How view is evaluated and rendered by action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Page import and content type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Groovy </a:t>
            </a:r>
            <a:r>
              <a:rPr lang="en-US" dirty="0" err="1">
                <a:solidFill>
                  <a:schemeClr val="tx1"/>
                </a:solidFill>
              </a:rPr>
              <a:t>scriptlets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gsp</a:t>
            </a:r>
            <a:endParaRPr lang="en-IN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Re-use of </a:t>
            </a:r>
            <a:r>
              <a:rPr lang="en-US" dirty="0" err="1">
                <a:solidFill>
                  <a:schemeClr val="tx1"/>
                </a:solidFill>
              </a:rPr>
              <a:t>gsp</a:t>
            </a:r>
            <a:r>
              <a:rPr lang="en-US" dirty="0">
                <a:solidFill>
                  <a:schemeClr val="tx1"/>
                </a:solidFill>
              </a:rPr>
              <a:t> code using templates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Built in grails tags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62B-BA2A-413F-97FC-0A41398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GSP Clean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0354-C532-461A-A439-5D1426D98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409575" lvl="0" indent="-342900">
              <a:lnSpc>
                <a:spcPct val="105000"/>
              </a:lnSpc>
              <a:spcBef>
                <a:spcPts val="45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database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layouts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(Try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put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such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layout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session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1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en-US" sz="1800" spc="-1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context)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555"/>
              </a:lnSpc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Typecast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properties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readily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available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805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g:set</a:t>
            </a:r>
            <a:r>
              <a:rPr lang="en-US" sz="1800" spc="-1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var="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value="${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as</a:t>
            </a:r>
            <a:r>
              <a:rPr lang="en-US" sz="1800" spc="-5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AccountVO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}"/&gt;</a:t>
            </a:r>
            <a:endParaRPr lang="en-IN" sz="1800" dirty="0">
              <a:solidFill>
                <a:schemeClr val="tx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rather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having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single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files.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caching,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reusable,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maintained</a:t>
            </a:r>
            <a:r>
              <a:rPr lang="en-US" sz="18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easily.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level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should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named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all.js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common.js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application.js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4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Avoid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in-line</a:t>
            </a:r>
            <a:r>
              <a:rPr lang="en-US" sz="1800" spc="-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styling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81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565150" y="1219200"/>
            <a:ext cx="7772400" cy="4343400"/>
          </a:xfrm>
          <a:prstGeom prst="rect">
            <a:avLst/>
          </a:prstGeom>
        </p:spPr>
        <p:txBody>
          <a:bodyPr/>
          <a:lstStyle/>
          <a:p>
            <a:pPr marL="0" lvl="1" indent="292100">
              <a:spcBef>
                <a:spcPts val="500"/>
              </a:spcBef>
              <a:buSzTx/>
              <a:buNone/>
              <a:defRPr sz="2000">
                <a:solidFill>
                  <a:srgbClr val="404040"/>
                </a:solidFill>
              </a:defRPr>
            </a:pPr>
            <a:endParaRPr/>
          </a:p>
          <a:p>
            <a:pPr marL="0" lvl="1" indent="292100" algn="ctr">
              <a:spcBef>
                <a:spcPts val="500"/>
              </a:spcBef>
              <a:buSzTx/>
              <a:buNone/>
              <a:defRPr sz="5400">
                <a:solidFill>
                  <a:srgbClr val="404040"/>
                </a:solidFill>
              </a:defRPr>
            </a:pPr>
            <a:endParaRPr/>
          </a:p>
          <a:p>
            <a:pPr marL="0" lvl="1" indent="292100" algn="ctr">
              <a:spcBef>
                <a:spcPts val="1200"/>
              </a:spcBef>
              <a:buSzTx/>
              <a:buNone/>
              <a:defRPr sz="5400">
                <a:solidFill>
                  <a:srgbClr val="404040"/>
                </a:solidFill>
              </a:defRPr>
            </a:pPr>
            <a:r>
              <a:t>Questions??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143" name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698500" y="2380899"/>
            <a:ext cx="8064500" cy="58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Thank you!!</a:t>
            </a:r>
          </a:p>
        </p:txBody>
      </p:sp>
      <p:sp>
        <p:nvSpPr>
          <p:cNvPr id="145" name="Shape 145"/>
          <p:cNvSpPr/>
          <p:nvPr/>
        </p:nvSpPr>
        <p:spPr>
          <a:xfrm>
            <a:off x="685800" y="3352798"/>
            <a:ext cx="7848600" cy="22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</a:p>
        </p:txBody>
      </p:sp>
      <p:sp>
        <p:nvSpPr>
          <p:cNvPr id="146" name="Shape 146"/>
          <p:cNvSpPr/>
          <p:nvPr/>
        </p:nvSpPr>
        <p:spPr>
          <a:xfrm>
            <a:off x="685800" y="1676399"/>
            <a:ext cx="7848600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</a:p>
        </p:txBody>
      </p:sp>
    </p:spTree>
    <p:extLst>
      <p:ext uri="{BB962C8B-B14F-4D97-AF65-F5344CB8AC3E}">
        <p14:creationId xmlns:p14="http://schemas.microsoft.com/office/powerpoint/2010/main" val="19754588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157417" cy="2184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800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584200" y="228600"/>
            <a:ext cx="7797800" cy="94773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MVC Architecture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807882" y="1687827"/>
            <a:ext cx="7528236" cy="384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7" name="Text Box 1">
            <a:extLst>
              <a:ext uri="{FF2B5EF4-FFF2-40B4-BE49-F238E27FC236}">
                <a16:creationId xmlns:a16="http://schemas.microsoft.com/office/drawing/2014/main" id="{A2344EDB-CF00-414B-936D-E89D41D7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04838"/>
            <a:ext cx="23526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B62B8-DAFD-4A82-B7FE-D954118E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AE849-F636-4915-A1A9-37164664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3" name="image2.jpeg">
            <a:extLst>
              <a:ext uri="{FF2B5EF4-FFF2-40B4-BE49-F238E27FC236}">
                <a16:creationId xmlns:a16="http://schemas.microsoft.com/office/drawing/2014/main" id="{6F58476C-AEC6-44F0-9528-AE88AB16A3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647" y="1490345"/>
            <a:ext cx="6656705" cy="38773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5867398" y="6370637"/>
            <a:ext cx="273652" cy="4370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IN" dirty="0"/>
              <a:t>Rendering Views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807882" y="1687827"/>
            <a:ext cx="7528236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07882" y="1687827"/>
            <a:ext cx="7528236" cy="332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simple</a:t>
            </a:r>
            <a:r>
              <a:rPr lang="en-US" sz="1800" spc="-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46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</a:t>
            </a:r>
            <a:r>
              <a:rPr lang="en-US" sz="1800" spc="-3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"Hello</a:t>
            </a:r>
            <a:r>
              <a:rPr lang="en-US" sz="1800" spc="-4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World!"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specific</a:t>
            </a:r>
            <a:r>
              <a:rPr lang="en-US" sz="1800" spc="-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5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render(view:</a:t>
            </a:r>
            <a:r>
              <a:rPr lang="en-US" sz="1800" spc="-6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'show')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item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collection: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render(template: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book_template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</a:t>
            </a:r>
            <a:r>
              <a:rPr lang="en-US" sz="1800" spc="-8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collection:</a:t>
            </a:r>
            <a:r>
              <a:rPr lang="en-US" sz="1800" spc="-7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Book.list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11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 some text with encoding and content type: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28650">
              <a:spcBef>
                <a:spcPts val="22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render(text: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"&lt;xml&gt;some</a:t>
            </a:r>
            <a:r>
              <a:rPr lang="en-US" sz="1800" spc="-55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xml&lt;/xml&gt;"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contentType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"text/xml"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encoding:</a:t>
            </a:r>
            <a:r>
              <a:rPr lang="en-US" sz="1800" spc="-5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6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"UTF-8"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defRPr sz="1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Page Import and Content Type</a:t>
            </a: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807882" y="1687827"/>
            <a:ext cx="7528236" cy="236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145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directive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classes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page.</a:t>
            </a:r>
            <a:r>
              <a:rPr lang="en-US" sz="18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However,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rarely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needed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Groovy's</a:t>
            </a:r>
            <a:r>
              <a:rPr lang="en-US" sz="1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default</a:t>
            </a:r>
            <a:r>
              <a:rPr lang="en-US" sz="1800" spc="-3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imports</a:t>
            </a:r>
            <a:r>
              <a:rPr lang="en-US" sz="1800" spc="-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&lt;%@</a:t>
            </a:r>
            <a:r>
              <a:rPr lang="en-US" sz="1800" spc="-4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page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import="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java.awt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.*"</a:t>
            </a:r>
            <a:r>
              <a:rPr lang="en-US" sz="1800" spc="-4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20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11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contentType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directive: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&lt;%@</a:t>
            </a:r>
            <a:r>
              <a:rPr lang="en-US" sz="18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page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contentType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="application/json"</a:t>
            </a:r>
            <a:r>
              <a:rPr lang="en-US" sz="1800" spc="-5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Groovy </a:t>
            </a:r>
            <a:r>
              <a:rPr lang="en-IN" dirty="0" err="1"/>
              <a:t>Scriptlets</a:t>
            </a:r>
            <a:endParaRPr dirty="0"/>
          </a:p>
        </p:txBody>
      </p:sp>
      <p:sp>
        <p:nvSpPr>
          <p:cNvPr id="136" name="Shape 136"/>
          <p:cNvSpPr/>
          <p:nvPr/>
        </p:nvSpPr>
        <p:spPr>
          <a:xfrm>
            <a:off x="777564" y="1176338"/>
            <a:ext cx="7528236" cy="512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1450"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usage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&lt;%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%&gt;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scriptlet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blocks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embed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Groovy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lang="en-US" sz="18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(again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discouraged)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out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&lt;&lt;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"Hello</a:t>
            </a:r>
            <a:r>
              <a:rPr lang="en-US" sz="1800" spc="-1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1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11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&lt;%=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%&gt;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syntax</a:t>
            </a:r>
            <a:r>
              <a:rPr lang="en-US" sz="1800" spc="-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</a:t>
            </a:r>
            <a:r>
              <a:rPr lang="en-US" sz="1800" spc="-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values: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&lt;%="Hello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320F-B2D9-49E0-97A5-B5CAB5D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Groovy </a:t>
            </a:r>
            <a:r>
              <a:rPr lang="en-IN" dirty="0" err="1"/>
              <a:t>Scriptlets</a:t>
            </a:r>
            <a:r>
              <a:rPr lang="en-IN" dirty="0"/>
              <a:t>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2668-9254-42C8-88EC-1F0398050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685800">
              <a:lnSpc>
                <a:spcPct val="105000"/>
              </a:lnSpc>
              <a:spcBef>
                <a:spcPts val="33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supports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JSP-style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server-side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comments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(which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rendered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HTML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response)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following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r>
              <a:rPr lang="en-US" sz="1800" spc="-9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demonstrates: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/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&lt;%--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This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is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</a:t>
            </a:r>
            <a:r>
              <a:rPr lang="en-US" sz="1800" spc="-2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comment</a:t>
            </a:r>
            <a:r>
              <a:rPr lang="en-US" sz="1800" spc="-2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--%&gt;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2928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&lt;%="Hello</a:t>
            </a:r>
            <a:r>
              <a:rPr lang="en-US" sz="1800" spc="-3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GSP!"</a:t>
            </a:r>
            <a:r>
              <a:rPr lang="en-US" sz="1800" spc="-3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%&gt;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46405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&lt;/body&gt;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>
              <a:spcBef>
                <a:spcPts val="29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&lt;/html&gt;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582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320F-B2D9-49E0-97A5-B5CAB5D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2668-9254-42C8-88EC-1F0398050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chunks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reusable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gsp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maintainable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developer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026160" lvl="0" indent="-342900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placing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underscore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before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showing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details</a:t>
            </a:r>
            <a:r>
              <a:rPr lang="en-US" sz="18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books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z="1800" spc="-13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grails-app/views/book/_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bookTemplate.gsp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&lt;div</a:t>
            </a:r>
            <a:r>
              <a:rPr lang="en-US" sz="1800" spc="-8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class="book"</a:t>
            </a:r>
            <a:r>
              <a:rPr lang="en-US" sz="1800" spc="-8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id="${book?.id}"&gt;</a:t>
            </a:r>
            <a:endParaRPr lang="en-IN" sz="1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IN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&lt;div&gt;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Title:</a:t>
            </a:r>
            <a:r>
              <a:rPr lang="en-US" sz="1800" spc="-14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</a:t>
            </a:r>
            <a:r>
              <a:rPr lang="en-US" sz="18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book?.title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268605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&lt;div&gt;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Author:</a:t>
            </a:r>
            <a:r>
              <a:rPr lang="en-US" sz="1800" spc="-125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${book?.author?.name}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&lt;/div&gt;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22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445-6690-493D-8F7A-03B3B1E4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Rendering a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B9C8-EF97-4F25-94A5-F7FA800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455"/>
              </a:spcBef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the render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 to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 this template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one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 the views</a:t>
            </a:r>
            <a:r>
              <a:rPr lang="en-US" sz="18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grails-app/views/book: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spcBef>
                <a:spcPts val="455"/>
              </a:spcBef>
              <a:buNone/>
              <a:tabLst>
                <a:tab pos="628650" algn="l"/>
                <a:tab pos="629285" algn="l"/>
              </a:tabLst>
            </a:pP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700" spc="-6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bookTemplate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7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model="[book:</a:t>
            </a:r>
            <a:r>
              <a:rPr lang="en-US" sz="1700" spc="-6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myBook</a:t>
            </a:r>
            <a:r>
              <a:rPr lang="en-US" sz="17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]"/&gt;</a:t>
            </a:r>
            <a:endParaRPr lang="en-IN" sz="17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  <a:p>
            <a:pPr marL="342900" marR="321310" lvl="0" indent="-342900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628650" algn="l"/>
                <a:tab pos="62928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relative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path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inside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views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folder:</a:t>
            </a:r>
            <a:r>
              <a:rPr lang="en-US" sz="1800" spc="-3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eg.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rendering</a:t>
            </a:r>
            <a:r>
              <a:rPr lang="en-US" sz="1800" spc="-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grails-app/views/shared/_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mySharedTemplate.gsp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40"/>
              </a:spcBef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850" indent="0">
              <a:buNone/>
            </a:pP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g:render</a:t>
            </a:r>
            <a:r>
              <a:rPr lang="en-US" sz="1800" spc="-95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template="/shared/</a:t>
            </a:r>
            <a:r>
              <a:rPr lang="en-US" sz="1800" dirty="0" err="1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mySharedTemplate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spc="-9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AA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/&gt;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045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1448</Words>
  <Application>Microsoft Office PowerPoint</Application>
  <PresentationFormat>On-screen Show (4:3)</PresentationFormat>
  <Paragraphs>190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 Presentation</vt:lpstr>
      <vt:lpstr>Grails - Views</vt:lpstr>
      <vt:lpstr>Agenda</vt:lpstr>
      <vt:lpstr>MVC Architecture</vt:lpstr>
      <vt:lpstr>Rendering Views</vt:lpstr>
      <vt:lpstr>Page Import and Content Type</vt:lpstr>
      <vt:lpstr>Groovy Scriptlets</vt:lpstr>
      <vt:lpstr>Groovy Scriptlets (contd…)</vt:lpstr>
      <vt:lpstr>Templates</vt:lpstr>
      <vt:lpstr>Rendering a template</vt:lpstr>
      <vt:lpstr>Template Namespace</vt:lpstr>
      <vt:lpstr>Built-in GSP Tags</vt:lpstr>
      <vt:lpstr>Logic Tags</vt:lpstr>
      <vt:lpstr>Iteration Tags</vt:lpstr>
      <vt:lpstr>Link Tags</vt:lpstr>
      <vt:lpstr>Form Tag</vt:lpstr>
      <vt:lpstr>Form Fileds</vt:lpstr>
      <vt:lpstr>PowerPoint Presentation</vt:lpstr>
      <vt:lpstr>GSP Clean Code</vt:lpstr>
      <vt:lpstr>GSP Clean Code</vt:lpstr>
      <vt:lpstr>GSP Clean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- Views</dc:title>
  <dc:creator>Sandeep</dc:creator>
  <cp:lastModifiedBy>DeepK yadav</cp:lastModifiedBy>
  <cp:revision>11</cp:revision>
  <dcterms:modified xsi:type="dcterms:W3CDTF">2023-05-01T04:38:08Z</dcterms:modified>
</cp:coreProperties>
</file>