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7.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5E82F0E-3E8E-4B23-9BAD-C9D3147221A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5320" cy="3599280"/>
          </a:xfrm>
          <a:prstGeom prst="rect">
            <a:avLst/>
          </a:prstGeom>
        </p:spPr>
        <p:txBody>
          <a:bodyPr lIns="0" rIns="0" tIns="0" bIns="0">
            <a:noAutofit/>
          </a:bodyPr>
          <a:p>
            <a:endParaRPr b="0" lang="en-IN" sz="2000" spc="-1" strike="noStrike">
              <a:latin typeface="Arial"/>
            </a:endParaRPr>
          </a:p>
        </p:txBody>
      </p:sp>
      <p:sp>
        <p:nvSpPr>
          <p:cNvPr id="21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1DD20AA-714B-4D43-8B19-E23F9342C43A}" type="slidenum">
              <a:rPr b="0" lang="en-IN" sz="1200" spc="-1" strike="noStrike">
                <a:solidFill>
                  <a:srgbClr val="000000"/>
                </a:solidFill>
                <a:latin typeface="Calibri"/>
                <a:ea typeface="Calibri"/>
              </a:rPr>
              <a:t>33</a:t>
            </a:fld>
            <a:endParaRPr b="0" lang="en-IN"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1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F38D496C-C3A3-4E43-AC4E-E6CCDD990C68}" type="slidenum">
              <a:rPr b="0" lang="en-IN" sz="1400" spc="-1" strike="noStrike">
                <a:solidFill>
                  <a:srgbClr val="000000"/>
                </a:solidFill>
                <a:latin typeface="Times New Roman"/>
                <a:ea typeface="+mn-ea"/>
              </a:rPr>
              <a:t>33</a:t>
            </a:fld>
            <a:endParaRPr b="0" lang="en-IN"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1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98860233-B230-4F6F-B429-CF538EF58AE8}" type="slidenum">
              <a:rPr b="0" lang="en-IN" sz="1400" spc="-1" strike="noStrike">
                <a:solidFill>
                  <a:srgbClr val="000000"/>
                </a:solidFill>
                <a:latin typeface="Times New Roman"/>
                <a:ea typeface="+mn-ea"/>
              </a:rPr>
              <a:t>33</a:t>
            </a:fld>
            <a:endParaRPr b="0" lang="en-IN" sz="14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1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FD8CEE66-6486-46DA-B3F8-6D10FE7EA4A4}" type="slidenum">
              <a:rPr b="0" lang="en-IN" sz="1400" spc="-1" strike="noStrike">
                <a:solidFill>
                  <a:srgbClr val="000000"/>
                </a:solidFill>
                <a:latin typeface="Times New Roman"/>
                <a:ea typeface="+mn-ea"/>
              </a:rPr>
              <a:t>33</a:t>
            </a:fld>
            <a:endParaRPr b="0" lang="en-IN" sz="14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2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78C5A8C9-67A6-4309-AF8F-6DDD254A8E69}" type="slidenum">
              <a:rPr b="0" lang="en-IN" sz="1400" spc="-1" strike="noStrike">
                <a:solidFill>
                  <a:srgbClr val="000000"/>
                </a:solidFill>
                <a:latin typeface="Times New Roman"/>
                <a:ea typeface="+mn-ea"/>
              </a:rPr>
              <a:t>33</a:t>
            </a:fld>
            <a:endParaRPr b="0" lang="en-IN" sz="14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23"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9E23C767-9C9D-420D-8A94-F40A2DB33FB0}" type="slidenum">
              <a:rPr b="0" lang="en-IN" sz="1400" spc="-1" strike="noStrike">
                <a:solidFill>
                  <a:srgbClr val="000000"/>
                </a:solidFill>
                <a:latin typeface="Times New Roman"/>
                <a:ea typeface="+mn-ea"/>
              </a:rPr>
              <a:t>33</a:t>
            </a:fld>
            <a:endParaRPr b="0" lang="en-IN" sz="14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25"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00F94595-5264-496F-B2DB-FAD36C40F6C0}"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2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7C8E1AB6-2F47-44D1-AF4C-1E646F1149DA}"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400640"/>
            <a:ext cx="5485320" cy="3599640"/>
          </a:xfrm>
          <a:prstGeom prst="rect">
            <a:avLst/>
          </a:prstGeom>
        </p:spPr>
        <p:txBody>
          <a:bodyPr lIns="0" rIns="0" tIns="91440" bIns="91440">
            <a:noAutofit/>
          </a:bodyPr>
          <a:p>
            <a:endParaRPr b="0" lang="en-IN" sz="2000" spc="-1" strike="noStrike">
              <a:latin typeface="Arial"/>
            </a:endParaRPr>
          </a:p>
        </p:txBody>
      </p:sp>
      <p:sp>
        <p:nvSpPr>
          <p:cNvPr id="22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E6C13F43-8913-47F4-AAE3-0B608E274F8A}"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3b2"/>
        </a:solidFill>
      </p:bgPr>
    </p:bg>
    <p:spTree>
      <p:nvGrpSpPr>
        <p:cNvPr id="1" name=""/>
        <p:cNvGrpSpPr/>
        <p:nvPr/>
      </p:nvGrpSpPr>
      <p:grpSpPr>
        <a:xfrm>
          <a:off x="0" y="0"/>
          <a:ext cx="0" cy="0"/>
          <a:chOff x="0" y="0"/>
          <a:chExt cx="0" cy="0"/>
        </a:xfrm>
      </p:grpSpPr>
      <p:pic>
        <p:nvPicPr>
          <p:cNvPr id="0" name="Shape 10" descr=""/>
          <p:cNvPicPr/>
          <p:nvPr/>
        </p:nvPicPr>
        <p:blipFill>
          <a:blip r:embed="rId2"/>
          <a:stretch/>
        </p:blipFill>
        <p:spPr>
          <a:xfrm>
            <a:off x="0" y="0"/>
            <a:ext cx="9142920" cy="6856920"/>
          </a:xfrm>
          <a:prstGeom prst="rect">
            <a:avLst/>
          </a:prstGeom>
          <a:ln>
            <a:noFill/>
          </a:ln>
        </p:spPr>
      </p:pic>
      <p:sp>
        <p:nvSpPr>
          <p:cNvPr id="1" name="CustomShape 1"/>
          <p:cNvSpPr/>
          <p:nvPr/>
        </p:nvSpPr>
        <p:spPr>
          <a:xfrm>
            <a:off x="5867280" y="6370560"/>
            <a:ext cx="2742120" cy="25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800" spc="-1" strike="noStrike">
                <a:solidFill>
                  <a:srgbClr val="81bb30"/>
                </a:solidFill>
                <a:latin typeface="Calibri"/>
                <a:ea typeface="Calibri"/>
              </a:rPr>
              <a:t>RxLogix Corporation, Confidential, Copyright </a:t>
            </a:r>
            <a:r>
              <a:rPr b="0" lang="en-IN" sz="700" spc="-1" strike="noStrike">
                <a:solidFill>
                  <a:srgbClr val="81bb30"/>
                </a:solidFill>
                <a:latin typeface="Calibri"/>
                <a:ea typeface="Calibri"/>
              </a:rPr>
              <a:t>©</a:t>
            </a:r>
            <a:r>
              <a:rPr b="0" lang="en-IN" sz="800" spc="-1" strike="noStrike">
                <a:solidFill>
                  <a:srgbClr val="81bb30"/>
                </a:solidFill>
                <a:latin typeface="Calibri"/>
                <a:ea typeface="Calibri"/>
              </a:rPr>
              <a:t>2010    </a:t>
            </a:r>
            <a:fld id="{9AB74608-6AB7-424C-AEB0-16EDFCACBF33}" type="slidenum">
              <a:rPr b="0" lang="en-IN" sz="1000" spc="-1" strike="noStrike">
                <a:solidFill>
                  <a:srgbClr val="808080"/>
                </a:solidFill>
                <a:latin typeface="Calibri"/>
                <a:ea typeface="Calibri"/>
              </a:rPr>
              <a:t>&lt;number&gt;</a:t>
            </a:fld>
            <a:endParaRPr b="0" lang="en-IN" sz="1000" spc="-1" strike="noStrike">
              <a:latin typeface="Arial"/>
            </a:endParaRPr>
          </a:p>
        </p:txBody>
      </p:sp>
      <p:pic>
        <p:nvPicPr>
          <p:cNvPr id="2" name="Shape 15" descr=""/>
          <p:cNvPicPr/>
          <p:nvPr/>
        </p:nvPicPr>
        <p:blipFill>
          <a:blip r:embed="rId3"/>
          <a:stretch/>
        </p:blipFill>
        <p:spPr>
          <a:xfrm>
            <a:off x="0" y="0"/>
            <a:ext cx="9142920" cy="6856920"/>
          </a:xfrm>
          <a:prstGeom prst="rect">
            <a:avLst/>
          </a:prstGeom>
          <a:ln>
            <a:noFill/>
          </a:ln>
        </p:spPr>
      </p:pic>
      <p:sp>
        <p:nvSpPr>
          <p:cNvPr id="3" name="CustomShape 2"/>
          <p:cNvSpPr/>
          <p:nvPr/>
        </p:nvSpPr>
        <p:spPr>
          <a:xfrm>
            <a:off x="685800" y="1803240"/>
            <a:ext cx="4494600" cy="360"/>
          </a:xfrm>
          <a:custGeom>
            <a:avLst/>
            <a:gdLst/>
            <a:ahLst/>
            <a:rect l="l" t="t" r="r" b="b"/>
            <a:pathLst>
              <a:path w="21600" h="21600">
                <a:moveTo>
                  <a:pt x="0" y="0"/>
                </a:moveTo>
                <a:lnTo>
                  <a:pt x="21600" y="21600"/>
                </a:lnTo>
              </a:path>
            </a:pathLst>
          </a:custGeom>
          <a:noFill/>
          <a:ln cap="rnd" w="25560">
            <a:solidFill>
              <a:srgbClr val="ffffff"/>
            </a:solidFill>
            <a:prstDash val="dot"/>
            <a:round/>
          </a:ln>
        </p:spPr>
        <p:style>
          <a:lnRef idx="0"/>
          <a:fillRef idx="0"/>
          <a:effectRef idx="0"/>
          <a:fontRef idx="minor"/>
        </p:style>
      </p:sp>
      <p:sp>
        <p:nvSpPr>
          <p:cNvPr id="4" name="CustomShape 3"/>
          <p:cNvSpPr/>
          <p:nvPr/>
        </p:nvSpPr>
        <p:spPr>
          <a:xfrm>
            <a:off x="685800" y="3479760"/>
            <a:ext cx="4494600" cy="360"/>
          </a:xfrm>
          <a:custGeom>
            <a:avLst/>
            <a:gdLst/>
            <a:ahLst/>
            <a:rect l="l" t="t" r="r" b="b"/>
            <a:pathLst>
              <a:path w="21600" h="21600">
                <a:moveTo>
                  <a:pt x="0" y="0"/>
                </a:moveTo>
                <a:lnTo>
                  <a:pt x="21600" y="21600"/>
                </a:lnTo>
              </a:path>
            </a:pathLst>
          </a:custGeom>
          <a:noFill/>
          <a:ln cap="rnd" w="25560">
            <a:solidFill>
              <a:srgbClr val="ffffff"/>
            </a:solidFill>
            <a:prstDash val="dot"/>
            <a:round/>
          </a:ln>
        </p:spPr>
        <p:style>
          <a:lnRef idx="0"/>
          <a:fillRef idx="0"/>
          <a:effectRef idx="0"/>
          <a:fontRef idx="minor"/>
        </p:style>
      </p:sp>
      <p:sp>
        <p:nvSpPr>
          <p:cNvPr id="5"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3b2"/>
        </a:solidFill>
      </p:bgPr>
    </p:bg>
    <p:spTree>
      <p:nvGrpSpPr>
        <p:cNvPr id="1" name=""/>
        <p:cNvGrpSpPr/>
        <p:nvPr/>
      </p:nvGrpSpPr>
      <p:grpSpPr>
        <a:xfrm>
          <a:off x="0" y="0"/>
          <a:ext cx="0" cy="0"/>
          <a:chOff x="0" y="0"/>
          <a:chExt cx="0" cy="0"/>
        </a:xfrm>
      </p:grpSpPr>
      <p:pic>
        <p:nvPicPr>
          <p:cNvPr id="43" name="Shape 10" descr=""/>
          <p:cNvPicPr/>
          <p:nvPr/>
        </p:nvPicPr>
        <p:blipFill>
          <a:blip r:embed="rId2"/>
          <a:stretch/>
        </p:blipFill>
        <p:spPr>
          <a:xfrm>
            <a:off x="0" y="0"/>
            <a:ext cx="9142920" cy="6856920"/>
          </a:xfrm>
          <a:prstGeom prst="rect">
            <a:avLst/>
          </a:prstGeom>
          <a:ln>
            <a:noFill/>
          </a:ln>
        </p:spPr>
      </p:pic>
      <p:sp>
        <p:nvSpPr>
          <p:cNvPr id="44" name="CustomShape 1"/>
          <p:cNvSpPr/>
          <p:nvPr/>
        </p:nvSpPr>
        <p:spPr>
          <a:xfrm>
            <a:off x="5867280" y="6370560"/>
            <a:ext cx="2742120" cy="25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800" spc="-1" strike="noStrike">
                <a:solidFill>
                  <a:srgbClr val="81bb30"/>
                </a:solidFill>
                <a:latin typeface="Calibri"/>
                <a:ea typeface="Calibri"/>
              </a:rPr>
              <a:t>RxLogix Corporation, Confidential, Copyright </a:t>
            </a:r>
            <a:r>
              <a:rPr b="0" lang="en-IN" sz="700" spc="-1" strike="noStrike">
                <a:solidFill>
                  <a:srgbClr val="81bb30"/>
                </a:solidFill>
                <a:latin typeface="Calibri"/>
                <a:ea typeface="Calibri"/>
              </a:rPr>
              <a:t>©</a:t>
            </a:r>
            <a:r>
              <a:rPr b="0" lang="en-IN" sz="800" spc="-1" strike="noStrike">
                <a:solidFill>
                  <a:srgbClr val="81bb30"/>
                </a:solidFill>
                <a:latin typeface="Calibri"/>
                <a:ea typeface="Calibri"/>
              </a:rPr>
              <a:t>2010    </a:t>
            </a:r>
            <a:fld id="{7D4355AF-46B7-4EF6-8892-3B16163599FB}" type="slidenum">
              <a:rPr b="0" lang="en-IN" sz="1000" spc="-1" strike="noStrike">
                <a:solidFill>
                  <a:srgbClr val="808080"/>
                </a:solidFill>
                <a:latin typeface="Calibri"/>
                <a:ea typeface="Calibri"/>
              </a:rPr>
              <a:t>&lt;number&gt;</a:t>
            </a:fld>
            <a:endParaRPr b="0" lang="en-IN" sz="1000" spc="-1" strike="noStrike">
              <a:latin typeface="Arial"/>
            </a:endParaRPr>
          </a:p>
        </p:txBody>
      </p:sp>
      <p:sp>
        <p:nvSpPr>
          <p:cNvPr id="45" name="PlaceHolder 2"/>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b3b2"/>
        </a:solidFill>
      </p:bgPr>
    </p:bg>
    <p:spTree>
      <p:nvGrpSpPr>
        <p:cNvPr id="1" name=""/>
        <p:cNvGrpSpPr/>
        <p:nvPr/>
      </p:nvGrpSpPr>
      <p:grpSpPr>
        <a:xfrm>
          <a:off x="0" y="0"/>
          <a:ext cx="0" cy="0"/>
          <a:chOff x="0" y="0"/>
          <a:chExt cx="0" cy="0"/>
        </a:xfrm>
      </p:grpSpPr>
      <p:pic>
        <p:nvPicPr>
          <p:cNvPr id="83" name="Shape 10" descr=""/>
          <p:cNvPicPr/>
          <p:nvPr/>
        </p:nvPicPr>
        <p:blipFill>
          <a:blip r:embed="rId2"/>
          <a:stretch/>
        </p:blipFill>
        <p:spPr>
          <a:xfrm>
            <a:off x="0" y="0"/>
            <a:ext cx="9142920" cy="6856920"/>
          </a:xfrm>
          <a:prstGeom prst="rect">
            <a:avLst/>
          </a:prstGeom>
          <a:ln>
            <a:noFill/>
          </a:ln>
        </p:spPr>
      </p:pic>
      <p:sp>
        <p:nvSpPr>
          <p:cNvPr id="84" name="CustomShape 1"/>
          <p:cNvSpPr/>
          <p:nvPr/>
        </p:nvSpPr>
        <p:spPr>
          <a:xfrm>
            <a:off x="5867280" y="6370560"/>
            <a:ext cx="2742120" cy="25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800" spc="-1" strike="noStrike">
                <a:solidFill>
                  <a:srgbClr val="81bb30"/>
                </a:solidFill>
                <a:latin typeface="Calibri"/>
                <a:ea typeface="Calibri"/>
              </a:rPr>
              <a:t>RxLogix Corporation, Confidential, Copyright </a:t>
            </a:r>
            <a:r>
              <a:rPr b="0" lang="en-IN" sz="700" spc="-1" strike="noStrike">
                <a:solidFill>
                  <a:srgbClr val="81bb30"/>
                </a:solidFill>
                <a:latin typeface="Calibri"/>
                <a:ea typeface="Calibri"/>
              </a:rPr>
              <a:t>©</a:t>
            </a:r>
            <a:r>
              <a:rPr b="0" lang="en-IN" sz="800" spc="-1" strike="noStrike">
                <a:solidFill>
                  <a:srgbClr val="81bb30"/>
                </a:solidFill>
                <a:latin typeface="Calibri"/>
                <a:ea typeface="Calibri"/>
              </a:rPr>
              <a:t>2010    </a:t>
            </a:r>
            <a:fld id="{EB0AC78B-86EC-4BE9-83D4-550C5D7C6D68}" type="slidenum">
              <a:rPr b="0" lang="en-IN" sz="1000" spc="-1" strike="noStrike">
                <a:solidFill>
                  <a:srgbClr val="808080"/>
                </a:solidFill>
                <a:latin typeface="Calibri"/>
                <a:ea typeface="Calibri"/>
              </a:rPr>
              <a:t>&lt;number&gt;</a:t>
            </a:fld>
            <a:endParaRPr b="0" lang="en-IN" sz="1000" spc="-1" strike="noStrike">
              <a:latin typeface="Arial"/>
            </a:endParaRPr>
          </a:p>
        </p:txBody>
      </p:sp>
      <p:sp>
        <p:nvSpPr>
          <p:cNvPr id="85" name="PlaceHolder 2"/>
          <p:cNvSpPr>
            <a:spLocks noGrp="1"/>
          </p:cNvSpPr>
          <p:nvPr>
            <p:ph type="title"/>
          </p:nvPr>
        </p:nvSpPr>
        <p:spPr>
          <a:xfrm>
            <a:off x="457200" y="273600"/>
            <a:ext cx="82288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96880" y="1937520"/>
            <a:ext cx="8063280" cy="13579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IN" sz="4800" spc="-1" strike="noStrike">
                <a:solidFill>
                  <a:srgbClr val="ffffff"/>
                </a:solidFill>
                <a:latin typeface="Calibri"/>
                <a:ea typeface="Calibri"/>
              </a:rPr>
              <a:t>INTRODUCTION TO </a:t>
            </a:r>
            <a:endParaRPr b="0" lang="en-IN" sz="4800" spc="-1" strike="noStrike">
              <a:latin typeface="Arial"/>
            </a:endParaRPr>
          </a:p>
          <a:p>
            <a:pPr>
              <a:lnSpc>
                <a:spcPct val="100000"/>
              </a:lnSpc>
            </a:pPr>
            <a:r>
              <a:rPr b="0" lang="en-IN" sz="4800" spc="-1" strike="noStrike">
                <a:solidFill>
                  <a:srgbClr val="ffffff"/>
                </a:solidFill>
                <a:latin typeface="Calibri"/>
                <a:ea typeface="Calibri"/>
              </a:rPr>
              <a:t>JAVA - 1</a:t>
            </a:r>
            <a:endParaRPr b="0" lang="en-IN" sz="4800" spc="-1" strike="noStrike">
              <a:latin typeface="Arial"/>
            </a:endParaRPr>
          </a:p>
        </p:txBody>
      </p:sp>
      <p:sp>
        <p:nvSpPr>
          <p:cNvPr id="130" name="CustomShape 2"/>
          <p:cNvSpPr/>
          <p:nvPr/>
        </p:nvSpPr>
        <p:spPr>
          <a:xfrm>
            <a:off x="596880" y="1965600"/>
            <a:ext cx="8380800" cy="7066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31" name="CustomShape 3"/>
          <p:cNvSpPr/>
          <p:nvPr/>
        </p:nvSpPr>
        <p:spPr>
          <a:xfrm>
            <a:off x="5688000" y="4709880"/>
            <a:ext cx="2972160" cy="906480"/>
          </a:xfrm>
          <a:prstGeom prst="rect">
            <a:avLst/>
          </a:prstGeom>
          <a:noFill/>
          <a:ln>
            <a:noFill/>
          </a:ln>
        </p:spPr>
        <p:style>
          <a:lnRef idx="0"/>
          <a:fillRef idx="0"/>
          <a:effectRef idx="0"/>
          <a:fontRef idx="minor"/>
        </p:style>
        <p:txBody>
          <a:bodyPr lIns="90000" rIns="90000" tIns="91440" bIns="91440">
            <a:noAutofit/>
          </a:bodyPr>
          <a:p>
            <a:pPr marL="457200" indent="-379440">
              <a:lnSpc>
                <a:spcPct val="100000"/>
              </a:lnSpc>
              <a:buClr>
                <a:srgbClr val="ffffff"/>
              </a:buClr>
              <a:buFont typeface="StarSymbol"/>
              <a:buChar char="-"/>
            </a:pPr>
            <a:r>
              <a:rPr b="0" lang="en-IN" sz="2400" spc="-1" strike="noStrike">
                <a:solidFill>
                  <a:srgbClr val="ffffff"/>
                </a:solidFill>
                <a:latin typeface="Arial"/>
                <a:ea typeface="DejaVu Sans"/>
              </a:rPr>
              <a:t>Nikhil Khari</a:t>
            </a:r>
            <a:endParaRPr b="0" lang="en-IN" sz="2400" spc="-1" strike="noStrike">
              <a:latin typeface="Arial"/>
            </a:endParaRPr>
          </a:p>
        </p:txBody>
      </p:sp>
    </p:spTree>
  </p:cSld>
  <p:transition spd="med">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Identifiers</a:t>
            </a:r>
            <a:endParaRPr b="0" lang="en-US" sz="4400" spc="-1" strike="noStrike">
              <a:solidFill>
                <a:srgbClr val="000000"/>
              </a:solidFill>
              <a:latin typeface="Arial"/>
            </a:endParaRPr>
          </a:p>
        </p:txBody>
      </p:sp>
      <p:sp>
        <p:nvSpPr>
          <p:cNvPr id="154" name="TextShape 2"/>
          <p:cNvSpPr txBox="1"/>
          <p:nvPr/>
        </p:nvSpPr>
        <p:spPr>
          <a:xfrm>
            <a:off x="399600" y="1036080"/>
            <a:ext cx="8286480" cy="5227920"/>
          </a:xfrm>
          <a:prstGeom prst="rect">
            <a:avLst/>
          </a:prstGeom>
          <a:noFill/>
          <a:ln>
            <a:noFill/>
          </a:ln>
        </p:spPr>
        <p:txBody>
          <a:bodyPr lIns="0" rIns="0" tIns="0" bIns="0" anchor="ctr">
            <a:noAutofit/>
          </a:bodyPr>
          <a:p>
            <a:pPr>
              <a:lnSpc>
                <a:spcPct val="90000"/>
              </a:lnSpc>
              <a:spcBef>
                <a:spcPts val="1001"/>
              </a:spcBef>
              <a:tabLst>
                <a:tab algn="l" pos="0"/>
              </a:tabLst>
            </a:pPr>
            <a:r>
              <a:rPr b="0" lang="en-US" sz="2000" spc="-1" strike="noStrike">
                <a:solidFill>
                  <a:srgbClr val="000000"/>
                </a:solidFill>
                <a:latin typeface="Arial"/>
                <a:ea typeface="DejaVu Sans"/>
              </a:rPr>
              <a:t>Identifiers are the names given to variables, methods, classes and interfaces. Rules for identifier :</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000" spc="-1" strike="noStrike">
                <a:solidFill>
                  <a:srgbClr val="000000"/>
                </a:solidFill>
                <a:latin typeface="Arial"/>
                <a:ea typeface="DejaVu Sans"/>
              </a:rPr>
              <a:t>Identifiers must be composed of letters, numbers, the underscore_ and the dollar-sign $.</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000" spc="-1" strike="noStrike">
                <a:solidFill>
                  <a:srgbClr val="000000"/>
                </a:solidFill>
                <a:latin typeface="Arial"/>
                <a:ea typeface="DejaVu Sans"/>
              </a:rPr>
              <a:t>Identifier cannot begin with a number.</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000" spc="-1" strike="noStrike">
                <a:solidFill>
                  <a:srgbClr val="000000"/>
                </a:solidFill>
                <a:latin typeface="Arial"/>
                <a:ea typeface="DejaVu Sans"/>
              </a:rPr>
              <a:t>There is no limit to the length of a java variable name.</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000" spc="-1" strike="noStrike">
                <a:solidFill>
                  <a:srgbClr val="000000"/>
                </a:solidFill>
                <a:latin typeface="Arial"/>
                <a:ea typeface="DejaVu Sans"/>
              </a:rPr>
              <a:t>Identifier cannot be a Keyword.</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000" spc="-1" strike="noStrike">
                <a:solidFill>
                  <a:srgbClr val="000000"/>
                </a:solidFill>
                <a:latin typeface="Arial"/>
                <a:ea typeface="DejaVu Sans"/>
              </a:rPr>
              <a:t>All variable names are case-sensitive, for example: MyVariable is not the same as myVariable.</a:t>
            </a:r>
            <a:endParaRPr b="0" lang="en-IN" sz="2000" spc="-1" strike="noStrike">
              <a:latin typeface="Arial"/>
            </a:endParaRPr>
          </a:p>
          <a:p>
            <a:pPr marL="343080" indent="-342720">
              <a:lnSpc>
                <a:spcPct val="90000"/>
              </a:lnSpc>
              <a:spcBef>
                <a:spcPts val="1001"/>
              </a:spcBef>
              <a:buClr>
                <a:srgbClr val="000000"/>
              </a:buClr>
              <a:buFont typeface="Arial"/>
              <a:buChar char="•"/>
              <a:tabLst>
                <a:tab algn="l" pos="0"/>
              </a:tabLst>
            </a:pP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Examples:</a:t>
            </a: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Valid identifiers:</a:t>
            </a:r>
            <a:r>
              <a:rPr b="0" lang="en-US" sz="2000" spc="-1" strike="noStrike">
                <a:solidFill>
                  <a:srgbClr val="000000"/>
                </a:solidFill>
                <a:latin typeface="Arial"/>
                <a:ea typeface="DejaVu Sans"/>
              </a:rPr>
              <a:t> MyVariable, x, i, _myvariable, $myvariable, _9pins.</a:t>
            </a: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Invalid identifiers: </a:t>
            </a:r>
            <a:r>
              <a:rPr b="0" lang="en-US" sz="2000" spc="-1" strike="noStrike">
                <a:solidFill>
                  <a:srgbClr val="000000"/>
                </a:solidFill>
                <a:latin typeface="Arial"/>
                <a:ea typeface="DejaVu Sans"/>
              </a:rPr>
              <a:t>My Variable, 9pins, a+c, testing-1-2-3.</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Data Types</a:t>
            </a:r>
            <a:endParaRPr b="0" lang="en-US" sz="4400" spc="-1" strike="noStrike">
              <a:solidFill>
                <a:srgbClr val="000000"/>
              </a:solidFill>
              <a:latin typeface="Arial"/>
            </a:endParaRPr>
          </a:p>
        </p:txBody>
      </p:sp>
      <p:sp>
        <p:nvSpPr>
          <p:cNvPr id="156" name="TextShape 2"/>
          <p:cNvSpPr txBox="1"/>
          <p:nvPr/>
        </p:nvSpPr>
        <p:spPr>
          <a:xfrm>
            <a:off x="284760" y="1158840"/>
            <a:ext cx="8401320" cy="5472000"/>
          </a:xfrm>
          <a:prstGeom prst="rect">
            <a:avLst/>
          </a:prstGeom>
          <a:noFill/>
          <a:ln>
            <a:noFill/>
          </a:ln>
        </p:spPr>
        <p:txBody>
          <a:bodyPr lIns="0" rIns="0" tIns="0" bIns="0" anchor="ctr">
            <a:noAutofit/>
          </a:bodyPr>
          <a:p>
            <a:pPr>
              <a:lnSpc>
                <a:spcPct val="90000"/>
              </a:lnSpc>
              <a:spcBef>
                <a:spcPts val="1001"/>
              </a:spcBef>
              <a:tabLst>
                <a:tab algn="l" pos="0"/>
              </a:tabLst>
            </a:pPr>
            <a:r>
              <a:rPr b="0" lang="en-US" sz="2000" spc="-1" strike="noStrike">
                <a:solidFill>
                  <a:srgbClr val="000000"/>
                </a:solidFill>
                <a:latin typeface="Arial"/>
                <a:ea typeface="Arial"/>
              </a:rPr>
              <a:t>Data types specify the different sizes and values that can be stored in the variable. </a:t>
            </a:r>
            <a:r>
              <a:rPr b="0" lang="en-US" sz="2000" spc="-1" strike="noStrike">
                <a:solidFill>
                  <a:srgbClr val="000000"/>
                </a:solidFill>
                <a:latin typeface="Arial"/>
                <a:ea typeface="DejaVu Sans"/>
              </a:rPr>
              <a:t>Data </a:t>
            </a:r>
            <a:r>
              <a:rPr b="0" lang="en-US" sz="2000" spc="-1" strike="noStrike">
                <a:solidFill>
                  <a:srgbClr val="000000"/>
                </a:solidFill>
                <a:latin typeface="Arial"/>
                <a:ea typeface="DejaVu Sans"/>
              </a:rPr>
              <a:t>Types in Java can be categorized into two parts: </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2000" spc="-1" strike="noStrike">
                <a:solidFill>
                  <a:srgbClr val="000000"/>
                </a:solidFill>
                <a:latin typeface="Arial"/>
                <a:ea typeface="DejaVu Sans"/>
              </a:rPr>
              <a:t>Primitive Data Types: are used to store</a:t>
            </a:r>
            <a:r>
              <a:rPr b="0" lang="en-US" sz="2000" spc="-1" strike="noStrike">
                <a:solidFill>
                  <a:srgbClr val="000000"/>
                </a:solidFill>
                <a:latin typeface="Arial"/>
                <a:ea typeface="Arial"/>
              </a:rPr>
              <a:t> simple values. For example, Whole numbers, Decimal values, and characters. Available primitive data types are byte, short, int, long, char, float, double , and boolean. </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2000" spc="-1" strike="noStrike">
                <a:solidFill>
                  <a:srgbClr val="000000"/>
                </a:solidFill>
                <a:latin typeface="Arial"/>
                <a:ea typeface="DejaVu Sans"/>
              </a:rPr>
              <a:t>Non-Primitive (Reference) Data Types: these are the types, which belong to a class, an interface, or an array. All these concepts will be covered later.</a:t>
            </a: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Unicode Character Set:</a:t>
            </a:r>
            <a:r>
              <a:rPr b="0" lang="en-US" sz="2000" spc="-1" strike="noStrike">
                <a:solidFill>
                  <a:srgbClr val="000000"/>
                </a:solidFill>
                <a:latin typeface="Arial"/>
                <a:ea typeface="DejaVu Sans"/>
              </a:rPr>
              <a:t> Unicode is a two-byte character code set that has characters representing almost all characters in almost all human alphabets that allows writing systems around the world including English, Arabic, Chinese and more.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char c1= '\u00AE';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 char c2= '\u00BD';</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Operators in Java</a:t>
            </a:r>
            <a:endParaRPr b="0" lang="en-US" sz="4400" spc="-1" strike="noStrike">
              <a:solidFill>
                <a:srgbClr val="000000"/>
              </a:solidFill>
              <a:latin typeface="Arial"/>
            </a:endParaRPr>
          </a:p>
        </p:txBody>
      </p:sp>
      <p:sp>
        <p:nvSpPr>
          <p:cNvPr id="158" name="TextShape 2"/>
          <p:cNvSpPr txBox="1"/>
          <p:nvPr/>
        </p:nvSpPr>
        <p:spPr>
          <a:xfrm>
            <a:off x="360000" y="1008000"/>
            <a:ext cx="8775360" cy="6090480"/>
          </a:xfrm>
          <a:prstGeom prst="rect">
            <a:avLst/>
          </a:prstGeom>
          <a:noFill/>
          <a:ln>
            <a:noFill/>
          </a:ln>
        </p:spPr>
        <p:txBody>
          <a:bodyPr lIns="0" rIns="0" tIns="0" bIns="0" anchor="ctr">
            <a:noAutofit/>
          </a:bodyPr>
          <a:p>
            <a:pPr>
              <a:lnSpc>
                <a:spcPct val="90000"/>
              </a:lnSpc>
              <a:spcBef>
                <a:spcPts val="1001"/>
              </a:spcBef>
              <a:tabLst>
                <a:tab algn="l" pos="0"/>
              </a:tabLst>
            </a:pPr>
            <a:r>
              <a:rPr b="0" lang="en-US" sz="1800" spc="-1" strike="noStrike">
                <a:solidFill>
                  <a:srgbClr val="000000"/>
                </a:solidFill>
                <a:latin typeface="Arial"/>
                <a:ea typeface="DejaVu Sans"/>
              </a:rPr>
              <a:t>The Operators can be characterized as unary and binary operators. The unary operators are used with only one operand, whereas the binary operand has two operands. For example,</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DejaVu Sans"/>
              </a:rPr>
              <a:t>The minus sign in –2 ( a negative number is a unary operator.</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DejaVu Sans"/>
              </a:rPr>
              <a:t>The minus sign in the expression 3-2 is a binary operator.</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The operators can further be broadly categorized as:</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Assignment Operator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Arithmetic Operators( +, -, /,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Short-hand Assignment Operators(+=, -=, *=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Increment and decrement Operators(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Relational Operators (&lt;, &gt;, &lt;=, &gt;=,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Logical Operators( &amp;&amp;,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Conditional Operatos ( ? :)</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Bitwise Operators ( &amp;, |, &lt;&lt;, &gt;&gt;)</a:t>
            </a:r>
            <a:endParaRPr b="0" lang="en-IN" sz="18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0" lang="en-US" sz="1800" spc="-1" strike="noStrike">
                <a:solidFill>
                  <a:srgbClr val="000000"/>
                </a:solidFill>
                <a:latin typeface="Arial"/>
                <a:ea typeface="DejaVu Sans"/>
              </a:rPr>
              <a:t>Special Operator( . , instanceof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What is Class in Java? </a:t>
            </a:r>
            <a:endParaRPr b="0" lang="en-US" sz="4400" spc="-1" strike="noStrike">
              <a:solidFill>
                <a:srgbClr val="000000"/>
              </a:solidFill>
              <a:latin typeface="Arial"/>
            </a:endParaRPr>
          </a:p>
        </p:txBody>
      </p:sp>
      <p:sp>
        <p:nvSpPr>
          <p:cNvPr id="160" name="TextShape 2"/>
          <p:cNvSpPr txBox="1"/>
          <p:nvPr/>
        </p:nvSpPr>
        <p:spPr>
          <a:xfrm>
            <a:off x="216000" y="2088000"/>
            <a:ext cx="8156880" cy="4336200"/>
          </a:xfrm>
          <a:prstGeom prst="rect">
            <a:avLst/>
          </a:prstGeom>
          <a:noFill/>
          <a:ln>
            <a:noFill/>
          </a:ln>
        </p:spPr>
        <p:txBody>
          <a:bodyPr lIns="0" rIns="0" tIns="0" bIns="0" anchor="ctr">
            <a:noAutofit/>
          </a:bodyPr>
          <a:p>
            <a:pPr>
              <a:lnSpc>
                <a:spcPct val="90000"/>
              </a:lnSpc>
              <a:spcBef>
                <a:spcPts val="1001"/>
              </a:spcBef>
              <a:tabLst>
                <a:tab algn="l" pos="0"/>
              </a:tabLst>
            </a:pPr>
            <a:r>
              <a:rPr b="1" lang="en-US" sz="1800" spc="-1" strike="noStrike">
                <a:solidFill>
                  <a:srgbClr val="000000"/>
                </a:solidFill>
                <a:latin typeface="Arial"/>
                <a:ea typeface="Arial"/>
              </a:rPr>
              <a:t>Class: </a:t>
            </a:r>
            <a:r>
              <a:rPr b="0" lang="en-US" sz="1800" spc="-1" strike="noStrike">
                <a:solidFill>
                  <a:srgbClr val="000000"/>
                </a:solidFill>
                <a:latin typeface="Arial"/>
                <a:ea typeface="Arial"/>
              </a:rPr>
              <a:t>Class is a blueprint of an object. Class is a concept that came from world classification which means objects that have similar types of state and behaviour are represented via class. Programmatically, Using Class we can implement all the features of OOP</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1" lang="en-US" sz="1800" spc="-1" strike="noStrike">
                <a:solidFill>
                  <a:srgbClr val="000000"/>
                </a:solidFill>
                <a:latin typeface="Arial"/>
                <a:ea typeface="DejaVu Sans"/>
              </a:rPr>
              <a:t>Declaring a class </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Here </a:t>
            </a:r>
            <a:r>
              <a:rPr b="1" lang="en-US" sz="1800" spc="-1" strike="noStrike">
                <a:solidFill>
                  <a:srgbClr val="000000"/>
                </a:solidFill>
                <a:latin typeface="Arial"/>
                <a:ea typeface="DejaVu Sans"/>
              </a:rPr>
              <a:t>class </a:t>
            </a:r>
            <a:r>
              <a:rPr b="0" lang="en-US" sz="1800" spc="-1" strike="noStrike">
                <a:solidFill>
                  <a:srgbClr val="000000"/>
                </a:solidFill>
                <a:latin typeface="Arial"/>
                <a:ea typeface="DejaVu Sans"/>
              </a:rPr>
              <a:t>keyword tells the compiler that </a:t>
            </a:r>
            <a:r>
              <a:rPr b="1" lang="en-US" sz="1800" spc="-1" strike="noStrike">
                <a:solidFill>
                  <a:srgbClr val="000000"/>
                </a:solidFill>
                <a:latin typeface="Arial"/>
                <a:ea typeface="DejaVu Sans"/>
              </a:rPr>
              <a:t>DemoClass</a:t>
            </a:r>
            <a:r>
              <a:rPr b="0" lang="en-US" sz="1800" spc="-1" strike="noStrike">
                <a:solidFill>
                  <a:srgbClr val="000000"/>
                </a:solidFill>
                <a:latin typeface="Arial"/>
                <a:ea typeface="DejaVu Sans"/>
              </a:rPr>
              <a:t> is a class. Pair of curly braces defines the body of class. A class is a collection of fields and methods. Data and methods are collectively called members of a class.</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         </a:t>
            </a:r>
            <a:r>
              <a:rPr b="0" lang="en-US" sz="1400" spc="-1" strike="noStrike">
                <a:solidFill>
                  <a:srgbClr val="000000"/>
                </a:solidFill>
                <a:latin typeface="Arial"/>
                <a:ea typeface="DejaVu Sans"/>
              </a:rPr>
              <a:t>Class DemoClass{</a:t>
            </a:r>
            <a:endParaRPr b="0" lang="en-IN" sz="1400" spc="-1" strike="noStrike">
              <a:latin typeface="Arial"/>
            </a:endParaRPr>
          </a:p>
          <a:p>
            <a:pPr>
              <a:lnSpc>
                <a:spcPct val="90000"/>
              </a:lnSpc>
              <a:spcBef>
                <a:spcPts val="1001"/>
              </a:spcBef>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...Data Members........</a:t>
            </a:r>
            <a:endParaRPr b="0" lang="en-IN" sz="1400" spc="-1" strike="noStrike">
              <a:latin typeface="Arial"/>
            </a:endParaRPr>
          </a:p>
          <a:p>
            <a:pPr>
              <a:lnSpc>
                <a:spcPct val="90000"/>
              </a:lnSpc>
              <a:spcBef>
                <a:spcPts val="1001"/>
              </a:spcBef>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....Methods.............</a:t>
            </a:r>
            <a:endParaRPr b="0" lang="en-IN" sz="1400" spc="-1" strike="noStrike">
              <a:latin typeface="Arial"/>
            </a:endParaRPr>
          </a:p>
          <a:p>
            <a:pPr>
              <a:lnSpc>
                <a:spcPct val="90000"/>
              </a:lnSpc>
              <a:spcBef>
                <a:spcPts val="1001"/>
              </a:spcBef>
              <a:tabLst>
                <a:tab algn="l" pos="0"/>
              </a:tabLst>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IN" sz="1400" spc="-1" strike="noStrike">
              <a:latin typeface="Arial"/>
            </a:endParaRPr>
          </a:p>
          <a:p>
            <a:pPr>
              <a:lnSpc>
                <a:spcPct val="90000"/>
              </a:lnSpc>
              <a:spcBef>
                <a:spcPts val="1001"/>
              </a:spcBef>
              <a:tabLst>
                <a:tab algn="l" pos="0"/>
              </a:tabLst>
            </a:pPr>
            <a:r>
              <a:rPr b="0" lang="en-US" sz="1400" spc="-1" strike="noStrike">
                <a:solidFill>
                  <a:srgbClr val="000000"/>
                </a:solidFill>
                <a:latin typeface="Arial"/>
                <a:ea typeface="DejaVu Sans"/>
              </a:rPr>
              <a:t>   </a:t>
            </a:r>
            <a:r>
              <a:rPr b="0" lang="en-US" sz="1800" spc="-1" strike="noStrike">
                <a:solidFill>
                  <a:srgbClr val="000000"/>
                </a:solidFill>
                <a:latin typeface="Arial"/>
                <a:ea typeface="DejaVu Sans"/>
              </a:rPr>
              <a:t>Let us now see how the methods and fields are created inside a class and how they are used in upcoming slides....</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Class contd..</a:t>
            </a:r>
            <a:endParaRPr b="0" lang="en-US" sz="4400" spc="-1" strike="noStrike">
              <a:solidFill>
                <a:srgbClr val="000000"/>
              </a:solidFill>
              <a:latin typeface="Arial"/>
            </a:endParaRPr>
          </a:p>
        </p:txBody>
      </p:sp>
      <p:sp>
        <p:nvSpPr>
          <p:cNvPr id="162" name="TextShape 2"/>
          <p:cNvSpPr txBox="1"/>
          <p:nvPr/>
        </p:nvSpPr>
        <p:spPr>
          <a:xfrm>
            <a:off x="313560" y="1575720"/>
            <a:ext cx="8415720" cy="4724640"/>
          </a:xfrm>
          <a:prstGeom prst="rect">
            <a:avLst/>
          </a:prstGeom>
          <a:noFill/>
          <a:ln>
            <a:noFill/>
          </a:ln>
        </p:spPr>
        <p:txBody>
          <a:bodyPr lIns="0" rIns="0" tIns="0" bIns="0" anchor="ctr">
            <a:normAutofit fontScale="60000"/>
          </a:bodyPr>
          <a:p>
            <a:pPr>
              <a:lnSpc>
                <a:spcPct val="90000"/>
              </a:lnSpc>
              <a:spcBef>
                <a:spcPts val="1001"/>
              </a:spcBef>
              <a:tabLst>
                <a:tab algn="l" pos="0"/>
              </a:tabLst>
            </a:pPr>
            <a:r>
              <a:rPr b="1" lang="en-US" sz="1800" spc="-1" strike="noStrike">
                <a:solidFill>
                  <a:srgbClr val="000000"/>
                </a:solidFill>
                <a:latin typeface="Arial"/>
                <a:ea typeface="DejaVu Sans"/>
              </a:rPr>
              <a:t>Method</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A method is a collection of statements that performs some operation on the data </a:t>
            </a:r>
            <a:r>
              <a:rPr b="0" lang="en-US" sz="1800" spc="-1" strike="noStrike">
                <a:solidFill>
                  <a:srgbClr val="000000"/>
                </a:solidFill>
                <a:latin typeface="Arial"/>
                <a:ea typeface="DejaVu Sans"/>
              </a:rPr>
              <a:t>defined inside a class. For example, the println() method that we have used in our </a:t>
            </a:r>
            <a:r>
              <a:rPr b="0" lang="en-US" sz="1800" spc="-1" strike="noStrike">
                <a:solidFill>
                  <a:srgbClr val="000000"/>
                </a:solidFill>
                <a:latin typeface="Arial"/>
                <a:ea typeface="DejaVu Sans"/>
              </a:rPr>
              <a:t>programs is an inbuilt method that displays the string enclosed within brackets. </a:t>
            </a:r>
            <a:r>
              <a:rPr b="0" lang="en-US" sz="1800" spc="-1" strike="noStrike">
                <a:solidFill>
                  <a:srgbClr val="000000"/>
                </a:solidFill>
                <a:latin typeface="Arial"/>
                <a:ea typeface="DejaVu Sans"/>
              </a:rPr>
              <a:t>There are number of other inbuild(predefined) methods in Java. Similiarly we can </a:t>
            </a:r>
            <a:r>
              <a:rPr b="0" lang="en-US" sz="1800" spc="-1" strike="noStrike">
                <a:solidFill>
                  <a:srgbClr val="000000"/>
                </a:solidFill>
                <a:latin typeface="Arial"/>
                <a:ea typeface="DejaVu Sans"/>
              </a:rPr>
              <a:t>also create our own methods as per our need.</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DejaVu Sans"/>
              </a:rPr>
              <a:t>public int demoMethod(int number1, int number2){</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Int sum = number1+ number2;</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System.out.println(result);</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1" lang="en-US" sz="1800" spc="-1" strike="noStrike">
                <a:solidFill>
                  <a:srgbClr val="000000"/>
                </a:solidFill>
                <a:latin typeface="Arial"/>
                <a:ea typeface="DejaVu Sans"/>
              </a:rPr>
              <a:t>Field</a:t>
            </a:r>
            <a:endParaRPr b="0" lang="en-IN" sz="1800" spc="-1" strike="noStrike">
              <a:latin typeface="Arial"/>
            </a:endParaRPr>
          </a:p>
          <a:p>
            <a:pPr marL="228600" indent="-228240">
              <a:lnSpc>
                <a:spcPct val="90000"/>
              </a:lnSpc>
              <a:spcBef>
                <a:spcPts val="1001"/>
              </a:spcBef>
              <a:tabLst>
                <a:tab algn="l" pos="0"/>
              </a:tabLst>
            </a:pPr>
            <a:r>
              <a:rPr b="0" lang="en-US" sz="1800" spc="-1" strike="noStrike">
                <a:solidFill>
                  <a:srgbClr val="000000"/>
                </a:solidFill>
                <a:latin typeface="Arial"/>
                <a:ea typeface="Arial"/>
              </a:rPr>
              <a:t>A Java field is declared using the following syntax:</a:t>
            </a:r>
            <a:endParaRPr b="0" lang="en-IN" sz="1800" spc="-1" strike="noStrike">
              <a:latin typeface="Arial"/>
            </a:endParaRPr>
          </a:p>
          <a:p>
            <a:pPr marL="228600" indent="-228240">
              <a:lnSpc>
                <a:spcPct val="90000"/>
              </a:lnSpc>
              <a:spcBef>
                <a:spcPts val="1001"/>
              </a:spcBef>
              <a:tabLst>
                <a:tab algn="l" pos="0"/>
              </a:tabLst>
            </a:pPr>
            <a:r>
              <a:rPr b="0" lang="en-US" sz="1800" spc="-1" strike="noStrike">
                <a:solidFill>
                  <a:srgbClr val="000000"/>
                </a:solidFill>
                <a:latin typeface="Arial"/>
                <a:ea typeface="Arial"/>
              </a:rPr>
              <a:t>[access_modifier] [static] [final] type name [= initial value] ;</a:t>
            </a:r>
            <a:endParaRPr b="0" lang="en-IN" sz="1800" spc="-1" strike="noStrike">
              <a:latin typeface="Arial"/>
            </a:endParaRPr>
          </a:p>
          <a:p>
            <a:pPr marL="228600" indent="-228240">
              <a:lnSpc>
                <a:spcPct val="90000"/>
              </a:lnSpc>
              <a:spcBef>
                <a:spcPts val="1001"/>
              </a:spcBef>
              <a:tabLst>
                <a:tab algn="l" pos="0"/>
              </a:tabLst>
            </a:pPr>
            <a:r>
              <a:rPr b="0" lang="en-US" sz="1800" spc="-1" strike="noStrike">
                <a:solidFill>
                  <a:srgbClr val="000000"/>
                </a:solidFill>
                <a:latin typeface="Arial"/>
                <a:ea typeface="Arial"/>
              </a:rPr>
              <a:t>The square brackets [ ] around some of the keywords mean that this option is </a:t>
            </a:r>
            <a:r>
              <a:rPr b="0" lang="en-US" sz="1800" spc="-1" strike="noStrike">
                <a:solidFill>
                  <a:srgbClr val="000000"/>
                </a:solidFill>
                <a:latin typeface="Arial"/>
                <a:ea typeface="Arial"/>
              </a:rPr>
              <a:t>optional. Only type and name are required.</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a:p>
            <a:pPr marL="228600" indent="-228240">
              <a:lnSpc>
                <a:spcPct val="90000"/>
              </a:lnSpc>
              <a:spcBef>
                <a:spcPts val="1001"/>
              </a:spcBef>
              <a:tabLst>
                <a:tab algn="l" pos="0"/>
              </a:tabLst>
            </a:pPr>
            <a:r>
              <a:rPr b="0" lang="en-US" sz="1800" spc="-1" strike="noStrike">
                <a:solidFill>
                  <a:srgbClr val="000000"/>
                </a:solidFill>
                <a:latin typeface="Arial"/>
                <a:ea typeface="DejaVu Sans"/>
              </a:rPr>
              <a:t>private static final companyName = "RXLOGIX CORPORATION PVT LTD"</a:t>
            </a:r>
            <a:endParaRPr b="0" lang="en-IN" sz="1800" spc="-1" strike="noStrike">
              <a:latin typeface="Arial"/>
            </a:endParaRPr>
          </a:p>
          <a:p>
            <a:pPr>
              <a:lnSpc>
                <a:spcPct val="90000"/>
              </a:lnSpc>
              <a:spcBef>
                <a:spcPts val="1001"/>
              </a:spcBef>
              <a:tabLst>
                <a:tab algn="l" pos="0"/>
              </a:tabLst>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46044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Static and Non-static Fields</a:t>
            </a:r>
            <a:br/>
            <a:endParaRPr b="0" lang="en-US" sz="4400" spc="-1" strike="noStrike">
              <a:solidFill>
                <a:srgbClr val="000000"/>
              </a:solidFill>
              <a:latin typeface="Arial"/>
            </a:endParaRPr>
          </a:p>
        </p:txBody>
      </p:sp>
      <p:sp>
        <p:nvSpPr>
          <p:cNvPr id="164" name="TextShape 2"/>
          <p:cNvSpPr txBox="1"/>
          <p:nvPr/>
        </p:nvSpPr>
        <p:spPr>
          <a:xfrm>
            <a:off x="313560" y="1360080"/>
            <a:ext cx="8631360" cy="5414760"/>
          </a:xfrm>
          <a:prstGeom prst="rect">
            <a:avLst/>
          </a:prstGeom>
          <a:noFill/>
          <a:ln>
            <a:noFill/>
          </a:ln>
        </p:spPr>
        <p:txBody>
          <a:bodyPr lIns="0" rIns="0" tIns="0" bIns="0" anchor="ctr">
            <a:normAutofit/>
          </a:bodyPr>
          <a:p>
            <a:pPr>
              <a:lnSpc>
                <a:spcPct val="90000"/>
              </a:lnSpc>
              <a:spcBef>
                <a:spcPts val="1001"/>
              </a:spcBef>
              <a:tabLst>
                <a:tab algn="l" pos="0"/>
              </a:tabLst>
            </a:pPr>
            <a:r>
              <a:rPr b="0" lang="en-US" sz="1800" spc="-1" strike="noStrike">
                <a:solidFill>
                  <a:srgbClr val="000000"/>
                </a:solidFill>
                <a:latin typeface="Arial"/>
                <a:ea typeface="Arial"/>
              </a:rPr>
              <a:t>A Java field can be static or non-static.</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A static field belongs to the class. Thus, no matter how many objects you create of that class, there will only exist one field located in the class, and the value of that field is the same, no matter from which object it is accessed. Here is a diagram illustrating static fields</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public class Customer {</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    </a:t>
            </a:r>
            <a:r>
              <a:rPr b="1" lang="en-US" sz="1800" spc="-1" strike="noStrike">
                <a:solidFill>
                  <a:srgbClr val="000000"/>
                </a:solidFill>
                <a:latin typeface="Arial"/>
                <a:ea typeface="Arial"/>
              </a:rPr>
              <a:t>static</a:t>
            </a:r>
            <a:r>
              <a:rPr b="0" lang="en-US" sz="1800" spc="-1" strike="noStrike">
                <a:solidFill>
                  <a:srgbClr val="000000"/>
                </a:solidFill>
                <a:latin typeface="Arial"/>
                <a:ea typeface="Arial"/>
              </a:rPr>
              <a:t> String staticField;</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String nonStaticField;</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Arial"/>
              </a:rPr>
              <a:t>Static fields are located in the class, so you don't need an instance of the class to access static fields. You just write the class name in front, like this:</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Customer.staticField = "XYZ";</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Arial"/>
              </a:rPr>
              <a:t>To access a non-static field you need an instance of the class (an object) on which  you can access it. Here is an example: </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Customer customer = new Customer();</a:t>
            </a:r>
            <a:endParaRPr b="0" lang="en-IN" sz="1800" spc="-1" strike="noStrike">
              <a:latin typeface="Arial"/>
            </a:endParaRPr>
          </a:p>
          <a:p>
            <a:pPr marL="228600" indent="-228240">
              <a:lnSpc>
                <a:spcPct val="90000"/>
              </a:lnSpc>
              <a:spcBef>
                <a:spcPts val="1001"/>
              </a:spcBef>
              <a:buClr>
                <a:srgbClr val="000000"/>
              </a:buClr>
              <a:buFont typeface="Arial"/>
              <a:buChar char="•"/>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customer.nonStaticField = "value";</a:t>
            </a:r>
            <a:endParaRPr b="0" lang="en-IN" sz="1800" spc="-1" strike="noStrike">
              <a:latin typeface="Arial"/>
            </a:endParaRPr>
          </a:p>
          <a:p>
            <a:pPr>
              <a:lnSpc>
                <a:spcPct val="90000"/>
              </a:lnSpc>
              <a:spcBef>
                <a:spcPts val="1001"/>
              </a:spcBef>
              <a:tabLst>
                <a:tab algn="l" pos="0"/>
              </a:tabLst>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System.out.println(customer.nonStaticField);</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Access Modifiers in Java</a:t>
            </a:r>
            <a:endParaRPr b="0" lang="en-US" sz="4400" spc="-1" strike="noStrike">
              <a:solidFill>
                <a:srgbClr val="000000"/>
              </a:solidFill>
              <a:latin typeface="Arial"/>
            </a:endParaRPr>
          </a:p>
        </p:txBody>
      </p:sp>
      <p:sp>
        <p:nvSpPr>
          <p:cNvPr id="166" name="TextShape 2"/>
          <p:cNvSpPr txBox="1"/>
          <p:nvPr/>
        </p:nvSpPr>
        <p:spPr>
          <a:xfrm>
            <a:off x="169560" y="1949400"/>
            <a:ext cx="8818200" cy="4911480"/>
          </a:xfrm>
          <a:prstGeom prst="rect">
            <a:avLst/>
          </a:prstGeom>
          <a:noFill/>
          <a:ln>
            <a:noFill/>
          </a:ln>
        </p:spPr>
        <p:txBody>
          <a:bodyPr lIns="0" rIns="0" tIns="0" bIns="0" anchor="ctr">
            <a:normAutofit/>
          </a:bodyPr>
          <a:p>
            <a:pPr>
              <a:lnSpc>
                <a:spcPct val="90000"/>
              </a:lnSpc>
              <a:spcBef>
                <a:spcPts val="1001"/>
              </a:spcBef>
              <a:tabLst>
                <a:tab algn="l" pos="0"/>
              </a:tabLst>
            </a:pPr>
            <a:r>
              <a:rPr b="0" lang="en-US" sz="2000" spc="-1" strike="noStrike">
                <a:solidFill>
                  <a:srgbClr val="000000"/>
                </a:solidFill>
                <a:latin typeface="Arial"/>
                <a:ea typeface="DejaVu Sans"/>
              </a:rPr>
              <a:t>A modifier assigns certain characteristics to the methods, data and variables. It specifies the availability of the class and its data members to the other classes in Project. Variables and methods can be at any of the following access level default, public, protected or private.</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1" lang="en-US" sz="2000" spc="-1" strike="noStrike">
                <a:solidFill>
                  <a:srgbClr val="000000"/>
                </a:solidFill>
                <a:latin typeface="Arial"/>
                <a:ea typeface="DejaVu Sans"/>
              </a:rPr>
              <a:t>default: </a:t>
            </a:r>
            <a:r>
              <a:rPr b="0" lang="en-US" sz="2000" spc="-1" strike="noStrike">
                <a:solidFill>
                  <a:srgbClr val="000000"/>
                </a:solidFill>
                <a:latin typeface="Arial"/>
                <a:ea typeface="DejaVu Sans"/>
              </a:rPr>
              <a:t>If we don't give any explicit modifier to a variable, class or method they will be automatically treated as default. It  means that access is permitted from any method only in classes that are members of the same package as the target. </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1" lang="en-US" sz="2000" spc="-1" strike="noStrike">
                <a:solidFill>
                  <a:srgbClr val="000000"/>
                </a:solidFill>
                <a:latin typeface="Arial"/>
                <a:ea typeface="DejaVu Sans"/>
              </a:rPr>
              <a:t>public: </a:t>
            </a:r>
            <a:r>
              <a:rPr b="0" lang="en-US" sz="2000" spc="-1" strike="noStrike">
                <a:solidFill>
                  <a:srgbClr val="000000"/>
                </a:solidFill>
                <a:latin typeface="Arial"/>
                <a:ea typeface="DejaVu Sans"/>
              </a:rPr>
              <a:t>public variable, class or methods can be accessed by all classes in our application</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1" lang="en-US" sz="2000" spc="-1" strike="noStrike">
                <a:solidFill>
                  <a:srgbClr val="000000"/>
                </a:solidFill>
                <a:latin typeface="Arial"/>
                <a:ea typeface="DejaVu Sans"/>
              </a:rPr>
              <a:t>protected:</a:t>
            </a:r>
            <a:r>
              <a:rPr b="0" lang="en-US" sz="2000" spc="-1" strike="noStrike">
                <a:solidFill>
                  <a:srgbClr val="000000"/>
                </a:solidFill>
                <a:latin typeface="Arial"/>
                <a:ea typeface="DejaVu Sans"/>
              </a:rPr>
              <a:t> </a:t>
            </a:r>
            <a:r>
              <a:rPr b="0" lang="en-US" sz="2000" spc="-1" strike="noStrike">
                <a:solidFill>
                  <a:srgbClr val="000000"/>
                </a:solidFill>
                <a:latin typeface="Arial"/>
                <a:ea typeface="Arial"/>
              </a:rPr>
              <a:t>The protected access modifier is like the package modifier, except subclasses of the class can also access the variable or methods, even if the subclass is not located in the same package.</a:t>
            </a:r>
            <a:endParaRPr b="0" lang="en-IN" sz="2000" spc="-1" strike="noStrike">
              <a:latin typeface="Arial"/>
            </a:endParaRPr>
          </a:p>
          <a:p>
            <a:pPr marL="457200" indent="-456840">
              <a:lnSpc>
                <a:spcPct val="90000"/>
              </a:lnSpc>
              <a:spcBef>
                <a:spcPts val="1001"/>
              </a:spcBef>
              <a:buClr>
                <a:srgbClr val="000000"/>
              </a:buClr>
              <a:buFont typeface="Arial"/>
              <a:buAutoNum type="arabicParenR"/>
              <a:tabLst>
                <a:tab algn="l" pos="0"/>
              </a:tabLst>
            </a:pPr>
            <a:r>
              <a:rPr b="1" lang="en-US" sz="2000" spc="-1" strike="noStrike">
                <a:solidFill>
                  <a:srgbClr val="000000"/>
                </a:solidFill>
                <a:latin typeface="Arial"/>
                <a:ea typeface="DejaVu Sans"/>
              </a:rPr>
              <a:t>private: </a:t>
            </a:r>
            <a:r>
              <a:rPr b="0" lang="en-US" sz="2000" spc="-1" strike="noStrike">
                <a:solidFill>
                  <a:srgbClr val="000000"/>
                </a:solidFill>
                <a:latin typeface="Arial"/>
                <a:ea typeface="DejaVu Sans"/>
              </a:rPr>
              <a:t>private variables or methods can be accessed only from the methods of the class to which it belongs, A subclass also does not have access to the private variables.</a:t>
            </a:r>
            <a:endParaRPr b="0" lang="en-IN" sz="2000" spc="-1" strike="noStrike">
              <a:latin typeface="Arial"/>
            </a:endParaRPr>
          </a:p>
          <a:p>
            <a:pPr marL="228600" indent="-228240">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Object</a:t>
            </a:r>
            <a:endParaRPr b="0" lang="en-US" sz="4400" spc="-1" strike="noStrike">
              <a:solidFill>
                <a:srgbClr val="000000"/>
              </a:solidFill>
              <a:latin typeface="Arial"/>
            </a:endParaRPr>
          </a:p>
        </p:txBody>
      </p:sp>
      <p:sp>
        <p:nvSpPr>
          <p:cNvPr id="168" name="TextShape 2"/>
          <p:cNvSpPr txBox="1"/>
          <p:nvPr/>
        </p:nvSpPr>
        <p:spPr>
          <a:xfrm>
            <a:off x="284760" y="1611720"/>
            <a:ext cx="8401320" cy="4940280"/>
          </a:xfrm>
          <a:prstGeom prst="rect">
            <a:avLst/>
          </a:prstGeom>
          <a:noFill/>
          <a:ln>
            <a:noFill/>
          </a:ln>
        </p:spPr>
        <p:txBody>
          <a:bodyPr lIns="0" rIns="0" tIns="0" bIns="0" anchor="ctr">
            <a:noAutofit/>
          </a:bodyPr>
          <a:p>
            <a:pPr>
              <a:lnSpc>
                <a:spcPct val="90000"/>
              </a:lnSpc>
              <a:spcBef>
                <a:spcPts val="1001"/>
              </a:spcBef>
              <a:tabLst>
                <a:tab algn="l" pos="0"/>
              </a:tabLst>
            </a:pPr>
            <a:r>
              <a:rPr b="0" lang="en-US" sz="2000" spc="-1" strike="noStrike">
                <a:solidFill>
                  <a:srgbClr val="000000"/>
                </a:solidFill>
                <a:latin typeface="Arial"/>
                <a:ea typeface="DejaVu Sans"/>
              </a:rPr>
              <a:t>Object is an instance of a class and required to access members of a class.In java </a:t>
            </a:r>
            <a:r>
              <a:rPr b="1" lang="en-US" sz="2000" spc="-1" strike="noStrike">
                <a:solidFill>
                  <a:srgbClr val="000000"/>
                </a:solidFill>
                <a:latin typeface="Arial"/>
                <a:ea typeface="DejaVu Sans"/>
              </a:rPr>
              <a:t>new </a:t>
            </a:r>
            <a:r>
              <a:rPr b="0" lang="en-US" sz="2000" spc="-1" strike="noStrike">
                <a:solidFill>
                  <a:srgbClr val="000000"/>
                </a:solidFill>
                <a:latin typeface="Arial"/>
                <a:ea typeface="DejaVu Sans"/>
              </a:rPr>
              <a:t>keyword is used to create new objects. Here is an example of creating an object of type Employee.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Employee e;           //declare the variable of type Employee class</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 = new Employee(); //instantiate the object</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The first statement declares a variable to hold the object reference and the second one actually assigns the object reference to the variable.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We can create any number of objects of Employee class.</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Employee e1= new Employee()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Employee e2 = new Employee()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It is important to understand that each object has its own copy of the instance varibales of its class. This means that any changes to the variable of one object have no effect on the variable of another. </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Accessing Class Members</a:t>
            </a:r>
            <a:endParaRPr b="0" lang="en-US" sz="4400" spc="-1" strike="noStrike">
              <a:solidFill>
                <a:srgbClr val="000000"/>
              </a:solidFill>
              <a:latin typeface="Arial"/>
            </a:endParaRPr>
          </a:p>
        </p:txBody>
      </p:sp>
      <p:sp>
        <p:nvSpPr>
          <p:cNvPr id="170" name="TextShape 2"/>
          <p:cNvSpPr txBox="1"/>
          <p:nvPr/>
        </p:nvSpPr>
        <p:spPr>
          <a:xfrm>
            <a:off x="370800" y="1719360"/>
            <a:ext cx="8114040" cy="4077720"/>
          </a:xfrm>
          <a:prstGeom prst="rect">
            <a:avLst/>
          </a:prstGeom>
          <a:noFill/>
          <a:ln>
            <a:noFill/>
          </a:ln>
        </p:spPr>
        <p:txBody>
          <a:bodyPr lIns="0" rIns="0" tIns="0" bIns="0" anchor="ctr">
            <a:normAutofit fontScale="67000"/>
          </a:bodyPr>
          <a:p>
            <a:pPr>
              <a:lnSpc>
                <a:spcPct val="90000"/>
              </a:lnSpc>
              <a:spcBef>
                <a:spcPts val="1001"/>
              </a:spcBef>
              <a:tabLst>
                <a:tab algn="l" pos="0"/>
              </a:tabLst>
            </a:pPr>
            <a:r>
              <a:rPr b="0" lang="en-US" sz="2000" spc="-1" strike="noStrike">
                <a:solidFill>
                  <a:srgbClr val="000000"/>
                </a:solidFill>
                <a:latin typeface="Arial"/>
                <a:ea typeface="DejaVu Sans"/>
              </a:rPr>
              <a:t>Now that we have created objects, each containing its own set of variables, we should assign values to these variables in order to use them in our program.</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object_name.variable_name = value;    // to access class fields</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object_name.method_name(arguments); // to access class methods</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class DemoClass {</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public static void maine(String s[])  {</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Employee e1 = new Employee();</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e1.name = "Ram";</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e1.age = 24;</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System.out.println("Employee name "+e1.name);</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System.out.println("Employee age  "+ e1.age);</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a:t>
            </a:r>
            <a:endParaRPr b="0" lang="en-IN" sz="16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DejaVu Sans"/>
              </a:rPr>
              <a:t>}</a:t>
            </a:r>
            <a:endParaRPr b="0" lang="en-IN" sz="1600" spc="-1" strike="noStrike">
              <a:latin typeface="Arial"/>
            </a:endParaRPr>
          </a:p>
          <a:p>
            <a:pPr>
              <a:lnSpc>
                <a:spcPct val="90000"/>
              </a:lnSpc>
              <a:spcBef>
                <a:spcPts val="1001"/>
              </a:spcBef>
              <a:tabLst>
                <a:tab algn="l" pos="0"/>
              </a:tabLst>
            </a:pPr>
            <a:endParaRPr b="0" lang="en-IN" sz="1600" spc="-1" strike="noStrike">
              <a:latin typeface="Arial"/>
            </a:endParaRPr>
          </a:p>
          <a:p>
            <a:pPr>
              <a:lnSpc>
                <a:spcPct val="90000"/>
              </a:lnSpc>
              <a:spcBef>
                <a:spcPts val="10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Naming Conventions in Java</a:t>
            </a:r>
            <a:endParaRPr b="0" lang="en-US" sz="4400" spc="-1" strike="noStrike">
              <a:solidFill>
                <a:srgbClr val="000000"/>
              </a:solidFill>
              <a:latin typeface="Arial"/>
            </a:endParaRPr>
          </a:p>
        </p:txBody>
      </p:sp>
      <p:sp>
        <p:nvSpPr>
          <p:cNvPr id="172" name="TextShape 2"/>
          <p:cNvSpPr txBox="1"/>
          <p:nvPr/>
        </p:nvSpPr>
        <p:spPr>
          <a:xfrm>
            <a:off x="457200" y="1604520"/>
            <a:ext cx="8228880" cy="4724640"/>
          </a:xfrm>
          <a:prstGeom prst="rect">
            <a:avLst/>
          </a:prstGeom>
          <a:noFill/>
          <a:ln>
            <a:noFill/>
          </a:ln>
        </p:spPr>
        <p:txBody>
          <a:bodyPr lIns="0" rIns="0" tIns="0" bIns="0" anchor="ctr">
            <a:noAutofit/>
          </a:bodyPr>
          <a:p>
            <a:pPr>
              <a:lnSpc>
                <a:spcPct val="90000"/>
              </a:lnSpc>
              <a:spcBef>
                <a:spcPts val="1001"/>
              </a:spcBef>
              <a:tabLst>
                <a:tab algn="l" pos="0"/>
              </a:tabLst>
            </a:pPr>
            <a:r>
              <a:rPr b="1" lang="en-US" sz="2000" spc="-1" strike="noStrike">
                <a:solidFill>
                  <a:srgbClr val="000000"/>
                </a:solidFill>
                <a:latin typeface="Arial"/>
                <a:ea typeface="DejaVu Sans"/>
              </a:rPr>
              <a:t>For class:</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First Letter of each word of a class name is capitalized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Example: MyFirstClass, String, StringBuffer, etc..</a:t>
            </a: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For method:</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In case of methods first letter of each word except the first word is capitalized.</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Example: setName, showData, getText</a:t>
            </a: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For static variable: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In case of static variable all letters of each word are capitalized. In case of more than one word, words are seprated by underscore ( _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Example: </a:t>
            </a:r>
            <a:r>
              <a:rPr b="0" lang="en-US" sz="1800" spc="-1" strike="noStrike">
                <a:solidFill>
                  <a:srgbClr val="000000"/>
                </a:solidFill>
                <a:latin typeface="Arial"/>
                <a:ea typeface="DejaVu Sans"/>
              </a:rPr>
              <a:t>CITY, SCHOOL_NAME, COMPANY_ADDRESS</a:t>
            </a:r>
            <a:endParaRPr b="0" lang="en-IN" sz="1800" spc="-1" strike="noStrike">
              <a:latin typeface="Arial"/>
            </a:endParaRPr>
          </a:p>
          <a:p>
            <a:pPr>
              <a:lnSpc>
                <a:spcPct val="90000"/>
              </a:lnSpc>
              <a:spcBef>
                <a:spcPts val="10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IN" sz="2800" spc="-1" strike="noStrike">
                <a:solidFill>
                  <a:srgbClr val="ffffff"/>
                </a:solidFill>
                <a:latin typeface="Calibri"/>
                <a:ea typeface="Calibri"/>
              </a:rPr>
              <a:t>Agenda</a:t>
            </a:r>
            <a:endParaRPr b="0" lang="en-IN" sz="2800" spc="-1" strike="noStrike">
              <a:latin typeface="Arial"/>
            </a:endParaRPr>
          </a:p>
        </p:txBody>
      </p:sp>
      <p:sp>
        <p:nvSpPr>
          <p:cNvPr id="133" name="CustomShape 2"/>
          <p:cNvSpPr/>
          <p:nvPr/>
        </p:nvSpPr>
        <p:spPr>
          <a:xfrm>
            <a:off x="225000" y="1089720"/>
            <a:ext cx="7958160" cy="46904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Installation and Setup</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What is Java</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Compilation and Execution Process. </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Understanding JDK, JVM &amp; JRE.</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Compiled vs Interpreted Languages.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Keywords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Identifiers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Calibri"/>
              </a:rPr>
              <a:t>Data Types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Operators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Calibri"/>
              </a:rPr>
              <a:t>Class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Calibri"/>
              </a:rPr>
              <a:t>Object</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Calibri"/>
              </a:rPr>
              <a:t>Access Modifiers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Conditional Statements</a:t>
            </a:r>
            <a:endParaRPr b="0" lang="en-IN" sz="2000" spc="-1" strike="noStrike">
              <a:latin typeface="Arial"/>
            </a:endParaRPr>
          </a:p>
          <a:p>
            <a:pPr lvl="2" marL="800280" indent="-113400">
              <a:lnSpc>
                <a:spcPct val="100000"/>
              </a:lnSpc>
              <a:buClr>
                <a:srgbClr val="808080"/>
              </a:buClr>
              <a:buFont typeface="Times New Roman"/>
              <a:buChar char="•"/>
            </a:pPr>
            <a:r>
              <a:rPr b="0" lang="en-IN" sz="2000" spc="-1" strike="noStrike">
                <a:solidFill>
                  <a:srgbClr val="808080"/>
                </a:solidFill>
                <a:latin typeface="Calibri"/>
                <a:ea typeface="DejaVu Sans"/>
              </a:rPr>
              <a:t>Loops</a:t>
            </a:r>
            <a:endParaRPr b="0" lang="en-IN" sz="2000" spc="-1" strike="noStrike">
              <a:latin typeface="Arial"/>
            </a:endParaRPr>
          </a:p>
          <a:p>
            <a:pPr marL="177840" indent="457200">
              <a:lnSpc>
                <a:spcPct val="100000"/>
              </a:lnSpc>
              <a:tabLst>
                <a:tab algn="l" pos="0"/>
              </a:tabLst>
            </a:pPr>
            <a:endParaRPr b="0" lang="en-IN" sz="2000" spc="-1" strike="noStrike">
              <a:latin typeface="Arial"/>
            </a:endParaRPr>
          </a:p>
          <a:p>
            <a:pPr marL="177840" indent="-176040">
              <a:lnSpc>
                <a:spcPct val="100000"/>
              </a:lnSpc>
              <a:tabLst>
                <a:tab algn="l" pos="0"/>
              </a:tabLst>
            </a:pPr>
            <a:endParaRPr b="0" lang="en-IN" sz="2000" spc="-1" strike="noStrike">
              <a:latin typeface="Arial"/>
            </a:endParaRPr>
          </a:p>
        </p:txBody>
      </p:sp>
      <p:sp>
        <p:nvSpPr>
          <p:cNvPr id="134" name="CustomShape 3"/>
          <p:cNvSpPr/>
          <p:nvPr/>
        </p:nvSpPr>
        <p:spPr>
          <a:xfrm>
            <a:off x="0" y="6624720"/>
            <a:ext cx="2970720" cy="214920"/>
          </a:xfrm>
          <a:prstGeom prst="rect">
            <a:avLst/>
          </a:prstGeom>
          <a:noFill/>
          <a:ln>
            <a:noFill/>
          </a:ln>
        </p:spPr>
        <p:style>
          <a:lnRef idx="0"/>
          <a:fillRef idx="0"/>
          <a:effectRef idx="0"/>
          <a:fontRef idx="minor"/>
        </p:style>
        <p:txBody>
          <a:bodyPr lIns="90000" rIns="90000" tIns="45000" bIns="45000">
            <a:noAutofit/>
          </a:bodyPr>
          <a:p>
            <a:pPr>
              <a:lnSpc>
                <a:spcPct val="100000"/>
              </a:lnSpc>
            </a:pPr>
            <a:fld id="{8089933A-5A4B-4196-B22D-A9CDF790B48E}" type="slidenum">
              <a:rPr b="0" lang="en-IN" sz="1800" spc="-1" strike="noStrike">
                <a:solidFill>
                  <a:srgbClr val="000000"/>
                </a:solidFill>
                <a:latin typeface="Calibri"/>
                <a:ea typeface="Calibri"/>
              </a:rPr>
              <a:t>&lt;number&gt;</a:t>
            </a:fld>
            <a:endParaRPr b="0" lang="en-IN" sz="1800" spc="-1" strike="noStrike">
              <a:latin typeface="Arial"/>
            </a:endParaRPr>
          </a:p>
        </p:txBody>
      </p:sp>
    </p:spTree>
  </p:cSld>
  <p:transition spd="med">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74" name="CustomShape 2"/>
          <p:cNvSpPr/>
          <p:nvPr/>
        </p:nvSpPr>
        <p:spPr>
          <a:xfrm>
            <a:off x="508320" y="135648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1. if</a:t>
            </a:r>
            <a:endParaRPr b="0" lang="en-IN" sz="2000" spc="-1" strike="noStrike">
              <a:latin typeface="Arial"/>
            </a:endParaRPr>
          </a:p>
          <a:p>
            <a:pPr>
              <a:lnSpc>
                <a:spcPct val="100000"/>
              </a:lnSpc>
            </a:pPr>
            <a:r>
              <a:rPr b="0" i="1" lang="en-IN" sz="1600" spc="-1" strike="noStrike">
                <a:solidFill>
                  <a:srgbClr val="808080"/>
                </a:solidFill>
                <a:latin typeface="Calibri"/>
                <a:ea typeface="Calibri"/>
              </a:rPr>
              <a:t>if(condition) </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Statements to execute if</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condition is true</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2000" spc="-1" strike="noStrike">
                <a:solidFill>
                  <a:srgbClr val="808080"/>
                </a:solidFill>
                <a:latin typeface="Calibri"/>
                <a:ea typeface="Calibri"/>
              </a:rPr>
              <a:t>2. if-else</a:t>
            </a:r>
            <a:endParaRPr b="0" lang="en-IN" sz="2000" spc="-1" strike="noStrike">
              <a:latin typeface="Arial"/>
            </a:endParaRPr>
          </a:p>
          <a:p>
            <a:pPr>
              <a:lnSpc>
                <a:spcPct val="100000"/>
              </a:lnSpc>
            </a:pPr>
            <a:r>
              <a:rPr b="0" i="1" lang="en-IN" sz="1600" spc="-1" strike="noStrike">
                <a:solidFill>
                  <a:srgbClr val="808080"/>
                </a:solidFill>
                <a:latin typeface="Calibri"/>
                <a:ea typeface="Calibri"/>
              </a:rPr>
              <a:t>if (condition)</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Executes this block if</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condition is true</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r>
              <a:rPr b="0" i="1" lang="en-IN" sz="1600" spc="-1" strike="noStrike">
                <a:solidFill>
                  <a:srgbClr val="808080"/>
                </a:solidFill>
                <a:latin typeface="Calibri"/>
                <a:ea typeface="Calibri"/>
              </a:rPr>
              <a:t>else</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Executes this block if</a:t>
            </a:r>
            <a:endParaRPr b="0" lang="en-IN" sz="1600" spc="-1" strike="noStrike">
              <a:latin typeface="Arial"/>
            </a:endParaRPr>
          </a:p>
          <a:p>
            <a:pPr>
              <a:lnSpc>
                <a:spcPct val="100000"/>
              </a:lnSpc>
            </a:pPr>
            <a:r>
              <a:rPr b="0" i="1" lang="en-IN" sz="1600" spc="-1" strike="noStrike">
                <a:solidFill>
                  <a:srgbClr val="808080"/>
                </a:solidFill>
                <a:latin typeface="Calibri"/>
                <a:ea typeface="Calibri"/>
              </a:rPr>
              <a:t>    </a:t>
            </a:r>
            <a:r>
              <a:rPr b="0" i="1" lang="en-IN" sz="1600" spc="-1" strike="noStrike">
                <a:solidFill>
                  <a:srgbClr val="808080"/>
                </a:solidFill>
                <a:latin typeface="Calibri"/>
                <a:ea typeface="Calibri"/>
              </a:rPr>
              <a:t>// condition is false</a:t>
            </a:r>
            <a:endParaRPr b="0" lang="en-IN" sz="1600" spc="-1" strike="noStrike">
              <a:latin typeface="Arial"/>
            </a:endParaRPr>
          </a:p>
          <a:p>
            <a:pPr>
              <a:lnSpc>
                <a:spcPct val="100000"/>
              </a:lnSpc>
            </a:pPr>
            <a:r>
              <a:rPr b="0" i="1"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75"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Conditional 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77" name="CustomShape 2"/>
          <p:cNvSpPr/>
          <p:nvPr/>
        </p:nvSpPr>
        <p:spPr>
          <a:xfrm>
            <a:off x="508320" y="135648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3. nested-if</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600" spc="-1" strike="noStrike">
                <a:solidFill>
                  <a:srgbClr val="808080"/>
                </a:solidFill>
                <a:latin typeface="Calibri"/>
                <a:ea typeface="Calibri"/>
              </a:rPr>
              <a:t>if (condition1) </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 Executes when condition1 is true</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if (condition2) </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 Executes when condition2 is true</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78"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Conditional 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80"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4. if-else-if</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600" spc="-1" strike="noStrike">
                <a:solidFill>
                  <a:srgbClr val="808080"/>
                </a:solidFill>
                <a:latin typeface="Calibri"/>
                <a:ea typeface="Calibri"/>
              </a:rPr>
              <a:t>if (condition)</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a:t>
            </a:r>
            <a:endParaRPr b="0" lang="en-IN" sz="1600" spc="-1" strike="noStrike">
              <a:latin typeface="Arial"/>
            </a:endParaRPr>
          </a:p>
          <a:p>
            <a:pPr>
              <a:lnSpc>
                <a:spcPct val="100000"/>
              </a:lnSpc>
            </a:pPr>
            <a:r>
              <a:rPr b="0" lang="en-IN" sz="1600" spc="-1" strike="noStrike">
                <a:solidFill>
                  <a:srgbClr val="808080"/>
                </a:solidFill>
                <a:latin typeface="Calibri"/>
                <a:ea typeface="Calibri"/>
              </a:rPr>
              <a:t>else if (condition)</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else</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81"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Conditional 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83"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5. switch-case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600" spc="-1" strike="noStrike">
                <a:solidFill>
                  <a:srgbClr val="808080"/>
                </a:solidFill>
                <a:latin typeface="Calibri"/>
                <a:ea typeface="Calibri"/>
              </a:rPr>
              <a:t>switch (expression)</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case value1:</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statement1;</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break;</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case value2:</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statement2;</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break;</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case valueN:</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statementN;</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break;</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default: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statementDefault;</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84"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Conditional 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86"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6. break </a:t>
            </a:r>
            <a:r>
              <a:rPr b="0" lang="en-IN" sz="2000" spc="-1" strike="noStrike">
                <a:solidFill>
                  <a:srgbClr val="808080"/>
                </a:solidFill>
                <a:latin typeface="Calibri"/>
                <a:ea typeface="Calibri"/>
              </a:rPr>
              <a:t>-  break is majorly used for:</a:t>
            </a:r>
            <a:endParaRPr b="0" lang="en-IN" sz="2000" spc="-1" strike="noStrike">
              <a:latin typeface="Arial"/>
            </a:endParaRPr>
          </a:p>
          <a:p>
            <a:pPr>
              <a:lnSpc>
                <a:spcPct val="100000"/>
              </a:lnSpc>
            </a:pPr>
            <a:r>
              <a:rPr b="0" lang="en-IN" sz="2000" spc="-1" strike="noStrike">
                <a:solidFill>
                  <a:srgbClr val="808080"/>
                </a:solidFill>
                <a:latin typeface="Calibri"/>
                <a:ea typeface="Calibri"/>
              </a:rPr>
              <a:t>Terminate a sequence in a switch statement, to exit a loop.</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808080"/>
                </a:solidFill>
                <a:latin typeface="Calibri"/>
                <a:ea typeface="Calibri"/>
              </a:rPr>
              <a:t>7. continue </a:t>
            </a:r>
            <a:r>
              <a:rPr b="0" lang="en-IN" sz="2000" spc="-1" strike="noStrike">
                <a:solidFill>
                  <a:srgbClr val="808080"/>
                </a:solidFill>
                <a:latin typeface="Calibri"/>
                <a:ea typeface="Calibri"/>
              </a:rPr>
              <a:t>- continue running the loop but stop processing the remainder of the code in its body for this particular iteration.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808080"/>
                </a:solidFill>
                <a:latin typeface="Calibri"/>
                <a:ea typeface="Calibri"/>
              </a:rPr>
              <a:t>8. return </a:t>
            </a:r>
            <a:r>
              <a:rPr b="0" lang="en-IN" sz="2000" spc="-1" strike="noStrike">
                <a:solidFill>
                  <a:srgbClr val="808080"/>
                </a:solidFill>
                <a:latin typeface="Calibri"/>
                <a:ea typeface="Calibri"/>
              </a:rPr>
              <a:t>-</a:t>
            </a:r>
            <a:r>
              <a:rPr b="1" lang="en-IN" sz="2000" spc="-1" strike="noStrike">
                <a:solidFill>
                  <a:srgbClr val="808080"/>
                </a:solidFill>
                <a:latin typeface="Calibri"/>
                <a:ea typeface="Calibri"/>
              </a:rPr>
              <a:t> </a:t>
            </a:r>
            <a:r>
              <a:rPr b="0" lang="en-IN" sz="2000" spc="-1" strike="noStrike">
                <a:solidFill>
                  <a:srgbClr val="808080"/>
                </a:solidFill>
                <a:latin typeface="Calibri"/>
                <a:ea typeface="Calibri"/>
              </a:rPr>
              <a:t>return statement is used to explicitly return from a method, it causes a program control to transfer back to the caller of the method.</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177840" indent="-49680">
              <a:lnSpc>
                <a:spcPct val="100000"/>
              </a:lnSpc>
              <a:tabLst>
                <a:tab algn="l" pos="0"/>
              </a:tabLst>
            </a:pPr>
            <a:endParaRPr b="0" lang="en-IN" sz="2000" spc="-1" strike="noStrike">
              <a:latin typeface="Arial"/>
            </a:endParaRPr>
          </a:p>
        </p:txBody>
      </p:sp>
      <p:sp>
        <p:nvSpPr>
          <p:cNvPr id="187"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Conditional 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89"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Calibri"/>
                <a:ea typeface="Calibri"/>
              </a:rPr>
              <a:t>1. while </a:t>
            </a:r>
            <a:r>
              <a:rPr b="0" lang="en-IN" sz="2000" spc="-1" strike="noStrike">
                <a:solidFill>
                  <a:srgbClr val="808080"/>
                </a:solidFill>
                <a:latin typeface="Calibri"/>
                <a:ea typeface="Calibri"/>
              </a:rPr>
              <a:t>- while loop is a control flow statement that allows code to be executed repeatedly based on a given Boolean condition.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600" spc="-1" strike="noStrike">
                <a:solidFill>
                  <a:srgbClr val="808080"/>
                </a:solidFill>
                <a:latin typeface="Calibri"/>
                <a:ea typeface="Calibri"/>
              </a:rPr>
              <a:t>while (boolean condition)</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loop statements...</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2000" spc="-1" strike="noStrike">
                <a:solidFill>
                  <a:srgbClr val="808080"/>
                </a:solidFill>
                <a:latin typeface="Calibri"/>
                <a:ea typeface="Calibri"/>
              </a:rPr>
              <a:t>2. do while </a:t>
            </a:r>
            <a:r>
              <a:rPr b="0" lang="en-IN" sz="2000" spc="-1" strike="noStrike">
                <a:solidFill>
                  <a:srgbClr val="808080"/>
                </a:solidFill>
                <a:latin typeface="Calibri"/>
                <a:ea typeface="Calibri"/>
              </a:rPr>
              <a:t>- do while loop is similar to while loop with only difference that it checks for condition after executing the statements.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177840" indent="-49680">
              <a:lnSpc>
                <a:spcPct val="100000"/>
              </a:lnSpc>
              <a:tabLst>
                <a:tab algn="l" pos="0"/>
              </a:tabLst>
            </a:pPr>
            <a:endParaRPr b="0" lang="en-IN" sz="2000" spc="-1" strike="noStrike">
              <a:latin typeface="Arial"/>
            </a:endParaRPr>
          </a:p>
        </p:txBody>
      </p:sp>
      <p:sp>
        <p:nvSpPr>
          <p:cNvPr id="190"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Loops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92"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600" spc="-1" strike="noStrike">
                <a:solidFill>
                  <a:srgbClr val="808080"/>
                </a:solidFill>
                <a:latin typeface="Calibri"/>
                <a:ea typeface="Calibri"/>
              </a:rPr>
              <a:t>do</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statements..</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while (condition);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2000" spc="-1" strike="noStrike">
                <a:solidFill>
                  <a:srgbClr val="808080"/>
                </a:solidFill>
                <a:latin typeface="Calibri"/>
                <a:ea typeface="Calibri"/>
              </a:rPr>
              <a:t>3. for </a:t>
            </a:r>
            <a:r>
              <a:rPr b="0" lang="en-IN" sz="2000" spc="-1" strike="noStrike">
                <a:solidFill>
                  <a:srgbClr val="808080"/>
                </a:solidFill>
                <a:latin typeface="Calibri"/>
                <a:ea typeface="Calibri"/>
              </a:rPr>
              <a:t>- for statement consumes the initialization, condition and increment/decrement in one line.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600" spc="-1" strike="noStrike">
                <a:solidFill>
                  <a:srgbClr val="808080"/>
                </a:solidFill>
                <a:latin typeface="Calibri"/>
                <a:ea typeface="Calibri"/>
              </a:rPr>
              <a:t>for (initialization condition; testing condition; </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increment/decrement)</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statement(s)</a:t>
            </a:r>
            <a:endParaRPr b="0" lang="en-IN" sz="1600" spc="-1" strike="noStrike">
              <a:latin typeface="Arial"/>
            </a:endParaRPr>
          </a:p>
          <a:p>
            <a:pPr>
              <a:lnSpc>
                <a:spcPct val="100000"/>
              </a:lnSpc>
            </a:pPr>
            <a:r>
              <a:rPr b="0" lang="en-IN" sz="1600" spc="-1" strike="noStrike">
                <a:solidFill>
                  <a:srgbClr val="808080"/>
                </a:solidFill>
                <a:latin typeface="Calibri"/>
                <a:ea typeface="Calibri"/>
              </a:rPr>
              <a:t>}</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93"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Loops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800" spc="-1" strike="noStrike">
                <a:solidFill>
                  <a:srgbClr val="ffffff"/>
                </a:solidFill>
                <a:latin typeface="Calibri"/>
                <a:ea typeface="Calibri"/>
              </a:rPr>
              <a:t> </a:t>
            </a:r>
            <a:endParaRPr b="0" lang="en-IN" sz="2800" spc="-1" strike="noStrike">
              <a:latin typeface="Arial"/>
            </a:endParaRPr>
          </a:p>
        </p:txBody>
      </p:sp>
      <p:sp>
        <p:nvSpPr>
          <p:cNvPr id="195" name="CustomShape 2"/>
          <p:cNvSpPr/>
          <p:nvPr/>
        </p:nvSpPr>
        <p:spPr>
          <a:xfrm>
            <a:off x="364320" y="1440000"/>
            <a:ext cx="7987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600" spc="-1" strike="noStrike">
                <a:solidFill>
                  <a:srgbClr val="808080"/>
                </a:solidFill>
                <a:latin typeface="Calibri"/>
                <a:ea typeface="Calibri"/>
              </a:rPr>
              <a:t> </a:t>
            </a:r>
            <a:endParaRPr b="0" lang="en-IN" sz="1600" spc="-1" strike="noStrike">
              <a:latin typeface="Arial"/>
            </a:endParaRPr>
          </a:p>
          <a:p>
            <a:pPr>
              <a:lnSpc>
                <a:spcPct val="100000"/>
              </a:lnSpc>
            </a:pPr>
            <a:r>
              <a:rPr b="0" lang="en-IN" sz="1600" spc="-1" strike="noStrike">
                <a:solidFill>
                  <a:srgbClr val="808080"/>
                </a:solidFill>
                <a:latin typeface="Calibri"/>
                <a:ea typeface="Calibri"/>
              </a:rPr>
              <a:t>String names[] = {"AK", "PK", "DK"};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808080"/>
                </a:solidFill>
                <a:latin typeface="Calibri"/>
                <a:ea typeface="Calibri"/>
              </a:rPr>
              <a:t>//enhanced for loop </a:t>
            </a:r>
            <a:endParaRPr b="0" lang="en-IN" sz="1600" spc="-1" strike="noStrike">
              <a:latin typeface="Arial"/>
            </a:endParaRPr>
          </a:p>
          <a:p>
            <a:pPr>
              <a:lnSpc>
                <a:spcPct val="100000"/>
              </a:lnSpc>
            </a:pPr>
            <a:r>
              <a:rPr b="0" lang="en-IN" sz="1600" spc="-1" strike="noStrike">
                <a:solidFill>
                  <a:srgbClr val="808080"/>
                </a:solidFill>
                <a:latin typeface="Calibri"/>
                <a:ea typeface="Calibri"/>
              </a:rPr>
              <a:t>for (String x:names) </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r>
              <a:rPr b="0" lang="en-IN" sz="1600" spc="-1" strike="noStrike">
                <a:solidFill>
                  <a:srgbClr val="808080"/>
                </a:solidFill>
                <a:latin typeface="Calibri"/>
                <a:ea typeface="Calibri"/>
              </a:rPr>
              <a:t>System.out.println(x); </a:t>
            </a: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808080"/>
                </a:solidFill>
                <a:latin typeface="Calibri"/>
                <a:ea typeface="Calibri"/>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177840" indent="-49680">
              <a:lnSpc>
                <a:spcPct val="100000"/>
              </a:lnSpc>
              <a:tabLst>
                <a:tab algn="l" pos="0"/>
              </a:tabLst>
            </a:pPr>
            <a:endParaRPr b="0" lang="en-IN" sz="1600" spc="-1" strike="noStrike">
              <a:latin typeface="Arial"/>
            </a:endParaRPr>
          </a:p>
        </p:txBody>
      </p:sp>
      <p:sp>
        <p:nvSpPr>
          <p:cNvPr id="196" name="CustomShape 3"/>
          <p:cNvSpPr/>
          <p:nvPr/>
        </p:nvSpPr>
        <p:spPr>
          <a:xfrm>
            <a:off x="584280" y="228600"/>
            <a:ext cx="7720560" cy="94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IN" sz="2800" spc="-1" strike="noStrike">
                <a:solidFill>
                  <a:srgbClr val="ffffff"/>
                </a:solidFill>
                <a:latin typeface="Calibri"/>
                <a:ea typeface="Calibri"/>
              </a:rPr>
              <a:t>Loops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720" y="346320"/>
            <a:ext cx="4476600" cy="15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4400" spc="-1" strike="noStrike">
                <a:solidFill>
                  <a:srgbClr val="000000"/>
                </a:solidFill>
                <a:latin typeface="Arial"/>
                <a:ea typeface="DejaVu Sans"/>
              </a:rPr>
              <a:t>Exercise</a:t>
            </a:r>
            <a:endParaRPr b="0" lang="en-IN" sz="4400" spc="-1" strike="noStrike">
              <a:latin typeface="Arial"/>
            </a:endParaRPr>
          </a:p>
        </p:txBody>
      </p:sp>
      <p:sp>
        <p:nvSpPr>
          <p:cNvPr id="198" name="CustomShape 2"/>
          <p:cNvSpPr/>
          <p:nvPr/>
        </p:nvSpPr>
        <p:spPr>
          <a:xfrm>
            <a:off x="246240" y="1382760"/>
            <a:ext cx="8592120" cy="5079600"/>
          </a:xfrm>
          <a:prstGeom prst="rect">
            <a:avLst/>
          </a:prstGeom>
          <a:noFill/>
          <a:ln>
            <a:noFill/>
          </a:ln>
        </p:spPr>
        <p:style>
          <a:lnRef idx="0"/>
          <a:fillRef idx="0"/>
          <a:effectRef idx="0"/>
          <a:fontRef idx="minor"/>
        </p:style>
        <p:txBody>
          <a:bodyPr lIns="90000" rIns="90000" tIns="45000" bIns="45000">
            <a:noAutofit/>
          </a:bodyPr>
          <a:p>
            <a:pPr marL="457200" indent="-456840">
              <a:lnSpc>
                <a:spcPct val="100000"/>
              </a:lnSpc>
              <a:buClr>
                <a:srgbClr val="000000"/>
              </a:buClr>
              <a:buFont typeface="StarSymbol"/>
              <a:buAutoNum type="arabicParenR"/>
            </a:pPr>
            <a:r>
              <a:rPr b="0" lang="en-IN" sz="2000" spc="-1" strike="noStrike">
                <a:solidFill>
                  <a:srgbClr val="000000"/>
                </a:solidFill>
                <a:latin typeface="Arial"/>
                <a:ea typeface="DejaVu Sans"/>
              </a:rPr>
              <a:t>How java follows "Write Once And Run Anywhere" concept?</a:t>
            </a:r>
            <a:endParaRPr b="0" lang="en-IN" sz="2000" spc="-1" strike="noStrike">
              <a:latin typeface="Arial"/>
            </a:endParaRPr>
          </a:p>
          <a:p>
            <a:pPr marL="457200" indent="-456840">
              <a:lnSpc>
                <a:spcPct val="100000"/>
              </a:lnSpc>
              <a:buClr>
                <a:srgbClr val="000000"/>
              </a:buClr>
              <a:buFont typeface="StarSymbol"/>
              <a:buAutoNum type="arabicParenR"/>
            </a:pPr>
            <a:r>
              <a:rPr b="0" lang="en-IN" sz="2000" spc="-1" strike="noStrike">
                <a:solidFill>
                  <a:srgbClr val="000000"/>
                </a:solidFill>
                <a:latin typeface="Arial"/>
                <a:ea typeface="DejaVu Sans"/>
              </a:rPr>
              <a:t>Do java support pass by value and pass by reference?</a:t>
            </a:r>
            <a:endParaRPr b="0" lang="en-IN" sz="2000" spc="-1" strike="noStrike">
              <a:latin typeface="Arial"/>
            </a:endParaRPr>
          </a:p>
          <a:p>
            <a:pPr marL="457200" indent="-456840">
              <a:lnSpc>
                <a:spcPct val="100000"/>
              </a:lnSpc>
              <a:buClr>
                <a:srgbClr val="000000"/>
              </a:buClr>
              <a:buFont typeface="StarSymbol"/>
              <a:buAutoNum type="arabicParenR"/>
            </a:pPr>
            <a:r>
              <a:rPr b="0" lang="en-IN" sz="2000" spc="-1" strike="noStrike">
                <a:solidFill>
                  <a:srgbClr val="000000"/>
                </a:solidFill>
                <a:latin typeface="Arial"/>
                <a:ea typeface="DejaVu Sans"/>
              </a:rPr>
              <a:t>Write a program to add 3 to the ASCII value of the character 'd' and print the equivalent character.</a:t>
            </a:r>
            <a:endParaRPr b="0" lang="en-IN" sz="2000" spc="-1" strike="noStrike">
              <a:latin typeface="Arial"/>
            </a:endParaRPr>
          </a:p>
          <a:p>
            <a:pPr marL="457200" indent="-456840">
              <a:lnSpc>
                <a:spcPct val="100000"/>
              </a:lnSpc>
              <a:buClr>
                <a:srgbClr val="000000"/>
              </a:buClr>
              <a:buFont typeface="StarSymbol"/>
              <a:buAutoNum type="arabicParenR"/>
            </a:pPr>
            <a:r>
              <a:rPr b="0" lang="en-IN" sz="2000" spc="-1" strike="noStrike">
                <a:solidFill>
                  <a:srgbClr val="000000"/>
                </a:solidFill>
                <a:latin typeface="Arial"/>
                <a:ea typeface="Arial"/>
              </a:rPr>
              <a:t>What is the size in bits for a 'byte' data type.</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Arial"/>
              </a:rPr>
              <a:t>5)   Which of the following lines will compile without warning or error?</a:t>
            </a:r>
            <a:endParaRPr b="0" lang="en-IN" sz="2000" spc="-1" strike="noStrike">
              <a:latin typeface="Arial"/>
            </a:endParaRPr>
          </a:p>
          <a:p>
            <a:pPr marL="457200" indent="-456840">
              <a:lnSpc>
                <a:spcPct val="100000"/>
              </a:lnSpc>
              <a:buClr>
                <a:srgbClr val="000000"/>
              </a:buClr>
              <a:buFont typeface="StarSymbol"/>
              <a:buAutoNum type="alphaLcParenR"/>
            </a:pPr>
            <a:r>
              <a:rPr b="0" lang="en-IN" sz="1800" spc="-1" strike="noStrike">
                <a:solidFill>
                  <a:srgbClr val="000000"/>
                </a:solidFill>
                <a:latin typeface="Arial"/>
                <a:ea typeface="Arial"/>
              </a:rPr>
              <a:t>char d="d";</a:t>
            </a:r>
            <a:endParaRPr b="0" lang="en-IN" sz="1800" spc="-1" strike="noStrike">
              <a:latin typeface="Arial"/>
            </a:endParaRPr>
          </a:p>
          <a:p>
            <a:pPr marL="457200" indent="-456840">
              <a:lnSpc>
                <a:spcPct val="100000"/>
              </a:lnSpc>
              <a:buClr>
                <a:srgbClr val="000000"/>
              </a:buClr>
              <a:buFont typeface="StarSymbol"/>
              <a:buAutoNum type="alphaLcParenR"/>
            </a:pPr>
            <a:r>
              <a:rPr b="0" lang="en-IN" sz="1800" spc="-1" strike="noStrike">
                <a:solidFill>
                  <a:srgbClr val="000000"/>
                </a:solidFill>
                <a:latin typeface="Arial"/>
                <a:ea typeface="Arial"/>
              </a:rPr>
              <a:t>float f=3.1415;</a:t>
            </a:r>
            <a:endParaRPr b="0" lang="en-IN" sz="1800" spc="-1" strike="noStrike">
              <a:latin typeface="Arial"/>
            </a:endParaRPr>
          </a:p>
          <a:p>
            <a:pPr marL="457200" indent="-456840">
              <a:lnSpc>
                <a:spcPct val="100000"/>
              </a:lnSpc>
              <a:buClr>
                <a:srgbClr val="000000"/>
              </a:buClr>
              <a:buFont typeface="StarSymbol"/>
              <a:buAutoNum type="alphaLcParenR"/>
            </a:pPr>
            <a:r>
              <a:rPr b="0" lang="en-IN" sz="1800" spc="-1" strike="noStrike">
                <a:solidFill>
                  <a:srgbClr val="000000"/>
                </a:solidFill>
                <a:latin typeface="Arial"/>
                <a:ea typeface="Arial"/>
              </a:rPr>
              <a:t>int i=34;</a:t>
            </a:r>
            <a:endParaRPr b="0" lang="en-IN" sz="1800" spc="-1" strike="noStrike">
              <a:latin typeface="Arial"/>
            </a:endParaRPr>
          </a:p>
          <a:p>
            <a:pPr marL="457200" indent="-456840">
              <a:lnSpc>
                <a:spcPct val="100000"/>
              </a:lnSpc>
              <a:buClr>
                <a:srgbClr val="000000"/>
              </a:buClr>
              <a:buFont typeface="StarSymbol"/>
              <a:buAutoNum type="alphaLcParenR"/>
            </a:pPr>
            <a:r>
              <a:rPr b="0" lang="en-IN" sz="1800" spc="-1" strike="noStrike">
                <a:solidFill>
                  <a:srgbClr val="000000"/>
                </a:solidFill>
                <a:latin typeface="Arial"/>
                <a:ea typeface="Arial"/>
              </a:rPr>
              <a:t>byte b=257;</a:t>
            </a:r>
            <a:endParaRPr b="0" lang="en-IN" sz="1800" spc="-1" strike="noStrike">
              <a:latin typeface="Arial"/>
            </a:endParaRPr>
          </a:p>
          <a:p>
            <a:pPr marL="457200" indent="-456840">
              <a:lnSpc>
                <a:spcPct val="100000"/>
              </a:lnSpc>
              <a:buClr>
                <a:srgbClr val="000000"/>
              </a:buClr>
              <a:buFont typeface="StarSymbol"/>
              <a:buAutoNum type="alphaLcParenR"/>
            </a:pPr>
            <a:r>
              <a:rPr b="0" lang="en-IN" sz="1800" spc="-1" strike="noStrike">
                <a:solidFill>
                  <a:srgbClr val="000000"/>
                </a:solidFill>
                <a:latin typeface="Arial"/>
                <a:ea typeface="Arial"/>
              </a:rPr>
              <a:t>boolean isPresent=true;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99" name="CustomShape 3"/>
          <p:cNvSpPr/>
          <p:nvPr/>
        </p:nvSpPr>
        <p:spPr>
          <a:xfrm>
            <a:off x="10008000" y="5112000"/>
            <a:ext cx="180360" cy="426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70800" y="15876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Exercise</a:t>
            </a:r>
            <a:endParaRPr b="0" lang="en-US" sz="4400" spc="-1" strike="noStrike">
              <a:solidFill>
                <a:srgbClr val="000000"/>
              </a:solidFill>
              <a:latin typeface="Arial"/>
            </a:endParaRPr>
          </a:p>
        </p:txBody>
      </p:sp>
      <p:sp>
        <p:nvSpPr>
          <p:cNvPr id="201" name="TextShape 2"/>
          <p:cNvSpPr txBox="1"/>
          <p:nvPr/>
        </p:nvSpPr>
        <p:spPr>
          <a:xfrm>
            <a:off x="313560" y="1302480"/>
            <a:ext cx="8430120" cy="5702040"/>
          </a:xfrm>
          <a:prstGeom prst="rect">
            <a:avLst/>
          </a:prstGeom>
          <a:noFill/>
          <a:ln>
            <a:noFill/>
          </a:ln>
        </p:spPr>
        <p:txBody>
          <a:bodyPr lIns="0" rIns="0" tIns="0" bIns="0" anchor="ctr">
            <a:normAutofit/>
          </a:bodyPr>
          <a:p>
            <a:pPr>
              <a:lnSpc>
                <a:spcPct val="100000"/>
              </a:lnSpc>
              <a:tabLst>
                <a:tab algn="l" pos="0"/>
              </a:tabLst>
            </a:pPr>
            <a:r>
              <a:rPr b="0" lang="en-IN" sz="2000" spc="-1" strike="noStrike">
                <a:solidFill>
                  <a:srgbClr val="000000"/>
                </a:solidFill>
                <a:latin typeface="Arial"/>
                <a:ea typeface="DejaVu Sans"/>
              </a:rPr>
              <a:t>6)Which of the following expressions will evaluate to 7?</a:t>
            </a:r>
            <a:endParaRPr b="0" lang="en-IN" sz="2000" spc="-1" strike="noStrike">
              <a:latin typeface="Arial"/>
            </a:endParaRPr>
          </a:p>
          <a:p>
            <a:pPr marL="343080" indent="-342720">
              <a:lnSpc>
                <a:spcPct val="100000"/>
              </a:lnSpc>
              <a:buClr>
                <a:srgbClr val="000000"/>
              </a:buClr>
              <a:buFont typeface="Arial"/>
              <a:buAutoNum type="alphaLcParenR"/>
              <a:tabLst>
                <a:tab algn="l" pos="0"/>
              </a:tabLst>
            </a:pPr>
            <a:r>
              <a:rPr b="0" lang="en-IN" sz="2000" spc="-1" strike="noStrike">
                <a:solidFill>
                  <a:srgbClr val="000000"/>
                </a:solidFill>
                <a:latin typeface="Arial"/>
                <a:ea typeface="DejaVu Sans"/>
              </a:rPr>
              <a:t>2 + 4 * 3- 7</a:t>
            </a:r>
            <a:endParaRPr b="0" lang="en-IN" sz="2000" spc="-1" strike="noStrike">
              <a:latin typeface="Arial"/>
            </a:endParaRPr>
          </a:p>
          <a:p>
            <a:pPr marL="343080" indent="-342720">
              <a:lnSpc>
                <a:spcPct val="100000"/>
              </a:lnSpc>
              <a:buClr>
                <a:srgbClr val="000000"/>
              </a:buClr>
              <a:buFont typeface="Arial"/>
              <a:buAutoNum type="alphaLcParenR"/>
              <a:tabLst>
                <a:tab algn="l" pos="0"/>
              </a:tabLst>
            </a:pPr>
            <a:r>
              <a:rPr b="0" lang="en-IN" sz="2000" spc="-1" strike="noStrike">
                <a:solidFill>
                  <a:srgbClr val="000000"/>
                </a:solidFill>
                <a:latin typeface="Arial"/>
                <a:ea typeface="DejaVu Sans"/>
              </a:rPr>
              <a:t>(2 + 4) * (3 - 7)</a:t>
            </a:r>
            <a:endParaRPr b="0" lang="en-IN" sz="2000" spc="-1" strike="noStrike">
              <a:latin typeface="Arial"/>
            </a:endParaRPr>
          </a:p>
          <a:p>
            <a:pPr marL="343080" indent="-342720">
              <a:lnSpc>
                <a:spcPct val="100000"/>
              </a:lnSpc>
              <a:buClr>
                <a:srgbClr val="000000"/>
              </a:buClr>
              <a:buFont typeface="Arial"/>
              <a:buAutoNum type="alphaLcParenR"/>
              <a:tabLst>
                <a:tab algn="l" pos="0"/>
              </a:tabLst>
            </a:pPr>
            <a:r>
              <a:rPr b="0" lang="en-IN" sz="2000" spc="-1" strike="noStrike">
                <a:solidFill>
                  <a:srgbClr val="000000"/>
                </a:solidFill>
                <a:latin typeface="Arial"/>
                <a:ea typeface="DejaVu Sans"/>
              </a:rPr>
              <a:t>2 + (4 * 3) - 7</a:t>
            </a:r>
            <a:endParaRPr b="0" lang="en-IN" sz="2000" spc="-1" strike="noStrike">
              <a:latin typeface="Arial"/>
            </a:endParaRPr>
          </a:p>
          <a:p>
            <a:pPr marL="343080" indent="-342720">
              <a:lnSpc>
                <a:spcPct val="100000"/>
              </a:lnSpc>
              <a:buClr>
                <a:srgbClr val="000000"/>
              </a:buClr>
              <a:buFont typeface="Arial"/>
              <a:buAutoNum type="alphaLcParenR"/>
              <a:tabLst>
                <a:tab algn="l" pos="0"/>
              </a:tabLst>
            </a:pPr>
            <a:r>
              <a:rPr b="0" lang="en-IN" sz="2000" spc="-1" strike="noStrike">
                <a:solidFill>
                  <a:srgbClr val="000000"/>
                </a:solidFill>
                <a:latin typeface="Arial"/>
                <a:ea typeface="DejaVu Sans"/>
              </a:rPr>
              <a:t>((2 + 4) * 3) - 7)</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tabLst>
                <a:tab algn="l" pos="0"/>
              </a:tabLst>
            </a:pPr>
            <a:r>
              <a:rPr b="0" lang="en-US" sz="2000" spc="-1" strike="noStrike">
                <a:solidFill>
                  <a:srgbClr val="000000"/>
                </a:solidFill>
                <a:latin typeface="Arial"/>
                <a:ea typeface="DejaVu Sans"/>
              </a:rPr>
              <a:t>7) </a:t>
            </a:r>
            <a:r>
              <a:rPr b="0" lang="en-US" sz="2000" spc="-1" strike="noStrike">
                <a:solidFill>
                  <a:srgbClr val="000000"/>
                </a:solidFill>
                <a:latin typeface="Arial"/>
                <a:ea typeface="Arial"/>
              </a:rPr>
              <a:t>Which of the following statement will compile?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1600" spc="-1" strike="noStrike">
                <a:solidFill>
                  <a:srgbClr val="000000"/>
                </a:solidFill>
                <a:latin typeface="Arial"/>
                <a:ea typeface="Arial"/>
              </a:rPr>
              <a:t>int i = 5;   int j = 10; </a:t>
            </a:r>
            <a:endParaRPr b="0" lang="en-IN" sz="1600" spc="-1" strike="noStrike">
              <a:latin typeface="Arial"/>
            </a:endParaRPr>
          </a:p>
          <a:p>
            <a:pPr marL="457200" indent="-456840">
              <a:lnSpc>
                <a:spcPct val="90000"/>
              </a:lnSpc>
              <a:spcBef>
                <a:spcPts val="1001"/>
              </a:spcBef>
              <a:buClr>
                <a:srgbClr val="000000"/>
              </a:buClr>
              <a:buFont typeface="Arial"/>
              <a:buAutoNum type="alphaLcParenR"/>
              <a:tabLst>
                <a:tab algn="l" pos="0"/>
              </a:tabLst>
            </a:pPr>
            <a:r>
              <a:rPr b="0" lang="en-US" sz="1600" spc="-1" strike="noStrike">
                <a:solidFill>
                  <a:srgbClr val="000000"/>
                </a:solidFill>
                <a:latin typeface="Arial"/>
                <a:ea typeface="Arial"/>
              </a:rPr>
              <a:t>while(i &lt; j) {}</a:t>
            </a:r>
            <a:endParaRPr b="0" lang="en-IN" sz="1600" spc="-1" strike="noStrike">
              <a:latin typeface="Arial"/>
            </a:endParaRPr>
          </a:p>
          <a:p>
            <a:pPr marL="457200" indent="-456840">
              <a:lnSpc>
                <a:spcPct val="90000"/>
              </a:lnSpc>
              <a:spcBef>
                <a:spcPts val="1001"/>
              </a:spcBef>
              <a:buClr>
                <a:srgbClr val="000000"/>
              </a:buClr>
              <a:buFont typeface="Arial"/>
              <a:buAutoNum type="alphaLcParenR"/>
              <a:tabLst>
                <a:tab algn="l" pos="0"/>
              </a:tabLst>
            </a:pPr>
            <a:r>
              <a:rPr b="0" lang="en-US" sz="1600" spc="-1" strike="noStrike">
                <a:solidFill>
                  <a:srgbClr val="000000"/>
                </a:solidFill>
                <a:latin typeface="Arial"/>
                <a:ea typeface="Arial"/>
              </a:rPr>
              <a:t>while(i) {}</a:t>
            </a:r>
            <a:endParaRPr b="0" lang="en-IN" sz="1600" spc="-1" strike="noStrike">
              <a:latin typeface="Arial"/>
            </a:endParaRPr>
          </a:p>
          <a:p>
            <a:pPr marL="457200" indent="-456840">
              <a:lnSpc>
                <a:spcPct val="90000"/>
              </a:lnSpc>
              <a:spcBef>
                <a:spcPts val="1001"/>
              </a:spcBef>
              <a:buClr>
                <a:srgbClr val="000000"/>
              </a:buClr>
              <a:buFont typeface="Arial"/>
              <a:buAutoNum type="alphaLcParenR"/>
              <a:tabLst>
                <a:tab algn="l" pos="0"/>
              </a:tabLst>
            </a:pPr>
            <a:r>
              <a:rPr b="0" lang="en-US" sz="1600" spc="-1" strike="noStrike">
                <a:solidFill>
                  <a:srgbClr val="000000"/>
                </a:solidFill>
                <a:latin typeface="Arial"/>
                <a:ea typeface="Arial"/>
              </a:rPr>
              <a:t>while(i = 5) {}</a:t>
            </a:r>
            <a:endParaRPr b="0" lang="en-IN" sz="1600" spc="-1" strike="noStrike">
              <a:latin typeface="Arial"/>
            </a:endParaRPr>
          </a:p>
          <a:p>
            <a:pPr marL="457200" indent="-456840">
              <a:lnSpc>
                <a:spcPct val="90000"/>
              </a:lnSpc>
              <a:spcBef>
                <a:spcPts val="1001"/>
              </a:spcBef>
              <a:buClr>
                <a:srgbClr val="000000"/>
              </a:buClr>
              <a:buFont typeface="Arial"/>
              <a:buAutoNum type="alphaLcParenR"/>
              <a:tabLst>
                <a:tab algn="l" pos="0"/>
              </a:tabLst>
            </a:pPr>
            <a:r>
              <a:rPr b="0" lang="en-US" sz="1600" spc="-1" strike="noStrike">
                <a:solidFill>
                  <a:srgbClr val="000000"/>
                </a:solidFill>
                <a:latin typeface="Arial"/>
                <a:ea typeface="Arial"/>
              </a:rPr>
              <a:t>while((i = 12)!=5) {}</a:t>
            </a:r>
            <a:endParaRPr b="0" lang="en-IN" sz="16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8) </a:t>
            </a:r>
            <a:r>
              <a:rPr b="0" lang="en-US" sz="2000" spc="-1" strike="noStrike">
                <a:solidFill>
                  <a:srgbClr val="000000"/>
                </a:solidFill>
                <a:latin typeface="Arial"/>
                <a:ea typeface="Arial"/>
              </a:rPr>
              <a:t>What is the result of the following operation?</a:t>
            </a:r>
            <a:endParaRPr b="0" lang="en-IN" sz="2000" spc="-1" strike="noStrike">
              <a:latin typeface="Arial"/>
            </a:endParaRPr>
          </a:p>
          <a:p>
            <a:pPr>
              <a:lnSpc>
                <a:spcPct val="90000"/>
              </a:lnSpc>
              <a:spcBef>
                <a:spcPts val="1001"/>
              </a:spcBef>
              <a:tabLst>
                <a:tab algn="l" pos="0"/>
              </a:tabLst>
            </a:pPr>
            <a:r>
              <a:rPr b="0" lang="en-US" sz="1600" spc="-1" strike="noStrike">
                <a:solidFill>
                  <a:srgbClr val="000000"/>
                </a:solidFill>
                <a:latin typeface="Arial"/>
                <a:ea typeface="Arial"/>
              </a:rPr>
              <a:t>System.out.println(4 % 3); </a:t>
            </a:r>
            <a:endParaRPr b="0" lang="en-IN" sz="1600" spc="-1" strike="noStrike">
              <a:latin typeface="Arial"/>
            </a:endParaRPr>
          </a:p>
          <a:p>
            <a:pPr>
              <a:lnSpc>
                <a:spcPct val="90000"/>
              </a:lnSpc>
              <a:spcBef>
                <a:spcPts val="1001"/>
              </a:spcBef>
              <a:tabLst>
                <a:tab algn="l" pos="0"/>
              </a:tabLst>
            </a:pPr>
            <a:endParaRPr b="0" lang="en-IN" sz="1600" spc="-1" strike="noStrike">
              <a:latin typeface="Arial"/>
            </a:endParaRPr>
          </a:p>
          <a:p>
            <a:pPr>
              <a:lnSpc>
                <a:spcPct val="90000"/>
              </a:lnSpc>
              <a:spcBef>
                <a:spcPts val="10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Installation and Setup</a:t>
            </a:r>
            <a:endParaRPr b="0" lang="en-US" sz="4400" spc="-1" strike="noStrike">
              <a:solidFill>
                <a:srgbClr val="000000"/>
              </a:solidFill>
              <a:latin typeface="Arial"/>
            </a:endParaRPr>
          </a:p>
        </p:txBody>
      </p:sp>
      <p:sp>
        <p:nvSpPr>
          <p:cNvPr id="136" name="TextShape 2"/>
          <p:cNvSpPr txBox="1"/>
          <p:nvPr/>
        </p:nvSpPr>
        <p:spPr>
          <a:xfrm>
            <a:off x="457200" y="1495080"/>
            <a:ext cx="8228880" cy="3976920"/>
          </a:xfrm>
          <a:prstGeom prst="rect">
            <a:avLst/>
          </a:prstGeom>
          <a:noFill/>
          <a:ln>
            <a:noFill/>
          </a:ln>
        </p:spPr>
        <p:txBody>
          <a:bodyPr lIns="0" rIns="0" tIns="0" bIns="0" anchor="ctr">
            <a:noAutofit/>
          </a:bodyPr>
          <a:p>
            <a:pPr>
              <a:lnSpc>
                <a:spcPct val="90000"/>
              </a:lnSpc>
              <a:spcBef>
                <a:spcPts val="1001"/>
              </a:spcBef>
              <a:tabLst>
                <a:tab algn="l" pos="0"/>
              </a:tabLst>
            </a:pPr>
            <a:r>
              <a:rPr b="1" lang="en-US" sz="2000" spc="-1" strike="noStrike">
                <a:solidFill>
                  <a:srgbClr val="000000"/>
                </a:solidFill>
                <a:latin typeface="Arial"/>
                <a:ea typeface="DejaVu Sans"/>
              </a:rPr>
              <a:t>Install sdkman</a:t>
            </a:r>
            <a:endParaRPr b="0" lang="en-IN" sz="20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Arial"/>
              </a:rPr>
              <a:t>curl -s "https://get.sdkman.io" </a:t>
            </a:r>
            <a:r>
              <a:rPr b="0" lang="en-US" sz="2000" spc="-1" strike="noStrike">
                <a:solidFill>
                  <a:srgbClr val="000000"/>
                </a:solidFill>
                <a:latin typeface="Arial"/>
                <a:ea typeface="Arial"/>
              </a:rPr>
              <a:t>| bash</a:t>
            </a:r>
            <a:endParaRPr b="0" lang="en-IN" sz="20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Arial"/>
              </a:rPr>
              <a:t>source </a:t>
            </a:r>
            <a:r>
              <a:rPr b="0" lang="en-US" sz="2000" spc="-1" strike="noStrike">
                <a:solidFill>
                  <a:srgbClr val="000000"/>
                </a:solidFill>
                <a:latin typeface="Arial"/>
                <a:ea typeface="Arial"/>
              </a:rPr>
              <a:t>"$HOME/.sdkman/bin/sdkman</a:t>
            </a:r>
            <a:r>
              <a:rPr b="0" lang="en-US" sz="2000" spc="-1" strike="noStrike">
                <a:solidFill>
                  <a:srgbClr val="000000"/>
                </a:solidFill>
                <a:latin typeface="Arial"/>
                <a:ea typeface="Arial"/>
              </a:rPr>
              <a:t>-init.sh"</a:t>
            </a:r>
            <a:endParaRPr b="0" lang="en-IN" sz="20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Arial"/>
              </a:rPr>
              <a:t>sdk version</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r>
              <a:rPr b="1" lang="en-US" sz="2000" spc="-1" strike="noStrike">
                <a:solidFill>
                  <a:srgbClr val="000000"/>
                </a:solidFill>
                <a:latin typeface="Arial"/>
                <a:ea typeface="DejaVu Sans"/>
              </a:rPr>
              <a:t>Install Java 8</a:t>
            </a:r>
            <a:endParaRPr b="0" lang="en-IN" sz="20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sdk install java </a:t>
            </a:r>
            <a:r>
              <a:rPr b="0" lang="en-US" sz="2000" spc="-1" strike="noStrike">
                <a:solidFill>
                  <a:srgbClr val="000000"/>
                </a:solidFill>
                <a:latin typeface="Arial"/>
                <a:ea typeface="Arial"/>
              </a:rPr>
              <a:t>8.0.292.hs-</a:t>
            </a:r>
            <a:r>
              <a:rPr b="0" lang="en-US" sz="2000" spc="-1" strike="noStrike">
                <a:solidFill>
                  <a:srgbClr val="000000"/>
                </a:solidFill>
                <a:latin typeface="Arial"/>
                <a:ea typeface="Arial"/>
              </a:rPr>
              <a:t>adpt</a:t>
            </a:r>
            <a:endParaRPr b="0" lang="en-IN" sz="20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Java -version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Exercise</a:t>
            </a:r>
            <a:endParaRPr b="0" lang="en-US" sz="4400" spc="-1" strike="noStrike">
              <a:solidFill>
                <a:srgbClr val="000000"/>
              </a:solidFill>
              <a:latin typeface="Arial"/>
            </a:endParaRPr>
          </a:p>
        </p:txBody>
      </p:sp>
      <p:sp>
        <p:nvSpPr>
          <p:cNvPr id="203" name="TextShape 2"/>
          <p:cNvSpPr txBox="1"/>
          <p:nvPr/>
        </p:nvSpPr>
        <p:spPr>
          <a:xfrm>
            <a:off x="457200" y="1604520"/>
            <a:ext cx="8228880" cy="3976920"/>
          </a:xfrm>
          <a:prstGeom prst="rect">
            <a:avLst/>
          </a:prstGeom>
          <a:noFill/>
          <a:ln>
            <a:noFill/>
          </a:ln>
        </p:spPr>
        <p:txBody>
          <a:bodyPr lIns="0" rIns="0" tIns="0" bIns="0" anchor="ctr">
            <a:noAutofit/>
          </a:bodyPr>
          <a:p>
            <a:pPr>
              <a:lnSpc>
                <a:spcPct val="90000"/>
              </a:lnSpc>
              <a:spcBef>
                <a:spcPts val="1001"/>
              </a:spcBef>
              <a:tabLst>
                <a:tab algn="l" pos="0"/>
              </a:tabLst>
            </a:pPr>
            <a:r>
              <a:rPr b="0" lang="en-US" sz="2000" spc="-1" strike="noStrike">
                <a:solidFill>
                  <a:srgbClr val="000000"/>
                </a:solidFill>
                <a:latin typeface="Arial"/>
                <a:ea typeface="DejaVu Sans"/>
              </a:rPr>
              <a:t>9)Which of the following if statements will compile without errors?</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int i = 3;         int j = 3;        int k = 3; </a:t>
            </a:r>
            <a:endParaRPr b="0" lang="en-IN" sz="2000" spc="-1" strike="noStrike">
              <a:latin typeface="Arial"/>
            </a:endParaRPr>
          </a:p>
          <a:p>
            <a:pPr marL="343080" indent="-34272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if(i &gt; j) {}</a:t>
            </a:r>
            <a:endParaRPr b="0" lang="en-IN" sz="2000" spc="-1" strike="noStrike">
              <a:latin typeface="Arial"/>
            </a:endParaRPr>
          </a:p>
          <a:p>
            <a:pPr marL="343080" indent="-34272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if(i &gt; j &gt; k) {}</a:t>
            </a:r>
            <a:endParaRPr b="0" lang="en-IN" sz="2000" spc="-1" strike="noStrike">
              <a:latin typeface="Arial"/>
            </a:endParaRPr>
          </a:p>
          <a:p>
            <a:pPr marL="343080" indent="-34272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if(i &gt; j &amp;&amp; i &gt; k) {}</a:t>
            </a:r>
            <a:endParaRPr b="0" lang="en-IN" sz="2000" spc="-1" strike="noStrike">
              <a:latin typeface="Arial"/>
            </a:endParaRPr>
          </a:p>
          <a:p>
            <a:pPr marL="343080" indent="-342720">
              <a:lnSpc>
                <a:spcPct val="90000"/>
              </a:lnSpc>
              <a:spcBef>
                <a:spcPts val="1001"/>
              </a:spcBef>
              <a:buClr>
                <a:srgbClr val="000000"/>
              </a:buClr>
              <a:buFont typeface="Arial"/>
              <a:buAutoNum type="arabicPeriod"/>
              <a:tabLst>
                <a:tab algn="l" pos="0"/>
              </a:tabLst>
            </a:pPr>
            <a:r>
              <a:rPr b="0" lang="en-US" sz="2000" spc="-1" strike="noStrike">
                <a:solidFill>
                  <a:srgbClr val="000000"/>
                </a:solidFill>
                <a:latin typeface="Arial"/>
                <a:ea typeface="DejaVu Sans"/>
              </a:rPr>
              <a:t>if(i &gt; j &amp;&amp; &gt; k)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39120" y="15156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Exercise</a:t>
            </a:r>
            <a:endParaRPr b="0" lang="en-US" sz="4400" spc="-1" strike="noStrike">
              <a:solidFill>
                <a:srgbClr val="000000"/>
              </a:solidFill>
              <a:latin typeface="Arial"/>
            </a:endParaRPr>
          </a:p>
        </p:txBody>
      </p:sp>
      <p:sp>
        <p:nvSpPr>
          <p:cNvPr id="205" name="TextShape 2"/>
          <p:cNvSpPr txBox="1"/>
          <p:nvPr/>
        </p:nvSpPr>
        <p:spPr>
          <a:xfrm>
            <a:off x="288000" y="1152000"/>
            <a:ext cx="8386920" cy="5831640"/>
          </a:xfrm>
          <a:prstGeom prst="rect">
            <a:avLst/>
          </a:prstGeom>
          <a:noFill/>
          <a:ln>
            <a:noFill/>
          </a:ln>
        </p:spPr>
        <p:txBody>
          <a:bodyPr lIns="0" rIns="0" tIns="0" bIns="0" anchor="ctr">
            <a:normAutofit/>
          </a:bodyPr>
          <a:p>
            <a:pPr>
              <a:lnSpc>
                <a:spcPct val="90000"/>
              </a:lnSpc>
              <a:spcBef>
                <a:spcPts val="1001"/>
              </a:spcBef>
              <a:tabLst>
                <a:tab algn="l" pos="0"/>
              </a:tabLst>
            </a:pPr>
            <a:r>
              <a:rPr b="0" lang="en-US" sz="2000" spc="-1" strike="noStrike">
                <a:solidFill>
                  <a:srgbClr val="000000"/>
                </a:solidFill>
                <a:latin typeface="Arial"/>
                <a:ea typeface="DejaVu Sans"/>
              </a:rPr>
              <a:t>10) </a:t>
            </a:r>
            <a:r>
              <a:rPr b="0" lang="en-US" sz="2000" spc="-1" strike="noStrike">
                <a:solidFill>
                  <a:srgbClr val="000000"/>
                </a:solidFill>
                <a:latin typeface="Arial"/>
                <a:ea typeface="Arial"/>
              </a:rPr>
              <a:t>What will be printed out when the following code is executed?</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switch (5) {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case 0: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System.out.println(</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zero</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break;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case 1: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System.out.println(</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one</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default: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System.out.println(</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default</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case 2: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System.out.println(</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two</a:t>
            </a:r>
            <a:r>
              <a:rPr b="1" lang="en-US" sz="2000" spc="-1" strike="noStrike">
                <a:solidFill>
                  <a:srgbClr val="000000"/>
                </a:solidFill>
                <a:latin typeface="Arial"/>
                <a:ea typeface="Arial"/>
              </a:rPr>
              <a:t>"</a:t>
            </a:r>
            <a:r>
              <a:rPr b="0" lang="en-US" sz="2000" spc="-1" strike="noStrike">
                <a:solidFill>
                  <a:srgbClr val="000000"/>
                </a:solidFill>
                <a:latin typeface="Arial"/>
                <a:ea typeface="Arial"/>
              </a:rPr>
              <a:t>);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Exercise</a:t>
            </a:r>
            <a:endParaRPr b="0" lang="en-US" sz="4400" spc="-1" strike="noStrike">
              <a:solidFill>
                <a:srgbClr val="000000"/>
              </a:solidFill>
              <a:latin typeface="Arial"/>
            </a:endParaRPr>
          </a:p>
        </p:txBody>
      </p:sp>
      <p:sp>
        <p:nvSpPr>
          <p:cNvPr id="207" name="TextShape 2"/>
          <p:cNvSpPr txBox="1"/>
          <p:nvPr/>
        </p:nvSpPr>
        <p:spPr>
          <a:xfrm>
            <a:off x="457200" y="1604520"/>
            <a:ext cx="8228880" cy="3976920"/>
          </a:xfrm>
          <a:prstGeom prst="rect">
            <a:avLst/>
          </a:prstGeom>
          <a:noFill/>
          <a:ln>
            <a:noFill/>
          </a:ln>
        </p:spPr>
        <p:txBody>
          <a:bodyPr lIns="0" rIns="0" tIns="0" bIns="0" anchor="ctr">
            <a:normAutofit/>
          </a:bodyPr>
          <a:p>
            <a:pPr>
              <a:lnSpc>
                <a:spcPct val="90000"/>
              </a:lnSpc>
              <a:spcBef>
                <a:spcPts val="1001"/>
              </a:spcBef>
              <a:tabLst>
                <a:tab algn="l" pos="0"/>
              </a:tabLst>
            </a:pPr>
            <a:r>
              <a:rPr b="0" lang="en-US" sz="2000" spc="-1" strike="noStrike">
                <a:solidFill>
                  <a:srgbClr val="000000"/>
                </a:solidFill>
                <a:latin typeface="Arial"/>
                <a:ea typeface="DejaVu Sans"/>
              </a:rPr>
              <a:t>11) What's the output of the following code?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DejaVu Sans"/>
              </a:rPr>
              <a:t>public class Main {</a:t>
            </a:r>
            <a:br/>
            <a:r>
              <a:rPr b="0" lang="en-US" sz="2000" spc="-1" strike="noStrike">
                <a:solidFill>
                  <a:srgbClr val="000000"/>
                </a:solidFill>
                <a:latin typeface="Arial"/>
                <a:ea typeface="DejaVu Sans"/>
              </a:rPr>
              <a:t>  public static void main(String args[]) {</a:t>
            </a:r>
            <a:br/>
            <a:r>
              <a:rPr b="0" lang="en-US" sz="2000" spc="-1" strike="noStrike">
                <a:solidFill>
                  <a:srgbClr val="000000"/>
                </a:solidFill>
                <a:latin typeface="Arial"/>
                <a:ea typeface="DejaVu Sans"/>
              </a:rPr>
              <a:t>    boolean myVal = false;</a:t>
            </a:r>
            <a:br/>
            <a:r>
              <a:rPr b="0" lang="en-US" sz="2000" spc="-1" strike="noStrike">
                <a:solidFill>
                  <a:srgbClr val="000000"/>
                </a:solidFill>
                <a:latin typeface="Arial"/>
                <a:ea typeface="DejaVu Sans"/>
              </a:rPr>
              <a:t>    if (myVal = true)</a:t>
            </a:r>
            <a:br/>
            <a:r>
              <a:rPr b="0" lang="en-US" sz="2000" spc="-1" strike="noStrike">
                <a:solidFill>
                  <a:srgbClr val="000000"/>
                </a:solidFill>
                <a:latin typeface="Arial"/>
                <a:ea typeface="DejaVu Sans"/>
              </a:rPr>
              <a:t>      for (int i = 0; i &lt; 2; i++)</a:t>
            </a:r>
            <a:br/>
            <a:r>
              <a:rPr b="0" lang="en-US" sz="2000" spc="-1" strike="noStrike">
                <a:solidFill>
                  <a:srgbClr val="000000"/>
                </a:solidFill>
                <a:latin typeface="Arial"/>
                <a:ea typeface="DejaVu Sans"/>
              </a:rPr>
              <a:t>        System.out.println(i);</a:t>
            </a:r>
            <a:br/>
            <a:r>
              <a:rPr b="0" lang="en-US" sz="2000" spc="-1" strike="noStrike">
                <a:solidFill>
                  <a:srgbClr val="000000"/>
                </a:solidFill>
                <a:latin typeface="Arial"/>
                <a:ea typeface="DejaVu Sans"/>
              </a:rPr>
              <a:t>    else</a:t>
            </a:r>
            <a:br/>
            <a:r>
              <a:rPr b="0" lang="en-US" sz="2000" spc="-1" strike="noStrike">
                <a:solidFill>
                  <a:srgbClr val="000000"/>
                </a:solidFill>
                <a:latin typeface="Arial"/>
                <a:ea typeface="DejaVu Sans"/>
              </a:rPr>
              <a:t>      System.out.println(</a:t>
            </a:r>
            <a:r>
              <a:rPr b="1" lang="en-US" sz="2000" spc="-1" strike="noStrike">
                <a:solidFill>
                  <a:srgbClr val="000000"/>
                </a:solidFill>
                <a:latin typeface="Arial"/>
                <a:ea typeface="DejaVu Sans"/>
              </a:rPr>
              <a:t>"</a:t>
            </a:r>
            <a:r>
              <a:rPr b="0" lang="en-US" sz="2000" spc="-1" strike="noStrike">
                <a:solidFill>
                  <a:srgbClr val="000000"/>
                </a:solidFill>
                <a:latin typeface="Arial"/>
                <a:ea typeface="DejaVu Sans"/>
              </a:rPr>
              <a:t>else</a:t>
            </a:r>
            <a:r>
              <a:rPr b="1" lang="en-US" sz="2000" spc="-1" strike="noStrike">
                <a:solidFill>
                  <a:srgbClr val="000000"/>
                </a:solidFill>
                <a:latin typeface="Arial"/>
                <a:ea typeface="DejaVu Sans"/>
              </a:rPr>
              <a:t>"</a:t>
            </a:r>
            <a:r>
              <a:rPr b="0" lang="en-US" sz="2000" spc="-1" strike="noStrike">
                <a:solidFill>
                  <a:srgbClr val="000000"/>
                </a:solidFill>
                <a:latin typeface="Arial"/>
                <a:ea typeface="DejaVu Sans"/>
              </a:rPr>
              <a:t>);</a:t>
            </a:r>
            <a:br/>
            <a:r>
              <a:rPr b="0" lang="en-US" sz="2000" spc="-1" strike="noStrike">
                <a:solidFill>
                  <a:srgbClr val="000000"/>
                </a:solidFill>
                <a:latin typeface="Arial"/>
                <a:ea typeface="DejaVu Sans"/>
              </a:rPr>
              <a:t>  }</a:t>
            </a:r>
            <a:br/>
            <a:r>
              <a:rPr b="0" lang="en-US" sz="2000" spc="-1" strike="noStrike">
                <a:solidFill>
                  <a:srgbClr val="000000"/>
                </a:solidFill>
                <a:latin typeface="Arial"/>
                <a:ea typeface="DejaVu Sans"/>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Exercise</a:t>
            </a:r>
            <a:endParaRPr b="0" lang="en-US" sz="4400" spc="-1" strike="noStrike">
              <a:solidFill>
                <a:srgbClr val="000000"/>
              </a:solidFill>
              <a:latin typeface="Arial"/>
            </a:endParaRPr>
          </a:p>
        </p:txBody>
      </p:sp>
      <p:sp>
        <p:nvSpPr>
          <p:cNvPr id="209" name="TextShape 2"/>
          <p:cNvSpPr txBox="1"/>
          <p:nvPr/>
        </p:nvSpPr>
        <p:spPr>
          <a:xfrm>
            <a:off x="457200" y="1604520"/>
            <a:ext cx="8228880" cy="3976920"/>
          </a:xfrm>
          <a:prstGeom prst="rect">
            <a:avLst/>
          </a:prstGeom>
          <a:noFill/>
          <a:ln>
            <a:noFill/>
          </a:ln>
        </p:spPr>
        <p:txBody>
          <a:bodyPr lIns="0" rIns="0" tIns="0" bIns="0" anchor="ctr">
            <a:normAutofit fontScale="94000"/>
          </a:bodyPr>
          <a:p>
            <a:pPr>
              <a:lnSpc>
                <a:spcPct val="90000"/>
              </a:lnSpc>
              <a:spcBef>
                <a:spcPts val="1001"/>
              </a:spcBef>
              <a:tabLst>
                <a:tab algn="l" pos="0"/>
              </a:tabLst>
            </a:pPr>
            <a:r>
              <a:rPr b="0" lang="en-US" sz="2000" spc="-1" strike="noStrike">
                <a:solidFill>
                  <a:srgbClr val="000000"/>
                </a:solidFill>
                <a:latin typeface="Arial"/>
                <a:ea typeface="DejaVu Sans"/>
              </a:rPr>
              <a:t>12) </a:t>
            </a:r>
            <a:r>
              <a:rPr b="0" lang="en-US" sz="2000" spc="-1" strike="noStrike">
                <a:solidFill>
                  <a:srgbClr val="000000"/>
                </a:solidFill>
                <a:latin typeface="Arial"/>
                <a:ea typeface="Arial"/>
              </a:rPr>
              <a:t>What's the output of the following code?</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public class Main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public static void main(String[] args) {</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int i = 10;</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do</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while (i &lt; 15)</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i = i + 20;</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while (i &lt; 2);</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System.out.println(i);</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a:t>
            </a:r>
            <a:endParaRPr b="0" lang="en-IN" sz="2000" spc="-1" strike="noStrike">
              <a:latin typeface="Arial"/>
            </a:endParaRPr>
          </a:p>
          <a:p>
            <a:pPr>
              <a:lnSpc>
                <a:spcPct val="90000"/>
              </a:lnSpc>
              <a:spcBef>
                <a:spcPts val="1001"/>
              </a:spcBef>
              <a:tabLst>
                <a:tab algn="l" pos="0"/>
              </a:tabLst>
            </a:pPr>
            <a:r>
              <a:rPr b="0" lang="en-US" sz="2000" spc="-1" strike="noStrike">
                <a:solidFill>
                  <a:srgbClr val="000000"/>
                </a:solidFill>
                <a:latin typeface="Arial"/>
                <a:ea typeface="Arial"/>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3064320"/>
            <a:ext cx="6912000" cy="751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4400" spc="-1" strike="noStrike">
                <a:solidFill>
                  <a:srgbClr val="808080"/>
                </a:solidFill>
                <a:latin typeface="Calibri"/>
                <a:ea typeface="Calibri"/>
              </a:rPr>
              <a:t>                   </a:t>
            </a:r>
            <a:r>
              <a:rPr b="0" lang="en-IN" sz="4400" spc="-1" strike="noStrike">
                <a:solidFill>
                  <a:srgbClr val="808080"/>
                </a:solidFill>
                <a:latin typeface="Calibri"/>
                <a:ea typeface="Calibri"/>
              </a:rPr>
              <a:t>Thank You</a:t>
            </a:r>
            <a:endParaRPr b="0" lang="en-IN" sz="4400" spc="-1" strike="noStrike">
              <a:latin typeface="Arial"/>
            </a:endParaRPr>
          </a:p>
        </p:txBody>
      </p:sp>
      <p:sp>
        <p:nvSpPr>
          <p:cNvPr id="211" name="CustomShape 2"/>
          <p:cNvSpPr/>
          <p:nvPr/>
        </p:nvSpPr>
        <p:spPr>
          <a:xfrm>
            <a:off x="3086280" y="6624720"/>
            <a:ext cx="2970720" cy="214920"/>
          </a:xfrm>
          <a:prstGeom prst="rect">
            <a:avLst/>
          </a:prstGeom>
          <a:noFill/>
          <a:ln>
            <a:noFill/>
          </a:ln>
        </p:spPr>
        <p:style>
          <a:lnRef idx="0"/>
          <a:fillRef idx="0"/>
          <a:effectRef idx="0"/>
          <a:fontRef idx="minor"/>
        </p:style>
        <p:txBody>
          <a:bodyPr lIns="90000" rIns="90000" tIns="45000" bIns="45000">
            <a:noAutofit/>
          </a:bodyPr>
          <a:p>
            <a:pPr>
              <a:lnSpc>
                <a:spcPct val="100000"/>
              </a:lnSpc>
            </a:pPr>
            <a:fld id="{259DB8E8-AA6F-4403-96B9-52EA9A4E0908}" type="slidenum">
              <a:rPr b="0" lang="en-IN" sz="1800" spc="-1" strike="noStrike">
                <a:solidFill>
                  <a:srgbClr val="000000"/>
                </a:solidFill>
                <a:latin typeface="Calibri"/>
                <a:ea typeface="Calibri"/>
              </a:rPr>
              <a:t>33</a:t>
            </a:fld>
            <a:endParaRPr b="0" lang="en-IN" sz="1800" spc="-1" strike="noStrike">
              <a:latin typeface="Arial"/>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What is Java?</a:t>
            </a:r>
            <a:endParaRPr b="0" lang="en-US" sz="4400" spc="-1" strike="noStrike">
              <a:solidFill>
                <a:srgbClr val="000000"/>
              </a:solidFill>
              <a:latin typeface="Arial"/>
            </a:endParaRPr>
          </a:p>
        </p:txBody>
      </p:sp>
      <p:sp>
        <p:nvSpPr>
          <p:cNvPr id="138" name="TextShape 2"/>
          <p:cNvSpPr txBox="1"/>
          <p:nvPr/>
        </p:nvSpPr>
        <p:spPr>
          <a:xfrm>
            <a:off x="227160" y="2016000"/>
            <a:ext cx="8559720" cy="3804120"/>
          </a:xfrm>
          <a:prstGeom prst="rect">
            <a:avLst/>
          </a:prstGeom>
          <a:noFill/>
          <a:ln>
            <a:noFill/>
          </a:ln>
        </p:spPr>
        <p:txBody>
          <a:bodyPr lIns="0" rIns="0" tIns="0" bIns="0" anchor="ctr">
            <a:noAutofit/>
          </a:bodyPr>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Object Oriented Programming Language</a:t>
            </a:r>
            <a:endParaRPr b="0" lang="en-IN" sz="2000" spc="-1" strike="noStrike">
              <a:latin typeface="Arial"/>
            </a:endParaRPr>
          </a:p>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Created by James Gosling in 1995</a:t>
            </a:r>
            <a:endParaRPr b="0" lang="en-IN" sz="2000" spc="-1" strike="noStrike">
              <a:latin typeface="Arial"/>
            </a:endParaRPr>
          </a:p>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3 Billion devices run java programs</a:t>
            </a:r>
            <a:endParaRPr b="0" lang="en-IN" sz="2000" spc="-1" strike="noStrike">
              <a:latin typeface="Arial"/>
            </a:endParaRPr>
          </a:p>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Similar to C++ but easier</a:t>
            </a:r>
            <a:endParaRPr b="0" lang="en-IN" sz="2000" spc="-1" strike="noStrike">
              <a:latin typeface="Arial"/>
            </a:endParaRPr>
          </a:p>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Very Popular</a:t>
            </a:r>
            <a:endParaRPr b="0" lang="en-IN" sz="2000" spc="-1" strike="noStrike">
              <a:latin typeface="Arial"/>
            </a:endParaRPr>
          </a:p>
          <a:p>
            <a:pPr marL="343080" indent="-342720">
              <a:lnSpc>
                <a:spcPct val="150000"/>
              </a:lnSpc>
              <a:spcBef>
                <a:spcPts val="1001"/>
              </a:spcBef>
              <a:buClr>
                <a:srgbClr val="000000"/>
              </a:buClr>
              <a:buFont typeface="Arial"/>
              <a:buChar char="•"/>
            </a:pPr>
            <a:r>
              <a:rPr b="0" lang="en-US" sz="2000" spc="-1" strike="noStrike">
                <a:solidFill>
                  <a:srgbClr val="000000"/>
                </a:solidFill>
                <a:latin typeface="Arial"/>
                <a:ea typeface="DejaVu Sans"/>
              </a:rPr>
              <a:t>Build Mobile apps for android, Desktop Apps using Java Swing, JavaFX, Enterprise and Web applications, Games and much more.</a:t>
            </a:r>
            <a:endParaRPr b="0" lang="en-IN" sz="2000" spc="-1" strike="noStrike">
              <a:latin typeface="Arial"/>
            </a:endParaRPr>
          </a:p>
          <a:p>
            <a:pPr>
              <a:lnSpc>
                <a:spcPct val="90000"/>
              </a:lnSpc>
              <a:spcBef>
                <a:spcPts val="1001"/>
              </a:spcBef>
            </a:pPr>
            <a:endParaRPr b="0" lang="en-IN" sz="2000" spc="-1" strike="noStrike">
              <a:latin typeface="Arial"/>
            </a:endParaRPr>
          </a:p>
          <a:p>
            <a:pPr>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000" spc="-1" strike="noStrike">
                <a:solidFill>
                  <a:srgbClr val="000000"/>
                </a:solidFill>
                <a:latin typeface="Arial"/>
                <a:ea typeface="DejaVu Sans"/>
              </a:rPr>
              <a:t>Compilation and Execution Process</a:t>
            </a:r>
            <a:endParaRPr b="0" lang="en-US" sz="4000" spc="-1" strike="noStrike">
              <a:solidFill>
                <a:srgbClr val="000000"/>
              </a:solidFill>
              <a:latin typeface="Arial"/>
            </a:endParaRPr>
          </a:p>
        </p:txBody>
      </p:sp>
      <p:sp>
        <p:nvSpPr>
          <p:cNvPr id="140" name="TextShape 2"/>
          <p:cNvSpPr txBox="1"/>
          <p:nvPr/>
        </p:nvSpPr>
        <p:spPr>
          <a:xfrm>
            <a:off x="370800" y="1216440"/>
            <a:ext cx="8315280" cy="5558400"/>
          </a:xfrm>
          <a:prstGeom prst="rect">
            <a:avLst/>
          </a:prstGeom>
          <a:noFill/>
          <a:ln>
            <a:noFill/>
          </a:ln>
        </p:spPr>
        <p:txBody>
          <a:bodyPr lIns="0" rIns="0" tIns="0" bIns="0" anchor="ctr">
            <a:noAutofit/>
          </a:bodyPr>
          <a:p>
            <a:pPr marL="228600" indent="-228240">
              <a:lnSpc>
                <a:spcPct val="90000"/>
              </a:lnSpc>
              <a:spcBef>
                <a:spcPts val="1001"/>
              </a:spcBef>
              <a:buClr>
                <a:srgbClr val="000000"/>
              </a:buClr>
              <a:buFont typeface="Arial"/>
              <a:buChar char="•"/>
            </a:pPr>
            <a:r>
              <a:rPr b="1" lang="en-US" sz="2000" spc="-1" strike="noStrike">
                <a:solidFill>
                  <a:srgbClr val="000000"/>
                </a:solidFill>
                <a:latin typeface="Arial"/>
                <a:ea typeface="DejaVu Sans"/>
              </a:rPr>
              <a:t>Source Code: </a:t>
            </a:r>
            <a:r>
              <a:rPr b="0" lang="en-US" sz="2000" spc="-1" strike="noStrike">
                <a:solidFill>
                  <a:srgbClr val="000000"/>
                </a:solidFill>
                <a:latin typeface="Arial"/>
                <a:ea typeface="DejaVu Sans"/>
              </a:rPr>
              <a:t>Any program( or code) that is written using any programming language</a:t>
            </a:r>
            <a:r>
              <a:rPr b="1" lang="en-US" sz="2000" spc="-1" strike="noStrike">
                <a:solidFill>
                  <a:srgbClr val="000000"/>
                </a:solidFill>
                <a:latin typeface="Arial"/>
                <a:ea typeface="DejaVu Sans"/>
              </a:rPr>
              <a:t>.</a:t>
            </a:r>
            <a:endParaRPr b="0" lang="en-IN" sz="2000" spc="-1" strike="noStrike">
              <a:latin typeface="Arial"/>
            </a:endParaRPr>
          </a:p>
          <a:p>
            <a:pPr marL="228600" indent="-228240">
              <a:lnSpc>
                <a:spcPct val="90000"/>
              </a:lnSpc>
              <a:spcBef>
                <a:spcPts val="1001"/>
              </a:spcBef>
              <a:buClr>
                <a:srgbClr val="000000"/>
              </a:buClr>
              <a:buFont typeface="Arial"/>
              <a:buChar char="•"/>
            </a:pPr>
            <a:r>
              <a:rPr b="1" lang="en-US" sz="2000" spc="-1" strike="noStrike">
                <a:solidFill>
                  <a:srgbClr val="000000"/>
                </a:solidFill>
                <a:latin typeface="Arial"/>
                <a:ea typeface="DejaVu Sans"/>
              </a:rPr>
              <a:t>The Compiler (JAVAC): </a:t>
            </a:r>
            <a:r>
              <a:rPr b="0" lang="en-US" sz="2000" spc="-1" strike="noStrike">
                <a:solidFill>
                  <a:srgbClr val="000000"/>
                </a:solidFill>
                <a:latin typeface="Arial"/>
                <a:ea typeface="DejaVu Sans"/>
              </a:rPr>
              <a:t>Java uses </a:t>
            </a:r>
            <a:r>
              <a:rPr b="1" lang="en-US" sz="2000" spc="-1" strike="noStrike">
                <a:solidFill>
                  <a:srgbClr val="000000"/>
                </a:solidFill>
                <a:latin typeface="Arial"/>
                <a:ea typeface="DejaVu Sans"/>
              </a:rPr>
              <a:t>javac </a:t>
            </a:r>
            <a:r>
              <a:rPr b="0" lang="en-US" sz="2000" spc="-1" strike="noStrike">
                <a:solidFill>
                  <a:srgbClr val="000000"/>
                </a:solidFill>
                <a:latin typeface="Arial"/>
                <a:ea typeface="DejaVu Sans"/>
              </a:rPr>
              <a:t>as compiler to compile source code to byte code.</a:t>
            </a:r>
            <a:endParaRPr b="0" lang="en-IN" sz="2000" spc="-1" strike="noStrike">
              <a:latin typeface="Arial"/>
            </a:endParaRPr>
          </a:p>
          <a:p>
            <a:pPr marL="228600" indent="-228240">
              <a:lnSpc>
                <a:spcPct val="90000"/>
              </a:lnSpc>
              <a:spcBef>
                <a:spcPts val="1001"/>
              </a:spcBef>
              <a:buClr>
                <a:srgbClr val="000000"/>
              </a:buClr>
              <a:buFont typeface="Arial"/>
              <a:buChar char="•"/>
            </a:pPr>
            <a:r>
              <a:rPr b="1" lang="en-US" sz="2000" spc="-1" strike="noStrike">
                <a:solidFill>
                  <a:srgbClr val="000000"/>
                </a:solidFill>
                <a:latin typeface="Arial"/>
                <a:ea typeface="DejaVu Sans"/>
              </a:rPr>
              <a:t>Byte Code: </a:t>
            </a:r>
            <a:r>
              <a:rPr b="0" lang="en-US" sz="2000" spc="-1" strike="noStrike">
                <a:solidFill>
                  <a:srgbClr val="000000"/>
                </a:solidFill>
                <a:latin typeface="Arial"/>
                <a:ea typeface="DejaVu Sans"/>
              </a:rPr>
              <a:t>Suppose that the java source code is saved in the file called </a:t>
            </a:r>
            <a:r>
              <a:rPr b="1" lang="en-US" sz="2000" spc="-1" strike="noStrike">
                <a:solidFill>
                  <a:srgbClr val="000000"/>
                </a:solidFill>
                <a:latin typeface="Arial"/>
                <a:ea typeface="DejaVu Sans"/>
              </a:rPr>
              <a:t>Hello.java</a:t>
            </a:r>
            <a:r>
              <a:rPr b="0" lang="en-US" sz="2000" spc="-1" strike="noStrike">
                <a:solidFill>
                  <a:srgbClr val="000000"/>
                </a:solidFill>
                <a:latin typeface="Arial"/>
                <a:ea typeface="DejaVu Sans"/>
              </a:rPr>
              <a:t>. The source file is compiled using the </a:t>
            </a:r>
            <a:r>
              <a:rPr b="1" lang="en-US" sz="2000" spc="-1" strike="noStrike">
                <a:solidFill>
                  <a:srgbClr val="000000"/>
                </a:solidFill>
                <a:latin typeface="Arial"/>
                <a:ea typeface="DejaVu Sans"/>
              </a:rPr>
              <a:t>javac </a:t>
            </a:r>
            <a:r>
              <a:rPr b="0" lang="en-US" sz="2000" spc="-1" strike="noStrike">
                <a:solidFill>
                  <a:srgbClr val="000000"/>
                </a:solidFill>
                <a:latin typeface="Arial"/>
                <a:ea typeface="DejaVu Sans"/>
              </a:rPr>
              <a:t>compiler and a class file called </a:t>
            </a:r>
            <a:r>
              <a:rPr b="1" lang="en-US" sz="2000" spc="-1" strike="noStrike">
                <a:solidFill>
                  <a:srgbClr val="000000"/>
                </a:solidFill>
                <a:latin typeface="Arial"/>
                <a:ea typeface="DejaVu Sans"/>
              </a:rPr>
              <a:t>Hello.class </a:t>
            </a:r>
            <a:r>
              <a:rPr b="0" lang="en-US" sz="2000" spc="-1" strike="noStrike">
                <a:solidFill>
                  <a:srgbClr val="000000"/>
                </a:solidFill>
                <a:latin typeface="Arial"/>
                <a:ea typeface="DejaVu Sans"/>
              </a:rPr>
              <a:t>is generated. This file is called Byte code.</a:t>
            </a:r>
            <a:endParaRPr b="0" lang="en-IN"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Arial"/>
                <a:ea typeface="DejaVu Sans"/>
              </a:rPr>
              <a:t>Bytecode is a standardized, machine independent language code. The bytecode files are loaded and interpreted at the client machine by a special program call the </a:t>
            </a:r>
            <a:r>
              <a:rPr b="1" lang="en-US" sz="2000" spc="-1" strike="noStrike">
                <a:solidFill>
                  <a:srgbClr val="000000"/>
                </a:solidFill>
                <a:latin typeface="Arial"/>
                <a:ea typeface="DejaVu Sans"/>
              </a:rPr>
              <a:t>Java Virtual Machine (JVM). </a:t>
            </a:r>
            <a:r>
              <a:rPr b="0" lang="en-US" sz="2000" spc="-1" strike="noStrike">
                <a:solidFill>
                  <a:srgbClr val="000000"/>
                </a:solidFill>
                <a:latin typeface="Arial"/>
                <a:ea typeface="DejaVu Sans"/>
              </a:rPr>
              <a:t>The bytecode is converted to the machine code(native code) by the JVM only. The Bytecode generated by the Java compiler is platform independent. This means that we can run the java bytecode on any machine provided it has JVM installed on the machine, That's why java is called platform independent.</a:t>
            </a:r>
            <a:endParaRPr b="0" lang="en-IN" sz="2000" spc="-1" strike="noStrike">
              <a:latin typeface="Arial"/>
            </a:endParaRPr>
          </a:p>
          <a:p>
            <a:pPr>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000" spc="-1" strike="noStrike">
                <a:solidFill>
                  <a:srgbClr val="000000"/>
                </a:solidFill>
                <a:latin typeface="Arial"/>
                <a:ea typeface="DejaVu Sans"/>
              </a:rPr>
              <a:t>Understanding JDK, JRE &amp; JVM</a:t>
            </a:r>
            <a:endParaRPr b="0" lang="en-US" sz="4000" spc="-1" strike="noStrike">
              <a:solidFill>
                <a:srgbClr val="000000"/>
              </a:solidFill>
              <a:latin typeface="Arial"/>
            </a:endParaRPr>
          </a:p>
        </p:txBody>
      </p:sp>
      <p:sp>
        <p:nvSpPr>
          <p:cNvPr id="142" name="CustomShape 2"/>
          <p:cNvSpPr/>
          <p:nvPr/>
        </p:nvSpPr>
        <p:spPr>
          <a:xfrm>
            <a:off x="623160" y="1425960"/>
            <a:ext cx="7771320" cy="43311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000" spc="-1" strike="noStrike">
                <a:solidFill>
                  <a:srgbClr val="808080"/>
                </a:solidFill>
                <a:latin typeface="Arial"/>
                <a:ea typeface="DejaVu Sans"/>
              </a:rPr>
              <a:t>JDK</a:t>
            </a:r>
            <a:r>
              <a:rPr b="0" lang="en-IN" sz="2000" spc="-1" strike="noStrike">
                <a:solidFill>
                  <a:srgbClr val="808080"/>
                </a:solidFill>
                <a:latin typeface="Arial"/>
                <a:ea typeface="DejaVu Sans"/>
              </a:rPr>
              <a:t>(Java Development Kit)- Provides all the tools, executables and binaries required to compile, debug and execute a Java Program. JDK = JRE + (Java compiler, debugger, and core classes).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808080"/>
                </a:solidFill>
                <a:latin typeface="Arial"/>
                <a:ea typeface="Calibri"/>
              </a:rPr>
              <a:t>JRE</a:t>
            </a:r>
            <a:r>
              <a:rPr b="0" lang="en-IN" sz="2000" spc="-1" strike="noStrike">
                <a:solidFill>
                  <a:srgbClr val="808080"/>
                </a:solidFill>
                <a:latin typeface="Arial"/>
                <a:ea typeface="Calibri"/>
              </a:rPr>
              <a:t>(Java Runtime Environment)- JRE consists of JVM and java binaries and other classes to execute any program successfully. (rt.jar, java)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808080"/>
                </a:solidFill>
                <a:latin typeface="Arial"/>
                <a:ea typeface="Calibri"/>
              </a:rPr>
              <a:t>JVM</a:t>
            </a:r>
            <a:r>
              <a:rPr b="0" lang="en-IN" sz="2000" spc="-1" strike="noStrike">
                <a:solidFill>
                  <a:srgbClr val="808080"/>
                </a:solidFill>
                <a:latin typeface="Arial"/>
                <a:ea typeface="Calibri"/>
              </a:rPr>
              <a:t>(Java Virtual Machine)- JVM is responsible for converting Byte code to the machine specific code. It provides core java functions like memory management, garbage collection, security etc. JVM contains JIT</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177840" indent="-49320">
              <a:lnSpc>
                <a:spcPct val="100000"/>
              </a:lnSpc>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Picture 4" descr="Diagram&#10;&#10;Description automatically generated"/>
          <p:cNvPicPr/>
          <p:nvPr/>
        </p:nvPicPr>
        <p:blipFill>
          <a:blip r:embed="rId1"/>
          <a:stretch/>
        </p:blipFill>
        <p:spPr>
          <a:xfrm>
            <a:off x="224280" y="245880"/>
            <a:ext cx="6279840" cy="5963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000" spc="-1" strike="noStrike">
                <a:solidFill>
                  <a:srgbClr val="000000"/>
                </a:solidFill>
                <a:latin typeface="Arial"/>
                <a:ea typeface="DejaVu Sans"/>
              </a:rPr>
              <a:t>Compiled vs Interpreted Languages</a:t>
            </a:r>
            <a:endParaRPr b="0" lang="en-US" sz="4000" spc="-1" strike="noStrike">
              <a:solidFill>
                <a:srgbClr val="000000"/>
              </a:solidFill>
              <a:latin typeface="Arial"/>
            </a:endParaRPr>
          </a:p>
        </p:txBody>
      </p:sp>
      <p:graphicFrame>
        <p:nvGraphicFramePr>
          <p:cNvPr id="145" name="Table 2"/>
          <p:cNvGraphicFramePr/>
          <p:nvPr/>
        </p:nvGraphicFramePr>
        <p:xfrm>
          <a:off x="516600" y="1340640"/>
          <a:ext cx="8302320" cy="2314440"/>
        </p:xfrm>
        <a:graphic>
          <a:graphicData uri="http://schemas.openxmlformats.org/drawingml/2006/table">
            <a:tbl>
              <a:tblPr/>
              <a:tblGrid>
                <a:gridCol w="4151160"/>
                <a:gridCol w="4151160"/>
              </a:tblGrid>
              <a:tr h="347760">
                <a:tc>
                  <a:txBody>
                    <a:bodyPr>
                      <a:noAutofit/>
                    </a:bodyPr>
                    <a:p>
                      <a:pPr>
                        <a:lnSpc>
                          <a:spcPct val="100000"/>
                        </a:lnSpc>
                      </a:pPr>
                      <a:r>
                        <a:rPr b="1" lang="en-US" sz="1800" spc="-1" strike="noStrike">
                          <a:solidFill>
                            <a:srgbClr val="ffffff"/>
                          </a:solidFill>
                          <a:latin typeface="Arial"/>
                          <a:ea typeface="DejaVu Sans"/>
                        </a:rPr>
                        <a:t>Compiled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en-US" sz="1800" spc="-1" strike="noStrike">
                          <a:solidFill>
                            <a:srgbClr val="ffffff"/>
                          </a:solidFill>
                          <a:latin typeface="Arial"/>
                          <a:ea typeface="DejaVu Sans"/>
                        </a:rPr>
                        <a:t>Interpreted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03720">
                <a:tc>
                  <a:txBody>
                    <a:bodyPr>
                      <a:noAutofit/>
                    </a:bodyPr>
                    <a:p>
                      <a:pPr>
                        <a:lnSpc>
                          <a:spcPct val="100000"/>
                        </a:lnSpc>
                      </a:pPr>
                      <a:r>
                        <a:rPr b="0" lang="en-US" sz="1800" spc="-1" strike="noStrike">
                          <a:solidFill>
                            <a:srgbClr val="000000"/>
                          </a:solidFill>
                          <a:latin typeface="Arial"/>
                          <a:ea typeface="DejaVu Sans"/>
                        </a:rPr>
                        <a:t>Code can be executed directly by computer's CPU</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1800" spc="-1" strike="noStrike">
                          <a:solidFill>
                            <a:srgbClr val="000000"/>
                          </a:solidFill>
                          <a:latin typeface="Arial"/>
                          <a:ea typeface="DejaVu Sans"/>
                        </a:rPr>
                        <a:t>Another program executes code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67440">
                <a:tc>
                  <a:txBody>
                    <a:bodyPr>
                      <a:noAutofit/>
                    </a:bodyPr>
                    <a:p>
                      <a:pPr>
                        <a:lnSpc>
                          <a:spcPct val="100000"/>
                        </a:lnSpc>
                      </a:pPr>
                      <a:r>
                        <a:rPr b="0" lang="en-US" sz="1800" spc="-1" strike="noStrike">
                          <a:solidFill>
                            <a:srgbClr val="000000"/>
                          </a:solidFill>
                          <a:latin typeface="Arial"/>
                          <a:ea typeface="DejaVu Sans"/>
                        </a:rPr>
                        <a:t>Code must be transformed into machine readable instructions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1800" spc="-1" strike="noStrike">
                          <a:solidFill>
                            <a:srgbClr val="000000"/>
                          </a:solidFill>
                          <a:latin typeface="Arial"/>
                          <a:ea typeface="DejaVu Sans"/>
                        </a:rPr>
                        <a:t>No transformation required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47760">
                <a:tc>
                  <a:txBody>
                    <a:bodyPr>
                      <a:noAutofit/>
                    </a:bodyPr>
                    <a:p>
                      <a:pPr>
                        <a:lnSpc>
                          <a:spcPct val="100000"/>
                        </a:lnSpc>
                      </a:pPr>
                      <a:r>
                        <a:rPr b="0" lang="en-US" sz="1800" spc="-1" strike="noStrike">
                          <a:solidFill>
                            <a:srgbClr val="000000"/>
                          </a:solidFill>
                          <a:latin typeface="Arial"/>
                          <a:ea typeface="DejaVu Sans"/>
                        </a:rPr>
                        <a:t>Runs faster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1800" spc="-1" strike="noStrike">
                          <a:solidFill>
                            <a:srgbClr val="000000"/>
                          </a:solidFill>
                          <a:latin typeface="Arial"/>
                          <a:ea typeface="DejaVu Sans"/>
                        </a:rPr>
                        <a:t>Slower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47760">
                <a:tc>
                  <a:txBody>
                    <a:bodyPr>
                      <a:noAutofit/>
                    </a:bodyPr>
                    <a:p>
                      <a:pPr>
                        <a:lnSpc>
                          <a:spcPct val="100000"/>
                        </a:lnSpc>
                      </a:pPr>
                      <a:r>
                        <a:rPr b="0" lang="en-US" sz="1800" spc="-1" strike="noStrike">
                          <a:solidFill>
                            <a:srgbClr val="000000"/>
                          </a:solidFill>
                          <a:latin typeface="Arial"/>
                          <a:ea typeface="DejaVu Sans"/>
                        </a:rPr>
                        <a:t>Better Performance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1800" spc="-1" strike="noStrike">
                          <a:solidFill>
                            <a:srgbClr val="000000"/>
                          </a:solidFill>
                          <a:latin typeface="Arial"/>
                          <a:ea typeface="DejaVu Sans"/>
                        </a:rPr>
                        <a:t>Faster for development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pic>
        <p:nvPicPr>
          <p:cNvPr id="146" name="Picture 5" descr="Diagram&#10;&#10;Description automatically generated"/>
          <p:cNvPicPr/>
          <p:nvPr/>
        </p:nvPicPr>
        <p:blipFill>
          <a:blip r:embed="rId1"/>
          <a:stretch/>
        </p:blipFill>
        <p:spPr>
          <a:xfrm>
            <a:off x="166680" y="4446360"/>
            <a:ext cx="4496760" cy="1228680"/>
          </a:xfrm>
          <a:prstGeom prst="rect">
            <a:avLst/>
          </a:prstGeom>
          <a:ln>
            <a:noFill/>
          </a:ln>
        </p:spPr>
      </p:pic>
      <p:pic>
        <p:nvPicPr>
          <p:cNvPr id="147" name="Picture 6" descr=""/>
          <p:cNvPicPr/>
          <p:nvPr/>
        </p:nvPicPr>
        <p:blipFill>
          <a:blip r:embed="rId2"/>
          <a:stretch/>
        </p:blipFill>
        <p:spPr>
          <a:xfrm>
            <a:off x="4566240" y="4919040"/>
            <a:ext cx="4741200" cy="1318320"/>
          </a:xfrm>
          <a:prstGeom prst="rect">
            <a:avLst/>
          </a:prstGeom>
          <a:ln>
            <a:noFill/>
          </a:ln>
        </p:spPr>
      </p:pic>
      <p:sp>
        <p:nvSpPr>
          <p:cNvPr id="148" name="CustomShape 3"/>
          <p:cNvSpPr/>
          <p:nvPr/>
        </p:nvSpPr>
        <p:spPr>
          <a:xfrm>
            <a:off x="2408040" y="3955680"/>
            <a:ext cx="330480" cy="60336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9" name="CustomShape 4"/>
          <p:cNvSpPr/>
          <p:nvPr/>
        </p:nvSpPr>
        <p:spPr>
          <a:xfrm>
            <a:off x="6203520" y="3898440"/>
            <a:ext cx="416520" cy="9342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3600"/>
            <a:ext cx="8228880" cy="1144440"/>
          </a:xfrm>
          <a:prstGeom prst="rect">
            <a:avLst/>
          </a:prstGeom>
          <a:noFill/>
          <a:ln>
            <a:noFill/>
          </a:ln>
        </p:spPr>
        <p:txBody>
          <a:bodyPr lIns="0" rIns="0" tIns="0" bIns="0" anchor="ctr">
            <a:noAutofit/>
          </a:bodyPr>
          <a:p>
            <a:pPr>
              <a:lnSpc>
                <a:spcPct val="90000"/>
              </a:lnSpc>
            </a:pPr>
            <a:r>
              <a:rPr b="0" lang="en-US" sz="4400" spc="-1" strike="noStrike">
                <a:solidFill>
                  <a:srgbClr val="000000"/>
                </a:solidFill>
                <a:latin typeface="Arial"/>
                <a:ea typeface="DejaVu Sans"/>
              </a:rPr>
              <a:t>Keywords</a:t>
            </a:r>
            <a:endParaRPr b="0" lang="en-US" sz="4400" spc="-1" strike="noStrike">
              <a:solidFill>
                <a:srgbClr val="000000"/>
              </a:solidFill>
              <a:latin typeface="Arial"/>
            </a:endParaRPr>
          </a:p>
        </p:txBody>
      </p:sp>
      <p:sp>
        <p:nvSpPr>
          <p:cNvPr id="151" name="TextShape 2"/>
          <p:cNvSpPr txBox="1"/>
          <p:nvPr/>
        </p:nvSpPr>
        <p:spPr>
          <a:xfrm>
            <a:off x="370800" y="626760"/>
            <a:ext cx="8228880" cy="3976920"/>
          </a:xfrm>
          <a:prstGeom prst="rect">
            <a:avLst/>
          </a:prstGeom>
          <a:noFill/>
          <a:ln>
            <a:noFill/>
          </a:ln>
        </p:spPr>
        <p:txBody>
          <a:bodyPr lIns="0" rIns="0" tIns="0" bIns="0" anchor="ctr">
            <a:noAutofit/>
          </a:bodyPr>
          <a:p>
            <a:pPr>
              <a:lnSpc>
                <a:spcPct val="90000"/>
              </a:lnSpc>
              <a:spcBef>
                <a:spcPts val="1001"/>
              </a:spcBef>
              <a:tabLst>
                <a:tab algn="l" pos="0"/>
              </a:tabLst>
            </a:pPr>
            <a:r>
              <a:rPr b="0" lang="en-US" sz="2000" spc="-1" strike="noStrike">
                <a:solidFill>
                  <a:srgbClr val="000000"/>
                </a:solidFill>
                <a:latin typeface="Arial"/>
                <a:ea typeface="DejaVu Sans"/>
              </a:rPr>
              <a:t>Keywords are reserved words that </a:t>
            </a:r>
            <a:r>
              <a:rPr b="0" lang="en-US" sz="2000" spc="-1" strike="noStrike">
                <a:solidFill>
                  <a:srgbClr val="000000"/>
                </a:solidFill>
                <a:latin typeface="Arial"/>
                <a:ea typeface="DejaVu Sans"/>
              </a:rPr>
              <a:t>are predefined by the language. </a:t>
            </a:r>
            <a:r>
              <a:rPr b="0" lang="en-US" sz="2000" spc="-1" strike="noStrike">
                <a:solidFill>
                  <a:srgbClr val="000000"/>
                </a:solidFill>
                <a:latin typeface="Arial"/>
                <a:ea typeface="DejaVu Sans"/>
              </a:rPr>
              <a:t>Here is a list of keywords in the </a:t>
            </a:r>
            <a:r>
              <a:rPr b="0" lang="en-US" sz="2000" spc="-1" strike="noStrike">
                <a:solidFill>
                  <a:srgbClr val="000000"/>
                </a:solidFill>
                <a:latin typeface="Arial"/>
                <a:ea typeface="DejaVu Sans"/>
              </a:rPr>
              <a:t>Java which cannot be used as </a:t>
            </a:r>
            <a:r>
              <a:rPr b="0" lang="en-US" sz="2000" spc="-1" strike="noStrike">
                <a:solidFill>
                  <a:srgbClr val="000000"/>
                </a:solidFill>
                <a:latin typeface="Arial"/>
                <a:ea typeface="DejaVu Sans"/>
              </a:rPr>
              <a:t>identifiers in our java </a:t>
            </a:r>
            <a:r>
              <a:rPr b="0" lang="en-US" sz="2000" spc="-1" strike="noStrike">
                <a:solidFill>
                  <a:srgbClr val="000000"/>
                </a:solidFill>
                <a:latin typeface="Arial"/>
                <a:ea typeface="DejaVu Sans"/>
              </a:rPr>
              <a:t>program. </a:t>
            </a:r>
            <a:r>
              <a:rPr b="0" lang="en-US" sz="2000" spc="-1" strike="noStrike">
                <a:solidFill>
                  <a:srgbClr val="000000"/>
                </a:solidFill>
                <a:latin typeface="Arial"/>
                <a:ea typeface="Arial"/>
              </a:rPr>
              <a:t>The </a:t>
            </a:r>
            <a:r>
              <a:rPr b="0" lang="en-US" sz="2000" spc="-1" strike="noStrike">
                <a:solidFill>
                  <a:srgbClr val="000000"/>
                </a:solidFill>
                <a:latin typeface="Arial"/>
                <a:ea typeface="Arial"/>
              </a:rPr>
              <a:t>keywords const and goto are </a:t>
            </a:r>
            <a:r>
              <a:rPr b="0" lang="en-US" sz="2000" spc="-1" strike="noStrike">
                <a:solidFill>
                  <a:srgbClr val="000000"/>
                </a:solidFill>
                <a:latin typeface="Arial"/>
                <a:ea typeface="Arial"/>
              </a:rPr>
              <a:t>reserved, even though they are </a:t>
            </a:r>
            <a:r>
              <a:rPr b="0" lang="en-US" sz="2000" spc="-1" strike="noStrike">
                <a:solidFill>
                  <a:srgbClr val="000000"/>
                </a:solidFill>
                <a:latin typeface="Arial"/>
                <a:ea typeface="Arial"/>
              </a:rPr>
              <a:t>not currently used. true, false, </a:t>
            </a:r>
            <a:r>
              <a:rPr b="0" lang="en-US" sz="2000" spc="-1" strike="noStrike">
                <a:solidFill>
                  <a:srgbClr val="000000"/>
                </a:solidFill>
                <a:latin typeface="Arial"/>
                <a:ea typeface="Arial"/>
              </a:rPr>
              <a:t>and null might seem like </a:t>
            </a:r>
            <a:r>
              <a:rPr b="0" lang="en-US" sz="2000" spc="-1" strike="noStrike">
                <a:solidFill>
                  <a:srgbClr val="000000"/>
                </a:solidFill>
                <a:latin typeface="Arial"/>
                <a:ea typeface="Arial"/>
              </a:rPr>
              <a:t>keywords, but they are actually </a:t>
            </a:r>
            <a:r>
              <a:rPr b="0" lang="en-US" sz="2000" spc="-1" strike="noStrike">
                <a:solidFill>
                  <a:srgbClr val="000000"/>
                </a:solidFill>
                <a:latin typeface="Arial"/>
                <a:ea typeface="Arial"/>
              </a:rPr>
              <a:t>literals; we cannot use them as </a:t>
            </a:r>
            <a:r>
              <a:rPr b="0" lang="en-US" sz="2000" spc="-1" strike="noStrike">
                <a:solidFill>
                  <a:srgbClr val="000000"/>
                </a:solidFill>
                <a:latin typeface="Arial"/>
                <a:ea typeface="Arial"/>
              </a:rPr>
              <a:t>identifiers in our programs.</a:t>
            </a: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a:p>
            <a:pPr>
              <a:lnSpc>
                <a:spcPct val="90000"/>
              </a:lnSpc>
              <a:spcBef>
                <a:spcPts val="1001"/>
              </a:spcBef>
              <a:tabLst>
                <a:tab algn="l" pos="0"/>
              </a:tabLst>
            </a:pPr>
            <a:endParaRPr b="0" lang="en-IN" sz="2000" spc="-1" strike="noStrike">
              <a:latin typeface="Arial"/>
            </a:endParaRPr>
          </a:p>
        </p:txBody>
      </p:sp>
      <p:pic>
        <p:nvPicPr>
          <p:cNvPr id="152" name="Picture 4" descr="Text&#10;&#10;Description automatically generated"/>
          <p:cNvPicPr/>
          <p:nvPr/>
        </p:nvPicPr>
        <p:blipFill>
          <a:blip r:embed="rId1"/>
          <a:stretch/>
        </p:blipFill>
        <p:spPr>
          <a:xfrm>
            <a:off x="1575720" y="3327840"/>
            <a:ext cx="6595920" cy="3192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2023-04-12T14:33:35Z</dcterms:modified>
  <cp:revision>164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9</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34</vt:i4>
  </property>
</Properties>
</file>