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/>
        </p:nvSpPr>
        <p:spPr>
          <a:xfrm>
            <a:off x="685799" y="1803400"/>
            <a:ext cx="4495802" cy="0"/>
          </a:xfrm>
          <a:prstGeom prst="line">
            <a:avLst/>
          </a:prstGeom>
          <a:ln w="25400" cap="rnd">
            <a:solidFill>
              <a:srgbClr val="FFFFF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Shape 14"/>
          <p:cNvSpPr/>
          <p:nvPr/>
        </p:nvSpPr>
        <p:spPr>
          <a:xfrm>
            <a:off x="584198" y="1068387"/>
            <a:ext cx="2392989" cy="38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RxLogix Corporation</a:t>
            </a:r>
          </a:p>
        </p:txBody>
      </p:sp>
      <p:sp>
        <p:nvSpPr>
          <p:cNvPr id="15" name="Shape 15"/>
          <p:cNvSpPr/>
          <p:nvPr/>
        </p:nvSpPr>
        <p:spPr>
          <a:xfrm>
            <a:off x="685799" y="3479800"/>
            <a:ext cx="4495802" cy="0"/>
          </a:xfrm>
          <a:prstGeom prst="line">
            <a:avLst/>
          </a:prstGeom>
          <a:ln w="25400" cap="rnd">
            <a:solidFill>
              <a:srgbClr val="FFFFF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596900" y="3860800"/>
            <a:ext cx="7581900" cy="1625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700"/>
              </a:spcBef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484716" indent="-192616">
              <a:spcBef>
                <a:spcPts val="700"/>
              </a:spcBef>
              <a:buFontTx/>
              <a:defRPr sz="2800">
                <a:solidFill>
                  <a:srgbClr val="FFFFFF"/>
                </a:solidFill>
              </a:defRPr>
            </a:lvl2pPr>
            <a:lvl3pPr marL="891538" indent="-320038">
              <a:spcBef>
                <a:spcPts val="700"/>
              </a:spcBef>
              <a:buFontTx/>
              <a:defRPr sz="2800">
                <a:solidFill>
                  <a:srgbClr val="FFFFFF"/>
                </a:solidFill>
              </a:defRPr>
            </a:lvl3pPr>
            <a:lvl4pPr marL="1270000" indent="-355600">
              <a:spcBef>
                <a:spcPts val="700"/>
              </a:spcBef>
              <a:buFontTx/>
              <a:defRPr sz="2800">
                <a:solidFill>
                  <a:srgbClr val="FFFFFF"/>
                </a:solidFill>
              </a:defRPr>
            </a:lvl4pPr>
            <a:lvl5pPr marL="1612900" indent="-355600">
              <a:spcBef>
                <a:spcPts val="700"/>
              </a:spcBef>
              <a:buFontTx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96900" y="1993900"/>
            <a:ext cx="8064500" cy="1358900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xfrm>
            <a:off x="6289222" y="6221732"/>
            <a:ext cx="263979" cy="269237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6394450" y="647700"/>
            <a:ext cx="1943100" cy="54483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565150" y="647700"/>
            <a:ext cx="5676900" cy="544830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 marL="484716" indent="-192616">
              <a:spcBef>
                <a:spcPts val="700"/>
              </a:spcBef>
              <a:defRPr sz="2800"/>
            </a:lvl2pPr>
            <a:lvl3pPr marL="891538" indent="-320038">
              <a:spcBef>
                <a:spcPts val="700"/>
              </a:spcBef>
              <a:defRPr sz="2800"/>
            </a:lvl3pPr>
            <a:lvl4pPr marL="1270000" indent="-355600">
              <a:spcBef>
                <a:spcPts val="700"/>
              </a:spcBef>
              <a:defRPr sz="2800"/>
            </a:lvl4pPr>
            <a:lvl5pPr marL="1612900" indent="-355600">
              <a:spcBef>
                <a:spcPts val="7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 marL="484716" indent="-192616">
              <a:spcBef>
                <a:spcPts val="700"/>
              </a:spcBef>
              <a:defRPr sz="2800"/>
            </a:lvl2pPr>
            <a:lvl3pPr marL="891538" indent="-320038">
              <a:spcBef>
                <a:spcPts val="700"/>
              </a:spcBef>
              <a:defRPr sz="2800"/>
            </a:lvl3pPr>
            <a:lvl4pPr marL="1270000" indent="-355600">
              <a:spcBef>
                <a:spcPts val="700"/>
              </a:spcBef>
              <a:defRPr sz="2800"/>
            </a:lvl4pPr>
            <a:lvl5pPr marL="1612900" indent="-355600">
              <a:spcBef>
                <a:spcPts val="7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hape 110"/>
          <p:cNvSpPr/>
          <p:nvPr/>
        </p:nvSpPr>
        <p:spPr>
          <a:xfrm>
            <a:off x="5867400" y="6370637"/>
            <a:ext cx="2743200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800">
                <a:solidFill>
                  <a:srgbClr val="81BB3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RxLogix Corporation, Confidential, Copyright </a:t>
            </a:r>
            <a:r>
              <a:rPr sz="700"/>
              <a:t>©</a:t>
            </a:r>
            <a:r>
              <a:t>2016   </a:t>
            </a:r>
            <a:r>
              <a:rPr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000"/>
            </a:lvl1pPr>
            <a:lvl2pPr marL="0" indent="0">
              <a:spcBef>
                <a:spcPts val="500"/>
              </a:spcBef>
              <a:buSzTx/>
              <a:buFontTx/>
              <a:buNone/>
              <a:defRPr sz="2000"/>
            </a:lvl2pPr>
            <a:lvl3pPr marL="0" indent="0">
              <a:spcBef>
                <a:spcPts val="500"/>
              </a:spcBef>
              <a:buSzTx/>
              <a:buFontTx/>
              <a:buNone/>
              <a:defRPr sz="2000"/>
            </a:lvl3pPr>
            <a:lvl4pPr marL="0" indent="0">
              <a:spcBef>
                <a:spcPts val="500"/>
              </a:spcBef>
              <a:buSzTx/>
              <a:buFontTx/>
              <a:buNone/>
              <a:defRPr sz="2000"/>
            </a:lvl4pPr>
            <a:lvl5pPr marL="0" indent="0">
              <a:spcBef>
                <a:spcPts val="500"/>
              </a:spcBef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body" sz="half" idx="1"/>
          </p:nvPr>
        </p:nvSpPr>
        <p:spPr>
          <a:xfrm>
            <a:off x="565150" y="1763713"/>
            <a:ext cx="3810000" cy="4332288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 marL="484716" indent="-192616">
              <a:spcBef>
                <a:spcPts val="700"/>
              </a:spcBef>
              <a:defRPr sz="2800"/>
            </a:lvl2pPr>
            <a:lvl3pPr marL="891538" indent="-320038">
              <a:spcBef>
                <a:spcPts val="700"/>
              </a:spcBef>
              <a:defRPr sz="2800"/>
            </a:lvl3pPr>
            <a:lvl4pPr marL="1270000" indent="-355600">
              <a:spcBef>
                <a:spcPts val="700"/>
              </a:spcBef>
              <a:defRPr sz="2800"/>
            </a:lvl4pPr>
            <a:lvl5pPr marL="1612900" indent="-355600">
              <a:spcBef>
                <a:spcPts val="7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0">
              <a:buSzTx/>
              <a:buFontTx/>
              <a:buNone/>
              <a:defRPr b="1"/>
            </a:lvl2pPr>
            <a:lvl3pPr marL="0" indent="0">
              <a:buSzTx/>
              <a:buFontTx/>
              <a:buNone/>
              <a:defRPr b="1"/>
            </a:lvl3pPr>
            <a:lvl4pPr marL="0" indent="0">
              <a:buSzTx/>
              <a:buFontTx/>
              <a:buNone/>
              <a:defRPr b="1"/>
            </a:lvl4pPr>
            <a:lvl5pPr marL="0" indent="0">
              <a:buSzTx/>
              <a:buFontTx/>
              <a:buNone/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/>
          <p:nvPr>
            <p:ph type="body" sz="quarter" idx="13"/>
          </p:nvPr>
        </p:nvSpPr>
        <p:spPr>
          <a:xfrm>
            <a:off x="4645025" y="1535111"/>
            <a:ext cx="4041775" cy="63976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4" name="Shape 54"/>
          <p:cNvSpPr/>
          <p:nvPr>
            <p:ph type="title"/>
          </p:nvPr>
        </p:nvSpPr>
        <p:spPr>
          <a:xfrm>
            <a:off x="457200" y="228600"/>
            <a:ext cx="8229600" cy="9477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3200"/>
            </a:lvl1pPr>
            <a:lvl2pPr marL="480783" indent="-188684">
              <a:spcBef>
                <a:spcPts val="800"/>
              </a:spcBef>
              <a:defRPr sz="3200"/>
            </a:lvl2pPr>
            <a:lvl3pPr>
              <a:spcBef>
                <a:spcPts val="800"/>
              </a:spcBef>
              <a:defRPr sz="3200"/>
            </a:lvl3pPr>
            <a:lvl4pPr marL="1280160" indent="-365760">
              <a:spcBef>
                <a:spcPts val="800"/>
              </a:spcBef>
              <a:defRPr sz="3200"/>
            </a:lvl4pPr>
            <a:lvl5pPr marL="1623060" indent="-365760">
              <a:spcBef>
                <a:spcPts val="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2" name="Shape 82"/>
          <p:cNvSpPr/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 marL="484716" indent="-192616">
              <a:spcBef>
                <a:spcPts val="700"/>
              </a:spcBef>
              <a:defRPr sz="2800"/>
            </a:lvl2pPr>
            <a:lvl3pPr marL="891538" indent="-320038">
              <a:spcBef>
                <a:spcPts val="700"/>
              </a:spcBef>
              <a:defRPr sz="2800"/>
            </a:lvl3pPr>
            <a:lvl4pPr marL="1270000" indent="-355600">
              <a:spcBef>
                <a:spcPts val="700"/>
              </a:spcBef>
              <a:defRPr sz="2800"/>
            </a:lvl4pPr>
            <a:lvl5pPr marL="1612900" indent="-355600">
              <a:spcBef>
                <a:spcPts val="7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65150" y="1763713"/>
            <a:ext cx="7772400" cy="4332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5867400" y="6370637"/>
            <a:ext cx="443167" cy="43706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77800" marR="0" indent="-177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•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1pPr>
      <a:lvl2pPr marL="490219" marR="0" indent="-19811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–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2pPr>
      <a:lvl3pPr marL="8763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•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3pPr>
      <a:lvl4pPr marL="12573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–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4pPr>
      <a:lvl5pPr marL="16002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▪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5pPr>
      <a:lvl6pPr marL="20193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▪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6pPr>
      <a:lvl7pPr marL="24765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▪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7pPr>
      <a:lvl8pPr marL="29337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▪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8pPr>
      <a:lvl9pPr marL="33909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Times"/>
        <a:buChar char="▪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grails.org/doc/latest/index.html" TargetMode="External"/><Relationship Id="rId3" Type="http://schemas.openxmlformats.org/officeDocument/2006/relationships/hyperlink" Target="http://grails.org/doc/latest/ref/Domain%20Classes/createCriteria.html" TargetMode="External"/><Relationship Id="rId4" Type="http://schemas.openxmlformats.org/officeDocument/2006/relationships/hyperlink" Target="http://grails.org/doc/latest/ref/Domain%20Classes/executeQuery.html" TargetMode="External"/><Relationship Id="rId5" Type="http://schemas.openxmlformats.org/officeDocument/2006/relationships/hyperlink" Target="http://grails.org/doc/latest/ref/Domain%20Classes/executeUpdate.html" TargetMode="External"/><Relationship Id="rId6" Type="http://schemas.openxmlformats.org/officeDocument/2006/relationships/hyperlink" Target="http://grails.org/doc/latest/ref/Domain%20Classes/namedQueries.html" TargetMode="Externa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Num" sz="quarter" idx="4294967295"/>
          </p:nvPr>
        </p:nvSpPr>
        <p:spPr>
          <a:xfrm>
            <a:off x="5867399" y="6370637"/>
            <a:ext cx="273653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9" name="Shape 129"/>
          <p:cNvSpPr/>
          <p:nvPr/>
        </p:nvSpPr>
        <p:spPr>
          <a:xfrm>
            <a:off x="1143000" y="2463799"/>
            <a:ext cx="640080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400"/>
              </a:spcBef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i="1" sz="2400">
                <a:solidFill>
                  <a:srgbClr val="8B8B8B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Introduction to Groovy</a:t>
            </a:r>
          </a:p>
        </p:txBody>
      </p:sp>
      <p:sp>
        <p:nvSpPr>
          <p:cNvPr id="130" name="Shape 130"/>
          <p:cNvSpPr/>
          <p:nvPr/>
        </p:nvSpPr>
        <p:spPr>
          <a:xfrm>
            <a:off x="3365500" y="6083298"/>
            <a:ext cx="640080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449262">
              <a:spcBef>
                <a:spcPts val="400"/>
              </a:spcBef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i="1" sz="2400">
                <a:solidFill>
                  <a:srgbClr val="8B8B8B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Presented By: Gautam Malhotra</a:t>
            </a:r>
          </a:p>
        </p:txBody>
      </p:sp>
      <p:pic>
        <p:nvPicPr>
          <p:cNvPr id="13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584198" y="1068387"/>
            <a:ext cx="2392989" cy="38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RxLogix Corporation</a:t>
            </a:r>
          </a:p>
        </p:txBody>
      </p:sp>
      <p:sp>
        <p:nvSpPr>
          <p:cNvPr id="133" name="Shape 133"/>
          <p:cNvSpPr/>
          <p:nvPr>
            <p:ph type="title"/>
          </p:nvPr>
        </p:nvSpPr>
        <p:spPr>
          <a:xfrm>
            <a:off x="1473200" y="2743200"/>
            <a:ext cx="7721600" cy="947738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GORM</a:t>
            </a:r>
          </a:p>
        </p:txBody>
      </p:sp>
      <p:sp>
        <p:nvSpPr>
          <p:cNvPr id="134" name="Shape 134"/>
          <p:cNvSpPr/>
          <p:nvPr/>
        </p:nvSpPr>
        <p:spPr>
          <a:xfrm>
            <a:off x="4272456" y="5095399"/>
            <a:ext cx="458688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449262">
              <a:spcBef>
                <a:spcPts val="400"/>
              </a:spcBef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i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Presented By: Gautam Malhotra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Num" sz="quarter" idx="4294967295"/>
          </p:nvPr>
        </p:nvSpPr>
        <p:spPr>
          <a:xfrm>
            <a:off x="5867399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Shape 178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179" name="Shape 179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Remove From</a:t>
            </a:r>
          </a:p>
        </p:txBody>
      </p:sp>
      <p:sp>
        <p:nvSpPr>
          <p:cNvPr id="180" name="Shape 180"/>
          <p:cNvSpPr/>
          <p:nvPr/>
        </p:nvSpPr>
        <p:spPr>
          <a:xfrm>
            <a:off x="280986" y="1439862"/>
            <a:ext cx="8564565" cy="2008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 It removes instances from an association.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	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      Author author = Author.findByName("Stephen King")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</a:p>
          <a:p>
            <a:pPr lvl="1" indent="466723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Book book = author.books.find { it.title == 'The Stand' }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      </a:t>
            </a:r>
          </a:p>
          <a:p>
            <a:pPr lvl="1" indent="466723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author.removeFromBooks(book)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Num" sz="quarter" idx="4294967295"/>
          </p:nvPr>
        </p:nvSpPr>
        <p:spPr>
          <a:xfrm>
            <a:off x="5867398" y="6370637"/>
            <a:ext cx="420546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Shape 183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184" name="Shape 184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Validate</a:t>
            </a:r>
          </a:p>
        </p:txBody>
      </p:sp>
      <p:sp>
        <p:nvSpPr>
          <p:cNvPr id="185" name="Shape 185"/>
          <p:cNvSpPr/>
          <p:nvPr/>
        </p:nvSpPr>
        <p:spPr>
          <a:xfrm>
            <a:off x="280986" y="1439861"/>
            <a:ext cx="8564565" cy="3648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 </a:t>
            </a: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 It validates all the constraints on the domain class.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  </a:t>
            </a:r>
            <a:r>
              <a:rPr>
                <a:latin typeface="Arial"/>
                <a:ea typeface="Arial"/>
                <a:cs typeface="Arial"/>
                <a:sym typeface="Arial"/>
              </a:rPr>
              <a:t>Book book=new Book(title:"Grails in Action")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	book.validate()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Returns false if validation fails.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Use getErrors() method on object to check why validation failed 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	book.errors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Num" sz="quarter" idx="4294967295"/>
          </p:nvPr>
        </p:nvSpPr>
        <p:spPr>
          <a:xfrm>
            <a:off x="5867398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8" name="Shape 188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189" name="Shape 189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Querying with GORM</a:t>
            </a:r>
          </a:p>
        </p:txBody>
      </p:sp>
      <p:sp>
        <p:nvSpPr>
          <p:cNvPr id="190" name="Shape 190"/>
          <p:cNvSpPr/>
          <p:nvPr/>
        </p:nvSpPr>
        <p:spPr>
          <a:xfrm>
            <a:off x="280986" y="1439861"/>
            <a:ext cx="8564565" cy="2434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 GORM supports a number of powerful ways to query 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100000"/>
              <a:buFont typeface="Times New Roman"/>
              <a:buChar char="–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Dynamic Methods/Finders</a:t>
            </a: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100000"/>
              <a:buFont typeface="Times New Roman"/>
              <a:buChar char="–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Where Queries</a:t>
            </a: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100000"/>
              <a:buFont typeface="Times New Roman"/>
              <a:buChar char="–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Criteria Queries *</a:t>
            </a: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100000"/>
              <a:buFont typeface="Times New Roman"/>
              <a:buChar char="–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Hibernate Query Language (HQL) *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 * Part of Gorm - 2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Num" sz="quarter" idx="4294967295"/>
          </p:nvPr>
        </p:nvSpPr>
        <p:spPr>
          <a:xfrm>
            <a:off x="5867398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Shape 193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194" name="Shape 194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Sample Class</a:t>
            </a:r>
          </a:p>
        </p:txBody>
      </p:sp>
      <p:sp>
        <p:nvSpPr>
          <p:cNvPr id="195" name="Shape 195"/>
          <p:cNvSpPr/>
          <p:nvPr/>
        </p:nvSpPr>
        <p:spPr>
          <a:xfrm>
            <a:off x="280986" y="1439862"/>
            <a:ext cx="8564565" cy="3356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 Lets make some changes to our sample classes.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466723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class Book {</a:t>
            </a:r>
          </a:p>
          <a:p>
            <a:pPr lvl="2" indent="923925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String title</a:t>
            </a:r>
          </a:p>
          <a:p>
            <a:pPr lvl="2" indent="923925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Integer price </a:t>
            </a:r>
          </a:p>
          <a:p>
            <a:pPr lvl="2" indent="923925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Date releaseDate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              static belongsTo = [author:Author]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     	}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466723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class Author {</a:t>
            </a:r>
          </a:p>
          <a:p>
            <a:pPr lvl="2" indent="923925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String name</a:t>
            </a:r>
          </a:p>
          <a:p>
            <a:pPr lvl="2" indent="923925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static hasMany = [books:Book]</a:t>
            </a:r>
          </a:p>
          <a:p>
            <a:pPr lvl="1" indent="466723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Num" sz="quarter" idx="4294967295"/>
          </p:nvPr>
        </p:nvSpPr>
        <p:spPr>
          <a:xfrm>
            <a:off x="5867398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8" name="Shape 198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199" name="Shape 199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Find Methods</a:t>
            </a:r>
          </a:p>
        </p:txBody>
      </p:sp>
      <p:sp>
        <p:nvSpPr>
          <p:cNvPr id="200" name="Shape 200"/>
          <p:cNvSpPr/>
          <p:nvPr/>
        </p:nvSpPr>
        <p:spPr>
          <a:xfrm>
            <a:off x="71436" y="1439861"/>
            <a:ext cx="9215441" cy="4185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  Book book = Book.findByTitle("The Stand")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 - “</a:t>
            </a:r>
            <a:r>
              <a:rPr b="1"/>
              <a:t>select * from book where title = 'The Stand'</a:t>
            </a:r>
            <a:r>
              <a:t>”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Book book = Book.findByTitleLike("Harry Pot%")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- “</a:t>
            </a:r>
            <a:r>
              <a:rPr b="1"/>
              <a:t>select * from book where title like 'Harry Pot%'</a:t>
            </a:r>
            <a:r>
              <a:t>”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Book book = Book.findByReleaseDateBetween(firstDate, secondDate)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- “</a:t>
            </a:r>
            <a:r>
              <a:rPr b="1"/>
              <a:t>select * from book where release_date_between &gt; firstDate &amp;&amp;    </a:t>
            </a:r>
            <a:endParaRPr b="1"/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         release_date_between &lt; secondDate</a:t>
            </a:r>
            <a:r>
              <a:rPr b="0"/>
              <a:t>”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Book book = Book.findByReleaseDateGreaterThan(someDate)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- “</a:t>
            </a:r>
            <a:r>
              <a:rPr b="1"/>
              <a:t>select * from book where release_date_between &gt; someDate”</a:t>
            </a:r>
            <a:endParaRPr b="1"/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Book book = Book.findByTitleLikeOrReleaseDateLessThan("%Something%", someDate)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Num" sz="quarter" idx="4294967295"/>
          </p:nvPr>
        </p:nvSpPr>
        <p:spPr>
          <a:xfrm>
            <a:off x="5867398" y="6370637"/>
            <a:ext cx="342461" cy="3566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 sz="18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3" name="Shape 203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204" name="Shape 204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/>
            <a:r>
              <a:t>FindOrCreate Methods</a:t>
            </a:r>
          </a:p>
        </p:txBody>
      </p:sp>
      <p:sp>
        <p:nvSpPr>
          <p:cNvPr id="205" name="Shape 205"/>
          <p:cNvSpPr/>
          <p:nvPr/>
        </p:nvSpPr>
        <p:spPr>
          <a:xfrm>
            <a:off x="280986" y="1439861"/>
            <a:ext cx="8564565" cy="1462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 Book book = Book.findOrCreateByTitle("The Stand")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Book book = Book.findOrCreateByTitleAndPrice(“The Stand”,200)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Num" sz="quarter" idx="4294967295"/>
          </p:nvPr>
        </p:nvSpPr>
        <p:spPr>
          <a:xfrm>
            <a:off x="5867398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8" name="Shape 208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209" name="Shape 209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FindOrSave Methods</a:t>
            </a:r>
          </a:p>
        </p:txBody>
      </p:sp>
      <p:sp>
        <p:nvSpPr>
          <p:cNvPr id="210" name="Shape 210"/>
          <p:cNvSpPr/>
          <p:nvPr/>
        </p:nvSpPr>
        <p:spPr>
          <a:xfrm>
            <a:off x="280986" y="1439862"/>
            <a:ext cx="8564565" cy="1190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 Book book = Book.findOrSaveByTitle("The Stand")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Book book = Book.findOrSaveByTitleAndPrice(“The Stand”,200)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Num" sz="quarter" idx="4294967295"/>
          </p:nvPr>
        </p:nvSpPr>
        <p:spPr>
          <a:xfrm>
            <a:off x="5867398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3" name="Shape 213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214" name="Shape 214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Dynamic Methods</a:t>
            </a:r>
          </a:p>
        </p:txBody>
      </p:sp>
      <p:sp>
        <p:nvSpPr>
          <p:cNvPr id="215" name="Shape 215"/>
          <p:cNvSpPr/>
          <p:nvPr/>
        </p:nvSpPr>
        <p:spPr>
          <a:xfrm>
            <a:off x="280986" y="1439861"/>
            <a:ext cx="8564565" cy="3356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 The possible comparators include: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InList - In the list of given values</a:t>
            </a:r>
          </a:p>
          <a:p>
            <a:pPr lvl="1" indent="457198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LessThan - less than a given value</a:t>
            </a:r>
          </a:p>
          <a:p>
            <a:pPr lvl="1" indent="457198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LessThanEquals - less than or equal a give value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GreaterThan - greater than a given value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GreaterThanEquals - greater than or equal a given value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Like - Equivalent to a SQL like expression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Num" sz="quarter" idx="4294967295"/>
          </p:nvPr>
        </p:nvSpPr>
        <p:spPr>
          <a:xfrm>
            <a:off x="5867398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" name="Shape 218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219" name="Shape 219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Dynamic Methods</a:t>
            </a:r>
          </a:p>
        </p:txBody>
      </p:sp>
      <p:sp>
        <p:nvSpPr>
          <p:cNvPr id="220" name="Shape 220"/>
          <p:cNvSpPr/>
          <p:nvPr/>
        </p:nvSpPr>
        <p:spPr>
          <a:xfrm>
            <a:off x="280986" y="1439862"/>
            <a:ext cx="8564565" cy="285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 Possible comparators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Ilike - Similar to a Like, except case insensitive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NotEqual - Negates equality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Between - Between two values (requires two arguments)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IsNotNull - Not a null value (doesn't take an argument)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IsNull - Is a null value (doesn't take an argument)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Num" sz="quarter" idx="4294967295"/>
          </p:nvPr>
        </p:nvSpPr>
        <p:spPr>
          <a:xfrm>
            <a:off x="5867398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Shape 223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224" name="Shape 224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Dynamic Finders</a:t>
            </a:r>
          </a:p>
        </p:txBody>
      </p:sp>
      <p:sp>
        <p:nvSpPr>
          <p:cNvPr id="225" name="Shape 225"/>
          <p:cNvSpPr/>
          <p:nvPr/>
        </p:nvSpPr>
        <p:spPr>
          <a:xfrm>
            <a:off x="280986" y="1439861"/>
            <a:ext cx="8564565" cy="282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 A dynamic finder looks like a static method invocation. 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These methods don't actually exist in any form at the code level.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	</a:t>
            </a: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Generated  at runtime, based on the properties of a given class.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These are findBy, findAllBy, findOrCreateBy and findOrSaveBy methods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 findBy returns first instance of the result whereas findAll returns all 	 instances of the result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Num" sz="quarter" idx="4294967295"/>
          </p:nvPr>
        </p:nvSpPr>
        <p:spPr>
          <a:xfrm>
            <a:off x="5867399" y="6370637"/>
            <a:ext cx="273653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Shape 137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Agenda</a:t>
            </a:r>
          </a:p>
        </p:txBody>
      </p:sp>
      <p:sp>
        <p:nvSpPr>
          <p:cNvPr id="138" name="Shape 138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139" name="Shape 139"/>
          <p:cNvSpPr/>
          <p:nvPr/>
        </p:nvSpPr>
        <p:spPr>
          <a:xfrm>
            <a:off x="457200" y="1974848"/>
            <a:ext cx="8229600" cy="314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8" tIns="46798" rIns="46798" bIns="46798">
            <a:spAutoFit/>
          </a:bodyPr>
          <a:lstStyle/>
          <a:p>
            <a:pPr marL="304800" indent="-304800">
              <a:spcBef>
                <a:spcPts val="800"/>
              </a:spcBef>
              <a:buClr>
                <a:srgbClr val="000000"/>
              </a:buClr>
              <a:buSzPct val="75000"/>
              <a:buFont typeface="Wingdings"/>
              <a:buChar char="■"/>
              <a:tabLst>
                <a:tab pos="304800" algn="l"/>
                <a:tab pos="749300" algn="l"/>
                <a:tab pos="1193800" algn="l"/>
                <a:tab pos="1651000" algn="l"/>
                <a:tab pos="2095500" algn="l"/>
                <a:tab pos="2540000" algn="l"/>
                <a:tab pos="2997200" algn="l"/>
                <a:tab pos="3441700" algn="l"/>
                <a:tab pos="3886200" algn="l"/>
                <a:tab pos="4343400" algn="l"/>
                <a:tab pos="4787900" algn="l"/>
                <a:tab pos="5245100" algn="l"/>
                <a:tab pos="5689600" algn="l"/>
                <a:tab pos="6134100" algn="l"/>
                <a:tab pos="6591300" algn="l"/>
                <a:tab pos="7035800" algn="l"/>
                <a:tab pos="7480300" algn="l"/>
                <a:tab pos="7937500" algn="l"/>
                <a:tab pos="8382000" algn="l"/>
                <a:tab pos="8839200" algn="l"/>
                <a:tab pos="92837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What is GORM?</a:t>
            </a:r>
          </a:p>
          <a:p>
            <a:pPr marL="304800" indent="-304800">
              <a:spcBef>
                <a:spcPts val="800"/>
              </a:spcBef>
              <a:buClr>
                <a:srgbClr val="000000"/>
              </a:buClr>
              <a:buSzPct val="75000"/>
              <a:buFont typeface="Wingdings"/>
              <a:buChar char="■"/>
              <a:tabLst>
                <a:tab pos="304800" algn="l"/>
                <a:tab pos="749300" algn="l"/>
                <a:tab pos="1193800" algn="l"/>
                <a:tab pos="1651000" algn="l"/>
                <a:tab pos="2095500" algn="l"/>
                <a:tab pos="2540000" algn="l"/>
                <a:tab pos="2997200" algn="l"/>
                <a:tab pos="3441700" algn="l"/>
                <a:tab pos="3886200" algn="l"/>
                <a:tab pos="4343400" algn="l"/>
                <a:tab pos="4787900" algn="l"/>
                <a:tab pos="5245100" algn="l"/>
                <a:tab pos="5689600" algn="l"/>
                <a:tab pos="6134100" algn="l"/>
                <a:tab pos="6591300" algn="l"/>
                <a:tab pos="7035800" algn="l"/>
                <a:tab pos="7480300" algn="l"/>
                <a:tab pos="7937500" algn="l"/>
                <a:tab pos="8382000" algn="l"/>
                <a:tab pos="8839200" algn="l"/>
                <a:tab pos="92837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Dynamic methods provided by Grails.</a:t>
            </a:r>
          </a:p>
          <a:p>
            <a:pPr marL="304800" indent="-304800">
              <a:spcBef>
                <a:spcPts val="800"/>
              </a:spcBef>
              <a:buClr>
                <a:srgbClr val="000000"/>
              </a:buClr>
              <a:buSzPct val="75000"/>
              <a:buFont typeface="Wingdings"/>
              <a:buChar char="■"/>
              <a:tabLst>
                <a:tab pos="304800" algn="l"/>
                <a:tab pos="749300" algn="l"/>
                <a:tab pos="1193800" algn="l"/>
                <a:tab pos="1651000" algn="l"/>
                <a:tab pos="2095500" algn="l"/>
                <a:tab pos="2540000" algn="l"/>
                <a:tab pos="2997200" algn="l"/>
                <a:tab pos="3441700" algn="l"/>
                <a:tab pos="3886200" algn="l"/>
                <a:tab pos="4343400" algn="l"/>
                <a:tab pos="4787900" algn="l"/>
                <a:tab pos="5245100" algn="l"/>
                <a:tab pos="5689600" algn="l"/>
                <a:tab pos="6134100" algn="l"/>
                <a:tab pos="6591300" algn="l"/>
                <a:tab pos="7035800" algn="l"/>
                <a:tab pos="7480300" algn="l"/>
                <a:tab pos="7937500" algn="l"/>
                <a:tab pos="8382000" algn="l"/>
                <a:tab pos="8839200" algn="l"/>
                <a:tab pos="92837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Database queries using GORM finders</a:t>
            </a:r>
          </a:p>
          <a:p>
            <a:pPr marL="304800" indent="-304800">
              <a:spcBef>
                <a:spcPts val="800"/>
              </a:spcBef>
              <a:buClr>
                <a:srgbClr val="000000"/>
              </a:buClr>
              <a:buSzPct val="75000"/>
              <a:buFont typeface="Wingdings"/>
              <a:buChar char="■"/>
              <a:tabLst>
                <a:tab pos="304800" algn="l"/>
                <a:tab pos="749300" algn="l"/>
                <a:tab pos="1193800" algn="l"/>
                <a:tab pos="1651000" algn="l"/>
                <a:tab pos="2095500" algn="l"/>
                <a:tab pos="2540000" algn="l"/>
                <a:tab pos="2997200" algn="l"/>
                <a:tab pos="3441700" algn="l"/>
                <a:tab pos="3886200" algn="l"/>
                <a:tab pos="4343400" algn="l"/>
                <a:tab pos="4787900" algn="l"/>
                <a:tab pos="5245100" algn="l"/>
                <a:tab pos="5689600" algn="l"/>
                <a:tab pos="6134100" algn="l"/>
                <a:tab pos="6591300" algn="l"/>
                <a:tab pos="7035800" algn="l"/>
                <a:tab pos="7480300" algn="l"/>
                <a:tab pos="7937500" algn="l"/>
                <a:tab pos="8382000" algn="l"/>
                <a:tab pos="8839200" algn="l"/>
                <a:tab pos="92837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What is criteria</a:t>
            </a:r>
          </a:p>
          <a:p>
            <a:pPr marL="304800" indent="-304800">
              <a:spcBef>
                <a:spcPts val="800"/>
              </a:spcBef>
              <a:buClr>
                <a:srgbClr val="000000"/>
              </a:buClr>
              <a:buSzPct val="75000"/>
              <a:buFont typeface="Wingdings"/>
              <a:buChar char="■"/>
              <a:tabLst>
                <a:tab pos="304800" algn="l"/>
                <a:tab pos="749300" algn="l"/>
                <a:tab pos="1193800" algn="l"/>
                <a:tab pos="1651000" algn="l"/>
                <a:tab pos="2095500" algn="l"/>
                <a:tab pos="2540000" algn="l"/>
                <a:tab pos="2997200" algn="l"/>
                <a:tab pos="3441700" algn="l"/>
                <a:tab pos="3886200" algn="l"/>
                <a:tab pos="4343400" algn="l"/>
                <a:tab pos="4787900" algn="l"/>
                <a:tab pos="5245100" algn="l"/>
                <a:tab pos="5689600" algn="l"/>
                <a:tab pos="6134100" algn="l"/>
                <a:tab pos="6591300" algn="l"/>
                <a:tab pos="7035800" algn="l"/>
                <a:tab pos="7480300" algn="l"/>
                <a:tab pos="7937500" algn="l"/>
                <a:tab pos="8382000" algn="l"/>
                <a:tab pos="8839200" algn="l"/>
                <a:tab pos="92837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Methods of criteria</a:t>
            </a:r>
          </a:p>
          <a:p>
            <a:pPr marL="304800" indent="-304800">
              <a:spcBef>
                <a:spcPts val="800"/>
              </a:spcBef>
              <a:buClr>
                <a:srgbClr val="000000"/>
              </a:buClr>
              <a:buSzPct val="75000"/>
              <a:buFont typeface="Wingdings"/>
              <a:buChar char="■"/>
              <a:tabLst>
                <a:tab pos="304800" algn="l"/>
                <a:tab pos="749300" algn="l"/>
                <a:tab pos="1193800" algn="l"/>
                <a:tab pos="1651000" algn="l"/>
                <a:tab pos="2095500" algn="l"/>
                <a:tab pos="2540000" algn="l"/>
                <a:tab pos="2997200" algn="l"/>
                <a:tab pos="3441700" algn="l"/>
                <a:tab pos="3886200" algn="l"/>
                <a:tab pos="4343400" algn="l"/>
                <a:tab pos="4787900" algn="l"/>
                <a:tab pos="5245100" algn="l"/>
                <a:tab pos="5689600" algn="l"/>
                <a:tab pos="6134100" algn="l"/>
                <a:tab pos="6591300" algn="l"/>
                <a:tab pos="7035800" algn="l"/>
                <a:tab pos="7480300" algn="l"/>
                <a:tab pos="7937500" algn="l"/>
                <a:tab pos="8382000" algn="l"/>
                <a:tab pos="8839200" algn="l"/>
                <a:tab pos="92837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Select and projection in criteria</a:t>
            </a:r>
          </a:p>
          <a:p>
            <a:pPr marL="304800" indent="-304800">
              <a:spcBef>
                <a:spcPts val="800"/>
              </a:spcBef>
              <a:buClr>
                <a:srgbClr val="000000"/>
              </a:buClr>
              <a:buSzPct val="75000"/>
              <a:buFont typeface="Wingdings"/>
              <a:buChar char="■"/>
              <a:tabLst>
                <a:tab pos="304800" algn="l"/>
                <a:tab pos="749300" algn="l"/>
                <a:tab pos="1193800" algn="l"/>
                <a:tab pos="1651000" algn="l"/>
                <a:tab pos="2095500" algn="l"/>
                <a:tab pos="2540000" algn="l"/>
                <a:tab pos="2997200" algn="l"/>
                <a:tab pos="3441700" algn="l"/>
                <a:tab pos="3886200" algn="l"/>
                <a:tab pos="4343400" algn="l"/>
                <a:tab pos="4787900" algn="l"/>
                <a:tab pos="5245100" algn="l"/>
                <a:tab pos="5689600" algn="l"/>
                <a:tab pos="6134100" algn="l"/>
                <a:tab pos="6591300" algn="l"/>
                <a:tab pos="7035800" algn="l"/>
                <a:tab pos="7480300" algn="l"/>
                <a:tab pos="7937500" algn="l"/>
                <a:tab pos="8382000" algn="l"/>
                <a:tab pos="8839200" algn="l"/>
                <a:tab pos="92837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HQL queries in GORM</a:t>
            </a:r>
          </a:p>
          <a:p>
            <a:pPr marL="304800" indent="-304800">
              <a:spcBef>
                <a:spcPts val="800"/>
              </a:spcBef>
              <a:buClr>
                <a:srgbClr val="000000"/>
              </a:buClr>
              <a:buSzPct val="75000"/>
              <a:buFont typeface="Wingdings"/>
              <a:buChar char="■"/>
              <a:tabLst>
                <a:tab pos="304800" algn="l"/>
                <a:tab pos="749300" algn="l"/>
                <a:tab pos="1193800" algn="l"/>
                <a:tab pos="1651000" algn="l"/>
                <a:tab pos="2095500" algn="l"/>
                <a:tab pos="2540000" algn="l"/>
                <a:tab pos="2997200" algn="l"/>
                <a:tab pos="3441700" algn="l"/>
                <a:tab pos="3886200" algn="l"/>
                <a:tab pos="4343400" algn="l"/>
                <a:tab pos="4787900" algn="l"/>
                <a:tab pos="5245100" algn="l"/>
                <a:tab pos="5689600" algn="l"/>
                <a:tab pos="6134100" algn="l"/>
                <a:tab pos="6591300" algn="l"/>
                <a:tab pos="7035800" algn="l"/>
                <a:tab pos="7480300" algn="l"/>
                <a:tab pos="7937500" algn="l"/>
                <a:tab pos="8382000" algn="l"/>
                <a:tab pos="8839200" algn="l"/>
                <a:tab pos="92837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Named Queries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Num" sz="quarter" idx="4294967295"/>
          </p:nvPr>
        </p:nvSpPr>
        <p:spPr>
          <a:xfrm>
            <a:off x="5867398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Shape 228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229" name="Shape 229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Dynamic Finders</a:t>
            </a:r>
          </a:p>
        </p:txBody>
      </p:sp>
      <p:sp>
        <p:nvSpPr>
          <p:cNvPr id="230" name="Shape 230"/>
          <p:cNvSpPr/>
          <p:nvPr/>
        </p:nvSpPr>
        <p:spPr>
          <a:xfrm>
            <a:off x="280986" y="1490662"/>
            <a:ext cx="8564565" cy="2504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 Pagination and Sorting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The same pagination and sorting parameters available on the list method can also be used with dynamic finders.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By supplying a map as the final parameter: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def books = Book.findAllByTitleLike("Harry Pot%",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           [max: 3, offset: 2, sort: "title", order: "desc"])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Num" sz="quarter" idx="4294967295"/>
          </p:nvPr>
        </p:nvSpPr>
        <p:spPr>
          <a:xfrm>
            <a:off x="5867399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3" name="Shape 233"/>
          <p:cNvSpPr/>
          <p:nvPr/>
        </p:nvSpPr>
        <p:spPr>
          <a:xfrm>
            <a:off x="-11798301" y="-11798300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234" name="Shape 234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Count And CountBy Methods</a:t>
            </a:r>
          </a:p>
        </p:txBody>
      </p:sp>
      <p:sp>
        <p:nvSpPr>
          <p:cNvPr id="235" name="Shape 235"/>
          <p:cNvSpPr/>
          <p:nvPr/>
        </p:nvSpPr>
        <p:spPr>
          <a:xfrm>
            <a:off x="280986" y="1439861"/>
            <a:ext cx="8564565" cy="364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 Dynamic method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CountBy uses the properties of the domain class,and gives count of the number of records returned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2" marL="1143000" indent="-228600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Integer  count = Book.countByTitle("Grails")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2" marL="1143000" indent="-228600" defTabSz="449262">
              <a:lnSpc>
                <a:spcPct val="93000"/>
              </a:lnSpc>
              <a:buClr>
                <a:srgbClr val="000000"/>
              </a:buClr>
              <a:buSzPct val="100000"/>
              <a:buFont typeface="Times New Roman"/>
              <a:buChar char="•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Integer count  = Book.countByReleaseDateBetween(firstDate, new Date())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2" marL="1143000" indent="-228600" defTabSz="449262">
              <a:lnSpc>
                <a:spcPct val="93000"/>
              </a:lnSpc>
              <a:buClr>
                <a:srgbClr val="000000"/>
              </a:buClr>
              <a:buSzPct val="100000"/>
              <a:buFont typeface="Times New Roman"/>
              <a:buChar char="•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Integer count  = Book.countByTitleLike("%Hobbit%")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2" marL="1143000" indent="-228600" defTabSz="449262">
              <a:lnSpc>
                <a:spcPct val="93000"/>
              </a:lnSpc>
              <a:buClr>
                <a:srgbClr val="000000"/>
              </a:buClr>
              <a:buSzPct val="100000"/>
              <a:buFont typeface="Times New Roman"/>
              <a:buChar char="•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Integer count  = Book.countByReleaseDateIsNotNull()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sldNum" sz="quarter" idx="4294967295"/>
          </p:nvPr>
        </p:nvSpPr>
        <p:spPr>
          <a:xfrm>
            <a:off x="5867399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" name="Shape 238"/>
          <p:cNvSpPr/>
          <p:nvPr/>
        </p:nvSpPr>
        <p:spPr>
          <a:xfrm>
            <a:off x="-11798301" y="-11798300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239" name="Shape 239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Count And CountBy Methods</a:t>
            </a:r>
          </a:p>
        </p:txBody>
      </p:sp>
      <p:sp>
        <p:nvSpPr>
          <p:cNvPr id="240" name="Shape 240"/>
          <p:cNvSpPr/>
          <p:nvPr/>
        </p:nvSpPr>
        <p:spPr>
          <a:xfrm>
            <a:off x="280986" y="1439862"/>
            <a:ext cx="8564565" cy="2280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 Count()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Counts the number of instances in the database and returns the result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466723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Integer noOfBooks = Book.count()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466723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Integer number =  Author.count()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Num" sz="quarter" idx="4294967295"/>
          </p:nvPr>
        </p:nvSpPr>
        <p:spPr>
          <a:xfrm>
            <a:off x="5867398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" name="Shape 243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244" name="Shape 244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Where Queries</a:t>
            </a:r>
          </a:p>
        </p:txBody>
      </p:sp>
      <p:sp>
        <p:nvSpPr>
          <p:cNvPr id="245" name="Shape 245"/>
          <p:cNvSpPr/>
          <p:nvPr/>
        </p:nvSpPr>
        <p:spPr>
          <a:xfrm>
            <a:off x="280986" y="1439861"/>
            <a:ext cx="8564565" cy="4729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 Uses named arguments that match the property names of the domain class to produce a query that returns the result(s).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findWhere returns  first result, findAllWhere returns all result matching   	criteria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Book book = Book.findWhere(price:200, title:"The               		    				 Stand",releaseDate:releaseDate)</a:t>
            </a: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List&lt;Book&gt; books=  Book.findAllWhere(releaseDate:releaseDate)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Book book = Book.find(“from Book where  title=?”,['The Stand']”)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Book book = Book.find(“from Book where  title='The Stand'”)</a:t>
            </a:r>
          </a:p>
          <a:p>
            <a:pPr lvl="1" indent="457198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Book book = Book.find(“from Book where  title=:title”,[title:'The Stand']”)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Num" sz="quarter" idx="4294967295"/>
          </p:nvPr>
        </p:nvSpPr>
        <p:spPr>
          <a:xfrm>
            <a:off x="5867398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8" name="Shape 248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249" name="Shape 249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Where Queries</a:t>
            </a:r>
          </a:p>
        </p:txBody>
      </p:sp>
      <p:sp>
        <p:nvSpPr>
          <p:cNvPr id="250" name="Shape 250"/>
          <p:cNvSpPr/>
          <p:nvPr/>
        </p:nvSpPr>
        <p:spPr>
          <a:xfrm>
            <a:off x="280986" y="1439862"/>
            <a:ext cx="8564565" cy="146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848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8966200" algn="l"/>
                <a:tab pos="9423400" algn="l"/>
                <a:tab pos="9867900" algn="l"/>
                <a:tab pos="10312400" algn="l"/>
                <a:tab pos="10769600" algn="l"/>
                <a:tab pos="107696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 Book book = Book.findOrCreateWhere(author:"Stephen King",   		title:"The Stand")</a:t>
            </a:r>
          </a:p>
          <a:p>
            <a:pPr defTabSz="449262">
              <a:lnSpc>
                <a:spcPct val="93000"/>
              </a:lnSpc>
              <a:tabLst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848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8966200" algn="l"/>
                <a:tab pos="9423400" algn="l"/>
                <a:tab pos="9867900" algn="l"/>
                <a:tab pos="10312400" algn="l"/>
                <a:tab pos="10769600" algn="l"/>
                <a:tab pos="107696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848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8966200" algn="l"/>
                <a:tab pos="9423400" algn="l"/>
                <a:tab pos="9867900" algn="l"/>
                <a:tab pos="10312400" algn="l"/>
                <a:tab pos="10769600" algn="l"/>
                <a:tab pos="107696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Book book = Book.findOrSaveWhere(author:author, title:"The 	   				Stand",price:200,releaseDate:releaseDate)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Num" sz="quarter" idx="4294967295"/>
          </p:nvPr>
        </p:nvSpPr>
        <p:spPr>
          <a:xfrm>
            <a:off x="5867399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Shape 253"/>
          <p:cNvSpPr/>
          <p:nvPr/>
        </p:nvSpPr>
        <p:spPr>
          <a:xfrm>
            <a:off x="-11798301" y="-11798300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254" name="Shape 254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Criteria Builder</a:t>
            </a:r>
          </a:p>
        </p:txBody>
      </p:sp>
      <p:sp>
        <p:nvSpPr>
          <p:cNvPr id="255" name="Shape 255"/>
          <p:cNvSpPr/>
          <p:nvPr/>
        </p:nvSpPr>
        <p:spPr>
          <a:xfrm>
            <a:off x="280986" y="1371599"/>
            <a:ext cx="8564565" cy="2754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 It is just another way of querying database using  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 GORM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+mj-lt"/>
                <a:ea typeface="+mj-ea"/>
                <a:cs typeface="+mj-cs"/>
                <a:sym typeface="Calibri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 It is mostly used when you are writing more complex   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 queries.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 Criteria can be used either via the createCriteria or  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  withCriteria methods.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Num" sz="quarter" idx="4294967295"/>
          </p:nvPr>
        </p:nvSpPr>
        <p:spPr>
          <a:xfrm>
            <a:off x="5867399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8" name="Shape 258"/>
          <p:cNvSpPr/>
          <p:nvPr/>
        </p:nvSpPr>
        <p:spPr>
          <a:xfrm>
            <a:off x="-11798301" y="-11798300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259" name="Shape 259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Criteria Builder</a:t>
            </a:r>
          </a:p>
        </p:txBody>
      </p:sp>
      <p:sp>
        <p:nvSpPr>
          <p:cNvPr id="260" name="Shape 260"/>
          <p:cNvSpPr/>
          <p:nvPr/>
        </p:nvSpPr>
        <p:spPr>
          <a:xfrm>
            <a:off x="280986" y="1284287"/>
            <a:ext cx="8564565" cy="3750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 You can write the query in criteria like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  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 Person.withCriteria{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    //some conditions....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  } 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  Person.createCriteria().list{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   //some conditions....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  }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 By default the criteria returns a list of objects. In above examples we will get list of Person objects.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Num" sz="quarter" idx="4294967295"/>
          </p:nvPr>
        </p:nvSpPr>
        <p:spPr>
          <a:xfrm>
            <a:off x="5867399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Shape 263"/>
          <p:cNvSpPr/>
          <p:nvPr/>
        </p:nvSpPr>
        <p:spPr>
          <a:xfrm>
            <a:off x="-11798301" y="-11798300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264" name="Shape 264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Criteria Builder</a:t>
            </a:r>
          </a:p>
        </p:txBody>
      </p:sp>
      <p:sp>
        <p:nvSpPr>
          <p:cNvPr id="265" name="Shape 265"/>
          <p:cNvSpPr/>
          <p:nvPr/>
        </p:nvSpPr>
        <p:spPr>
          <a:xfrm>
            <a:off x="280986" y="1119186"/>
            <a:ext cx="8564565" cy="5075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Four methods can be invoked in createCriteria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+mj-lt"/>
                <a:ea typeface="+mj-ea"/>
                <a:cs typeface="+mj-cs"/>
                <a:sym typeface="Calibri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 get: 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   locates a unique instance for the query (It will throw  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   exception if your criteria do not give a unique result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15900" indent="-215900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list: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  returns the list of instances for the query. (It can give    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  repetative results in case of querying on associations)</a:t>
            </a:r>
          </a:p>
          <a:p>
            <a:pPr marL="215900" indent="-215900"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listDistinct: 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   to get the distinct result from the query. 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 count:  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   returns totalResults as integer.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sldNum" sz="quarter" idx="4294967295"/>
          </p:nvPr>
        </p:nvSpPr>
        <p:spPr>
          <a:xfrm>
            <a:off x="5867399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8" name="Shape 268"/>
          <p:cNvSpPr/>
          <p:nvPr/>
        </p:nvSpPr>
        <p:spPr>
          <a:xfrm>
            <a:off x="-11798301" y="-11798300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269" name="Shape 269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Criteria selection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280986" y="1439861"/>
            <a:ext cx="8564565" cy="473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between-: </a:t>
            </a:r>
            <a:r>
              <a:rPr b="0"/>
              <a:t>between("balance", 500, 1000)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eq -:</a:t>
            </a:r>
            <a:r>
              <a:rPr b="0"/>
              <a:t> eq("name", "London")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eqProperty -: </a:t>
            </a:r>
            <a:r>
              <a:rPr b="0"/>
              <a:t>eqProperty("firstName","lastName")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gt -: </a:t>
            </a:r>
            <a:r>
              <a:rPr b="0"/>
              <a:t>gt("balance",1000) 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gtProperty -: </a:t>
            </a:r>
            <a:r>
              <a:rPr b="0"/>
              <a:t>gtProperty("balance","overdraft")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ge -: </a:t>
            </a:r>
            <a:r>
              <a:rPr b="0"/>
              <a:t>ge("balance",1000)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geProperty -: </a:t>
            </a:r>
            <a:r>
              <a:rPr b="0"/>
              <a:t>geProperty("balance","overdraft")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idEq -: </a:t>
            </a:r>
            <a:r>
              <a:rPr b="0"/>
              <a:t>idEq(1)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ilike -: </a:t>
            </a:r>
            <a:r>
              <a:rPr b="0"/>
              <a:t>ilike("firstName","Steph%")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In -: 'in'</a:t>
            </a:r>
            <a:r>
              <a:rPr b="0"/>
              <a:t>("transactions",[transaction1,transaction2])//list should not be empty 		or null 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InList -: inList</a:t>
            </a:r>
            <a:r>
              <a:rPr b="0"/>
              <a:t>("transactions",[transaction1,transaction2])//list should not be 			empty or null. You can use either inList or 'in'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isEmpty -: </a:t>
            </a:r>
            <a:r>
              <a:rPr b="0"/>
              <a:t>isEmpty("transactions")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isNotEmpty -: </a:t>
            </a:r>
            <a:r>
              <a:rPr b="0"/>
              <a:t>isNotEmpty("transactions")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isNull -: </a:t>
            </a:r>
            <a:r>
              <a:rPr b="0"/>
              <a:t>isNull("account")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isNotNull -: </a:t>
            </a:r>
            <a:r>
              <a:rPr b="0"/>
              <a:t>isNotNull("account")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sldNum" sz="quarter" idx="4294967295"/>
          </p:nvPr>
        </p:nvSpPr>
        <p:spPr>
          <a:xfrm>
            <a:off x="5867399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3" name="Shape 273"/>
          <p:cNvSpPr/>
          <p:nvPr/>
        </p:nvSpPr>
        <p:spPr>
          <a:xfrm>
            <a:off x="-11798301" y="-11798300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274" name="Shape 274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Criteria selection</a:t>
            </a:r>
          </a:p>
        </p:txBody>
      </p:sp>
      <p:sp>
        <p:nvSpPr>
          <p:cNvPr id="275" name="Shape 275"/>
          <p:cNvSpPr/>
          <p:nvPr/>
        </p:nvSpPr>
        <p:spPr>
          <a:xfrm>
            <a:off x="220661" y="1655761"/>
            <a:ext cx="8564565" cy="389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lt-: </a:t>
            </a:r>
            <a:r>
              <a:rPr b="0"/>
              <a:t>lt("balance",1000)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ltProperty -: </a:t>
            </a:r>
            <a:r>
              <a:rPr b="0"/>
              <a:t>leProperty("balance","overdraft")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le -: </a:t>
            </a:r>
            <a:r>
              <a:rPr b="0"/>
              <a:t>le("balance",1000)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leProperty -: </a:t>
            </a:r>
            <a:r>
              <a:rPr b="0"/>
              <a:t>leProperty("balance","overdraft")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like -: </a:t>
            </a:r>
            <a:r>
              <a:rPr b="0"/>
              <a:t>like("firstName","Steph%")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ne -:</a:t>
            </a:r>
            <a:r>
              <a:rPr b="0"/>
              <a:t> ne("name", "London")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neProperty -: </a:t>
            </a:r>
            <a:r>
              <a:rPr b="0"/>
              <a:t>neProperty("lastTransaction","firstTransaction")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order -: </a:t>
            </a:r>
            <a:r>
              <a:rPr b="0"/>
              <a:t>order("firstLastName", "desc")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sizeEq -: </a:t>
            </a:r>
            <a:r>
              <a:rPr b="0"/>
              <a:t>sizeEq("transactions", 10)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Num" sz="quarter" idx="4294967295"/>
          </p:nvPr>
        </p:nvSpPr>
        <p:spPr>
          <a:xfrm>
            <a:off x="5867399" y="6370637"/>
            <a:ext cx="273653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Shape 142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143" name="Shape 143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Object Relational Mapping</a:t>
            </a:r>
          </a:p>
        </p:txBody>
      </p:sp>
      <p:sp>
        <p:nvSpPr>
          <p:cNvPr id="144" name="Shape 144"/>
          <p:cNvSpPr/>
          <p:nvPr>
            <p:ph type="body" idx="4294967295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 lIns="46798" tIns="46798" rIns="46798" bIns="46798"/>
          <a:lstStyle/>
          <a:p>
            <a:pPr marL="0" indent="0" defTabSz="449262">
              <a:lnSpc>
                <a:spcPct val="93000"/>
              </a:lnSpc>
              <a:spcBef>
                <a:spcPts val="0"/>
              </a:spcBef>
              <a:buSzTx/>
              <a:buNone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solidFill>
                  <a:srgbClr val="000000"/>
                </a:solidFill>
              </a:defRPr>
            </a:pPr>
          </a:p>
          <a:p>
            <a:pPr marL="0" indent="0" defTabSz="449262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solidFill>
                  <a:srgbClr val="000000"/>
                </a:solidFill>
              </a:defRPr>
            </a:pPr>
            <a:r>
              <a:t> ORM provides abstraction between object and underlying data source.</a:t>
            </a:r>
          </a:p>
          <a:p>
            <a:pPr marL="0" indent="0" defTabSz="449262">
              <a:lnSpc>
                <a:spcPct val="93000"/>
              </a:lnSpc>
              <a:spcBef>
                <a:spcPts val="0"/>
              </a:spcBef>
              <a:buSzTx/>
              <a:buNone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solidFill>
                  <a:srgbClr val="000000"/>
                </a:solidFill>
              </a:defRPr>
            </a:pPr>
          </a:p>
          <a:p>
            <a:pPr marL="0" indent="0" defTabSz="449262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Most Database products are organized within tables.</a:t>
            </a:r>
          </a:p>
          <a:p>
            <a:pPr marL="0" indent="0" defTabSz="449262">
              <a:lnSpc>
                <a:spcPct val="93000"/>
              </a:lnSpc>
              <a:spcBef>
                <a:spcPts val="0"/>
              </a:spcBef>
              <a:buSzTx/>
              <a:buNone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449262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Translating the logical representation of the objects into a form that is capable of being stored on the database</a:t>
            </a:r>
          </a:p>
        </p:txBody>
      </p:sp>
      <p:sp>
        <p:nvSpPr>
          <p:cNvPr id="145" name="Shape 145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sldNum" sz="quarter" idx="4294967295"/>
          </p:nvPr>
        </p:nvSpPr>
        <p:spPr>
          <a:xfrm>
            <a:off x="5867399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Shape 278"/>
          <p:cNvSpPr/>
          <p:nvPr/>
        </p:nvSpPr>
        <p:spPr>
          <a:xfrm>
            <a:off x="-11798301" y="-11798300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279" name="Shape 279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Criteria selection Examples</a:t>
            </a:r>
          </a:p>
        </p:txBody>
      </p:sp>
      <p:sp>
        <p:nvSpPr>
          <p:cNvPr id="280" name="Shape 280"/>
          <p:cNvSpPr/>
          <p:nvPr/>
        </p:nvSpPr>
        <p:spPr>
          <a:xfrm>
            <a:off x="280986" y="1223961"/>
            <a:ext cx="8564565" cy="487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List&lt;User&gt; users = User.createCriteria().list 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            ilike("firstName", "Test%")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            le("age", 50)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            between("age", 18, 60)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List&lt;User&gt; users = User.createCriteria().list(max:10,offset:0) //Pagination 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            ilike("firstName", "Test%")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            le("age", 50)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            between("age", 18, 60)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You also get users.totalCount to get the total number of records for this criteria.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Num" sz="quarter" idx="4294967295"/>
          </p:nvPr>
        </p:nvSpPr>
        <p:spPr>
          <a:xfrm>
            <a:off x="5867399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3" name="Shape 283"/>
          <p:cNvSpPr/>
          <p:nvPr/>
        </p:nvSpPr>
        <p:spPr>
          <a:xfrm>
            <a:off x="-11798301" y="-11798300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284" name="Shape 284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Criteria selection Examples (listDistinct and Count)</a:t>
            </a:r>
          </a:p>
        </p:txBody>
      </p:sp>
      <p:sp>
        <p:nvSpPr>
          <p:cNvPr id="285" name="Shape 285"/>
          <p:cNvSpPr/>
          <p:nvPr/>
        </p:nvSpPr>
        <p:spPr>
          <a:xfrm>
            <a:off x="280986" y="1349374"/>
            <a:ext cx="8564565" cy="4652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 List&lt;User&gt; users = User.createCriteria().listDistinct 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            ilike("firstName", "Test%")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            le("age", 50)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            between("age", 18, 60)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            maxResults 10 // This is just for pagination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            firstResult 0 // This is just for pagination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Integer userCount = User.createCriteria().count 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            ilike("firstName", "Test%")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            le("age", 50)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            between("age", 18, 60)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sldNum" sz="quarter" idx="4294967295"/>
          </p:nvPr>
        </p:nvSpPr>
        <p:spPr>
          <a:xfrm>
            <a:off x="5867399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8" name="Shape 288"/>
          <p:cNvSpPr/>
          <p:nvPr/>
        </p:nvSpPr>
        <p:spPr>
          <a:xfrm>
            <a:off x="-11798301" y="-11798300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289" name="Shape 289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Criteria and, or and not </a:t>
            </a:r>
          </a:p>
        </p:txBody>
      </p:sp>
      <p:sp>
        <p:nvSpPr>
          <p:cNvPr id="290" name="Shape 290"/>
          <p:cNvSpPr/>
          <p:nvPr/>
        </p:nvSpPr>
        <p:spPr>
          <a:xfrm>
            <a:off x="376236" y="1439862"/>
            <a:ext cx="8397779" cy="2379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latin typeface="+mj-lt"/>
                <a:ea typeface="+mj-ea"/>
                <a:cs typeface="+mj-cs"/>
                <a:sym typeface="Calibri"/>
              </a:defRPr>
            </a:pP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All the conditions in criteria can be blocked in logical not, and, or. 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Any of the condition not in any of the and, or, not block is implied to be in and block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sldNum" sz="quarter" idx="4294967295"/>
          </p:nvPr>
        </p:nvSpPr>
        <p:spPr>
          <a:xfrm>
            <a:off x="5867399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Shape 293"/>
          <p:cNvSpPr/>
          <p:nvPr/>
        </p:nvSpPr>
        <p:spPr>
          <a:xfrm>
            <a:off x="-11798301" y="-11798300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294" name="Shape 294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Criteria and, or and not </a:t>
            </a:r>
          </a:p>
        </p:txBody>
      </p:sp>
      <p:sp>
        <p:nvSpPr>
          <p:cNvPr id="295" name="Shape 295"/>
          <p:cNvSpPr/>
          <p:nvPr/>
        </p:nvSpPr>
        <p:spPr>
          <a:xfrm>
            <a:off x="280986" y="1439862"/>
            <a:ext cx="8564565" cy="378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+mj-lt"/>
                <a:ea typeface="+mj-ea"/>
                <a:cs typeface="+mj-cs"/>
                <a:sym typeface="Calibri"/>
              </a:defRPr>
            </a:pPr>
            <a:r>
              <a:t>List&lt;Account&gt; accounts = Account.createCriteria().list 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            and 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                between("balance", 5000, 10000)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                'branch' 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                    eq("name", "London")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                }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            }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+mj-lt"/>
                <a:ea typeface="+mj-ea"/>
                <a:cs typeface="+mj-cs"/>
                <a:sym typeface="Calibri"/>
              </a:defRPr>
            </a:pPr>
            <a:r>
              <a:t>List&lt;Account&gt; accounts = Account.createCriteria().list 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            or 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                between("balance", 5000, 10000)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                'branch' 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                    eq("name", "London")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                }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            }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List&lt;Account&gt; accounts = Account.createCriteria().list 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            not 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                between("balance", 5000, 10000)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                'branch' 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                    eq("name", "London")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                }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            }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sldNum" sz="quarter" idx="4294967295"/>
          </p:nvPr>
        </p:nvSpPr>
        <p:spPr>
          <a:xfrm>
            <a:off x="5867399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8" name="Shape 298"/>
          <p:cNvSpPr/>
          <p:nvPr/>
        </p:nvSpPr>
        <p:spPr>
          <a:xfrm>
            <a:off x="-11798301" y="-11798300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299" name="Shape 299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Criteria projections</a:t>
            </a:r>
          </a:p>
        </p:txBody>
      </p:sp>
      <p:sp>
        <p:nvSpPr>
          <p:cNvPr id="300" name="Shape 300"/>
          <p:cNvSpPr/>
          <p:nvPr/>
        </p:nvSpPr>
        <p:spPr>
          <a:xfrm>
            <a:off x="280986" y="1439862"/>
            <a:ext cx="8564565" cy="4652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property</a:t>
            </a:r>
            <a:r>
              <a:rPr b="0"/>
              <a:t> -: Returns the given property in the returned results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distinct</a:t>
            </a:r>
            <a:r>
              <a:rPr b="0"/>
              <a:t> -: distinct("lastName") or distinct(['firstName', 'lastName'])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avg</a:t>
            </a:r>
            <a:r>
              <a:rPr b="0"/>
              <a:t> -: avg("age")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count</a:t>
            </a:r>
            <a:r>
              <a:rPr b="0"/>
              <a:t> -: count("branch")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countDistinct</a:t>
            </a:r>
            <a:r>
              <a:rPr b="0"/>
              <a:t> -: countDistinct("branch")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groupProperty</a:t>
            </a:r>
            <a:r>
              <a:rPr b="0"/>
              <a:t> -: groupProperty("lastName")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max</a:t>
            </a:r>
            <a:r>
              <a:rPr b="0"/>
              <a:t> -: max("age")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min</a:t>
            </a:r>
            <a:r>
              <a:rPr b="0"/>
              <a:t> -: min(“age”)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sum</a:t>
            </a:r>
            <a:r>
              <a:rPr b="0"/>
              <a:t> -: sum("balance")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rowCount</a:t>
            </a:r>
            <a:r>
              <a:rPr b="0"/>
              <a:t> -: rowCount()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sldNum" sz="quarter" idx="4294967295"/>
          </p:nvPr>
        </p:nvSpPr>
        <p:spPr>
          <a:xfrm>
            <a:off x="5867399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3" name="Shape 303"/>
          <p:cNvSpPr/>
          <p:nvPr/>
        </p:nvSpPr>
        <p:spPr>
          <a:xfrm>
            <a:off x="-11798301" y="-11798300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304" name="Shape 304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Criteria example (property &amp; distinct)</a:t>
            </a:r>
          </a:p>
        </p:txBody>
      </p:sp>
      <p:sp>
        <p:nvSpPr>
          <p:cNvPr id="305" name="Shape 305"/>
          <p:cNvSpPr/>
          <p:nvPr/>
        </p:nvSpPr>
        <p:spPr>
          <a:xfrm>
            <a:off x="280986" y="1439861"/>
            <a:ext cx="8564565" cy="4787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 List&lt;String&gt; firstNames  = User.createCriteria().list 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            projections{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                property("firstName")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            }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            ilike("firstName", "Test%")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            le("age", 50)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            between("age", 18, 60)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  }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The above example will return list of firstNames of users.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List&lt;Integer&gt; userAges = User.createCriteria().list 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            projections 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                distinct("age")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            }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            ilike("firstName", "Test%")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            le("age", 50)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            between("age", 18, 60)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The above example will return list of distinct ages of users.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sldNum" sz="quarter" idx="4294967295"/>
          </p:nvPr>
        </p:nvSpPr>
        <p:spPr>
          <a:xfrm>
            <a:off x="5867399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Shape 308"/>
          <p:cNvSpPr/>
          <p:nvPr/>
        </p:nvSpPr>
        <p:spPr>
          <a:xfrm>
            <a:off x="-11798301" y="-11798300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309" name="Shape 309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Criteria example (count, min, max, avg, sum &amp; rowCount)</a:t>
            </a:r>
          </a:p>
        </p:txBody>
      </p:sp>
      <p:sp>
        <p:nvSpPr>
          <p:cNvPr id="310" name="Shape 310"/>
          <p:cNvSpPr/>
          <p:nvPr/>
        </p:nvSpPr>
        <p:spPr>
          <a:xfrm>
            <a:off x="280986" y="1160461"/>
            <a:ext cx="8564565" cy="5309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Integer ageSum  = User.createCriteria().get 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        projections 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                   sum("age")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        }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        ilike("firstName", "Test%")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        le("age", 50)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        between("age", 18, 60)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The above example will return sum of age.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Integer userCount = User.createCriteria().get 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        projections 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            rowCount()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        }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        ilike("firstName", "Test%")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        le("age", 50)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        between("age", 18, 60)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The above example will return the count of user which satisfies the condition.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sldNum" sz="quarter" idx="4294967295"/>
          </p:nvPr>
        </p:nvSpPr>
        <p:spPr>
          <a:xfrm>
            <a:off x="5867399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3" name="Shape 313"/>
          <p:cNvSpPr/>
          <p:nvPr/>
        </p:nvSpPr>
        <p:spPr>
          <a:xfrm>
            <a:off x="-11798301" y="-11798300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314" name="Shape 314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HQL (executeQuery) </a:t>
            </a:r>
          </a:p>
        </p:txBody>
      </p:sp>
      <p:sp>
        <p:nvSpPr>
          <p:cNvPr id="315" name="Shape 315"/>
          <p:cNvSpPr/>
          <p:nvPr/>
        </p:nvSpPr>
        <p:spPr>
          <a:xfrm>
            <a:off x="280986" y="1439861"/>
            <a:ext cx="8564565" cy="311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  This method is used to select fields of a domain class rather than fetching the whole object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List usersInfo=User.executeQuery("select firstName, lastName from User where age &gt;:age ",[age:18])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 The above query will return list of list which have only firstName and lastName of User rather than the object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sldNum" sz="quarter" idx="4294967295"/>
          </p:nvPr>
        </p:nvSpPr>
        <p:spPr>
          <a:xfrm>
            <a:off x="5867399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8" name="Shape 318"/>
          <p:cNvSpPr/>
          <p:nvPr/>
        </p:nvSpPr>
        <p:spPr>
          <a:xfrm>
            <a:off x="-11798301" y="-11798300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319" name="Shape 319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HQL (executeUpdate) </a:t>
            </a:r>
          </a:p>
        </p:txBody>
      </p:sp>
      <p:sp>
        <p:nvSpPr>
          <p:cNvPr id="320" name="Shape 320"/>
          <p:cNvSpPr/>
          <p:nvPr/>
        </p:nvSpPr>
        <p:spPr>
          <a:xfrm>
            <a:off x="280986" y="1439862"/>
            <a:ext cx="8564565" cy="418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This method is used when you want to delete or updating the objects directly without loading them.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User.executeUpdate("update User set firstName=:firstName where id=:id",[firstName:"Test User",id:1.toLong()])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The above example will update the user which have id 1. The same thing can be executed by loading the object by get method and then updating its firstName , which will cause 2 query to database one for get and one for updation.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Same way for deletion rather than calling get and then delete the object, we can delete the object directly in one query.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User.executeUpdate("delete User where id=:id",[id: 1.toLong() ])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sldNum" sz="quarter" idx="4294967295"/>
          </p:nvPr>
        </p:nvSpPr>
        <p:spPr>
          <a:xfrm>
            <a:off x="5867399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3" name="Shape 323"/>
          <p:cNvSpPr/>
          <p:nvPr/>
        </p:nvSpPr>
        <p:spPr>
          <a:xfrm>
            <a:off x="-11798301" y="-11798300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324" name="Shape 324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namedQueries</a:t>
            </a:r>
          </a:p>
        </p:txBody>
      </p:sp>
      <p:sp>
        <p:nvSpPr>
          <p:cNvPr id="325" name="Shape 325"/>
          <p:cNvSpPr/>
          <p:nvPr/>
        </p:nvSpPr>
        <p:spPr>
          <a:xfrm>
            <a:off x="280986" y="1160462"/>
            <a:ext cx="8564565" cy="490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NamedQueries are static closure properties of domain class which is used as resuable criteria closure</a:t>
            </a: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:endParaRPr sz="2800"/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class Account 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  Integer balance = 0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  Date dateCreated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  static namedQueries = 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  recentTransactions {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         Date now = new Date()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                      gt 'dateCreated', now - 365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              }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Now you can query it like 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Account.recentTransactions().list()</a:t>
            </a: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Account.recentCustomers().list(max:5,offset:0)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Account.recentCustomers().findAllByBalanceGreaterThan(500)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It gives you the liberty to reuse the conditions and criteria of selection.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Num" sz="quarter" idx="4294967295"/>
          </p:nvPr>
        </p:nvSpPr>
        <p:spPr>
          <a:xfrm>
            <a:off x="5867399" y="6370637"/>
            <a:ext cx="273653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Shape 148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149" name="Shape 149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GORM</a:t>
            </a:r>
          </a:p>
        </p:txBody>
      </p:sp>
      <p:sp>
        <p:nvSpPr>
          <p:cNvPr id="150" name="Shape 150"/>
          <p:cNvSpPr/>
          <p:nvPr/>
        </p:nvSpPr>
        <p:spPr>
          <a:xfrm>
            <a:off x="280986" y="1284287"/>
            <a:ext cx="8564565" cy="2013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 Grails' object relational mapping implementation. 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 The Domain classes are mapped to the relational database by mapping its instances field to the database table's column and relationship between domain are mapped accordingly.  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sldNum" sz="quarter" idx="4294967295"/>
          </p:nvPr>
        </p:nvSpPr>
        <p:spPr>
          <a:xfrm>
            <a:off x="5867398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8" name="Shape 328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329" name="Shape 329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References</a:t>
            </a:r>
          </a:p>
        </p:txBody>
      </p:sp>
      <p:sp>
        <p:nvSpPr>
          <p:cNvPr id="330" name="Shape 330"/>
          <p:cNvSpPr/>
          <p:nvPr/>
        </p:nvSpPr>
        <p:spPr>
          <a:xfrm>
            <a:off x="280986" y="1439861"/>
            <a:ext cx="8564565" cy="36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19100" indent="-314325" defTabSz="449262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■"/>
              <a:tabLst>
                <a:tab pos="419100" algn="l"/>
                <a:tab pos="863600" algn="l"/>
                <a:tab pos="1308100" algn="l"/>
                <a:tab pos="1765300" algn="l"/>
                <a:tab pos="2209800" algn="l"/>
                <a:tab pos="2654300" algn="l"/>
                <a:tab pos="3111500" algn="l"/>
                <a:tab pos="3556000" algn="l"/>
                <a:tab pos="4000500" algn="l"/>
                <a:tab pos="4457700" algn="l"/>
                <a:tab pos="49022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53500" algn="l"/>
                <a:tab pos="93980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Grails Online Documentation</a:t>
            </a:r>
          </a:p>
          <a:p>
            <a:pPr marL="209550" indent="-104775" defTabSz="449262">
              <a:spcBef>
                <a:spcPts val="1400"/>
              </a:spcBef>
              <a:tabLst>
                <a:tab pos="419100" algn="l"/>
                <a:tab pos="863600" algn="l"/>
                <a:tab pos="1308100" algn="l"/>
                <a:tab pos="1765300" algn="l"/>
                <a:tab pos="2209800" algn="l"/>
                <a:tab pos="2654300" algn="l"/>
                <a:tab pos="3111500" algn="l"/>
                <a:tab pos="3556000" algn="l"/>
                <a:tab pos="4000500" algn="l"/>
                <a:tab pos="4457700" algn="l"/>
                <a:tab pos="49022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53500" algn="l"/>
                <a:tab pos="9398000" algn="l"/>
              </a:tabLst>
              <a:defRPr sz="2000"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http://www.grails.org/doc/latest/index.html</a:t>
            </a:r>
          </a:p>
          <a:p>
            <a:pPr marL="419100" indent="-314325" defTabSz="449262">
              <a:spcBef>
                <a:spcPts val="1400"/>
              </a:spcBef>
              <a:buClr>
                <a:srgbClr val="CCCCFF"/>
              </a:buClr>
              <a:buSzPct val="45000"/>
              <a:buFont typeface="Wingdings"/>
              <a:buChar char="■"/>
              <a:tabLst>
                <a:tab pos="419100" algn="l"/>
                <a:tab pos="863600" algn="l"/>
                <a:tab pos="1308100" algn="l"/>
                <a:tab pos="1765300" algn="l"/>
                <a:tab pos="2209800" algn="l"/>
                <a:tab pos="2654300" algn="l"/>
                <a:tab pos="3111500" algn="l"/>
                <a:tab pos="3556000" algn="l"/>
                <a:tab pos="4000500" algn="l"/>
                <a:tab pos="4457700" algn="l"/>
                <a:tab pos="49022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53500" algn="l"/>
                <a:tab pos="9398000" algn="l"/>
              </a:tabLs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</a:t>
            </a:r>
            <a:r>
              <a:rPr>
                <a:solidFill>
                  <a:srgbClr val="000000"/>
                </a:solidFill>
              </a:rPr>
              <a:t>Github repo</a:t>
            </a:r>
            <a:r>
              <a:t> </a:t>
            </a:r>
          </a:p>
          <a:p>
            <a:pPr marL="209550" indent="-104775" defTabSz="449262">
              <a:spcBef>
                <a:spcPts val="1400"/>
              </a:spcBef>
              <a:tabLst>
                <a:tab pos="419100" algn="l"/>
                <a:tab pos="863600" algn="l"/>
                <a:tab pos="1308100" algn="l"/>
                <a:tab pos="1765300" algn="l"/>
                <a:tab pos="2209800" algn="l"/>
                <a:tab pos="2654300" algn="l"/>
                <a:tab pos="3111500" algn="l"/>
                <a:tab pos="3556000" algn="l"/>
                <a:tab pos="4000500" algn="l"/>
                <a:tab pos="4457700" algn="l"/>
                <a:tab pos="49022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53500" algn="l"/>
                <a:tab pos="9398000" algn="l"/>
              </a:tabLs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http://grails.org/doc/latest/ref/Domain%20Classes/createCriteria.html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http://grails.org/doc/latest/ref/Domain%20Classes/executeQuery.html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http://grails.org/doc/latest/ref/Domain%20Classes/executeUpdate.html</a:t>
            </a:r>
          </a:p>
          <a:p>
            <a:pPr defTabSz="449262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http://grails.org/doc/latest/ref/Domain%20Classes/namedQueries.html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sldNum" sz="quarter" idx="4294967295"/>
          </p:nvPr>
        </p:nvSpPr>
        <p:spPr>
          <a:xfrm>
            <a:off x="5867398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3" name="Shape 333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334" name="Shape 334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Questions??</a:t>
            </a:r>
          </a:p>
        </p:txBody>
      </p:sp>
      <p:pic>
        <p:nvPicPr>
          <p:cNvPr id="335" name="image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3400" y="1327150"/>
            <a:ext cx="4406900" cy="439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sldNum" sz="quarter" idx="4294967295"/>
          </p:nvPr>
        </p:nvSpPr>
        <p:spPr>
          <a:xfrm>
            <a:off x="5867398" y="6370637"/>
            <a:ext cx="443168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8" name="Shape 338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339" name="Shape 339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Thank You!</a:t>
            </a:r>
          </a:p>
        </p:txBody>
      </p:sp>
      <p:pic>
        <p:nvPicPr>
          <p:cNvPr id="34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1347" y="1946263"/>
            <a:ext cx="4730502" cy="2369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Num" sz="quarter" idx="4294967295"/>
          </p:nvPr>
        </p:nvSpPr>
        <p:spPr>
          <a:xfrm>
            <a:off x="5867399" y="6370637"/>
            <a:ext cx="273653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3" name="Shape 153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154" name="Shape 154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GORM Query to SQL Query.</a:t>
            </a:r>
          </a:p>
        </p:txBody>
      </p:sp>
      <p:sp>
        <p:nvSpPr>
          <p:cNvPr id="155" name="Shape 155"/>
          <p:cNvSpPr/>
          <p:nvPr/>
        </p:nvSpPr>
        <p:spPr>
          <a:xfrm>
            <a:off x="280986" y="1284286"/>
            <a:ext cx="8564565" cy="2823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Grails provide many useful dynamic methods to queries to database(like find(),findBy...().etc) which are translated to the queries by grails.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e.g. Book book = Book.findById(1)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Internally it will execute select query: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“</a:t>
            </a:r>
            <a:r>
              <a:rPr b="1" i="1"/>
              <a:t>select * from book where id=1</a:t>
            </a:r>
            <a:r>
              <a:t>”,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and it will return the particular tuple from the database as an object to us on which we can perform the any manipulation.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4294967295"/>
          </p:nvPr>
        </p:nvSpPr>
        <p:spPr>
          <a:xfrm>
            <a:off x="5867399" y="6370637"/>
            <a:ext cx="273653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Shape 158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159" name="Shape 159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Sample Classes</a:t>
            </a:r>
          </a:p>
        </p:txBody>
      </p:sp>
      <p:sp>
        <p:nvSpPr>
          <p:cNvPr id="160" name="Shape 160"/>
          <p:cNvSpPr/>
          <p:nvPr/>
        </p:nvSpPr>
        <p:spPr>
          <a:xfrm>
            <a:off x="344486" y="1284286"/>
            <a:ext cx="8564565" cy="3178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 Book.groovy</a:t>
            </a:r>
          </a:p>
          <a:p>
            <a:pPr lvl="1" indent="466723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class Book {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			String title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                  static belongsTo = [author:Author]</a:t>
            </a:r>
          </a:p>
          <a:p>
            <a:pPr lvl="1" indent="466723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Author.groovy</a:t>
            </a:r>
          </a:p>
          <a:p>
            <a:pPr lvl="1" indent="466723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class Author {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			String name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			static hasMany = [books: Book]</a:t>
            </a:r>
          </a:p>
          <a:p>
            <a:pPr lvl="1" indent="466723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Num" sz="quarter" idx="4294967295"/>
          </p:nvPr>
        </p:nvSpPr>
        <p:spPr>
          <a:xfrm>
            <a:off x="5867399" y="6370637"/>
            <a:ext cx="273653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Shape 163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164" name="Shape 164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Basics</a:t>
            </a:r>
          </a:p>
        </p:txBody>
      </p:sp>
      <p:sp>
        <p:nvSpPr>
          <p:cNvPr id="165" name="Shape 165"/>
          <p:cNvSpPr/>
          <p:nvPr/>
        </p:nvSpPr>
        <p:spPr>
          <a:xfrm>
            <a:off x="280986" y="1452561"/>
            <a:ext cx="8564565" cy="347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 Listing instances</a:t>
            </a: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All instances of a given class</a:t>
            </a: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List&lt;Book&gt; books = Book.list()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   - “</a:t>
            </a:r>
            <a:r>
              <a:rPr b="1" i="1"/>
              <a:t>select * from book</a:t>
            </a:r>
            <a:r>
              <a:t>”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The list method supports arguments to perform pagination</a:t>
            </a: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List&lt;Book&gt; books = Book.list(offset:10, max:20)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 				- “</a:t>
            </a:r>
            <a:r>
              <a:rPr b="1"/>
              <a:t>select * from book limit 10, 20</a:t>
            </a:r>
            <a:r>
              <a:t>”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:r>
              <a:rPr sz="2000"/>
              <a:t>As well as sorting</a:t>
            </a:r>
            <a:endParaRPr sz="2000"/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List&lt;Book&gt; books = Book.list(sort:"title", order:”asc”)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				- “</a:t>
            </a:r>
            <a:r>
              <a:rPr b="1"/>
              <a:t>select * from book order by title</a:t>
            </a:r>
            <a: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Num" sz="quarter" idx="4294967295"/>
          </p:nvPr>
        </p:nvSpPr>
        <p:spPr>
          <a:xfrm>
            <a:off x="5867399" y="6370637"/>
            <a:ext cx="273653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Shape 168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169" name="Shape 169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Basics</a:t>
            </a:r>
          </a:p>
        </p:txBody>
      </p:sp>
      <p:sp>
        <p:nvSpPr>
          <p:cNvPr id="170" name="Shape 170"/>
          <p:cNvSpPr/>
          <p:nvPr/>
        </p:nvSpPr>
        <p:spPr>
          <a:xfrm>
            <a:off x="280986" y="1439862"/>
            <a:ext cx="8564565" cy="2610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 Retrieval by Database Identifier, using the get method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Book book = Book.get(23)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   		- “</a:t>
            </a:r>
            <a:r>
              <a:rPr b="1"/>
              <a:t>select * from book where id=23;</a:t>
            </a:r>
            <a:r>
              <a:t>”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List&lt;Book&gt; books = Book.getAll([23, 93, 81])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  		- “</a:t>
            </a:r>
            <a:r>
              <a:rPr b="1"/>
              <a:t>select * from book where id in (23,93,81)</a:t>
            </a:r>
            <a:r>
              <a:t>”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731837" indent="-274637"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List&lt;Book&gt; books=Book.getAll(1..4)</a:t>
            </a:r>
          </a:p>
          <a:p>
            <a: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         - “</a:t>
            </a:r>
            <a:r>
              <a:rPr b="1"/>
              <a:t>select * from book where id in (1,2,3,4)</a:t>
            </a:r>
            <a: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Num" sz="quarter" idx="4294967295"/>
          </p:nvPr>
        </p:nvSpPr>
        <p:spPr>
          <a:xfrm>
            <a:off x="5867398" y="6370637"/>
            <a:ext cx="273653" cy="4370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Shape 173"/>
          <p:cNvSpPr/>
          <p:nvPr/>
        </p:nvSpPr>
        <p:spPr>
          <a:xfrm>
            <a:off x="-11798301" y="-11798301"/>
            <a:ext cx="11790366" cy="35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  <a:tab pos="9423400" algn="l"/>
                <a:tab pos="9880600" algn="l"/>
                <a:tab pos="10325100" algn="l"/>
                <a:tab pos="10782300" algn="l"/>
                <a:tab pos="11226800" algn="l"/>
                <a:tab pos="11671300" algn="l"/>
              </a:tabLst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6/24/16</a:t>
            </a:r>
          </a:p>
        </p:txBody>
      </p:sp>
      <p:sp>
        <p:nvSpPr>
          <p:cNvPr id="174" name="Shape 174"/>
          <p:cNvSpPr/>
          <p:nvPr>
            <p:ph type="title"/>
          </p:nvPr>
        </p:nvSpPr>
        <p:spPr>
          <a:xfrm>
            <a:off x="584200" y="228600"/>
            <a:ext cx="7721600" cy="947738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/>
            </a:lvl1pPr>
          </a:lstStyle>
          <a:p>
            <a:pPr/>
            <a:r>
              <a:t>Add To</a:t>
            </a:r>
          </a:p>
        </p:txBody>
      </p:sp>
      <p:sp>
        <p:nvSpPr>
          <p:cNvPr id="175" name="Shape 175"/>
          <p:cNvSpPr/>
          <p:nvPr/>
        </p:nvSpPr>
        <p:spPr>
          <a:xfrm>
            <a:off x="220661" y="1655761"/>
            <a:ext cx="8564565" cy="3368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49262">
              <a:lnSpc>
                <a:spcPct val="93000"/>
              </a:lnSpc>
              <a:buClr>
                <a:srgbClr val="000000"/>
              </a:buClr>
              <a:buSzPct val="45000"/>
              <a:buFont typeface="Wingdings"/>
              <a:buChar char="●"/>
              <a:tabLst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848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8966200" algn="l"/>
                <a:tab pos="9423400" algn="l"/>
                <a:tab pos="9867900" algn="l"/>
                <a:tab pos="10312400" algn="l"/>
                <a:tab pos="10769600" algn="l"/>
                <a:tab pos="10769600" algn="l"/>
              </a:tabLst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 The addTo method is a dynamic method that uses an 	association to automatically add instances to the association</a:t>
            </a:r>
          </a:p>
          <a:p>
            <a:pPr defTabSz="449262">
              <a:lnSpc>
                <a:spcPct val="93000"/>
              </a:lnSpc>
              <a:tabLst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848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8966200" algn="l"/>
                <a:tab pos="9423400" algn="l"/>
                <a:tab pos="9867900" algn="l"/>
                <a:tab pos="10312400" algn="l"/>
                <a:tab pos="10769600" algn="l"/>
                <a:tab pos="107696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	</a:t>
            </a:r>
          </a:p>
          <a:p>
            <a:pPr defTabSz="449262">
              <a:lnSpc>
                <a:spcPct val="93000"/>
              </a:lnSpc>
              <a:tabLst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848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8966200" algn="l"/>
                <a:tab pos="9423400" algn="l"/>
                <a:tab pos="9867900" algn="l"/>
                <a:tab pos="10312400" algn="l"/>
                <a:tab pos="10769600" algn="l"/>
                <a:tab pos="107696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      Author author =  new Author(name:"Peter Ledbrook")</a:t>
            </a:r>
          </a:p>
          <a:p>
            <a:pPr defTabSz="449262">
              <a:lnSpc>
                <a:spcPct val="93000"/>
              </a:lnSpc>
              <a:tabLst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848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8966200" algn="l"/>
                <a:tab pos="9423400" algn="l"/>
                <a:tab pos="9867900" algn="l"/>
                <a:tab pos="10312400" algn="l"/>
                <a:tab pos="10769600" algn="l"/>
                <a:tab pos="107696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      </a:t>
            </a:r>
          </a:p>
          <a:p>
            <a:pPr lvl="1" indent="466723" defTabSz="449262">
              <a:lnSpc>
                <a:spcPct val="93000"/>
              </a:lnSpc>
              <a:tabLst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848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8966200" algn="l"/>
                <a:tab pos="9423400" algn="l"/>
                <a:tab pos="9867900" algn="l"/>
                <a:tab pos="10312400" algn="l"/>
                <a:tab pos="10769600" algn="l"/>
                <a:tab pos="107696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Book book = new Book(title:"Grails in Action")</a:t>
            </a:r>
          </a:p>
          <a:p>
            <a:pPr defTabSz="449262">
              <a:lnSpc>
                <a:spcPct val="93000"/>
              </a:lnSpc>
              <a:tabLst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848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8966200" algn="l"/>
                <a:tab pos="9423400" algn="l"/>
                <a:tab pos="9867900" algn="l"/>
                <a:tab pos="10312400" algn="l"/>
                <a:tab pos="10769600" algn="l"/>
                <a:tab pos="107696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      </a:t>
            </a:r>
          </a:p>
          <a:p>
            <a:pPr lvl="1" indent="466723" defTabSz="449262">
              <a:lnSpc>
                <a:spcPct val="93000"/>
              </a:lnSpc>
              <a:tabLst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848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8966200" algn="l"/>
                <a:tab pos="9423400" algn="l"/>
                <a:tab pos="9867900" algn="l"/>
                <a:tab pos="10312400" algn="l"/>
                <a:tab pos="10769600" algn="l"/>
                <a:tab pos="107696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author.addToBooks(book)</a:t>
            </a:r>
          </a:p>
          <a:p>
            <a:pPr defTabSz="449262">
              <a:lnSpc>
                <a:spcPct val="93000"/>
              </a:lnSpc>
              <a:tabLst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848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8966200" algn="l"/>
                <a:tab pos="9423400" algn="l"/>
                <a:tab pos="9867900" algn="l"/>
                <a:tab pos="10312400" algn="l"/>
                <a:tab pos="10769600" algn="l"/>
                <a:tab pos="107696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     </a:t>
            </a:r>
          </a:p>
          <a:p>
            <a:pPr lvl="1" indent="466723" defTabSz="449262">
              <a:lnSpc>
                <a:spcPct val="93000"/>
              </a:lnSpc>
              <a:tabLst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848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8966200" algn="l"/>
                <a:tab pos="9423400" algn="l"/>
                <a:tab pos="9867900" algn="l"/>
                <a:tab pos="10312400" algn="l"/>
                <a:tab pos="10769600" algn="l"/>
                <a:tab pos="107696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.save()</a:t>
            </a:r>
          </a:p>
          <a:p>
            <a:pPr defTabSz="449262">
              <a:lnSpc>
                <a:spcPct val="93000"/>
              </a:lnSpc>
              <a:tabLst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848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8966200" algn="l"/>
                <a:tab pos="9423400" algn="l"/>
                <a:tab pos="9867900" algn="l"/>
                <a:tab pos="10312400" algn="l"/>
                <a:tab pos="10769600" algn="l"/>
                <a:tab pos="107696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