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5CD6-4A7D-4C51-9D93-426D4B18F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0417D-C5F3-4DBA-BF3E-D67C15773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D1FD46-60BF-4A6C-A914-BA1569596084}"/>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5" name="Footer Placeholder 4">
            <a:extLst>
              <a:ext uri="{FF2B5EF4-FFF2-40B4-BE49-F238E27FC236}">
                <a16:creationId xmlns:a16="http://schemas.microsoft.com/office/drawing/2014/main" id="{A783BC5B-EC72-45FA-948D-4BC75A9E9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F3308-E7B6-4A70-9F03-C7098BBE9981}"/>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402302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EEB3-E25F-4DE1-A22E-8A2BB3CA6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3A900-E031-4738-99AC-0A86318EF6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CC604-E4F3-4419-8999-B6699E4CBFCC}"/>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5" name="Footer Placeholder 4">
            <a:extLst>
              <a:ext uri="{FF2B5EF4-FFF2-40B4-BE49-F238E27FC236}">
                <a16:creationId xmlns:a16="http://schemas.microsoft.com/office/drawing/2014/main" id="{A64B6591-D7F2-43F9-809A-4DAF81D0E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53743-695A-4453-A842-1D4881F810C2}"/>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417558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1C83C-3D9E-4B43-B9F9-079537BDE3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62831A-156C-4873-AF9F-C0F68C46E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FFDCD-C40A-49D3-BCFB-3BB206B05CE8}"/>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5" name="Footer Placeholder 4">
            <a:extLst>
              <a:ext uri="{FF2B5EF4-FFF2-40B4-BE49-F238E27FC236}">
                <a16:creationId xmlns:a16="http://schemas.microsoft.com/office/drawing/2014/main" id="{475119C2-A9C8-40DE-AEA2-2A555415E8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B5C6C-5FC0-4A10-8945-CD0F09FE41B3}"/>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281179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76B-E8DE-46A4-933E-C4EAF8E728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3D109-6805-47AE-81CD-8D14EDC7D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CE407-BD70-4110-BF78-F051CBB751D3}"/>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5" name="Footer Placeholder 4">
            <a:extLst>
              <a:ext uri="{FF2B5EF4-FFF2-40B4-BE49-F238E27FC236}">
                <a16:creationId xmlns:a16="http://schemas.microsoft.com/office/drawing/2014/main" id="{4A5B8BC1-863B-4BDB-926F-4A6BDBB22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8B0B3-D75F-44C3-B9DA-190DA8886436}"/>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381350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D848-D8F7-4D3B-BC63-FF1F4DF1F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C70438-A71A-4A61-91F7-3E6D42952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67715-3969-4B0B-8682-4DB4ED52D41D}"/>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5" name="Footer Placeholder 4">
            <a:extLst>
              <a:ext uri="{FF2B5EF4-FFF2-40B4-BE49-F238E27FC236}">
                <a16:creationId xmlns:a16="http://schemas.microsoft.com/office/drawing/2014/main" id="{22C3916A-E723-4E44-816B-172766C3D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590B3-92E7-4623-B230-2DCAF010C4E0}"/>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117998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B5BE-A722-4906-99BB-DF253FA22C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40C0C7-9E1A-465E-9240-3F501D3BC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2AAFAC-1431-4E88-AADA-BD69B3160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E5F01-08F9-4A27-B453-1A52D0E8D3EB}"/>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6" name="Footer Placeholder 5">
            <a:extLst>
              <a:ext uri="{FF2B5EF4-FFF2-40B4-BE49-F238E27FC236}">
                <a16:creationId xmlns:a16="http://schemas.microsoft.com/office/drawing/2014/main" id="{4B9F0A2B-85EB-4C4B-8006-2D086BE13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F00CD9-0906-4E64-9C31-17FF8A84FC11}"/>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23743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4E53-A16D-485C-8939-1DA9200BDA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C4FC50-B0D0-4516-A46D-AB76F9BA1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19F0E-A585-4B5E-9607-E010E976EE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AD5266-96FC-4944-9CC4-3BBB1437F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B94B4D-8F6E-4347-B2C9-2D6D2606F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C23B12-2788-4928-BA1D-36F417A4DDF6}"/>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8" name="Footer Placeholder 7">
            <a:extLst>
              <a:ext uri="{FF2B5EF4-FFF2-40B4-BE49-F238E27FC236}">
                <a16:creationId xmlns:a16="http://schemas.microsoft.com/office/drawing/2014/main" id="{51CE5C4F-4EEE-47E8-BBC7-81225A1D06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BA38EE-40A6-4992-AA02-BE1AF567C5E7}"/>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1013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CA12-3E9F-4820-9E8B-F0A9D3D015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09631F-005D-4EB6-94FD-EF74B1F28B84}"/>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4" name="Footer Placeholder 3">
            <a:extLst>
              <a:ext uri="{FF2B5EF4-FFF2-40B4-BE49-F238E27FC236}">
                <a16:creationId xmlns:a16="http://schemas.microsoft.com/office/drawing/2014/main" id="{2BC89586-1240-4377-A77A-F1DF210B79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4C3D9A-7351-4C94-B333-EA33A7B09CB2}"/>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38920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8D1C1B-76A8-4403-A020-F2EBFDBE69EB}"/>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3" name="Footer Placeholder 2">
            <a:extLst>
              <a:ext uri="{FF2B5EF4-FFF2-40B4-BE49-F238E27FC236}">
                <a16:creationId xmlns:a16="http://schemas.microsoft.com/office/drawing/2014/main" id="{3DC32DF6-F7F5-4A63-A40F-F62A443D16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F7BEF5-1B4C-49C9-9D37-F1ABEA490176}"/>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5259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2330-A3C6-4E23-90B2-C8AEBEAF8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79A95-2E40-4BC3-9FD0-A21E656D2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825B2B-E82B-4AD5-B0B8-DA3EA606E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7CFEC-0AFC-4CB3-B609-A2FD0B78E2E8}"/>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6" name="Footer Placeholder 5">
            <a:extLst>
              <a:ext uri="{FF2B5EF4-FFF2-40B4-BE49-F238E27FC236}">
                <a16:creationId xmlns:a16="http://schemas.microsoft.com/office/drawing/2014/main" id="{F8BD7404-F205-4745-A1AB-216160EB3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BFC0A4-36B8-4F47-8160-883A4F748355}"/>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399055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5668-8FD4-4DF9-82BA-7CFC3CEA0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41991D-38FE-4CD3-A836-C26238DB5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5004C-A76C-445B-9E67-C4750DC64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6AB1B-12C4-4184-85CE-286209E55A91}"/>
              </a:ext>
            </a:extLst>
          </p:cNvPr>
          <p:cNvSpPr>
            <a:spLocks noGrp="1"/>
          </p:cNvSpPr>
          <p:nvPr>
            <p:ph type="dt" sz="half" idx="10"/>
          </p:nvPr>
        </p:nvSpPr>
        <p:spPr/>
        <p:txBody>
          <a:bodyPr/>
          <a:lstStyle/>
          <a:p>
            <a:fld id="{60898F08-CF02-40D9-86A5-B3E2FE8AE085}" type="datetimeFigureOut">
              <a:rPr lang="en-IN" smtClean="0"/>
              <a:t>19-12-2021</a:t>
            </a:fld>
            <a:endParaRPr lang="en-IN"/>
          </a:p>
        </p:txBody>
      </p:sp>
      <p:sp>
        <p:nvSpPr>
          <p:cNvPr id="6" name="Footer Placeholder 5">
            <a:extLst>
              <a:ext uri="{FF2B5EF4-FFF2-40B4-BE49-F238E27FC236}">
                <a16:creationId xmlns:a16="http://schemas.microsoft.com/office/drawing/2014/main" id="{119E50B2-9622-4E5F-AAC9-164FFEFEFE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C9F2AB-CD47-4534-A23D-098798695C73}"/>
              </a:ext>
            </a:extLst>
          </p:cNvPr>
          <p:cNvSpPr>
            <a:spLocks noGrp="1"/>
          </p:cNvSpPr>
          <p:nvPr>
            <p:ph type="sldNum" sz="quarter" idx="12"/>
          </p:nvPr>
        </p:nvSpPr>
        <p:spPr/>
        <p:txBody>
          <a:bodyPr/>
          <a:lstStyle/>
          <a:p>
            <a:fld id="{6AB3E966-839F-4576-94F3-51FBCACA2284}" type="slidenum">
              <a:rPr lang="en-IN" smtClean="0"/>
              <a:t>‹#›</a:t>
            </a:fld>
            <a:endParaRPr lang="en-IN"/>
          </a:p>
        </p:txBody>
      </p:sp>
    </p:spTree>
    <p:extLst>
      <p:ext uri="{BB962C8B-B14F-4D97-AF65-F5344CB8AC3E}">
        <p14:creationId xmlns:p14="http://schemas.microsoft.com/office/powerpoint/2010/main" val="3540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4040C0-B1F1-400D-A876-4B88E39B82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0F4F0A-47BC-4DF9-AD48-57827C018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AFF68-1A08-45FD-BC00-19E6C90DC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98F08-CF02-40D9-86A5-B3E2FE8AE085}" type="datetimeFigureOut">
              <a:rPr lang="en-IN" smtClean="0"/>
              <a:t>19-12-2021</a:t>
            </a:fld>
            <a:endParaRPr lang="en-IN"/>
          </a:p>
        </p:txBody>
      </p:sp>
      <p:sp>
        <p:nvSpPr>
          <p:cNvPr id="5" name="Footer Placeholder 4">
            <a:extLst>
              <a:ext uri="{FF2B5EF4-FFF2-40B4-BE49-F238E27FC236}">
                <a16:creationId xmlns:a16="http://schemas.microsoft.com/office/drawing/2014/main" id="{728B3F1D-E74C-4766-A3F7-CD606D12D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63F125-D55E-41A5-842F-C8592EEE6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E966-839F-4576-94F3-51FBCACA2284}" type="slidenum">
              <a:rPr lang="en-IN" smtClean="0"/>
              <a:t>‹#›</a:t>
            </a:fld>
            <a:endParaRPr lang="en-IN"/>
          </a:p>
        </p:txBody>
      </p:sp>
    </p:spTree>
    <p:extLst>
      <p:ext uri="{BB962C8B-B14F-4D97-AF65-F5344CB8AC3E}">
        <p14:creationId xmlns:p14="http://schemas.microsoft.com/office/powerpoint/2010/main" val="423465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172DBA-CEE1-4849-AE8C-862764C653E5}"/>
              </a:ext>
            </a:extLst>
          </p:cNvPr>
          <p:cNvSpPr>
            <a:spLocks noGrp="1"/>
          </p:cNvSpPr>
          <p:nvPr>
            <p:ph type="ctrTitle"/>
          </p:nvPr>
        </p:nvSpPr>
        <p:spPr>
          <a:xfrm>
            <a:off x="804672" y="962246"/>
            <a:ext cx="6437700" cy="2611967"/>
          </a:xfrm>
        </p:spPr>
        <p:txBody>
          <a:bodyPr anchor="b">
            <a:normAutofit/>
          </a:bodyPr>
          <a:lstStyle/>
          <a:p>
            <a:pPr algn="l"/>
            <a:r>
              <a:rPr lang="en-US" sz="5400"/>
              <a:t>Pill Dispenser</a:t>
            </a:r>
            <a:endParaRPr lang="en-IN" sz="5400"/>
          </a:p>
        </p:txBody>
      </p:sp>
    </p:spTree>
    <p:extLst>
      <p:ext uri="{BB962C8B-B14F-4D97-AF65-F5344CB8AC3E}">
        <p14:creationId xmlns:p14="http://schemas.microsoft.com/office/powerpoint/2010/main" val="16506011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6BB018-710F-44DA-B2E9-890344FD5503}"/>
              </a:ext>
            </a:extLst>
          </p:cNvPr>
          <p:cNvSpPr>
            <a:spLocks noGrp="1"/>
          </p:cNvSpPr>
          <p:nvPr>
            <p:ph type="title"/>
          </p:nvPr>
        </p:nvSpPr>
        <p:spPr>
          <a:xfrm>
            <a:off x="804671" y="640263"/>
            <a:ext cx="3284331" cy="5254510"/>
          </a:xfrm>
        </p:spPr>
        <p:txBody>
          <a:bodyPr vert="horz" lIns="91440" tIns="45720" rIns="91440" bIns="45720" rtlCol="0" anchor="ctr">
            <a:normAutofit/>
          </a:bodyPr>
          <a:lstStyle/>
          <a:p>
            <a:r>
              <a:rPr lang="en-US" kern="1200" dirty="0">
                <a:solidFill>
                  <a:schemeClr val="tx1"/>
                </a:solidFill>
                <a:latin typeface="+mj-lt"/>
                <a:ea typeface="+mj-ea"/>
                <a:cs typeface="+mj-cs"/>
              </a:rPr>
              <a:t>What is Automated Pill Dispenser?</a:t>
            </a:r>
          </a:p>
        </p:txBody>
      </p:sp>
      <p:sp>
        <p:nvSpPr>
          <p:cNvPr id="3" name="TextBox 2">
            <a:extLst>
              <a:ext uri="{FF2B5EF4-FFF2-40B4-BE49-F238E27FC236}">
                <a16:creationId xmlns:a16="http://schemas.microsoft.com/office/drawing/2014/main" id="{6569593C-C1D0-4A8B-A12C-CAB20326F015}"/>
              </a:ext>
            </a:extLst>
          </p:cNvPr>
          <p:cNvSpPr txBox="1"/>
          <p:nvPr/>
        </p:nvSpPr>
        <p:spPr>
          <a:xfrm>
            <a:off x="5358384" y="640263"/>
            <a:ext cx="6028944" cy="5254510"/>
          </a:xfrm>
          <a:prstGeom prst="rect">
            <a:avLst/>
          </a:prstGeom>
        </p:spPr>
        <p:txBody>
          <a:bodyPr vert="horz" lIns="91440" tIns="45720" rIns="91440" bIns="45720" rtlCol="0" anchor="ctr">
            <a:normAutofit/>
          </a:bodyPr>
          <a:lstStyle/>
          <a:p>
            <a:pPr>
              <a:lnSpc>
                <a:spcPct val="90000"/>
              </a:lnSpc>
              <a:spcAft>
                <a:spcPts val="600"/>
              </a:spcAft>
            </a:pPr>
            <a:r>
              <a:rPr lang="en-US" sz="2000" b="0" i="0" dirty="0">
                <a:solidFill>
                  <a:schemeClr val="bg1"/>
                </a:solidFill>
                <a:effectLst/>
              </a:rPr>
              <a:t>Pill dispenser is a device which will releases medication at specified time.</a:t>
            </a:r>
          </a:p>
          <a:p>
            <a:pPr>
              <a:lnSpc>
                <a:spcPct val="90000"/>
              </a:lnSpc>
              <a:spcAft>
                <a:spcPts val="6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This project is basically de</a:t>
            </a:r>
          </a:p>
          <a:p>
            <a:pPr>
              <a:lnSpc>
                <a:spcPct val="90000"/>
              </a:lnSpc>
              <a:spcAft>
                <a:spcPts val="6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This project is basically developed for the patients suffering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fr.</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Automatic pill dispenser is a system that helps to dispense the right medication at the right time. It is the simplest way to manage the most complex medication regimes. Since older population and people suffering from chronic illness find it difficult to keep track of medications, and automatic pill dispenser helps them to adhere to timely medication. </a:t>
            </a:r>
            <a:r>
              <a:rPr lang="en-IN" sz="1800" dirty="0">
                <a:effectLst/>
                <a:latin typeface="STIXGeneral-Regular"/>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is considered a very efficient device of improving medication adherence.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90000"/>
              </a:lnSpc>
              <a:spcAft>
                <a:spcPts val="6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s considered a very efficient device of improving medication adherence.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90000"/>
              </a:lnSpc>
              <a:spcAft>
                <a:spcPts val="600"/>
              </a:spcAft>
            </a:pPr>
            <a:endParaRPr lang="en-US" sz="2000" b="0" i="0" dirty="0">
              <a:solidFill>
                <a:schemeClr val="bg1"/>
              </a:solidFill>
              <a:effectLst/>
            </a:endParaRPr>
          </a:p>
        </p:txBody>
      </p:sp>
    </p:spTree>
    <p:extLst>
      <p:ext uri="{BB962C8B-B14F-4D97-AF65-F5344CB8AC3E}">
        <p14:creationId xmlns:p14="http://schemas.microsoft.com/office/powerpoint/2010/main" val="20941719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D117D9-813E-4300-A538-01CBFC560D5A}"/>
              </a:ext>
            </a:extLst>
          </p:cNvPr>
          <p:cNvSpPr>
            <a:spLocks noGrp="1"/>
          </p:cNvSpPr>
          <p:nvPr>
            <p:ph type="title"/>
          </p:nvPr>
        </p:nvSpPr>
        <p:spPr>
          <a:xfrm>
            <a:off x="804671" y="640263"/>
            <a:ext cx="3284331" cy="5254510"/>
          </a:xfrm>
        </p:spPr>
        <p:txBody>
          <a:bodyPr>
            <a:normAutofit/>
          </a:bodyPr>
          <a:lstStyle/>
          <a:p>
            <a:r>
              <a:rPr lang="en-US" dirty="0"/>
              <a:t>Motivation</a:t>
            </a:r>
            <a:endParaRPr lang="en-IN" dirty="0"/>
          </a:p>
        </p:txBody>
      </p:sp>
      <p:sp>
        <p:nvSpPr>
          <p:cNvPr id="3" name="Content Placeholder 2">
            <a:extLst>
              <a:ext uri="{FF2B5EF4-FFF2-40B4-BE49-F238E27FC236}">
                <a16:creationId xmlns:a16="http://schemas.microsoft.com/office/drawing/2014/main" id="{B62FDF9C-CC63-49E1-B903-22DA341FFA5A}"/>
              </a:ext>
            </a:extLst>
          </p:cNvPr>
          <p:cNvSpPr>
            <a:spLocks noGrp="1"/>
          </p:cNvSpPr>
          <p:nvPr>
            <p:ph idx="1"/>
          </p:nvPr>
        </p:nvSpPr>
        <p:spPr>
          <a:xfrm>
            <a:off x="5358384" y="640263"/>
            <a:ext cx="6028944" cy="7021166"/>
          </a:xfrm>
        </p:spPr>
        <p:txBody>
          <a:bodyPr anchor="ctr">
            <a:normAutofit fontScale="70000" lnSpcReduction="20000"/>
          </a:bodyPr>
          <a:lstStyle/>
          <a:p>
            <a:pPr>
              <a:lnSpc>
                <a:spcPct val="107000"/>
              </a:lnSpc>
              <a:spcAft>
                <a:spcPts val="800"/>
              </a:spcAft>
            </a:pPr>
            <a:r>
              <a:rPr lang="en-IN" sz="2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increasing old age population is one of the key factors driving the automatic pill dispenser.</a:t>
            </a:r>
            <a:r>
              <a:rPr lang="en-IN" sz="2900" dirty="0">
                <a:solidFill>
                  <a:srgbClr val="545454"/>
                </a:solidFill>
                <a:effectLst/>
                <a:latin typeface="Times New Roman" panose="02020603050405020304" pitchFamily="18" charset="0"/>
                <a:ea typeface="Calibri" panose="020F0502020204030204" pitchFamily="34" charset="0"/>
                <a:cs typeface="Mangal" panose="02040503050203030202" pitchFamily="18" charset="0"/>
              </a:rPr>
              <a:t> </a:t>
            </a:r>
            <a:r>
              <a:rPr lang="en-IN" sz="2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According to WHO, it is estimated that the world’s population aged 60 years and older are likely to double from 12% to 22% by 2050.</a:t>
            </a:r>
          </a:p>
          <a:p>
            <a:pPr>
              <a:lnSpc>
                <a:spcPct val="107000"/>
              </a:lnSpc>
              <a:spcAft>
                <a:spcPts val="800"/>
              </a:spcAft>
            </a:pPr>
            <a:r>
              <a:rPr lang="en-US" sz="2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Unaffordability of a nurse or a helping hand.</a:t>
            </a:r>
          </a:p>
          <a:p>
            <a:pPr>
              <a:lnSpc>
                <a:spcPct val="107000"/>
              </a:lnSpc>
              <a:spcAft>
                <a:spcPts val="800"/>
              </a:spcAft>
            </a:pPr>
            <a:r>
              <a:rPr lang="en-US" sz="2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While initially the product was designed with thinking the target audience as the main buyer of the product, it was later changed to make hospitals and retirement homes the main clients of the product</a:t>
            </a:r>
          </a:p>
          <a:p>
            <a:pPr>
              <a:lnSpc>
                <a:spcPct val="107000"/>
              </a:lnSpc>
              <a:spcAft>
                <a:spcPts val="800"/>
              </a:spcAft>
            </a:pPr>
            <a:endPar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endPar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Unaffordability of a nurse or a helping hand.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Unaffordability of an help / nurse.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While initially the product was designed with thinking the target audience as the main buyer of the product, it was later changed to make hospitals and retirement homes the main clients of the product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1500" dirty="0">
              <a:solidFill>
                <a:schemeClr val="bg1"/>
              </a:solidFill>
              <a:latin typeface="Arial" panose="020B0604020202020204" pitchFamily="34" charset="0"/>
            </a:endParaRPr>
          </a:p>
          <a:p>
            <a:endParaRPr lang="en-IN" sz="1500" dirty="0">
              <a:solidFill>
                <a:schemeClr val="bg1"/>
              </a:solidFill>
            </a:endParaRPr>
          </a:p>
        </p:txBody>
      </p:sp>
      <p:sp>
        <p:nvSpPr>
          <p:cNvPr id="4" name="Star: 5 Points 3">
            <a:extLst>
              <a:ext uri="{FF2B5EF4-FFF2-40B4-BE49-F238E27FC236}">
                <a16:creationId xmlns:a16="http://schemas.microsoft.com/office/drawing/2014/main" id="{F86964C1-E632-4EAE-9E89-74A20EA750CD}"/>
              </a:ext>
            </a:extLst>
          </p:cNvPr>
          <p:cNvSpPr/>
          <p:nvPr/>
        </p:nvSpPr>
        <p:spPr>
          <a:xfrm>
            <a:off x="7066625" y="2991775"/>
            <a:ext cx="45719"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24776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868610-4712-4B40-8D87-D55542BF2C40}"/>
              </a:ext>
            </a:extLst>
          </p:cNvPr>
          <p:cNvSpPr>
            <a:spLocks noGrp="1"/>
          </p:cNvSpPr>
          <p:nvPr>
            <p:ph type="title"/>
          </p:nvPr>
        </p:nvSpPr>
        <p:spPr>
          <a:xfrm>
            <a:off x="804672" y="640080"/>
            <a:ext cx="3282696" cy="5257800"/>
          </a:xfrm>
        </p:spPr>
        <p:txBody>
          <a:bodyPr>
            <a:normAutofit/>
          </a:bodyPr>
          <a:lstStyle/>
          <a:p>
            <a:r>
              <a:rPr lang="en-US" b="1" u="sng">
                <a:solidFill>
                  <a:schemeClr val="bg1"/>
                </a:solidFill>
              </a:rPr>
              <a:t>     OBJECTIVE</a:t>
            </a:r>
            <a:endParaRPr lang="en-IN" b="1" u="sng">
              <a:solidFill>
                <a:schemeClr val="bg1"/>
              </a:solidFill>
            </a:endParaRPr>
          </a:p>
        </p:txBody>
      </p:sp>
      <p:sp>
        <p:nvSpPr>
          <p:cNvPr id="3" name="Content Placeholder 2">
            <a:extLst>
              <a:ext uri="{FF2B5EF4-FFF2-40B4-BE49-F238E27FC236}">
                <a16:creationId xmlns:a16="http://schemas.microsoft.com/office/drawing/2014/main" id="{333B9295-E27E-43B0-B9DC-E20C0928D37A}"/>
              </a:ext>
            </a:extLst>
          </p:cNvPr>
          <p:cNvSpPr>
            <a:spLocks noGrp="1"/>
          </p:cNvSpPr>
          <p:nvPr>
            <p:ph idx="1"/>
          </p:nvPr>
        </p:nvSpPr>
        <p:spPr>
          <a:xfrm>
            <a:off x="5388746" y="640081"/>
            <a:ext cx="5797118" cy="5183670"/>
          </a:xfrm>
        </p:spPr>
        <p:txBody>
          <a:bodyPr anchor="ctr">
            <a:normAutofit/>
          </a:bodyPr>
          <a:lstStyle/>
          <a:p>
            <a:pPr lvl="6" algn="just"/>
            <a:r>
              <a:rPr lang="en-US" sz="2400" dirty="0">
                <a:effectLst/>
                <a:latin typeface="Calibri" panose="020F0502020204030204" pitchFamily="34" charset="0"/>
                <a:ea typeface="Calibri" panose="020F0502020204030204" pitchFamily="34" charset="0"/>
                <a:cs typeface="Mangal" panose="02040503050203030202" pitchFamily="18" charset="0"/>
              </a:rPr>
              <a:t>advancements in pill dispensers</a:t>
            </a:r>
          </a:p>
          <a:p>
            <a:pPr lvl="6" algn="just"/>
            <a:r>
              <a:rPr lang="en-US" sz="2400" dirty="0">
                <a:effectLst/>
                <a:latin typeface="Calibri" panose="020F0502020204030204" pitchFamily="34" charset="0"/>
                <a:ea typeface="Calibri" panose="020F0502020204030204" pitchFamily="34" charset="0"/>
                <a:cs typeface="Mangal" panose="02040503050203030202" pitchFamily="18" charset="0"/>
              </a:rPr>
              <a:t>Raising awareness regarding adherence to medications</a:t>
            </a:r>
          </a:p>
          <a:p>
            <a:pPr lvl="6" algn="just"/>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lvl="6" algn="just"/>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3714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B2FD04-C032-46F4-94C6-5CE2BCBDD203}"/>
              </a:ext>
            </a:extLst>
          </p:cNvPr>
          <p:cNvSpPr>
            <a:spLocks noGrp="1"/>
          </p:cNvSpPr>
          <p:nvPr>
            <p:ph type="title"/>
          </p:nvPr>
        </p:nvSpPr>
        <p:spPr>
          <a:xfrm>
            <a:off x="804671" y="640263"/>
            <a:ext cx="3284331" cy="5254510"/>
          </a:xfrm>
        </p:spPr>
        <p:txBody>
          <a:bodyPr>
            <a:normAutofit/>
          </a:bodyPr>
          <a:lstStyle/>
          <a:p>
            <a:r>
              <a:rPr lang="en-US"/>
              <a:t>Components</a:t>
            </a:r>
            <a:endParaRPr lang="en-IN"/>
          </a:p>
        </p:txBody>
      </p:sp>
      <p:sp>
        <p:nvSpPr>
          <p:cNvPr id="4" name="Rectangle 1">
            <a:extLst>
              <a:ext uri="{FF2B5EF4-FFF2-40B4-BE49-F238E27FC236}">
                <a16:creationId xmlns:a16="http://schemas.microsoft.com/office/drawing/2014/main" id="{36613D32-EF4C-4048-BFB4-3E29F83FD740}"/>
              </a:ext>
            </a:extLst>
          </p:cNvPr>
          <p:cNvSpPr>
            <a:spLocks noGrp="1" noChangeArrowheads="1"/>
          </p:cNvSpPr>
          <p:nvPr>
            <p:ph idx="1"/>
          </p:nvPr>
        </p:nvSpPr>
        <p:spPr bwMode="auto">
          <a:xfrm>
            <a:off x="5358384" y="640263"/>
            <a:ext cx="6028944" cy="525451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en-US" altLang="en-US" sz="2200" dirty="0">
                <a:solidFill>
                  <a:schemeClr val="bg1"/>
                </a:solidFill>
                <a:latin typeface="myriad-pro"/>
              </a:rPr>
              <a:t>1.</a:t>
            </a:r>
            <a:r>
              <a:rPr kumimoji="0" lang="en-US" altLang="en-US" sz="2200" b="0" i="0" u="none" strike="noStrike" cap="none" normalizeH="0" baseline="0" dirty="0">
                <a:ln>
                  <a:noFill/>
                </a:ln>
                <a:solidFill>
                  <a:schemeClr val="bg1"/>
                </a:solidFill>
                <a:effectLst/>
                <a:latin typeface="myriad-pro"/>
              </a:rPr>
              <a:t>Arduino Uno R3 clone</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solidFill>
                  <a:schemeClr val="bg1"/>
                </a:solidFill>
                <a:effectLst/>
                <a:latin typeface="myriad-pro"/>
              </a:rPr>
              <a:t>2. Wires</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solidFill>
                  <a:schemeClr val="bg1"/>
                </a:solidFill>
                <a:effectLst/>
                <a:latin typeface="myriad-pro"/>
              </a:rPr>
              <a:t>3. Servo Motor</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solidFill>
                  <a:schemeClr val="bg1"/>
                </a:solidFill>
                <a:effectLst/>
                <a:latin typeface="myriad-pro"/>
              </a:rPr>
              <a:t>4. Serial LCD</a:t>
            </a:r>
          </a:p>
          <a:p>
            <a:pPr marL="0" marR="0" lvl="0" indent="0" defTabSz="914400" rtl="0" eaLnBrk="0" fontAlgn="base" latinLnBrk="0" hangingPunct="0">
              <a:spcBef>
                <a:spcPct val="0"/>
              </a:spcBef>
              <a:spcAft>
                <a:spcPts val="600"/>
              </a:spcAft>
              <a:buClrTx/>
              <a:buSzTx/>
              <a:buFontTx/>
              <a:buNone/>
              <a:tabLst/>
            </a:pPr>
            <a:r>
              <a:rPr lang="en-US" altLang="en-US" sz="2200" dirty="0">
                <a:solidFill>
                  <a:schemeClr val="bg1"/>
                </a:solidFill>
                <a:latin typeface="myriad-pro"/>
              </a:rPr>
              <a:t>5.</a:t>
            </a:r>
            <a:r>
              <a:rPr kumimoji="0" lang="en-US" altLang="en-US" sz="2200" b="0" i="0" u="none" strike="noStrike" cap="none" normalizeH="0" baseline="0" dirty="0">
                <a:ln>
                  <a:noFill/>
                </a:ln>
                <a:solidFill>
                  <a:schemeClr val="bg1"/>
                </a:solidFill>
                <a:effectLst/>
                <a:latin typeface="myriad-pro"/>
              </a:rPr>
              <a:t>Breadboard</a:t>
            </a:r>
          </a:p>
          <a:p>
            <a:pPr marL="0" marR="0" lvl="0" indent="0" defTabSz="914400" rtl="0" eaLnBrk="0" fontAlgn="base" latinLnBrk="0" hangingPunct="0">
              <a:spcBef>
                <a:spcPct val="0"/>
              </a:spcBef>
              <a:spcAft>
                <a:spcPts val="600"/>
              </a:spcAft>
              <a:buClrTx/>
              <a:buSzTx/>
              <a:buFontTx/>
              <a:buNone/>
              <a:tabLst/>
            </a:pPr>
            <a:r>
              <a:rPr lang="en-US" altLang="en-US" sz="2200" dirty="0">
                <a:solidFill>
                  <a:schemeClr val="bg1"/>
                </a:solidFill>
                <a:latin typeface="myriad-pro"/>
              </a:rPr>
              <a:t>6.</a:t>
            </a:r>
            <a:r>
              <a:rPr kumimoji="0" lang="en-US" altLang="en-US" sz="2200" b="0" i="0" u="none" strike="noStrike" cap="none" normalizeH="0" baseline="0" dirty="0">
                <a:ln>
                  <a:noFill/>
                </a:ln>
                <a:solidFill>
                  <a:schemeClr val="bg1"/>
                </a:solidFill>
                <a:effectLst/>
                <a:latin typeface="myriad-pro"/>
              </a:rPr>
              <a:t> Battery</a:t>
            </a:r>
          </a:p>
          <a:p>
            <a:pPr marL="0" marR="0" lvl="0" indent="0" defTabSz="914400" rtl="0" eaLnBrk="0" fontAlgn="base" latinLnBrk="0" hangingPunct="0">
              <a:spcBef>
                <a:spcPct val="0"/>
              </a:spcBef>
              <a:spcAft>
                <a:spcPts val="600"/>
              </a:spcAft>
              <a:buClrTx/>
              <a:buSzTx/>
              <a:buFontTx/>
              <a:buNone/>
              <a:tabLst/>
            </a:pPr>
            <a:r>
              <a:rPr lang="en-US" altLang="en-US" sz="2200" dirty="0">
                <a:solidFill>
                  <a:schemeClr val="bg1"/>
                </a:solidFill>
                <a:latin typeface="myriad-pro"/>
              </a:rPr>
              <a:t>7.RTC</a:t>
            </a: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solidFill>
                <a:schemeClr val="bg1"/>
              </a:solidFill>
              <a:effectLst/>
              <a:latin typeface="myriad-pro"/>
            </a:endParaRPr>
          </a:p>
          <a:p>
            <a:pPr marL="0" indent="0">
              <a:spcAft>
                <a:spcPts val="600"/>
              </a:spcAft>
              <a:buNone/>
            </a:pPr>
            <a:endParaRPr lang="en-IN" sz="2200" dirty="0">
              <a:effectLst/>
              <a:latin typeface="myriad-pro"/>
              <a:ea typeface="Calibri" panose="020F0502020204030204" pitchFamily="34" charset="0"/>
              <a:cs typeface="Mangal" panose="02040503050203030202" pitchFamily="18"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solidFill>
                <a:schemeClr val="bg1"/>
              </a:solidFill>
              <a:effectLst/>
              <a:latin typeface="myriad-pro"/>
            </a:endParaRP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657912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D6C31-0E82-4D1D-BFEE-7FD0882727E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dirty="0">
                <a:solidFill>
                  <a:srgbClr val="FFFFFF"/>
                </a:solidFill>
                <a:latin typeface="+mj-lt"/>
                <a:ea typeface="+mj-ea"/>
                <a:cs typeface="+mj-cs"/>
              </a:rPr>
              <a:t>Block Diagram</a:t>
            </a:r>
          </a:p>
        </p:txBody>
      </p:sp>
      <p:pic>
        <p:nvPicPr>
          <p:cNvPr id="7" name="Content Placeholder 6" descr="Diagram, schematic&#10;&#10;Description automatically generated">
            <a:extLst>
              <a:ext uri="{FF2B5EF4-FFF2-40B4-BE49-F238E27FC236}">
                <a16:creationId xmlns:a16="http://schemas.microsoft.com/office/drawing/2014/main" id="{CBF32A5A-DA99-4BCF-B2DF-5C9CA2EAB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588330"/>
            <a:ext cx="6780700" cy="3679011"/>
          </a:xfrm>
          <a:prstGeom prst="rect">
            <a:avLst/>
          </a:prstGeom>
          <a:noFill/>
        </p:spPr>
      </p:pic>
    </p:spTree>
    <p:extLst>
      <p:ext uri="{BB962C8B-B14F-4D97-AF65-F5344CB8AC3E}">
        <p14:creationId xmlns:p14="http://schemas.microsoft.com/office/powerpoint/2010/main" val="402915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1D2C5-51DC-464F-B1EB-F4FBC961F060}"/>
              </a:ext>
            </a:extLst>
          </p:cNvPr>
          <p:cNvSpPr>
            <a:spLocks noGrp="1"/>
          </p:cNvSpPr>
          <p:nvPr>
            <p:ph type="title"/>
          </p:nvPr>
        </p:nvSpPr>
        <p:spPr>
          <a:xfrm>
            <a:off x="1028700" y="1967266"/>
            <a:ext cx="2628900" cy="2547257"/>
          </a:xfrm>
          <a:noFill/>
        </p:spPr>
        <p:txBody>
          <a:bodyPr anchor="ctr">
            <a:normAutofit/>
          </a:bodyPr>
          <a:lstStyle/>
          <a:p>
            <a:pPr algn="ctr"/>
            <a:r>
              <a:rPr lang="en-US" sz="3600" b="1" u="sng" dirty="0">
                <a:solidFill>
                  <a:srgbClr val="FFFFFF"/>
                </a:solidFill>
              </a:rPr>
              <a:t>Model</a:t>
            </a:r>
            <a:endParaRPr lang="en-IN" sz="3600" dirty="0">
              <a:solidFill>
                <a:srgbClr val="FFFFFF"/>
              </a:solidFill>
            </a:endParaRPr>
          </a:p>
        </p:txBody>
      </p:sp>
      <p:pic>
        <p:nvPicPr>
          <p:cNvPr id="5" name="Picture 4">
            <a:extLst>
              <a:ext uri="{FF2B5EF4-FFF2-40B4-BE49-F238E27FC236}">
                <a16:creationId xmlns:a16="http://schemas.microsoft.com/office/drawing/2014/main" id="{9D599B17-A564-4DDE-B2D4-F165FA8C0F98}"/>
              </a:ext>
            </a:extLst>
          </p:cNvPr>
          <p:cNvPicPr>
            <a:picLocks noChangeAspect="1"/>
          </p:cNvPicPr>
          <p:nvPr/>
        </p:nvPicPr>
        <p:blipFill rotWithShape="1">
          <a:blip r:embed="rId2">
            <a:extLst>
              <a:ext uri="{28A0092B-C50C-407E-A947-70E740481C1C}">
                <a14:useLocalDpi xmlns:a14="http://schemas.microsoft.com/office/drawing/2010/main" val="0"/>
              </a:ext>
            </a:extLst>
          </a:blip>
          <a:srcRect t="7361" b="22361"/>
          <a:stretch/>
        </p:blipFill>
        <p:spPr>
          <a:xfrm>
            <a:off x="6364985" y="643466"/>
            <a:ext cx="3605362" cy="5568739"/>
          </a:xfrm>
          <a:prstGeom prst="rect">
            <a:avLst/>
          </a:prstGeom>
        </p:spPr>
      </p:pic>
    </p:spTree>
    <p:extLst>
      <p:ext uri="{BB962C8B-B14F-4D97-AF65-F5344CB8AC3E}">
        <p14:creationId xmlns:p14="http://schemas.microsoft.com/office/powerpoint/2010/main" val="322641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304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myriad-pro</vt:lpstr>
      <vt:lpstr>STIXGeneral-Regular</vt:lpstr>
      <vt:lpstr>Times New Roman</vt:lpstr>
      <vt:lpstr>Office Theme</vt:lpstr>
      <vt:lpstr>Pill Dispenser</vt:lpstr>
      <vt:lpstr>What is Automated Pill Dispenser?</vt:lpstr>
      <vt:lpstr>Motivation</vt:lpstr>
      <vt:lpstr>     OBJECTIVE</vt:lpstr>
      <vt:lpstr>Components</vt:lpstr>
      <vt:lpstr>Block Diagram</vt:lpstr>
      <vt:lpstr>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Pill Dispenser</dc:title>
  <dc:creator>RATIK VOHRA</dc:creator>
  <cp:lastModifiedBy>RATIK VOHRA</cp:lastModifiedBy>
  <cp:revision>5</cp:revision>
  <dcterms:created xsi:type="dcterms:W3CDTF">2021-01-24T14:06:27Z</dcterms:created>
  <dcterms:modified xsi:type="dcterms:W3CDTF">2021-12-19T11:52:21Z</dcterms:modified>
</cp:coreProperties>
</file>