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oursquare.com/developers/apps" TargetMode="External"/><Relationship Id="rId2" Type="http://schemas.openxmlformats.org/officeDocument/2006/relationships/hyperlink" Target="https://cocl.us/Geospatial_dat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IN" b="0" i="0" dirty="0">
                <a:solidFill>
                  <a:srgbClr val="1F1F1F"/>
                </a:solidFill>
                <a:effectLst/>
                <a:latin typeface="OpenSans-Light"/>
              </a:rPr>
              <a:t>The Battle of Neighbourhoods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933555"/>
          </a:xfrm>
        </p:spPr>
        <p:txBody>
          <a:bodyPr>
            <a:normAutofit/>
          </a:bodyPr>
          <a:lstStyle/>
          <a:p>
            <a:r>
              <a:rPr lang="en-US" dirty="0"/>
              <a:t>Applied data science capstone by IBM on </a:t>
            </a:r>
            <a:r>
              <a:rPr lang="en-US" dirty="0" err="1"/>
              <a:t>coursera</a:t>
            </a:r>
            <a:endParaRPr lang="en-US" dirty="0"/>
          </a:p>
          <a:p>
            <a:pPr algn="ctr"/>
            <a:r>
              <a:rPr lang="en-US" dirty="0"/>
              <a:t>(Manideep Sadineni)</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209337" y="3429000"/>
            <a:ext cx="9768305" cy="2871734"/>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69DB-3526-4124-9391-6ED5B89E7F6B}"/>
              </a:ext>
            </a:extLst>
          </p:cNvPr>
          <p:cNvSpPr>
            <a:spLocks noGrp="1"/>
          </p:cNvSpPr>
          <p:nvPr>
            <p:ph type="title"/>
          </p:nvPr>
        </p:nvSpPr>
        <p:spPr/>
        <p:txBody>
          <a:bodyPr/>
          <a:lstStyle/>
          <a:p>
            <a:r>
              <a:rPr lang="en-IN" dirty="0"/>
              <a:t>Introduction: Business Problem</a:t>
            </a:r>
          </a:p>
        </p:txBody>
      </p:sp>
      <p:sp>
        <p:nvSpPr>
          <p:cNvPr id="3" name="Content Placeholder 2">
            <a:extLst>
              <a:ext uri="{FF2B5EF4-FFF2-40B4-BE49-F238E27FC236}">
                <a16:creationId xmlns:a16="http://schemas.microsoft.com/office/drawing/2014/main" id="{AF92E56D-7DBB-4E9A-AB8E-7F92760AB3FC}"/>
              </a:ext>
            </a:extLst>
          </p:cNvPr>
          <p:cNvSpPr>
            <a:spLocks noGrp="1"/>
          </p:cNvSpPr>
          <p:nvPr>
            <p:ph idx="1"/>
          </p:nvPr>
        </p:nvSpPr>
        <p:spPr/>
        <p:txBody>
          <a:bodyPr/>
          <a:lstStyle/>
          <a:p>
            <a:pPr>
              <a:lnSpc>
                <a:spcPts val="2400"/>
              </a:lnSpc>
              <a:spcBef>
                <a:spcPts val="1030"/>
              </a:spcBef>
              <a:spcAft>
                <a:spcPts val="800"/>
              </a:spcAft>
            </a:pP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With a population just short of 3 million people, the city of Toronto is the largest in Canada, and one of the largest in North America .</a:t>
            </a:r>
            <a:r>
              <a:rPr lang="en-IN" sz="1800"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 </a:t>
            </a: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Toronto is also one of the most multicultural cities in the world, making life in Toronto a wonderful multicultural experience for all. Toronto is well known for its great food.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Bef>
                <a:spcPts val="2400"/>
              </a:spcBef>
              <a:spcAft>
                <a:spcPts val="800"/>
              </a:spcAft>
            </a:pP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The objective of this project is to find the best neighbourhood in Toronto to open a restaurant using Foursquare location data. In this project we’ll go through the solution for this problem for avoiding or considering low risk criteria and high success 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4350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8106-8A84-4CA3-A6A5-BA222D87DE01}"/>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5EA00311-A357-4592-8B33-2407006CC0DB}"/>
              </a:ext>
            </a:extLst>
          </p:cNvPr>
          <p:cNvSpPr>
            <a:spLocks noGrp="1"/>
          </p:cNvSpPr>
          <p:nvPr>
            <p:ph idx="1"/>
          </p:nvPr>
        </p:nvSpPr>
        <p:spPr/>
        <p:txBody>
          <a:bodyPr/>
          <a:lstStyle/>
          <a:p>
            <a:pPr>
              <a:lnSpc>
                <a:spcPts val="2400"/>
              </a:lnSpc>
              <a:spcBef>
                <a:spcPts val="1030"/>
              </a:spcBef>
              <a:spcAft>
                <a:spcPts val="800"/>
              </a:spcAft>
            </a:pP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For this project we need the following data:</a:t>
            </a:r>
            <a:b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br>
            <a:r>
              <a:rPr lang="en-IN" sz="1800" b="1" i="1"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1. Toronto City data that contains Borough, Neighbourhoods along with their latitudes and longitudes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2400"/>
              </a:spcBef>
              <a:spcAft>
                <a:spcPts val="800"/>
              </a:spcAft>
              <a:buSzPts val="1000"/>
              <a:buFont typeface="Symbol" panose="05050102010706020507" pitchFamily="18" charset="2"/>
              <a:buChar char=""/>
              <a:tabLst>
                <a:tab pos="457200" algn="l"/>
              </a:tabLst>
            </a:pPr>
            <a:r>
              <a:rPr lang="en-IN" sz="1800" b="1"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Data Source</a:t>
            </a:r>
            <a:r>
              <a:rPr lang="en-IN" sz="1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 </a:t>
            </a:r>
            <a:r>
              <a:rPr lang="en-IN" sz="1800" u="sng" spc="-5" dirty="0">
                <a:solidFill>
                  <a:srgbClr val="0000FF"/>
                </a:solidFill>
                <a:effectLst/>
                <a:latin typeface="Georgia" panose="02040502050405020303" pitchFamily="18" charset="0"/>
                <a:ea typeface="Times New Roman" panose="02020603050405020304" pitchFamily="18" charset="0"/>
                <a:cs typeface="Segoe UI" panose="020B0502040204020203" pitchFamily="34" charset="0"/>
                <a:hlinkClick r:id="rId2"/>
              </a:rPr>
              <a:t>https://en.wikipedia.org/wiki/List_of_postal_codes_of_Canada:_M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Description:</a:t>
            </a:r>
            <a:r>
              <a:rPr lang="en-IN" sz="1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 This Wikipedia page contain all the information we need to explore and cluster the neighbourhoods in Toronto. We will be required to scrape the Wikipedia page and wrangle the data, clean it, and then read it into a </a:t>
            </a:r>
            <a:r>
              <a:rPr lang="en-IN" sz="1800" i="1"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panda’s</a:t>
            </a:r>
            <a:r>
              <a:rPr lang="en-IN" sz="1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 data frame so that it is in a structured format like the Toronto dataset.</a:t>
            </a:r>
            <a:endParaRPr lang="en-IN" dirty="0"/>
          </a:p>
        </p:txBody>
      </p:sp>
    </p:spTree>
    <p:extLst>
      <p:ext uri="{BB962C8B-B14F-4D97-AF65-F5344CB8AC3E}">
        <p14:creationId xmlns:p14="http://schemas.microsoft.com/office/powerpoint/2010/main" val="338828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3">
            <a:extLst>
              <a:ext uri="{FF2B5EF4-FFF2-40B4-BE49-F238E27FC236}">
                <a16:creationId xmlns:a16="http://schemas.microsoft.com/office/drawing/2014/main" id="{9B265083-F7D9-4349-9AE7-A0B206B9673A}"/>
              </a:ext>
            </a:extLst>
          </p:cNvPr>
          <p:cNvSpPr>
            <a:spLocks noChangeArrowheads="1"/>
          </p:cNvSpPr>
          <p:nvPr/>
        </p:nvSpPr>
        <p:spPr bwMode="auto">
          <a:xfrm>
            <a:off x="672280" y="944752"/>
            <a:ext cx="3259016" cy="96425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fontScale="92500" lnSpcReduction="10000"/>
          </a:bodyPr>
          <a:lstStyle/>
          <a:p>
            <a:pPr marL="0" marR="0" lvl="0" indent="0" defTabSz="457200" fontAlgn="base">
              <a:lnSpc>
                <a:spcPct val="90000"/>
              </a:lnSpc>
              <a:spcBef>
                <a:spcPct val="0"/>
              </a:spcBef>
              <a:spcAft>
                <a:spcPts val="600"/>
              </a:spcAft>
              <a:buClrTx/>
              <a:buSzTx/>
              <a:tabLst/>
            </a:pPr>
            <a:r>
              <a:rPr kumimoji="0" lang="en-US" altLang="en-US" sz="2400" b="0" i="0" u="none" strike="noStrike" kern="1200" cap="all" normalizeH="0" baseline="0" dirty="0">
                <a:ln>
                  <a:noFill/>
                </a:ln>
                <a:solidFill>
                  <a:srgbClr val="FFFFFF"/>
                </a:solidFill>
                <a:effectLst/>
                <a:latin typeface="+mj-lt"/>
                <a:ea typeface="+mj-ea"/>
                <a:cs typeface="+mj-cs"/>
              </a:rPr>
              <a:t>                                                    Neighborhood dataset of Toronto</a:t>
            </a:r>
          </a:p>
        </p:txBody>
      </p:sp>
      <p:sp>
        <p:nvSpPr>
          <p:cNvPr id="74" name="Rectangle 7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78" name="Rectangle 7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D262A05-17FB-411C-A122-A028FEBCD3BF}"/>
              </a:ext>
            </a:extLst>
          </p:cNvPr>
          <p:cNvSpPr>
            <a:spLocks noGrp="1"/>
          </p:cNvSpPr>
          <p:nvPr>
            <p:ph idx="1"/>
          </p:nvPr>
        </p:nvSpPr>
        <p:spPr>
          <a:xfrm>
            <a:off x="671513" y="1958014"/>
            <a:ext cx="3123783" cy="4249953"/>
          </a:xfrm>
        </p:spPr>
        <p:txBody>
          <a:bodyPr vert="horz" lIns="91440" tIns="45720" rIns="91440" bIns="45720" rtlCol="0" anchor="t">
            <a:normAutofit/>
          </a:bodyPr>
          <a:lstStyle/>
          <a:p>
            <a:pPr marL="0" marR="0" lvl="0" indent="0" fontAlgn="base">
              <a:lnSpc>
                <a:spcPct val="100000"/>
              </a:lnSpc>
              <a:tabLst>
                <a:tab pos="457200" algn="l"/>
              </a:tabLst>
            </a:pPr>
            <a:r>
              <a:rPr kumimoji="0" lang="en-US" altLang="en-US" sz="1400" b="1" i="1" u="none" strike="noStrike" cap="none" normalizeH="0" baseline="0" dirty="0">
                <a:ln>
                  <a:noFill/>
                </a:ln>
                <a:solidFill>
                  <a:srgbClr val="FFFFFF"/>
                </a:solidFill>
                <a:effectLst/>
              </a:rPr>
              <a:t>2. Geographical Location data using Geocoder Package</a:t>
            </a:r>
            <a:endParaRPr kumimoji="0" lang="en-US" altLang="en-US" sz="1400" b="0" i="0" u="none" strike="noStrike" cap="none" normalizeH="0" baseline="0" dirty="0">
              <a:ln>
                <a:noFill/>
              </a:ln>
              <a:solidFill>
                <a:srgbClr val="FFFFFF"/>
              </a:solidFill>
              <a:effectLst/>
            </a:endParaRPr>
          </a:p>
          <a:p>
            <a:pPr marL="0" marR="0" lvl="0" indent="0" fontAlgn="base">
              <a:lnSpc>
                <a:spcPct val="100000"/>
              </a:lnSpc>
              <a:tabLst>
                <a:tab pos="457200" algn="l"/>
              </a:tabLst>
            </a:pPr>
            <a:r>
              <a:rPr kumimoji="0" lang="en-US" altLang="en-US" sz="1400" b="1" i="0" u="none" strike="noStrike" cap="none" normalizeH="0" baseline="0" dirty="0">
                <a:ln>
                  <a:noFill/>
                </a:ln>
                <a:solidFill>
                  <a:srgbClr val="FFFFFF"/>
                </a:solidFill>
                <a:effectLst/>
              </a:rPr>
              <a:t>Data Source:</a:t>
            </a:r>
            <a:r>
              <a:rPr kumimoji="0" lang="en-US" altLang="en-US" sz="1400" b="0" i="0" u="none" strike="noStrike" cap="none" normalizeH="0" baseline="0" dirty="0">
                <a:ln>
                  <a:noFill/>
                </a:ln>
                <a:solidFill>
                  <a:srgbClr val="FFFFFF"/>
                </a:solidFill>
                <a:effectLst/>
              </a:rPr>
              <a:t> </a:t>
            </a:r>
            <a:r>
              <a:rPr kumimoji="0" lang="en-US" altLang="en-US" sz="1400" b="0" i="0" u="none" strike="noStrike" cap="none" normalizeH="0" baseline="0" dirty="0">
                <a:ln>
                  <a:noFill/>
                </a:ln>
                <a:solidFill>
                  <a:srgbClr val="FFFFFF"/>
                </a:solidFill>
                <a:effectLst/>
                <a:hlinkClick r:id="rId2"/>
              </a:rPr>
              <a:t>https://cocl.us/Geospatial_data</a:t>
            </a:r>
            <a:endParaRPr kumimoji="0" lang="en-US" altLang="en-US" sz="1400" b="0" i="0" u="none" strike="noStrike" cap="none" normalizeH="0" baseline="0" dirty="0">
              <a:ln>
                <a:noFill/>
              </a:ln>
              <a:solidFill>
                <a:srgbClr val="FFFFFF"/>
              </a:solidFill>
              <a:effectLst/>
            </a:endParaRPr>
          </a:p>
          <a:p>
            <a:pPr marL="0" marR="0" lvl="0" indent="0" fontAlgn="base">
              <a:lnSpc>
                <a:spcPct val="100000"/>
              </a:lnSpc>
              <a:tabLst>
                <a:tab pos="457200" algn="l"/>
              </a:tabLst>
            </a:pPr>
            <a:r>
              <a:rPr kumimoji="0" lang="en-US" altLang="en-US" sz="1400" b="1" i="0" u="none" strike="noStrike" cap="none" normalizeH="0" baseline="0" dirty="0">
                <a:ln>
                  <a:noFill/>
                </a:ln>
                <a:solidFill>
                  <a:srgbClr val="FFFFFF"/>
                </a:solidFill>
                <a:effectLst/>
              </a:rPr>
              <a:t>Description:</a:t>
            </a:r>
            <a:r>
              <a:rPr kumimoji="0" lang="en-US" altLang="en-US" sz="1400" b="0" i="0" u="none" strike="noStrike" cap="none" normalizeH="0" baseline="0" dirty="0">
                <a:ln>
                  <a:noFill/>
                </a:ln>
                <a:solidFill>
                  <a:srgbClr val="FFFFFF"/>
                </a:solidFill>
                <a:effectLst/>
              </a:rPr>
              <a:t> The second source of data provided us with the Geographical coordinates of the neighborhoods with the respective Postal Codes.</a:t>
            </a:r>
          </a:p>
          <a:p>
            <a:pPr marL="0" marR="0" lvl="0" indent="0" fontAlgn="base">
              <a:lnSpc>
                <a:spcPct val="100000"/>
              </a:lnSpc>
              <a:tabLst>
                <a:tab pos="457200" algn="l"/>
              </a:tabLst>
            </a:pPr>
            <a:r>
              <a:rPr kumimoji="0" lang="en-US" altLang="en-US" sz="1400" b="1" i="1" u="none" strike="noStrike" cap="none" normalizeH="0" baseline="0" dirty="0">
                <a:ln>
                  <a:noFill/>
                </a:ln>
                <a:solidFill>
                  <a:srgbClr val="FFFFFF"/>
                </a:solidFill>
                <a:effectLst/>
              </a:rPr>
              <a:t>3. Venue Data using Foursquare API</a:t>
            </a:r>
            <a:endParaRPr kumimoji="0" lang="en-US" altLang="en-US" sz="1400" b="0" i="0" u="none" strike="noStrike" cap="none" normalizeH="0" baseline="0" dirty="0">
              <a:ln>
                <a:noFill/>
              </a:ln>
              <a:solidFill>
                <a:srgbClr val="FFFFFF"/>
              </a:solidFill>
              <a:effectLst/>
            </a:endParaRPr>
          </a:p>
          <a:p>
            <a:pPr marL="0" marR="0" lvl="0" indent="0" fontAlgn="base">
              <a:lnSpc>
                <a:spcPct val="100000"/>
              </a:lnSpc>
              <a:tabLst>
                <a:tab pos="457200" algn="l"/>
              </a:tabLst>
            </a:pPr>
            <a:r>
              <a:rPr kumimoji="0" lang="en-US" altLang="en-US" sz="1400" b="1" i="0" u="none" strike="noStrike" cap="none" normalizeH="0" baseline="0" dirty="0">
                <a:ln>
                  <a:noFill/>
                </a:ln>
                <a:solidFill>
                  <a:srgbClr val="FFFFFF"/>
                </a:solidFill>
                <a:effectLst/>
              </a:rPr>
              <a:t>Data Source:</a:t>
            </a:r>
            <a:r>
              <a:rPr kumimoji="0" lang="en-US" altLang="en-US" sz="1400" b="0" i="0" u="none" strike="noStrike" cap="none" normalizeH="0" baseline="0" dirty="0">
                <a:ln>
                  <a:noFill/>
                </a:ln>
                <a:solidFill>
                  <a:srgbClr val="FFFFFF"/>
                </a:solidFill>
                <a:effectLst/>
              </a:rPr>
              <a:t> </a:t>
            </a:r>
            <a:r>
              <a:rPr kumimoji="0" lang="en-US" altLang="en-US" sz="1400" b="0" i="0" u="none" strike="noStrike" cap="none" normalizeH="0" baseline="0" dirty="0">
                <a:ln>
                  <a:noFill/>
                </a:ln>
                <a:solidFill>
                  <a:srgbClr val="FFFFFF"/>
                </a:solidFill>
                <a:effectLst/>
                <a:hlinkClick r:id="rId3"/>
              </a:rPr>
              <a:t>https://foursquare.com/developers/apps</a:t>
            </a:r>
            <a:endParaRPr kumimoji="0" lang="en-US" altLang="en-US" sz="1400" b="0" i="0" u="none" strike="noStrike" cap="none" normalizeH="0" baseline="0" dirty="0">
              <a:ln>
                <a:noFill/>
              </a:ln>
              <a:solidFill>
                <a:srgbClr val="FFFFFF"/>
              </a:solidFill>
              <a:effectLst/>
            </a:endParaRPr>
          </a:p>
          <a:p>
            <a:pPr marL="0" marR="0" lvl="0" indent="0" fontAlgn="base">
              <a:lnSpc>
                <a:spcPct val="100000"/>
              </a:lnSpc>
              <a:tabLst>
                <a:tab pos="457200" algn="l"/>
              </a:tabLst>
            </a:pPr>
            <a:r>
              <a:rPr kumimoji="0" lang="en-US" altLang="en-US" sz="1400" b="1" i="0" u="none" strike="noStrike" cap="none" normalizeH="0" baseline="0" dirty="0">
                <a:ln>
                  <a:noFill/>
                </a:ln>
                <a:solidFill>
                  <a:srgbClr val="FFFFFF"/>
                </a:solidFill>
                <a:effectLst/>
              </a:rPr>
              <a:t>Description: </a:t>
            </a:r>
            <a:r>
              <a:rPr kumimoji="0" lang="en-US" altLang="en-US" sz="1400" b="0" i="0" u="none" strike="noStrike" cap="none" normalizeH="0" baseline="0" dirty="0">
                <a:ln>
                  <a:noFill/>
                </a:ln>
                <a:solidFill>
                  <a:srgbClr val="FFFFFF"/>
                </a:solidFill>
                <a:effectLst/>
              </a:rPr>
              <a:t>From Foursquare API we can get the name, category, latitude, longitude for each venue.</a:t>
            </a:r>
          </a:p>
          <a:p>
            <a:pPr marL="0" marR="0" lvl="0" indent="0" fontAlgn="base">
              <a:lnSpc>
                <a:spcPct val="100000"/>
              </a:lnSpc>
              <a:tabLst>
                <a:tab pos="457200" algn="l"/>
              </a:tabLst>
            </a:pPr>
            <a:endParaRPr kumimoji="0" lang="en-US" altLang="en-US" sz="1200" b="0" i="0" u="none" strike="noStrike" cap="none" normalizeH="0" baseline="0" dirty="0">
              <a:ln>
                <a:noFill/>
              </a:ln>
              <a:solidFill>
                <a:srgbClr val="FFFFFF"/>
              </a:solidFill>
              <a:effectLst/>
            </a:endParaRPr>
          </a:p>
        </p:txBody>
      </p:sp>
      <p:pic>
        <p:nvPicPr>
          <p:cNvPr id="1025" name="Picture 25" descr="Table&#10;&#10;Description automatically generated">
            <a:extLst>
              <a:ext uri="{FF2B5EF4-FFF2-40B4-BE49-F238E27FC236}">
                <a16:creationId xmlns:a16="http://schemas.microsoft.com/office/drawing/2014/main" id="{8A25F9DF-7F12-4B95-8C5B-4BAB7FF95C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053" r="1280" b="-1"/>
          <a:stretch/>
        </p:blipFill>
        <p:spPr bwMode="auto">
          <a:xfrm>
            <a:off x="4241830" y="601200"/>
            <a:ext cx="7503636" cy="578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99307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8B37CFD-1CE4-4525-892E-351DFED890A6}"/>
              </a:ext>
            </a:extLst>
          </p:cNvPr>
          <p:cNvSpPr>
            <a:spLocks noGrp="1"/>
          </p:cNvSpPr>
          <p:nvPr>
            <p:ph type="title"/>
          </p:nvPr>
        </p:nvSpPr>
        <p:spPr>
          <a:xfrm>
            <a:off x="672280" y="944752"/>
            <a:ext cx="3259016" cy="402785"/>
          </a:xfrm>
        </p:spPr>
        <p:txBody>
          <a:bodyPr>
            <a:normAutofit fontScale="90000"/>
          </a:bodyPr>
          <a:lstStyle/>
          <a:p>
            <a:r>
              <a:rPr lang="en-IN" dirty="0">
                <a:solidFill>
                  <a:srgbClr val="FFFFFF"/>
                </a:solidFill>
              </a:rPr>
              <a:t>Methodology</a:t>
            </a:r>
          </a:p>
        </p:txBody>
      </p:sp>
      <p:sp>
        <p:nvSpPr>
          <p:cNvPr id="147" name="Rectangle 14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14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1" name="Rectangle 15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A844A5C-4C4B-4995-A0F3-A9D361AB3DF1}"/>
              </a:ext>
            </a:extLst>
          </p:cNvPr>
          <p:cNvSpPr>
            <a:spLocks noGrp="1"/>
          </p:cNvSpPr>
          <p:nvPr>
            <p:ph idx="1"/>
          </p:nvPr>
        </p:nvSpPr>
        <p:spPr>
          <a:xfrm>
            <a:off x="671513" y="1374598"/>
            <a:ext cx="3123783" cy="3671936"/>
          </a:xfrm>
        </p:spPr>
        <p:txBody>
          <a:bodyPr anchor="t">
            <a:noAutofit/>
          </a:bodyPr>
          <a:lstStyle/>
          <a:p>
            <a:pPr marL="0" marR="0" lvl="0" indent="0" defTabSz="914400" rtl="0" eaLnBrk="0" fontAlgn="base" latinLnBrk="0" hangingPunct="0">
              <a:lnSpc>
                <a:spcPct val="100000"/>
              </a:lnSpc>
              <a:spcBef>
                <a:spcPct val="0"/>
              </a:spcBef>
              <a:buClrTx/>
              <a:buSzTx/>
              <a:buFontTx/>
              <a:buNone/>
              <a:tabLst>
                <a:tab pos="457200" algn="l"/>
              </a:tabLst>
            </a:pPr>
            <a:r>
              <a:rPr kumimoji="0" lang="en-US" altLang="en-US" sz="1200" b="0"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Times New Roman" panose="02020603050405020304" pitchFamily="18" charset="0"/>
              </a:rPr>
              <a:t>After scraping the data from Wikipedia there were Boroughs that were not assigned to any neighborhood therefore, the following assumptions were made:</a:t>
            </a:r>
            <a:endParaRPr kumimoji="0" lang="en-US" altLang="en-US" sz="1200" b="0" i="0" u="none" strike="noStrike" cap="none" normalizeH="0" baseline="0" dirty="0">
              <a:ln>
                <a:noFill/>
              </a:ln>
              <a:solidFill>
                <a:srgbClr val="FFFFFF"/>
              </a:solidFill>
              <a:effectLst/>
            </a:endParaRPr>
          </a:p>
          <a:p>
            <a:pPr marL="0" marR="0" lvl="0" indent="0" defTabSz="914400" rtl="0" eaLnBrk="0" fontAlgn="base" latinLnBrk="0" hangingPunct="0">
              <a:lnSpc>
                <a:spcPct val="100000"/>
              </a:lnSpc>
              <a:spcBef>
                <a:spcPct val="0"/>
              </a:spcBef>
              <a:buClrTx/>
              <a:buSzTx/>
              <a:buFontTx/>
              <a:buChar char="•"/>
              <a:tabLst>
                <a:tab pos="457200" algn="l"/>
              </a:tabLst>
            </a:pPr>
            <a:r>
              <a:rPr kumimoji="0" lang="en-US" altLang="en-US" sz="1200" b="0"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Only process the cells that have an assigned borough. Ignore cells with a borough that is</a:t>
            </a:r>
            <a:r>
              <a:rPr kumimoji="0" lang="en-US" altLang="en-US" sz="1200" b="0"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200" b="1"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Not assigned.</a:t>
            </a:r>
            <a:endParaRPr kumimoji="0" lang="en-US" altLang="en-US" sz="1200" b="0" i="0" u="none" strike="noStrike" cap="none" normalizeH="0" baseline="0" dirty="0">
              <a:ln>
                <a:noFill/>
              </a:ln>
              <a:solidFill>
                <a:srgbClr val="FFFFFF"/>
              </a:solidFill>
              <a:effectLst/>
            </a:endParaRPr>
          </a:p>
          <a:p>
            <a:pPr marL="0" marR="0" lvl="0" indent="0" defTabSz="914400" rtl="0" eaLnBrk="0" fontAlgn="base" latinLnBrk="0" hangingPunct="0">
              <a:lnSpc>
                <a:spcPct val="100000"/>
              </a:lnSpc>
              <a:spcBef>
                <a:spcPct val="0"/>
              </a:spcBef>
              <a:buClrTx/>
              <a:buSzTx/>
              <a:buFontTx/>
              <a:buChar char="•"/>
              <a:tabLst>
                <a:tab pos="457200" algn="l"/>
              </a:tabLst>
            </a:pPr>
            <a:r>
              <a:rPr kumimoji="0" lang="en-US" altLang="en-US" sz="1200" b="0"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More than one neighborhood can exist in one postal code area. For example, in the table on the Wikipedia page, you will notice that</a:t>
            </a:r>
            <a:r>
              <a:rPr kumimoji="0" lang="en-US" altLang="en-US" sz="1200" b="0"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200" b="1"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M5A</a:t>
            </a:r>
            <a:r>
              <a:rPr kumimoji="0" lang="en-US" altLang="en-US" sz="1200" b="0"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200" b="0"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is listed twice and has two neighborhoods:</a:t>
            </a:r>
            <a:r>
              <a:rPr kumimoji="0" lang="en-US" altLang="en-US" sz="1200" b="0"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200" b="1"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Arboriform</a:t>
            </a:r>
            <a:r>
              <a:rPr kumimoji="0" lang="en-US" altLang="en-US" sz="1200" b="1"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200" b="0"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and</a:t>
            </a:r>
            <a:r>
              <a:rPr kumimoji="0" lang="en-US" altLang="en-US" sz="1200" b="0"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200" b="1"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Regent Park</a:t>
            </a:r>
            <a:r>
              <a:rPr kumimoji="0" lang="en-US" altLang="en-US" sz="1200" b="0"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 These two rows will be combined into one row with the neighborhoods separated with a comma as shown in</a:t>
            </a:r>
            <a:r>
              <a:rPr kumimoji="0" lang="en-US" altLang="en-US" sz="1200" b="0"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200" b="1"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row 11</a:t>
            </a:r>
            <a:r>
              <a:rPr kumimoji="0" lang="en-US" altLang="en-US" sz="1200" b="1"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200" b="0"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in the above table.</a:t>
            </a:r>
            <a:endParaRPr kumimoji="0" lang="en-US" altLang="en-US" sz="1200" b="0" i="0" u="none" strike="noStrike" cap="none" normalizeH="0" baseline="0" dirty="0">
              <a:ln>
                <a:noFill/>
              </a:ln>
              <a:solidFill>
                <a:srgbClr val="FFFFFF"/>
              </a:solidFill>
              <a:effectLst/>
            </a:endParaRPr>
          </a:p>
          <a:p>
            <a:pPr marL="0" marR="0" lvl="0" indent="0" defTabSz="914400" rtl="0" eaLnBrk="0" fontAlgn="base" latinLnBrk="0" hangingPunct="0">
              <a:lnSpc>
                <a:spcPct val="100000"/>
              </a:lnSpc>
              <a:spcBef>
                <a:spcPct val="0"/>
              </a:spcBef>
              <a:buClrTx/>
              <a:buSzTx/>
              <a:buFontTx/>
              <a:buChar char="•"/>
              <a:tabLst>
                <a:tab pos="457200" algn="l"/>
              </a:tabLst>
            </a:pPr>
            <a:r>
              <a:rPr kumimoji="0" lang="en-US" altLang="en-US" sz="1200" b="0"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If a cell has a borough but a</a:t>
            </a:r>
            <a:r>
              <a:rPr kumimoji="0" lang="en-US" altLang="en-US" sz="1200" b="0"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200" b="1"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Not assigned</a:t>
            </a:r>
            <a:r>
              <a:rPr kumimoji="0" lang="en-US" altLang="en-US" sz="1200" b="1"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200" b="0"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Segoe UI" panose="020B0502040204020203" pitchFamily="34" charset="0"/>
              </a:rPr>
              <a:t>neighborhood, then the neighborhood will be the same as the borough.</a:t>
            </a:r>
            <a:endParaRPr kumimoji="0" lang="en-US" altLang="en-US" sz="1200" b="0" i="0" u="none" strike="noStrike" cap="none" normalizeH="0" baseline="0" dirty="0">
              <a:ln>
                <a:noFill/>
              </a:ln>
              <a:solidFill>
                <a:srgbClr val="FFFFFF"/>
              </a:solidFill>
              <a:effectLst/>
            </a:endParaRPr>
          </a:p>
          <a:p>
            <a:pPr marL="0" marR="0" lvl="0" indent="0" defTabSz="914400" rtl="0" eaLnBrk="0" fontAlgn="base" latinLnBrk="0" hangingPunct="0">
              <a:lnSpc>
                <a:spcPct val="100000"/>
              </a:lnSpc>
              <a:spcBef>
                <a:spcPct val="0"/>
              </a:spcBef>
              <a:buClrTx/>
              <a:buSzTx/>
              <a:buFontTx/>
              <a:buNone/>
              <a:tabLst>
                <a:tab pos="457200" algn="l"/>
              </a:tabLst>
            </a:pPr>
            <a:r>
              <a:rPr kumimoji="0" lang="en-US" altLang="en-US" sz="1200" b="0"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Times New Roman" panose="02020603050405020304" pitchFamily="18" charset="0"/>
              </a:rPr>
              <a:t>We will merge the two tables together based on Postal Code using the Latitude and Longitude collected from the Geocoder package.</a:t>
            </a:r>
            <a:endParaRPr kumimoji="0" lang="en-US" altLang="en-US" sz="1200" b="0" i="0" u="none" strike="noStrike" cap="none" normalizeH="0" baseline="0" dirty="0">
              <a:ln>
                <a:noFill/>
              </a:ln>
              <a:solidFill>
                <a:srgbClr val="FFFFFF"/>
              </a:solidFill>
              <a:effectLst/>
            </a:endParaRPr>
          </a:p>
          <a:p>
            <a:pPr marL="0" marR="0" lvl="0" indent="0" defTabSz="914400" rtl="0" eaLnBrk="0" fontAlgn="base" latinLnBrk="0" hangingPunct="0">
              <a:lnSpc>
                <a:spcPct val="100000"/>
              </a:lnSpc>
              <a:spcBef>
                <a:spcPct val="0"/>
              </a:spcBef>
              <a:buClrTx/>
              <a:buSzTx/>
              <a:buFontTx/>
              <a:buNone/>
              <a:tabLst>
                <a:tab pos="457200" algn="l"/>
              </a:tabLst>
            </a:pPr>
            <a:endParaRPr kumimoji="0" lang="en-US" altLang="en-US" sz="1200" b="0" i="0" u="none" strike="noStrike" cap="none" normalizeH="0" baseline="0" dirty="0">
              <a:ln>
                <a:noFill/>
              </a:ln>
              <a:solidFill>
                <a:srgbClr val="FFFFFF"/>
              </a:solidFill>
              <a:effectLst/>
              <a:latin typeface="Arial" panose="020B0604020202020204" pitchFamily="34" charset="0"/>
            </a:endParaRPr>
          </a:p>
        </p:txBody>
      </p:sp>
      <p:pic>
        <p:nvPicPr>
          <p:cNvPr id="2058" name="Picture 23" descr="Table&#10;&#10;Description automatically generated">
            <a:extLst>
              <a:ext uri="{FF2B5EF4-FFF2-40B4-BE49-F238E27FC236}">
                <a16:creationId xmlns:a16="http://schemas.microsoft.com/office/drawing/2014/main" id="{642E5372-B34F-4C6B-8343-044BEED3B4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53" r="1280" b="-1"/>
          <a:stretch/>
        </p:blipFill>
        <p:spPr bwMode="auto">
          <a:xfrm>
            <a:off x="4241830" y="601200"/>
            <a:ext cx="7503636" cy="578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04047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2" name="Rectangle 7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78">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84" name="Rectangle 80">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85" name="Rectangle 82">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4149587"/>
            <a:ext cx="3703320" cy="224097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0">
            <a:extLst>
              <a:ext uri="{FF2B5EF4-FFF2-40B4-BE49-F238E27FC236}">
                <a16:creationId xmlns:a16="http://schemas.microsoft.com/office/drawing/2014/main" id="{DBD8D4E7-24C5-4D31-A9E6-F7D348975DF9}"/>
              </a:ext>
            </a:extLst>
          </p:cNvPr>
          <p:cNvSpPr>
            <a:spLocks noChangeArrowheads="1"/>
          </p:cNvSpPr>
          <p:nvPr/>
        </p:nvSpPr>
        <p:spPr bwMode="auto">
          <a:xfrm>
            <a:off x="803189" y="4482548"/>
            <a:ext cx="3089189" cy="146105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defTabSz="457200" fontAlgn="base">
              <a:lnSpc>
                <a:spcPct val="90000"/>
              </a:lnSpc>
              <a:spcBef>
                <a:spcPct val="0"/>
              </a:spcBef>
              <a:spcAft>
                <a:spcPts val="600"/>
              </a:spcAft>
              <a:buClrTx/>
              <a:buSzTx/>
              <a:tabLst/>
            </a:pPr>
            <a:r>
              <a:rPr kumimoji="0" lang="en-US" altLang="en-US" sz="2400" i="0" u="none" strike="noStrike" cap="all" normalizeH="0" baseline="0" dirty="0">
                <a:ln>
                  <a:noFill/>
                </a:ln>
                <a:solidFill>
                  <a:srgbClr val="FFFFFF"/>
                </a:solidFill>
                <a:effectLst/>
                <a:latin typeface="+mj-lt"/>
                <a:ea typeface="+mj-ea"/>
                <a:cs typeface="+mj-cs"/>
              </a:rPr>
              <a:t>K-Means Clustering</a:t>
            </a:r>
          </a:p>
        </p:txBody>
      </p:sp>
      <p:sp>
        <p:nvSpPr>
          <p:cNvPr id="3" name="Content Placeholder 2">
            <a:extLst>
              <a:ext uri="{FF2B5EF4-FFF2-40B4-BE49-F238E27FC236}">
                <a16:creationId xmlns:a16="http://schemas.microsoft.com/office/drawing/2014/main" id="{77A6AB7E-3E7F-4C66-B612-A2919FD6FF85}"/>
              </a:ext>
            </a:extLst>
          </p:cNvPr>
          <p:cNvSpPr>
            <a:spLocks noGrp="1"/>
          </p:cNvSpPr>
          <p:nvPr>
            <p:ph idx="1"/>
          </p:nvPr>
        </p:nvSpPr>
        <p:spPr>
          <a:xfrm>
            <a:off x="4561870" y="4149587"/>
            <a:ext cx="7183597" cy="2256390"/>
          </a:xfrm>
        </p:spPr>
        <p:txBody>
          <a:bodyPr vert="horz" lIns="91440" tIns="45720" rIns="91440" bIns="45720" rtlCol="0" anchor="ctr">
            <a:normAutofit/>
          </a:bodyPr>
          <a:lstStyle/>
          <a:p>
            <a:pPr marL="0" marR="0" lvl="0" indent="0" fontAlgn="base">
              <a:lnSpc>
                <a:spcPct val="100000"/>
              </a:lnSpc>
              <a:tabLst/>
            </a:pPr>
            <a:r>
              <a:rPr kumimoji="0" lang="en-US" altLang="en-US" sz="1400" b="1" i="0" u="none" strike="noStrike" cap="none" normalizeH="0" baseline="0" dirty="0">
                <a:ln>
                  <a:noFill/>
                </a:ln>
                <a:effectLst/>
              </a:rPr>
              <a:t>K-Means Clustering</a:t>
            </a:r>
            <a:endParaRPr kumimoji="0" lang="en-US" altLang="en-US" sz="1400" b="0" i="0" u="none" strike="noStrike" cap="none" normalizeH="0" baseline="0" dirty="0">
              <a:ln>
                <a:noFill/>
              </a:ln>
              <a:effectLst/>
            </a:endParaRPr>
          </a:p>
          <a:p>
            <a:pPr marL="0" marR="0" lvl="0" indent="0" fontAlgn="base">
              <a:lnSpc>
                <a:spcPct val="100000"/>
              </a:lnSpc>
              <a:tabLst/>
            </a:pPr>
            <a:r>
              <a:rPr kumimoji="0" lang="en-US" altLang="en-US" sz="1400" b="0" i="0" u="none" strike="noStrike" cap="none" normalizeH="0" baseline="0" dirty="0">
                <a:ln>
                  <a:noFill/>
                </a:ln>
                <a:effectLst/>
              </a:rPr>
              <a:t>Now we’ll cluster these neighborhoods based on the frequency of Italian restaurants present. To do this we apply k-means clustering algorithm. To avoid the overfitting and underfitting of the model we need an optimum value of </a:t>
            </a:r>
            <a:r>
              <a:rPr kumimoji="0" lang="en-US" altLang="en-US" sz="1400" b="1" i="0" u="none" strike="noStrike" cap="none" normalizeH="0" baseline="0" dirty="0">
                <a:ln>
                  <a:noFill/>
                </a:ln>
                <a:effectLst/>
              </a:rPr>
              <a:t>“k”</a:t>
            </a:r>
            <a:r>
              <a:rPr kumimoji="0" lang="en-US" altLang="en-US" sz="1400" b="0" i="0" u="none" strike="noStrike" cap="none" normalizeH="0" baseline="0" dirty="0">
                <a:ln>
                  <a:noFill/>
                </a:ln>
                <a:effectLst/>
              </a:rPr>
              <a:t>. There are many techniques like </a:t>
            </a:r>
            <a:r>
              <a:rPr kumimoji="0" lang="en-US" altLang="en-US" sz="1400" b="1" i="0" u="none" strike="noStrike" cap="none" normalizeH="0" baseline="0" dirty="0">
                <a:ln>
                  <a:noFill/>
                </a:ln>
                <a:effectLst/>
              </a:rPr>
              <a:t>Elbow method</a:t>
            </a:r>
            <a:r>
              <a:rPr kumimoji="0" lang="en-US" altLang="en-US" sz="1400" b="0" i="0" u="none" strike="noStrike" cap="none" normalizeH="0" baseline="0" dirty="0">
                <a:ln>
                  <a:noFill/>
                </a:ln>
                <a:effectLst/>
              </a:rPr>
              <a:t>, </a:t>
            </a:r>
            <a:r>
              <a:rPr kumimoji="0" lang="en-US" altLang="en-US" sz="1400" b="1" i="0" u="none" strike="noStrike" cap="none" normalizeH="0" baseline="0" dirty="0">
                <a:ln>
                  <a:noFill/>
                </a:ln>
                <a:effectLst/>
              </a:rPr>
              <a:t>Silhouette score</a:t>
            </a:r>
            <a:r>
              <a:rPr kumimoji="0" lang="en-US" altLang="en-US" sz="1400" b="0" i="0" u="none" strike="noStrike" cap="none" normalizeH="0" baseline="0" dirty="0">
                <a:ln>
                  <a:noFill/>
                </a:ln>
                <a:effectLst/>
              </a:rPr>
              <a:t> method to get the best </a:t>
            </a:r>
            <a:r>
              <a:rPr kumimoji="0" lang="en-US" altLang="en-US" sz="1400" b="1" i="0" u="none" strike="noStrike" cap="none" normalizeH="0" baseline="0" dirty="0">
                <a:ln>
                  <a:noFill/>
                </a:ln>
                <a:effectLst/>
              </a:rPr>
              <a:t>“k”</a:t>
            </a:r>
            <a:r>
              <a:rPr kumimoji="0" lang="en-US" altLang="en-US" sz="1400" b="0" i="0" u="none" strike="noStrike" cap="none" normalizeH="0" baseline="0" dirty="0">
                <a:ln>
                  <a:noFill/>
                </a:ln>
                <a:effectLst/>
              </a:rPr>
              <a:t> value. Here we’re going to use </a:t>
            </a:r>
            <a:r>
              <a:rPr kumimoji="0" lang="en-US" altLang="en-US" sz="1400" b="1" i="0" u="none" strike="noStrike" cap="none" normalizeH="0" baseline="0" dirty="0">
                <a:ln>
                  <a:noFill/>
                </a:ln>
                <a:effectLst/>
              </a:rPr>
              <a:t>Elbow method</a:t>
            </a:r>
            <a:r>
              <a:rPr kumimoji="0" lang="en-US" altLang="en-US" sz="1400" b="0" i="0" u="none" strike="noStrike" cap="none" normalizeH="0" baseline="0" dirty="0">
                <a:ln>
                  <a:noFill/>
                </a:ln>
                <a:effectLst/>
              </a:rPr>
              <a:t> to get best “k” value. We’ll import ‘</a:t>
            </a:r>
            <a:r>
              <a:rPr kumimoji="0" lang="en-US" altLang="en-US" sz="1400" b="0" i="1" u="none" strike="noStrike" cap="none" normalizeH="0" baseline="0" dirty="0">
                <a:ln>
                  <a:noFill/>
                </a:ln>
                <a:effectLst/>
              </a:rPr>
              <a:t>K Elbow Visualizer</a:t>
            </a:r>
            <a:r>
              <a:rPr kumimoji="0" lang="en-US" altLang="en-US" sz="1400" b="0" i="0" u="none" strike="noStrike" cap="none" normalizeH="0" baseline="0" dirty="0">
                <a:ln>
                  <a:noFill/>
                </a:ln>
                <a:effectLst/>
              </a:rPr>
              <a:t>’ from the </a:t>
            </a:r>
            <a:r>
              <a:rPr kumimoji="0" lang="en-US" altLang="en-US" sz="1400" b="0" i="1" u="none" strike="noStrike" cap="none" normalizeH="0" baseline="0" dirty="0">
                <a:ln>
                  <a:noFill/>
                </a:ln>
                <a:effectLst/>
              </a:rPr>
              <a:t>yellow brick package. </a:t>
            </a:r>
            <a:r>
              <a:rPr kumimoji="0" lang="en-US" altLang="en-US" sz="1400" b="0" i="0" u="none" strike="noStrike" cap="none" normalizeH="0" baseline="0" dirty="0">
                <a:ln>
                  <a:noFill/>
                </a:ln>
                <a:effectLst/>
              </a:rPr>
              <a:t>Then we fit our K-Means model above to the Elbow visualizer.                      </a:t>
            </a:r>
          </a:p>
        </p:txBody>
      </p:sp>
      <p:pic>
        <p:nvPicPr>
          <p:cNvPr id="24" name="Picture 23">
            <a:extLst>
              <a:ext uri="{FF2B5EF4-FFF2-40B4-BE49-F238E27FC236}">
                <a16:creationId xmlns:a16="http://schemas.microsoft.com/office/drawing/2014/main" id="{31310D17-149E-4603-A2A1-A962CADE911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6534" y="731520"/>
            <a:ext cx="10847108" cy="3212624"/>
          </a:xfrm>
          <a:prstGeom prst="rect">
            <a:avLst/>
          </a:prstGeom>
          <a:noFill/>
          <a:ln>
            <a:noFill/>
          </a:ln>
        </p:spPr>
      </p:pic>
    </p:spTree>
    <p:extLst>
      <p:ext uri="{BB962C8B-B14F-4D97-AF65-F5344CB8AC3E}">
        <p14:creationId xmlns:p14="http://schemas.microsoft.com/office/powerpoint/2010/main" val="205990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7" name="Picture 1">
            <a:extLst>
              <a:ext uri="{FF2B5EF4-FFF2-40B4-BE49-F238E27FC236}">
                <a16:creationId xmlns:a16="http://schemas.microsoft.com/office/drawing/2014/main" id="{548F9EDE-D5C7-450F-95F2-E9F0593FA6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865" y="541064"/>
            <a:ext cx="5166754" cy="3435892"/>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4098" name="Picture 3">
            <a:extLst>
              <a:ext uri="{FF2B5EF4-FFF2-40B4-BE49-F238E27FC236}">
                <a16:creationId xmlns:a16="http://schemas.microsoft.com/office/drawing/2014/main" id="{DC26BFA5-0F2A-42F5-AD08-CD88C20C40D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5" y="541064"/>
            <a:ext cx="4565969" cy="3435892"/>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D1C072-F372-4B2D-98C9-68AF05716217}"/>
              </a:ext>
            </a:extLst>
          </p:cNvPr>
          <p:cNvSpPr>
            <a:spLocks noGrp="1"/>
          </p:cNvSpPr>
          <p:nvPr>
            <p:ph idx="1"/>
          </p:nvPr>
        </p:nvSpPr>
        <p:spPr>
          <a:xfrm>
            <a:off x="2152164" y="4537103"/>
            <a:ext cx="7240909" cy="1607012"/>
          </a:xfrm>
        </p:spPr>
        <p:txBody>
          <a:bodyPr>
            <a:normAutofit/>
          </a:bodyPr>
          <a:lstStyle/>
          <a:p>
            <a:pPr marL="0" marR="0" lvl="0" indent="0" algn="ctr" defTabSz="914400" rtl="0" eaLnBrk="0" fontAlgn="base" latinLnBrk="0" hangingPunct="0">
              <a:spcBef>
                <a:spcPct val="0"/>
              </a:spcBef>
              <a:buClrTx/>
              <a:buSzTx/>
              <a:buFontTx/>
              <a:buNone/>
              <a:tabLst/>
            </a:pPr>
            <a:r>
              <a:rPr kumimoji="0" lang="en-US" altLang="en-US" sz="2800" b="1" i="0" u="none" strike="noStrike" cap="none" normalizeH="0" baseline="0" dirty="0">
                <a:ln>
                  <a:noFill/>
                </a:ln>
                <a:solidFill>
                  <a:srgbClr val="FFFFFF"/>
                </a:solidFill>
                <a:effectLst/>
                <a:latin typeface="Helvetica" panose="020B0604020202020204" pitchFamily="34" charset="0"/>
                <a:ea typeface="Times New Roman" panose="02020603050405020304" pitchFamily="18" charset="0"/>
                <a:cs typeface="Times New Roman" panose="02020603050405020304" pitchFamily="18" charset="0"/>
              </a:rPr>
              <a:t>Result &amp; Outcomes</a:t>
            </a:r>
            <a:endParaRPr kumimoji="0" lang="en-US" altLang="en-US" sz="2800" b="0" i="0" u="none" strike="noStrike" cap="none" normalizeH="0" baseline="0" dirty="0">
              <a:ln>
                <a:noFill/>
              </a:ln>
              <a:solidFill>
                <a:srgbClr val="FFFFFF"/>
              </a:solidFill>
              <a:effectLst/>
            </a:endParaRPr>
          </a:p>
          <a:p>
            <a:pPr marL="0" marR="0" lvl="0" indent="0" algn="ctr" defTabSz="914400" rtl="0" eaLnBrk="0" fontAlgn="base" latinLnBrk="0" hangingPunct="0">
              <a:spcBef>
                <a:spcPct val="0"/>
              </a:spcBef>
              <a:buClrTx/>
              <a:buSzTx/>
              <a:buFontTx/>
              <a:buNone/>
              <a:tabLst/>
            </a:pPr>
            <a:endParaRPr kumimoji="0" lang="en-US" altLang="en-US" sz="2800" b="0" i="0" u="none" strike="noStrike" cap="none" normalizeH="0" baseline="0" dirty="0">
              <a:ln>
                <a:noFill/>
              </a:ln>
              <a:solidFill>
                <a:srgbClr val="FFFFFF"/>
              </a:solidFill>
              <a:effectLst/>
              <a:latin typeface="Arial" panose="020B0604020202020204" pitchFamily="34" charset="0"/>
            </a:endParaRPr>
          </a:p>
        </p:txBody>
      </p:sp>
      <p:sp>
        <p:nvSpPr>
          <p:cNvPr id="6" name="Rectangle 5">
            <a:extLst>
              <a:ext uri="{FF2B5EF4-FFF2-40B4-BE49-F238E27FC236}">
                <a16:creationId xmlns:a16="http://schemas.microsoft.com/office/drawing/2014/main" id="{551E8891-0155-4DF0-AD48-91FE27BDF92C}"/>
              </a:ext>
            </a:extLst>
          </p:cNvPr>
          <p:cNvSpPr>
            <a:spLocks noChangeArrowheads="1"/>
          </p:cNvSpPr>
          <p:nvPr/>
        </p:nvSpPr>
        <p:spPr bwMode="auto">
          <a:xfrm>
            <a:off x="0" y="7848600"/>
            <a:ext cx="12192000" cy="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5774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{3C1C504A-383A-4890-ACCC-EA4DD3E8766F}tf33552983_win32</Template>
  <TotalTime>19</TotalTime>
  <Words>591</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Franklin Gothic Book</vt:lpstr>
      <vt:lpstr>Franklin Gothic Demi</vt:lpstr>
      <vt:lpstr>Georgia</vt:lpstr>
      <vt:lpstr>Helvetica</vt:lpstr>
      <vt:lpstr>OpenSans-Light</vt:lpstr>
      <vt:lpstr>Symbol</vt:lpstr>
      <vt:lpstr>Wingdings 2</vt:lpstr>
      <vt:lpstr>DividendVTI</vt:lpstr>
      <vt:lpstr>The Battle of Neighbourhoods</vt:lpstr>
      <vt:lpstr>Introduction: Business Problem</vt:lpstr>
      <vt:lpstr>Data description</vt:lpstr>
      <vt:lpstr>PowerPoint Presentation</vt:lpstr>
      <vt:lpstr>Methodology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Manideep Sadineni</dc:creator>
  <cp:lastModifiedBy>Manideep Sadineni</cp:lastModifiedBy>
  <cp:revision>2</cp:revision>
  <dcterms:created xsi:type="dcterms:W3CDTF">2021-08-01T20:17:56Z</dcterms:created>
  <dcterms:modified xsi:type="dcterms:W3CDTF">2021-08-01T20:37:34Z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