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13" r:id="rId3"/>
    <p:sldId id="268" r:id="rId4"/>
    <p:sldId id="269" r:id="rId5"/>
    <p:sldId id="405" r:id="rId6"/>
    <p:sldId id="270" r:id="rId7"/>
    <p:sldId id="406" r:id="rId8"/>
    <p:sldId id="271" r:id="rId9"/>
    <p:sldId id="407" r:id="rId10"/>
    <p:sldId id="272" r:id="rId11"/>
    <p:sldId id="408" r:id="rId12"/>
    <p:sldId id="273" r:id="rId13"/>
    <p:sldId id="319" r:id="rId14"/>
    <p:sldId id="274" r:id="rId15"/>
    <p:sldId id="275" r:id="rId16"/>
    <p:sldId id="409" r:id="rId17"/>
    <p:sldId id="276" r:id="rId18"/>
    <p:sldId id="277" r:id="rId19"/>
    <p:sldId id="278" r:id="rId20"/>
    <p:sldId id="410" r:id="rId21"/>
    <p:sldId id="279" r:id="rId22"/>
    <p:sldId id="411" r:id="rId23"/>
    <p:sldId id="321" r:id="rId24"/>
    <p:sldId id="282" r:id="rId25"/>
    <p:sldId id="322" r:id="rId26"/>
    <p:sldId id="283" r:id="rId27"/>
    <p:sldId id="412" r:id="rId28"/>
    <p:sldId id="284" r:id="rId29"/>
    <p:sldId id="285" r:id="rId30"/>
    <p:sldId id="286" r:id="rId31"/>
    <p:sldId id="287" r:id="rId32"/>
    <p:sldId id="288" r:id="rId33"/>
    <p:sldId id="323" r:id="rId34"/>
    <p:sldId id="413" r:id="rId35"/>
    <p:sldId id="414" r:id="rId36"/>
    <p:sldId id="292" r:id="rId37"/>
    <p:sldId id="416" r:id="rId38"/>
    <p:sldId id="415" r:id="rId39"/>
    <p:sldId id="324" r:id="rId40"/>
    <p:sldId id="314" r:id="rId41"/>
    <p:sldId id="316" r:id="rId42"/>
    <p:sldId id="317" r:id="rId43"/>
    <p:sldId id="318" r:id="rId44"/>
    <p:sldId id="258" r:id="rId45"/>
    <p:sldId id="404" r:id="rId4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/>
    <p:restoredTop sz="89256" autoAdjust="0"/>
  </p:normalViewPr>
  <p:slideViewPr>
    <p:cSldViewPr snapToGrid="0">
      <p:cViewPr varScale="1">
        <p:scale>
          <a:sx n="78" d="100"/>
          <a:sy n="78" d="100"/>
        </p:scale>
        <p:origin x="763" y="53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CF28AE-D2EA-47E8-B46B-E7E8B5EC317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traversal operations </a:t>
            </a:r>
            <a:r>
              <a:rPr lang="zh-CN" altLang="en-US"/>
              <a:t>遍历操作</a:t>
            </a:r>
          </a:p>
        </p:txBody>
      </p:sp>
    </p:spTree>
    <p:extLst>
      <p:ext uri="{BB962C8B-B14F-4D97-AF65-F5344CB8AC3E}">
        <p14:creationId xmlns:p14="http://schemas.microsoft.com/office/powerpoint/2010/main" val="306549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87BCF6-F10B-426D-A2C8-852F4E73572C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ioctl</a:t>
            </a:r>
            <a:r>
              <a:rPr lang="zh-CN" altLang="en-US"/>
              <a:t>用于向设备发控制和配置命令，有些命令也需要读写一些数据，但这些数据是不能用</a:t>
            </a:r>
            <a:r>
              <a:rPr lang="en-US" altLang="zh-CN"/>
              <a:t>read/write</a:t>
            </a:r>
            <a:r>
              <a:rPr lang="zh-CN" altLang="en-US"/>
              <a:t>读写的，称为</a:t>
            </a:r>
            <a:r>
              <a:rPr lang="en-US" altLang="zh-CN"/>
              <a:t>Out-of-band</a:t>
            </a:r>
            <a:r>
              <a:rPr lang="zh-CN" altLang="en-US"/>
              <a:t>数据。也就是说，</a:t>
            </a:r>
            <a:r>
              <a:rPr lang="en-US" altLang="zh-CN"/>
              <a:t>read/write</a:t>
            </a:r>
            <a:r>
              <a:rPr lang="zh-CN" altLang="en-US"/>
              <a:t>读写的数据是</a:t>
            </a:r>
            <a:r>
              <a:rPr lang="en-US" altLang="zh-CN"/>
              <a:t>in-band</a:t>
            </a:r>
            <a:r>
              <a:rPr lang="zh-CN" altLang="en-US"/>
              <a:t>数据，是</a:t>
            </a:r>
            <a:r>
              <a:rPr lang="en-US" altLang="zh-CN"/>
              <a:t>I/O</a:t>
            </a:r>
            <a:r>
              <a:rPr lang="zh-CN" altLang="en-US"/>
              <a:t>操作的主体，而</a:t>
            </a:r>
            <a:r>
              <a:rPr lang="en-US" altLang="zh-CN"/>
              <a:t>ioctl</a:t>
            </a:r>
            <a:r>
              <a:rPr lang="zh-CN" altLang="en-US"/>
              <a:t>命令传送的是控制信息，其中的数据是辅助的数据。例如，在串口线上收发数据通过</a:t>
            </a:r>
            <a:r>
              <a:rPr lang="en-US" altLang="zh-CN"/>
              <a:t>read/write</a:t>
            </a:r>
            <a:r>
              <a:rPr lang="zh-CN" altLang="en-US"/>
              <a:t>操作，而串口的波特率、校验位、停止位通过</a:t>
            </a:r>
            <a:r>
              <a:rPr lang="en-US" altLang="zh-CN"/>
              <a:t>ioctl</a:t>
            </a:r>
            <a:r>
              <a:rPr lang="zh-CN" altLang="en-US"/>
              <a:t>设置，</a:t>
            </a:r>
            <a:r>
              <a:rPr lang="en-US" altLang="zh-CN"/>
              <a:t>A/D</a:t>
            </a:r>
            <a:r>
              <a:rPr lang="zh-CN" altLang="en-US"/>
              <a:t>转换的结果通过</a:t>
            </a:r>
            <a:r>
              <a:rPr lang="en-US" altLang="zh-CN"/>
              <a:t>read</a:t>
            </a:r>
            <a:r>
              <a:rPr lang="zh-CN" altLang="en-US"/>
              <a:t>读取，而</a:t>
            </a:r>
            <a:r>
              <a:rPr lang="en-US" altLang="zh-CN"/>
              <a:t>A/D</a:t>
            </a:r>
            <a:r>
              <a:rPr lang="zh-CN" altLang="en-US"/>
              <a:t>转换的精度和工作频率通过</a:t>
            </a:r>
            <a:r>
              <a:rPr lang="en-US" altLang="zh-CN"/>
              <a:t>ioctl</a:t>
            </a:r>
            <a:r>
              <a:rPr lang="zh-CN" altLang="en-US"/>
              <a:t>设置。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BD60FA-6BD9-4E29-B34B-1E5773DFA4CD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索引</a:t>
            </a:r>
            <a:r>
              <a:rPr lang="en-US" altLang="zh-CN"/>
              <a:t>(indexed)</a:t>
            </a:r>
            <a:r>
              <a:rPr lang="zh-CN" altLang="en-US"/>
              <a:t>文件访问方式，参见操作系统概念第七版 </a:t>
            </a:r>
            <a:r>
              <a:rPr lang="en-US" altLang="zh-CN"/>
              <a:t>10.2.3 </a:t>
            </a:r>
            <a:r>
              <a:rPr lang="zh-CN" altLang="en-US"/>
              <a:t>其他访问方式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B9BD39-2618-419E-95CE-F97152008C71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expedite </a:t>
            </a:r>
            <a:r>
              <a:rPr lang="zh-CN" altLang="en-US"/>
              <a:t>加速完成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93A51E-E41F-49A0-ADB0-D085DCBD3091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画</a:t>
            </a:r>
            <a:r>
              <a:rPr lang="en-US" altLang="zh-CN"/>
              <a:t>tree</a:t>
            </a:r>
            <a:r>
              <a:rPr lang="zh-CN" altLang="en-US"/>
              <a:t>图说明 路径（仍有学生不明白相对路径的写法）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93A51E-E41F-49A0-ADB0-D085DCBD3091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画</a:t>
            </a:r>
            <a:r>
              <a:rPr lang="en-US" altLang="zh-CN"/>
              <a:t>tree</a:t>
            </a:r>
            <a:r>
              <a:rPr lang="zh-CN" altLang="en-US"/>
              <a:t>图说明 路径（仍有学生不明白相对路径的写法）</a:t>
            </a:r>
          </a:p>
        </p:txBody>
      </p:sp>
    </p:spTree>
    <p:extLst>
      <p:ext uri="{BB962C8B-B14F-4D97-AF65-F5344CB8AC3E}">
        <p14:creationId xmlns:p14="http://schemas.microsoft.com/office/powerpoint/2010/main" val="147133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拓扑排序</a:t>
            </a:r>
            <a:r>
              <a:rPr lang="en-US" altLang="zh-CN"/>
              <a:t>-</a:t>
            </a:r>
            <a:r>
              <a:rPr lang="zh-CN" altLang="en-US"/>
              <a:t>有向无环图（</a:t>
            </a:r>
            <a:r>
              <a:rPr lang="en-US" altLang="zh-CN"/>
              <a:t>DAG, Directed Acyclic Graph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A2D3-C80C-4F32-B670-405713AF753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24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0C715D-7DDA-49F5-ABAA-3B7E749E185F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画图说明</a:t>
            </a:r>
            <a:r>
              <a:rPr lang="en-US" altLang="zh-CN"/>
              <a:t>Hard link </a:t>
            </a:r>
            <a:r>
              <a:rPr lang="zh-CN" altLang="en-US"/>
              <a:t>和 </a:t>
            </a:r>
            <a:r>
              <a:rPr lang="en-US" altLang="zh-CN"/>
              <a:t>soft link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Hard link </a:t>
            </a:r>
            <a:r>
              <a:rPr lang="zh-CN" altLang="en-US"/>
              <a:t>和 </a:t>
            </a:r>
            <a:r>
              <a:rPr lang="en-US" altLang="zh-CN"/>
              <a:t>soft link</a:t>
            </a:r>
            <a:r>
              <a:rPr lang="zh-CN" altLang="en-US"/>
              <a:t>的区别：硬链接原文件＆链接文件公用一个</a:t>
            </a:r>
            <a:r>
              <a:rPr lang="en-US" altLang="zh-CN"/>
              <a:t>inode</a:t>
            </a:r>
            <a:r>
              <a:rPr lang="zh-CN" altLang="en-US"/>
              <a:t>号，说明他们是同一个文件，而软链接原文件＆链接文件拥有不同的</a:t>
            </a:r>
            <a:r>
              <a:rPr lang="en-US" altLang="zh-CN"/>
              <a:t>inode</a:t>
            </a:r>
            <a:r>
              <a:rPr lang="zh-CN" altLang="en-US"/>
              <a:t>号，表明他们是两个不同的文件； 在文件属性上软链接明确写出了是链接文件，而硬链接没有写出来，因为在本质上硬链接文件和原文件是完全平等关系；链接数目是不一样的，软链接的链接数目不 会增加；文件大小是不一样的，硬链接文件显示的大小是跟原文件是一样的，而这里软链接显示的大小与原文件就不同了。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0C715D-7DDA-49F5-ABAA-3B7E749E185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画图说明</a:t>
            </a:r>
            <a:r>
              <a:rPr lang="en-US" altLang="zh-CN"/>
              <a:t>Hard link </a:t>
            </a:r>
            <a:r>
              <a:rPr lang="zh-CN" altLang="en-US"/>
              <a:t>和 </a:t>
            </a:r>
            <a:r>
              <a:rPr lang="en-US" altLang="zh-CN"/>
              <a:t>soft link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Hard link </a:t>
            </a:r>
            <a:r>
              <a:rPr lang="zh-CN" altLang="en-US"/>
              <a:t>和 </a:t>
            </a:r>
            <a:r>
              <a:rPr lang="en-US" altLang="zh-CN"/>
              <a:t>soft link</a:t>
            </a:r>
            <a:r>
              <a:rPr lang="zh-CN" altLang="en-US"/>
              <a:t>的区别：硬链接原文件＆链接文件公用一个</a:t>
            </a:r>
            <a:r>
              <a:rPr lang="en-US" altLang="zh-CN"/>
              <a:t>inode</a:t>
            </a:r>
            <a:r>
              <a:rPr lang="zh-CN" altLang="en-US"/>
              <a:t>号，说明他们是同一个文件，而软链接原文件＆链接文件拥有不同的</a:t>
            </a:r>
            <a:r>
              <a:rPr lang="en-US" altLang="zh-CN"/>
              <a:t>inode</a:t>
            </a:r>
            <a:r>
              <a:rPr lang="zh-CN" altLang="en-US"/>
              <a:t>号，表明他们是两个不同的文件； 在文件属性上软链接明确写出了是链接文件，而硬链接没有写出来，因为在本质上硬链接文件和原文件是完全平等关系；链接数目是不一样的，软链接的链接数目不 会增加；文件大小是不一样的，硬链接文件显示的大小是跟原文件是一样的，而这里软链接显示的大小与原文件就不同了。 </a:t>
            </a:r>
          </a:p>
        </p:txBody>
      </p:sp>
    </p:spTree>
    <p:extLst>
      <p:ext uri="{BB962C8B-B14F-4D97-AF65-F5344CB8AC3E}">
        <p14:creationId xmlns:p14="http://schemas.microsoft.com/office/powerpoint/2010/main" val="259019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CF28AE-D2EA-47E8-B46B-E7E8B5EC3177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traversal operations </a:t>
            </a:r>
            <a:r>
              <a:rPr lang="zh-CN" altLang="en-US"/>
              <a:t>遍历操作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8157" y="6550228"/>
            <a:ext cx="1316377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Filesys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/45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17:29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File System &amp; IO System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5769"/>
            <a:ext cx="10723685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Types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Provide means of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interpreting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file contents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can be left completely to the application program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OS typically provides support for a minimal set of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599"/>
            <a:ext cx="10574215" cy="544536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Types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Three ways of associating file types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OS maintains file type information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e.g. Unix </a:t>
            </a:r>
            <a:r>
              <a:rPr lang="en-US" altLang="zh-CN" sz="2400">
                <a:latin typeface="Gungsuh" pitchFamily="18" charset="-127"/>
                <a:ea typeface="Gungsuh" pitchFamily="18" charset="-127"/>
              </a:rPr>
              <a:t>executable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which indicates a binary object module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names indicate types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typically expressed via an extension (e.g. </a:t>
            </a:r>
            <a:r>
              <a:rPr lang="en-US" altLang="zh-CN" sz="24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file-name.type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convenient for user and application programs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OS can associate programs with file extensions (e.g., Word with </a:t>
            </a:r>
            <a:r>
              <a:rPr lang="en-US" altLang="zh-CN" sz="24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.doc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internal to the file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e.g. a </a:t>
            </a:r>
            <a:r>
              <a:rPr lang="en-US" altLang="zh-CN" sz="2400">
                <a:latin typeface="Gungsuh" pitchFamily="18" charset="-127"/>
                <a:ea typeface="Gungsuh" pitchFamily="18" charset="-127"/>
              </a:rPr>
              <a:t>magic numbers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convention</a:t>
            </a:r>
          </a:p>
        </p:txBody>
      </p:sp>
    </p:spTree>
    <p:extLst>
      <p:ext uri="{BB962C8B-B14F-4D97-AF65-F5344CB8AC3E}">
        <p14:creationId xmlns:p14="http://schemas.microsoft.com/office/powerpoint/2010/main" val="32895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45" y="1143000"/>
            <a:ext cx="10032023" cy="5029200"/>
          </a:xfrm>
        </p:spPr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Storage and Access Models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Files are stored in (persistent) secondary storage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Stored as data chunks called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blocks</a:t>
            </a:r>
          </a:p>
          <a:p>
            <a:pPr lvl="3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</a:t>
            </a:r>
            <a:r>
              <a:rPr lang="en-US" altLang="zh-CN" sz="2800">
                <a:solidFill>
                  <a:srgbClr val="A50021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on disks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Blocks are usually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fixed size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File access models</a:t>
            </a:r>
          </a:p>
          <a:p>
            <a:pPr lvl="2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sequential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read/write (fid, buf)</a:t>
            </a:r>
          </a:p>
          <a:p>
            <a:pPr lvl="2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read/write (fid, record#, buf)</a:t>
            </a:r>
          </a:p>
          <a:p>
            <a:pPr lvl="2" eaLnBrk="1" hangingPunct="1"/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indexed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read/write (fid, record-key, buf)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2999"/>
            <a:ext cx="7924800" cy="524021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implementation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 structure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7527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4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 </a:t>
            </a:r>
            <a:r>
              <a:rPr lang="en-US" altLang="zh-CN" sz="2400">
                <a:latin typeface="Gungsuh" pitchFamily="18" charset="-127"/>
                <a:ea typeface="Gungsuh" pitchFamily="18" charset="-127"/>
              </a:rPr>
              <a:t>logical way of organizing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the files 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 “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symbol table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” for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translating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file names into its attributes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to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expedite</a:t>
            </a:r>
            <a:r>
              <a:rPr lang="en-US" altLang="zh-CN" sz="240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access to files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to implement access</a:t>
            </a:r>
            <a:r>
              <a:rPr lang="en-US" altLang="zh-CN" sz="240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privileges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easily 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2" y="3546981"/>
            <a:ext cx="5637213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93" y="990600"/>
            <a:ext cx="10357338" cy="5029200"/>
          </a:xfrm>
        </p:spPr>
        <p:txBody>
          <a:bodyPr/>
          <a:lstStyle/>
          <a:p>
            <a:pPr eaLnBrk="1" hangingPunct="1"/>
            <a:r>
              <a:rPr lang="en-US" altLang="zh-CN" sz="36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Tree-structured Directories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The directory is a tree of unlimited depth 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each node is either a file or a (sub)directory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each file/directory is identified by a path-name</a:t>
            </a:r>
          </a:p>
          <a:p>
            <a:pPr lvl="3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from the root (an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absolute pathname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3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from a specified directory (a 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relative pathname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1" eaLnBrk="1" hangingPunct="1"/>
            <a:endParaRPr lang="en-US" altLang="zh-CN" sz="3600">
              <a:solidFill>
                <a:srgbClr val="A50021"/>
              </a:solidFill>
              <a:latin typeface="Comic Sans MS" pitchFamily="66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90600"/>
            <a:ext cx="10972800" cy="5029200"/>
          </a:xfrm>
        </p:spPr>
        <p:txBody>
          <a:bodyPr/>
          <a:lstStyle/>
          <a:p>
            <a:pPr eaLnBrk="1" hangingPunct="1"/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Tree-structured Directories</a:t>
            </a:r>
          </a:p>
          <a:p>
            <a:pPr lvl="1" eaLnBrk="1" hangingPunct="1"/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Protection information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specified at each node in the path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for files: readable, writeable, executable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for directories: visible, writeable, searchable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UNIX scheme:</a:t>
            </a:r>
          </a:p>
          <a:p>
            <a:pPr lvl="3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Three fields (each with three bits): owner, group, others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3200">
                <a:solidFill>
                  <a:srgbClr val="00B0F0"/>
                </a:solidFill>
                <a:latin typeface="Comic Sans MS" pitchFamily="66" charset="0"/>
                <a:ea typeface="PMingLiU" pitchFamily="18" charset="-120"/>
              </a:rPr>
              <a:t>drwxr-xr-x 2 vijayk None 0 Apr 8 13:03 a-dir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z="3200">
                <a:solidFill>
                  <a:srgbClr val="00B0F0"/>
                </a:solidFill>
                <a:latin typeface="Comic Sans MS" pitchFamily="66" charset="0"/>
                <a:ea typeface="PMingLiU" pitchFamily="18" charset="-120"/>
              </a:rPr>
              <a:t>-rw-r--r--    1 vijayk None 0 Apr 8 13:03 a-file</a:t>
            </a:r>
          </a:p>
        </p:txBody>
      </p:sp>
    </p:spTree>
    <p:extLst>
      <p:ext uri="{BB962C8B-B14F-4D97-AF65-F5344CB8AC3E}">
        <p14:creationId xmlns:p14="http://schemas.microsoft.com/office/powerpoint/2010/main" val="7340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Non-tree Directory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Limitations</a:t>
            </a:r>
            <a:r>
              <a:rPr lang="en-US" altLang="zh-CN" sz="2800">
                <a:solidFill>
                  <a:srgbClr val="A50021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of tree-structured directories: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Restricted file sharing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each file has a </a:t>
            </a:r>
            <a:r>
              <a:rPr lang="en-US" altLang="zh-CN" sz="2800" b="1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single name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and belongs in a </a:t>
            </a:r>
            <a:r>
              <a:rPr lang="en-US" altLang="zh-CN" sz="2800" b="1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single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Generalizations of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Comic Sans MS" pitchFamily="66" charset="0"/>
                <a:ea typeface="宋体" pitchFamily="2" charset="-122"/>
              </a:rPr>
              <a:t>directed acyclic graphs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(DAGs)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(unrestricted)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directed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Basic idea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allow a file or directory to be in </a:t>
            </a:r>
            <a:r>
              <a:rPr lang="en-US" altLang="zh-CN" sz="2800" b="1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multiple directories</a:t>
            </a:r>
            <a:endParaRPr lang="en-US" altLang="zh-CN" sz="2800">
              <a:solidFill>
                <a:srgbClr val="00B0F0"/>
              </a:solidFill>
              <a:latin typeface="Gungsuh" pitchFamily="18" charset="-127"/>
              <a:ea typeface="Gungsuh" pitchFamily="18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800">
              <a:solidFill>
                <a:srgbClr val="A50021"/>
              </a:solidFill>
              <a:latin typeface="Gungsuh" pitchFamily="18" charset="-127"/>
              <a:ea typeface="Gungsuh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981201" y="914400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askerville Old Face" pitchFamily="18" charset="0"/>
              </a:rPr>
              <a:t>Non-</a:t>
            </a:r>
            <a:r>
              <a:rPr lang="en-US" altLang="zh-CN" sz="2400">
                <a:latin typeface="Baskerville Old Face" pitchFamily="18" charset="0"/>
              </a:rPr>
              <a:t>tree Structured Directories: Example</a:t>
            </a:r>
          </a:p>
        </p:txBody>
      </p:sp>
      <p:pic>
        <p:nvPicPr>
          <p:cNvPr id="1026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58737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Problem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The same file may be referred to by multiple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How do we maintain </a:t>
            </a:r>
            <a:r>
              <a:rPr lang="en-US" altLang="zh-CN" sz="3200" u="sng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consistency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of the directory information?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Comic Sans MS" pitchFamily="66" charset="0"/>
                <a:ea typeface="宋体" pitchFamily="2" charset="-122"/>
              </a:rPr>
              <a:t>E.g., file size, update time, etc.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8177" y="1115508"/>
            <a:ext cx="8584223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systems</a:t>
            </a:r>
          </a:p>
          <a:p>
            <a:pPr lvl="1"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implementation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Two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Maintain a single copy of the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each parent directory contains pointers</a:t>
            </a:r>
            <a:r>
              <a:rPr lang="zh-CN" altLang="en-US" sz="2800">
                <a:latin typeface="Baskerville Old Face" pitchFamily="18" charset="0"/>
                <a:ea typeface="宋体" pitchFamily="2" charset="-122"/>
              </a:rPr>
              <a:t>，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called links in Unix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u="sng">
                <a:latin typeface="Comic Sans MS" pitchFamily="66" charset="0"/>
                <a:ea typeface="宋体" pitchFamily="2" charset="-122"/>
              </a:rPr>
              <a:t>hard links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a new (replicated) directory entry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OS keeps these entries consistent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 u="sng">
                <a:latin typeface="Comic Sans MS" pitchFamily="66" charset="0"/>
                <a:ea typeface="宋体" pitchFamily="2" charset="-122"/>
              </a:rPr>
              <a:t>soft links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a directory entry that points to the original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pointers must be transparent to application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Maintain explicit copies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OS must update all copies to reflect the latest state</a:t>
            </a:r>
          </a:p>
        </p:txBody>
      </p:sp>
    </p:spTree>
    <p:extLst>
      <p:ext uri="{BB962C8B-B14F-4D97-AF65-F5344CB8AC3E}">
        <p14:creationId xmlns:p14="http://schemas.microsoft.com/office/powerpoint/2010/main" val="364432913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Other Problems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Shared files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problem with </a:t>
            </a:r>
            <a:r>
              <a:rPr lang="en-US" altLang="zh-CN" sz="2800" b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deleting shared files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solutions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leave links </a:t>
            </a:r>
            <a:r>
              <a:rPr lang="en-US" altLang="zh-CN" sz="2800" b="1">
                <a:latin typeface="Baskerville Old Face" pitchFamily="18" charset="0"/>
                <a:ea typeface="宋体" pitchFamily="2" charset="-122"/>
              </a:rPr>
              <a:t>dangling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(e.g.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soft links in Unix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4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links are checked (and generate errors) when accessed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maintain a </a:t>
            </a:r>
            <a:r>
              <a:rPr lang="en-US" altLang="zh-CN" sz="2800" b="1">
                <a:latin typeface="Baskerville Old Face" pitchFamily="18" charset="0"/>
                <a:ea typeface="宋体" pitchFamily="2" charset="-122"/>
              </a:rPr>
              <a:t>reference count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links to a file/directory</a:t>
            </a:r>
          </a:p>
          <a:p>
            <a:pPr lvl="4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delete only when count is zero (e.g., 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hard links in Unix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Directory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structure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Other Problems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Directory cycles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adding links can</a:t>
            </a:r>
            <a:r>
              <a:rPr lang="en-US" altLang="zh-CN" sz="2800" b="1">
                <a:solidFill>
                  <a:schemeClr val="tx2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create cycles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can happen unless each directory creation is checked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problems with </a:t>
            </a:r>
            <a:r>
              <a:rPr lang="en-US" altLang="zh-CN" sz="2800" b="1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directory search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solutions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do nothing (Unix)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make sure that directory traversal operations check for cycles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4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9238" y="1198319"/>
            <a:ext cx="8733691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system implementation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implementation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8138" y="1008184"/>
            <a:ext cx="6254262" cy="5454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uses the directory structure to translate user file commands into requests expected by the file-organization module [responsible for caching and other optimizations]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blocks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devices </a:t>
            </a:r>
            <a:r>
              <a:rPr lang="en-US" altLang="zh-CN" sz="2200">
                <a:ea typeface="宋体" pitchFamily="2" charset="-122"/>
              </a:rPr>
              <a:t>[includes the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free-space manager </a:t>
            </a:r>
            <a:r>
              <a:rPr lang="en-US" altLang="zh-CN" sz="2200">
                <a:ea typeface="宋体" pitchFamily="2" charset="-122"/>
              </a:rPr>
              <a:t>which tracks and allocates free disk blocks]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blocks and physical devices: [issues commands to the device drivers]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device drivers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interrupt handlers </a:t>
            </a:r>
            <a:r>
              <a:rPr lang="en-US" altLang="zh-CN" sz="2200">
                <a:ea typeface="宋体" pitchFamily="2" charset="-122"/>
              </a:rPr>
              <a:t>to transfer information between </a:t>
            </a:r>
            <a:r>
              <a:rPr lang="en-US" altLang="zh-CN" sz="2200" u="sng">
                <a:ea typeface="宋体" pitchFamily="2" charset="-122"/>
              </a:rPr>
              <a:t>memory and the disk system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6" y="1614852"/>
            <a:ext cx="3144226" cy="467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Line 5"/>
          <p:cNvSpPr>
            <a:spLocks noChangeShapeType="1"/>
          </p:cNvSpPr>
          <p:nvPr/>
        </p:nvSpPr>
        <p:spPr bwMode="auto">
          <a:xfrm flipV="1">
            <a:off x="3660532" y="1186962"/>
            <a:ext cx="1716436" cy="1499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V="1">
            <a:off x="3657600" y="3053253"/>
            <a:ext cx="1716436" cy="50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 flipV="1">
            <a:off x="3611702" y="4290646"/>
            <a:ext cx="1762334" cy="720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3611702" y="5243148"/>
            <a:ext cx="1762334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752957" y="1008184"/>
            <a:ext cx="2670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70C0"/>
                </a:solidFill>
              </a:rPr>
              <a:t> </a:t>
            </a:r>
            <a:r>
              <a:rPr lang="en-US" altLang="zh-CN" sz="2800" u="sng">
                <a:solidFill>
                  <a:srgbClr val="0070C0"/>
                </a:solidFill>
                <a:latin typeface="Baskerville Old Face" pitchFamily="18" charset="0"/>
              </a:rPr>
              <a:t>Overall structure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1462" y="1233489"/>
            <a:ext cx="8680937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implementation</a:t>
            </a:r>
            <a:endParaRPr lang="en-US" altLang="zh-CN" sz="3600" u="sng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Three types of information stored on the disk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 blocks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:		</a:t>
            </a:r>
            <a:endParaRPr lang="en-US" altLang="zh-CN" sz="3600">
              <a:solidFill>
                <a:schemeClr val="accent2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descriptors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: 		</a:t>
            </a:r>
            <a:endParaRPr lang="en-US" altLang="zh-CN" sz="3600">
              <a:solidFill>
                <a:schemeClr val="accent2"/>
              </a:solidFill>
              <a:latin typeface="Baskerville Old Face" pitchFamily="18" charset="0"/>
              <a:ea typeface="宋体" pitchFamily="2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name, access privileges, usage times, ...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storage allocation information</a:t>
            </a:r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(sometimes called a</a:t>
            </a:r>
            <a:r>
              <a:rPr lang="en-US" altLang="zh-CN" sz="3600">
                <a:solidFill>
                  <a:schemeClr val="bg2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superblock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5000"/>
              </a:lnSpc>
            </a:pPr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124" y="1233489"/>
            <a:ext cx="11104684" cy="462698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Disk block allocation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disk blocks are “numbered”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usually a simple function of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&lt;platter #, surface #, cylinder #, sector #&gt;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sometimes allocated in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 multiples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to reduce management overhead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commonly used schemes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Contiguous allocation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Linked allocation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Indexed allocation</a:t>
            </a:r>
          </a:p>
          <a:p>
            <a:pPr eaLnBrk="1" hangingPunct="1">
              <a:lnSpc>
                <a:spcPct val="95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3343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Scheme 1: Contiguous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Similar to contiguous memory allocation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files occupy a sequence of "blocks" of disk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a file occupies blocks </a:t>
            </a:r>
            <a:r>
              <a:rPr lang="en-US" altLang="zh-CN" sz="2000" b="1" i="1">
                <a:latin typeface="Comic Sans MS" pitchFamily="66" charset="0"/>
                <a:ea typeface="PMingLiU" pitchFamily="18" charset="-120"/>
              </a:rPr>
              <a:t>b, b+1, ... b+(n-1)</a:t>
            </a:r>
            <a:endParaRPr lang="en-US" altLang="zh-CN" sz="2000" b="1">
              <a:latin typeface="Comic Sans MS" pitchFamily="66" charset="0"/>
              <a:ea typeface="PMingLiU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the file descriptor stores</a:t>
            </a:r>
            <a:r>
              <a:rPr lang="en-US" altLang="zh-CN" sz="2000" b="1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 b="1" i="1">
                <a:latin typeface="Comic Sans MS" pitchFamily="66" charset="0"/>
                <a:ea typeface="PMingLiU" pitchFamily="18" charset="-120"/>
              </a:rPr>
              <a:t>b 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and its </a:t>
            </a:r>
            <a:r>
              <a:rPr lang="en-US" altLang="zh-CN" sz="2000" i="1">
                <a:latin typeface="Comic Sans MS" pitchFamily="66" charset="0"/>
                <a:ea typeface="宋体" pitchFamily="2" charset="-122"/>
              </a:rPr>
              <a:t>length</a:t>
            </a:r>
            <a:r>
              <a:rPr lang="en-US" altLang="zh-CN" sz="20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(in bytes)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mapping from logical to physical: </a:t>
            </a:r>
            <a:r>
              <a:rPr lang="en-US" altLang="zh-CN" sz="2000">
                <a:latin typeface="Gungsuh" pitchFamily="18" charset="-127"/>
                <a:ea typeface="Gungsuh" pitchFamily="18" charset="-127"/>
              </a:rPr>
              <a:t>Logical address/Block Size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Quotient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block number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Remainder</a:t>
            </a: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: block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Finding disk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methods such as </a:t>
            </a:r>
            <a:r>
              <a:rPr lang="en-US" altLang="zh-CN" sz="2000">
                <a:latin typeface="Comic Sans MS" pitchFamily="66" charset="0"/>
                <a:ea typeface="宋体" pitchFamily="2" charset="-122"/>
              </a:rPr>
              <a:t>first-fit, best-fit, worst-fit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Problems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external</a:t>
            </a:r>
            <a:r>
              <a:rPr lang="en-US" altLang="zh-CN" sz="20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fragmentation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compaction would work but involves high-overhead disk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Baskerville Old Face" pitchFamily="18" charset="0"/>
                <a:ea typeface="宋体" pitchFamily="2" charset="-122"/>
              </a:rPr>
              <a:t>need a good estimate of the file size at allocation time; too small: potentially expensive copying is needed to relocate it as it grows; too large: internal fragmentation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331" y="1066800"/>
            <a:ext cx="6805246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Scheme 2: Linked Allocation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The file consists of 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arbitrary sequence of disk blocks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 set of pointers from each block to the next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Initially, the file descriptor 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contains a null pointer when the file is empty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Extending the file is done by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adding any free block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modifying the pointers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No problem with external fragmentation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Where are the </a:t>
            </a:r>
            <a:r>
              <a:rPr lang="en-US" altLang="zh-CN" sz="2400" u="sng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pointers</a:t>
            </a:r>
            <a:r>
              <a:rPr lang="en-US" altLang="zh-CN" sz="24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 stored?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>
              <a:solidFill>
                <a:srgbClr val="A50021"/>
              </a:solidFill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2050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9" y="1066800"/>
            <a:ext cx="3974123" cy="48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723" y="975946"/>
            <a:ext cx="10471637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system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: Organization of non-volatile memory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Allow user to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create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,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maintain, access, modify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delete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files.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Data is regarded as a set of 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Comic Sans MS" pitchFamily="66" charset="0"/>
                <a:ea typeface="宋体" pitchFamily="2" charset="-122"/>
              </a:rPr>
              <a:t>file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is an abstraction of  storage unit containing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 logical set of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descriptive information about the file (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attributes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Files are grouped into </a:t>
            </a: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enable file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identification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&amp;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retrieval</a:t>
            </a:r>
          </a:p>
          <a:p>
            <a:pPr eaLnBrk="1" hangingPunct="1"/>
            <a:endParaRPr lang="en-US" altLang="zh-CN" sz="2800" u="sng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53" y="960928"/>
            <a:ext cx="11614639" cy="4626984"/>
          </a:xfrm>
        </p:spPr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Pointer Storage for Linked Allocation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Store the pointer </a:t>
            </a:r>
            <a:r>
              <a:rPr lang="en-US" altLang="zh-CN" sz="2800" b="1">
                <a:latin typeface="Gungsuh" pitchFamily="18" charset="-127"/>
                <a:ea typeface="Gungsuh" pitchFamily="18" charset="-127"/>
              </a:rPr>
              <a:t>in the blocks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very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slow</a:t>
            </a:r>
            <a:r>
              <a:rPr lang="en-US" altLang="zh-CN" sz="2800">
                <a:solidFill>
                  <a:srgbClr val="A50021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random/direct access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Store the pointers </a:t>
            </a:r>
            <a:r>
              <a:rPr lang="en-US" altLang="zh-CN" sz="2800" b="1">
                <a:latin typeface="Gungsuh" pitchFamily="18" charset="-127"/>
                <a:ea typeface="Gungsuh" pitchFamily="18" charset="-127"/>
              </a:rPr>
              <a:t>separately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e.g. MSDOS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Allocation Table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(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FAT</a:t>
            </a:r>
            <a:r>
              <a:rPr lang="en-US" altLang="zh-CN" sz="28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uses a contiguous array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indices (stored in a fixed place on the disk)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if block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800" i="1">
                <a:solidFill>
                  <a:srgbClr val="A50021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is followed by block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en-US" altLang="zh-CN" sz="2800" i="1">
                <a:solidFill>
                  <a:srgbClr val="A50021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in a file</a:t>
            </a:r>
            <a:r>
              <a:rPr lang="zh-CN" altLang="en-US" sz="2800">
                <a:latin typeface="Baskerville Old Face" pitchFamily="18" charset="0"/>
                <a:ea typeface="宋体" pitchFamily="2" charset="-122"/>
              </a:rPr>
              <a:t>，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A[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] =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j</a:t>
            </a:r>
            <a:r>
              <a:rPr lang="en-US" altLang="zh-CN" sz="2800" i="1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array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can be stored in memory during use</a:t>
            </a:r>
          </a:p>
          <a:p>
            <a:pPr lvl="4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or partially stored (cached)</a:t>
            </a:r>
          </a:p>
          <a:p>
            <a:pPr lvl="3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allows (slow) random access to file by scanning array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143000"/>
            <a:ext cx="7980485" cy="5029200"/>
          </a:xfrm>
        </p:spPr>
        <p:txBody>
          <a:bodyPr/>
          <a:lstStyle/>
          <a:p>
            <a:pPr eaLnBrk="1" hangingPunct="1"/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Scheme 3: Indexed Allocation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Each file has an index table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 </a:t>
            </a:r>
            <a:r>
              <a:rPr lang="en-US" altLang="zh-CN" sz="2800" baseline="300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th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block of the file is in block 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[</a:t>
            </a:r>
            <a:r>
              <a:rPr lang="en-US" altLang="zh-CN" sz="2800" i="1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]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can be cached for rapid access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Pros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supports direct access 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has no external fragmentation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Cons</a:t>
            </a:r>
          </a:p>
          <a:p>
            <a:pPr lvl="2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for small files,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index block space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may be </a:t>
            </a:r>
            <a:r>
              <a:rPr lang="en-US" altLang="zh-CN" sz="28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wasted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20" y="1512276"/>
            <a:ext cx="3846979" cy="428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space allocation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981201" y="944563"/>
            <a:ext cx="4642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Baskerville Old Face" pitchFamily="18" charset="0"/>
              </a:rPr>
              <a:t>Example of Indexed Allocation</a:t>
            </a:r>
          </a:p>
        </p:txBody>
      </p:sp>
      <p:pic>
        <p:nvPicPr>
          <p:cNvPr id="3074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60" y="1467783"/>
            <a:ext cx="5869257" cy="5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0592" y="1115508"/>
            <a:ext cx="8716107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implementation</a:t>
            </a:r>
            <a:endParaRPr lang="en-US" altLang="zh-CN" sz="3600" u="sng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Free space management</a:t>
            </a:r>
            <a:endParaRPr lang="en-US" altLang="zh-CN" sz="3600">
              <a:solidFill>
                <a:srgbClr val="0070C0"/>
              </a:solidFill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854" y="1115508"/>
            <a:ext cx="10729546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Keep track of which disk blocks are free, should be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Bit vectors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Linked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Grouping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Counting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73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95700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 vectors(</a:t>
            </a:r>
            <a:r>
              <a:rPr lang="zh-CN" altLang="en-US" sz="2800">
                <a:solidFill>
                  <a:srgbClr val="0070C0"/>
                </a:solidFill>
              </a:rPr>
              <a:t>位向量，位图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one bit per block: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means block is free; </a:t>
            </a:r>
            <a:r>
              <a:rPr lang="en-US" altLang="zh-CN" sz="280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0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means block is in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finding a free block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the OS scans the vector for the first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sets it to 0 upon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improvements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some processors support special instructions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return the offset in a word where the first 1 occurs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circular search (start from previous position)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bit vectors may be very large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if maintained on disk, access is slow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6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 (cont’d)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Linked lists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connect all the available blocks 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separate list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the file allocation table (FAT) can do this for free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one pointer in a free block which points to the next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allocation &amp; deallocation are slow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 (cont’d)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Grouping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linked list of free blocks full of pointers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used in Unix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479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Free-space Management (cont’d)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Counting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rather than a list of blocks, maintain a count of </a:t>
            </a:r>
            <a:r>
              <a:rPr lang="en-US" altLang="zh-CN" sz="36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contiguous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free blocks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point to the beginning of the "run" of free blocks and the number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large number of free blocks can be found quickly 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useful when allocations are done in groups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67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4746" y="1233489"/>
            <a:ext cx="8777653" cy="4626984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interface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concept &amp; access methods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Directory structure</a:t>
            </a:r>
          </a:p>
          <a:p>
            <a:pPr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File system implementation</a:t>
            </a:r>
            <a:endParaRPr lang="en-US" altLang="zh-CN" sz="3600" u="sng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Disk space allocation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eaLnBrk="1" hangingPunct="1"/>
            <a:r>
              <a:rPr lang="en-US" altLang="zh-CN" sz="3600" u="sng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I/O systems (quick review)</a:t>
            </a:r>
          </a:p>
          <a:p>
            <a:pPr lvl="1" eaLnBrk="1" hangingPunct="1"/>
            <a:endParaRPr lang="en-US" altLang="zh-CN" sz="3600" u="sng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0070C0"/>
                </a:solidFill>
                <a:latin typeface="Comic Sans MS" pitchFamily="66" charset="0"/>
              </a:rPr>
              <a:t>File </a:t>
            </a:r>
            <a:r>
              <a:rPr lang="en-US" altLang="zh-CN" sz="36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Structure</a:t>
            </a:r>
            <a:r>
              <a:rPr lang="zh-CN" altLang="en-US" sz="3600">
                <a:ea typeface="宋体" pitchFamily="2" charset="-122"/>
              </a:rPr>
              <a:t>：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Consists of a number of </a:t>
            </a:r>
            <a:r>
              <a:rPr lang="en-US" altLang="zh-CN" sz="36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records</a:t>
            </a:r>
          </a:p>
          <a:p>
            <a:pPr lvl="1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a record is the </a:t>
            </a:r>
            <a:r>
              <a:rPr lang="en-US" altLang="zh-CN" sz="3600" u="sng">
                <a:latin typeface="Baskerville Old Face" pitchFamily="18" charset="0"/>
                <a:ea typeface="宋体" pitchFamily="2" charset="-122"/>
              </a:rPr>
              <a:t>finest granularity</a:t>
            </a:r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 for accessing data</a:t>
            </a:r>
          </a:p>
          <a:p>
            <a:pPr lvl="2" eaLnBrk="1" hangingPunct="1"/>
            <a:r>
              <a:rPr lang="en-US" altLang="zh-CN" sz="3600">
                <a:latin typeface="Baskerville Old Face" pitchFamily="18" charset="0"/>
                <a:ea typeface="宋体" pitchFamily="2" charset="-122"/>
              </a:rPr>
              <a:t>can be a “byte” or a “complicated object”</a:t>
            </a:r>
          </a:p>
          <a:p>
            <a:pPr eaLnBrk="1" hangingPunct="1"/>
            <a:endParaRPr lang="en-US" altLang="zh-CN" sz="36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systems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3343"/>
            <a:ext cx="11224846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I/O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I/O devices sit on a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Device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controllers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Controllers appear to the OS as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I/O ports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and associated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Handshaking between the host and the device controller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Polling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Interrupts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to make efficient use of CPU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Offloading of CPU work to a </a:t>
            </a:r>
            <a:r>
              <a:rPr lang="en-US" altLang="zh-CN" sz="3200" u="sng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DMA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controller for large transfers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Interface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78512"/>
            <a:ext cx="10972799" cy="462698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Goal: Standard, uniform treatment of I/O devices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I/O system calls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encapsulate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device behaviors in generic classes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Device-driver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layer </a:t>
            </a:r>
            <a:r>
              <a:rPr lang="en-US" altLang="zh-CN" sz="2400" u="sng">
                <a:latin typeface="Baskerville Old Face" pitchFamily="18" charset="0"/>
                <a:ea typeface="宋体" pitchFamily="2" charset="-122"/>
              </a:rPr>
              <a:t>hides differences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 among I/O controllers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Devices differ among several dimensions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character-stream (keyboards, mice) or block (disks) or network devices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sequential or random-access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synchronous or asynchronous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sharable or dedicated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read-write, read-only, or write-only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Device driver exports a </a:t>
            </a: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standard interface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(mapping to system calls)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OSes typically provide a back-door to directly access device driver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E.g., UNIX </a:t>
            </a:r>
            <a:r>
              <a:rPr lang="en-US" altLang="zh-CN" sz="2400" i="1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ioctl</a:t>
            </a: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system call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9720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Provides a common set of services and maintains kernel data structures</a:t>
            </a:r>
          </a:p>
          <a:p>
            <a:pPr lvl="1" eaLnBrk="1" hangingPunct="1"/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Scheduling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I/O request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ordering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via per-device queue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For performance and fairness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e.g., disk request scheduling affects seek overheads</a:t>
            </a:r>
          </a:p>
          <a:p>
            <a:pPr lvl="1" eaLnBrk="1" hangingPunct="1"/>
            <a:r>
              <a:rPr lang="en-US" altLang="zh-CN" sz="32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Buffering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Store data in memory while transferring between devices</a:t>
            </a:r>
          </a:p>
          <a:p>
            <a:pPr lvl="2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to cope with device speed/device transfer size mismatch</a:t>
            </a:r>
          </a:p>
          <a:p>
            <a:pPr lvl="3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Double buffering permits overlap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 (cont’d)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2473"/>
            <a:ext cx="10972799" cy="4626984"/>
          </a:xfrm>
        </p:spPr>
        <p:txBody>
          <a:bodyPr/>
          <a:lstStyle/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Caching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Fast memory holding copy of data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key to performance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E.g., file caches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Spooling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: Merges requests for a device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if device can serve </a:t>
            </a:r>
            <a:r>
              <a:rPr lang="en-US" altLang="zh-CN" sz="240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only one request </a:t>
            </a: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at a time (e.g., printing)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System call interface permits multiple applications to print concurrently</a:t>
            </a:r>
          </a:p>
          <a:p>
            <a:pPr lvl="3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Request data is put into a common directory</a:t>
            </a:r>
          </a:p>
          <a:p>
            <a:pPr lvl="3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Spooler issues them one at a time to the device</a:t>
            </a:r>
          </a:p>
          <a:p>
            <a:pPr lvl="1" eaLnBrk="1" hangingPunct="1"/>
            <a:r>
              <a:rPr lang="en-US" altLang="zh-CN" sz="24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Error handling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recovery from transient errors: e.g. reissuing a disk read request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Structure of Nachos File System</a:t>
            </a:r>
          </a:p>
        </p:txBody>
      </p:sp>
      <p:pic>
        <p:nvPicPr>
          <p:cNvPr id="4098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38200"/>
            <a:ext cx="5994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  <a:latin typeface="Comic Sans MS" pitchFamily="66" charset="0"/>
              </a:rPr>
              <a:t>File</a:t>
            </a: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Attributes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Used to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simplify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file identification and access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name</a:t>
            </a:r>
            <a:endParaRPr lang="en-US" altLang="zh-CN" sz="320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type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e.g. executable module, ASCII text, ...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location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pointer to where the data is stored 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size</a:t>
            </a:r>
            <a:endParaRPr lang="en-US" altLang="zh-CN" sz="320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protection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e.g. read/write privileges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time &amp; dates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e.g. of creation, last modification &amp; use</a:t>
            </a:r>
          </a:p>
          <a:p>
            <a:pPr lvl="1" eaLnBrk="1" hangingPunct="1"/>
            <a:r>
              <a:rPr lang="en-US" altLang="zh-CN" sz="3200" b="1">
                <a:latin typeface="Baskerville Old Face" pitchFamily="18" charset="0"/>
                <a:ea typeface="宋体" pitchFamily="2" charset="-122"/>
              </a:rPr>
              <a:t>user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: “owner” of file</a:t>
            </a:r>
          </a:p>
          <a:p>
            <a:pPr eaLnBrk="1" hangingPunct="1"/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5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  <a:endParaRPr lang="en-US" altLang="zh-CN" sz="3200" u="sng">
              <a:solidFill>
                <a:srgbClr val="0070C0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Create</a:t>
            </a:r>
            <a:r>
              <a:rPr lang="en-US" altLang="zh-CN" sz="320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Delete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allocate and deallocate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add/delete the file to/from the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directory</a:t>
            </a:r>
            <a:endParaRPr lang="en-US" altLang="zh-CN" sz="320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87304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  <a:endParaRPr lang="en-US" altLang="zh-CN" sz="3200" u="sng">
              <a:solidFill>
                <a:srgbClr val="0070C0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Close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reduce directory searching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open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locates a file in the directory structure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stores this information in the OS </a:t>
            </a:r>
            <a:r>
              <a:rPr lang="en-US" altLang="zh-CN" sz="3200" u="sng">
                <a:latin typeface="Baskerville Old Face" pitchFamily="18" charset="0"/>
                <a:ea typeface="宋体" pitchFamily="2" charset="-122"/>
              </a:rPr>
              <a:t>open file table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returns a handle to the file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usable for reads, writes,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close:</a:t>
            </a:r>
            <a:r>
              <a:rPr lang="zh-CN" altLang="en-US" sz="3200">
                <a:latin typeface="Baskerville Old Face" pitchFamily="18" charset="0"/>
                <a:ea typeface="宋体" pitchFamily="2" charset="-122"/>
              </a:rPr>
              <a:t> 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removes the file table entry</a:t>
            </a:r>
          </a:p>
          <a:p>
            <a:pPr eaLnBrk="1" hangingPunct="1">
              <a:lnSpc>
                <a:spcPct val="90000"/>
              </a:lnSpc>
            </a:pPr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19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Read, Write</a:t>
            </a:r>
            <a:r>
              <a:rPr lang="en-US" altLang="zh-CN" sz="2800">
                <a:ea typeface="宋体" pitchFamily="2" charset="-122"/>
              </a:rPr>
              <a:t>,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and</a:t>
            </a:r>
            <a:r>
              <a:rPr lang="en-US" altLang="zh-CN" sz="2800">
                <a:solidFill>
                  <a:srgbClr val="A50021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Reposition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depends on the file structure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sequential operations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OS maintains a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file position pointer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reads from this position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overwrites starting at this position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reposition</a:t>
            </a:r>
            <a:r>
              <a:rPr lang="en-US" altLang="zh-CN" sz="2800" i="1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changes the file position pointer</a:t>
            </a:r>
          </a:p>
          <a:p>
            <a:pPr eaLnBrk="1" hangingPunct="1"/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concept &amp; access methods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u="sng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Operations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Other operations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Append</a:t>
            </a:r>
            <a:r>
              <a:rPr lang="en-US" altLang="zh-CN" sz="3200"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to an existing file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320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Copy</a:t>
            </a:r>
            <a:r>
              <a:rPr lang="en-US" altLang="zh-CN" sz="3200"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a file</a:t>
            </a:r>
          </a:p>
          <a:p>
            <a:pPr eaLnBrk="1" hangingPunct="1"/>
            <a:endParaRPr lang="en-US" altLang="zh-CN" sz="32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7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17509</TotalTime>
  <Words>2609</Words>
  <Application>Microsoft Office PowerPoint</Application>
  <PresentationFormat>宽屏</PresentationFormat>
  <Paragraphs>369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Gungsuh</vt:lpstr>
      <vt:lpstr>MS PGothic</vt:lpstr>
      <vt:lpstr>MS PGothic</vt:lpstr>
      <vt:lpstr>PMingLiU</vt:lpstr>
      <vt:lpstr>宋体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File System &amp; IO System</vt:lpstr>
      <vt:lpstr>Outline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File concept &amp; access methods</vt:lpstr>
      <vt:lpstr>Outline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Directory structure</vt:lpstr>
      <vt:lpstr>Outline</vt:lpstr>
      <vt:lpstr>File system implementation</vt:lpstr>
      <vt:lpstr>Outline</vt:lpstr>
      <vt:lpstr>Disk space allocation</vt:lpstr>
      <vt:lpstr>Disk space allocation</vt:lpstr>
      <vt:lpstr>Disk space allocation</vt:lpstr>
      <vt:lpstr>Disk space allocation</vt:lpstr>
      <vt:lpstr>Disk space allocation</vt:lpstr>
      <vt:lpstr>Disk space allocation</vt:lpstr>
      <vt:lpstr>Disk space allocation</vt:lpstr>
      <vt:lpstr>Outline</vt:lpstr>
      <vt:lpstr>Free-space Management</vt:lpstr>
      <vt:lpstr>Free-space Management</vt:lpstr>
      <vt:lpstr>Free-space Management (cont’d)</vt:lpstr>
      <vt:lpstr>Free-space Management (cont’d)</vt:lpstr>
      <vt:lpstr>Free-space Management (cont’d)</vt:lpstr>
      <vt:lpstr>Outline</vt:lpstr>
      <vt:lpstr>I/O systems</vt:lpstr>
      <vt:lpstr>I/O Interface</vt:lpstr>
      <vt:lpstr>Kernel I/O Subsystem</vt:lpstr>
      <vt:lpstr>Kernel I/O Subsystem (cont’d)</vt:lpstr>
      <vt:lpstr>Structure of Nachos File System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458</cp:revision>
  <cp:lastPrinted>2020-11-04T14:30:39Z</cp:lastPrinted>
  <dcterms:created xsi:type="dcterms:W3CDTF">2011-01-13T23:43:38Z</dcterms:created>
  <dcterms:modified xsi:type="dcterms:W3CDTF">2022-07-18T09:31:08Z</dcterms:modified>
</cp:coreProperties>
</file>