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8"/>
  </p:notesMasterIdLst>
  <p:handoutMasterIdLst>
    <p:handoutMasterId r:id="rId69"/>
  </p:handoutMasterIdLst>
  <p:sldIdLst>
    <p:sldId id="331" r:id="rId2"/>
    <p:sldId id="313" r:id="rId3"/>
    <p:sldId id="282" r:id="rId4"/>
    <p:sldId id="325" r:id="rId5"/>
    <p:sldId id="406" r:id="rId6"/>
    <p:sldId id="268" r:id="rId7"/>
    <p:sldId id="328" r:id="rId8"/>
    <p:sldId id="374" r:id="rId9"/>
    <p:sldId id="326" r:id="rId10"/>
    <p:sldId id="327" r:id="rId11"/>
    <p:sldId id="329" r:id="rId12"/>
    <p:sldId id="330" r:id="rId13"/>
    <p:sldId id="405" r:id="rId14"/>
    <p:sldId id="407" r:id="rId15"/>
    <p:sldId id="332" r:id="rId16"/>
    <p:sldId id="349" r:id="rId17"/>
    <p:sldId id="347" r:id="rId18"/>
    <p:sldId id="369" r:id="rId19"/>
    <p:sldId id="346" r:id="rId20"/>
    <p:sldId id="333" r:id="rId21"/>
    <p:sldId id="334" r:id="rId22"/>
    <p:sldId id="335" r:id="rId23"/>
    <p:sldId id="348" r:id="rId24"/>
    <p:sldId id="350" r:id="rId25"/>
    <p:sldId id="351" r:id="rId26"/>
    <p:sldId id="370" r:id="rId27"/>
    <p:sldId id="336" r:id="rId28"/>
    <p:sldId id="337" r:id="rId29"/>
    <p:sldId id="352" r:id="rId30"/>
    <p:sldId id="371" r:id="rId31"/>
    <p:sldId id="338" r:id="rId32"/>
    <p:sldId id="339" r:id="rId33"/>
    <p:sldId id="340" r:id="rId34"/>
    <p:sldId id="341" r:id="rId35"/>
    <p:sldId id="342" r:id="rId36"/>
    <p:sldId id="373" r:id="rId37"/>
    <p:sldId id="358" r:id="rId38"/>
    <p:sldId id="372" r:id="rId39"/>
    <p:sldId id="343" r:id="rId40"/>
    <p:sldId id="344" r:id="rId41"/>
    <p:sldId id="353" r:id="rId42"/>
    <p:sldId id="354" r:id="rId43"/>
    <p:sldId id="360" r:id="rId44"/>
    <p:sldId id="376" r:id="rId45"/>
    <p:sldId id="355" r:id="rId46"/>
    <p:sldId id="359" r:id="rId47"/>
    <p:sldId id="408" r:id="rId48"/>
    <p:sldId id="356" r:id="rId49"/>
    <p:sldId id="375" r:id="rId50"/>
    <p:sldId id="357" r:id="rId51"/>
    <p:sldId id="365" r:id="rId52"/>
    <p:sldId id="377" r:id="rId53"/>
    <p:sldId id="368" r:id="rId54"/>
    <p:sldId id="345" r:id="rId55"/>
    <p:sldId id="366" r:id="rId56"/>
    <p:sldId id="361" r:id="rId57"/>
    <p:sldId id="367" r:id="rId58"/>
    <p:sldId id="362" r:id="rId59"/>
    <p:sldId id="378" r:id="rId60"/>
    <p:sldId id="409" r:id="rId61"/>
    <p:sldId id="379" r:id="rId62"/>
    <p:sldId id="410" r:id="rId63"/>
    <p:sldId id="411" r:id="rId64"/>
    <p:sldId id="413" r:id="rId65"/>
    <p:sldId id="412" r:id="rId66"/>
    <p:sldId id="404" r:id="rId67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6699"/>
    <a:srgbClr val="336699"/>
    <a:srgbClr val="0066CC"/>
    <a:srgbClr val="CC66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46"/>
  </p:normalViewPr>
  <p:slideViewPr>
    <p:cSldViewPr snapToGrid="0">
      <p:cViewPr varScale="1">
        <p:scale>
          <a:sx n="83" d="100"/>
          <a:sy n="83" d="100"/>
        </p:scale>
        <p:origin x="600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2F81F0-15A7-412B-B7F4-5BD681312AEF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中不允许传递成员函数的指针，所以用一个静态函数作中转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7FDEF5-9AE9-4AD5-A3A3-E29BD0673E44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20</a:t>
            </a:r>
            <a:r>
              <a:rPr lang="zh-CN" altLang="en-US"/>
              <a:t>行的 </a:t>
            </a:r>
            <a:r>
              <a:rPr lang="en-US" altLang="zh-CN"/>
              <a:t>– 2 * sizeof(int) </a:t>
            </a:r>
            <a:r>
              <a:rPr lang="zh-CN" altLang="en-US"/>
              <a:t>指的是前面一页</a:t>
            </a:r>
            <a:r>
              <a:rPr lang="en-US" altLang="zh-CN"/>
              <a:t>60-61</a:t>
            </a:r>
            <a:r>
              <a:rPr lang="zh-CN" altLang="en-US"/>
              <a:t>两行的整数</a:t>
            </a:r>
            <a:r>
              <a:rPr lang="en-US" altLang="zh-CN"/>
              <a:t>(int numBytes; int numSectors; )</a:t>
            </a:r>
            <a:r>
              <a:rPr lang="zh-CN" altLang="en-US"/>
              <a:t>所占用的空间。</a:t>
            </a:r>
            <a:endParaRPr lang="en-US" altLang="zh-CN"/>
          </a:p>
          <a:p>
            <a:pPr eaLnBrk="1" hangingPunct="1"/>
            <a:r>
              <a:rPr lang="zh-CN" altLang="en-US"/>
              <a:t>在原</a:t>
            </a:r>
            <a:r>
              <a:rPr lang="en-US" altLang="zh-CN"/>
              <a:t>Nachos</a:t>
            </a:r>
            <a:r>
              <a:rPr lang="zh-CN" altLang="en-US"/>
              <a:t>定义的常量条件下</a:t>
            </a:r>
            <a:r>
              <a:rPr lang="en-US" altLang="zh-CN"/>
              <a:t>(SectorSize = 128)</a:t>
            </a:r>
            <a:r>
              <a:rPr lang="zh-CN" altLang="en-US"/>
              <a:t>，若</a:t>
            </a:r>
            <a:r>
              <a:rPr lang="en-US" altLang="zh-CN"/>
              <a:t>sizeof(int)</a:t>
            </a:r>
            <a:r>
              <a:rPr lang="zh-CN" altLang="en-US"/>
              <a:t>为</a:t>
            </a:r>
            <a:r>
              <a:rPr lang="en-US" altLang="zh-CN"/>
              <a:t>4(int</a:t>
            </a:r>
            <a:r>
              <a:rPr lang="zh-CN" altLang="en-US"/>
              <a:t>为</a:t>
            </a:r>
            <a:r>
              <a:rPr lang="en-US" altLang="zh-CN"/>
              <a:t>32bit)</a:t>
            </a:r>
            <a:r>
              <a:rPr lang="zh-CN" altLang="en-US"/>
              <a:t>，则</a:t>
            </a:r>
            <a:r>
              <a:rPr lang="en-US" altLang="zh-CN"/>
              <a:t>NumDirect=(128</a:t>
            </a:r>
            <a:r>
              <a:rPr lang="en-US" altLang="zh-CN" baseline="0"/>
              <a:t> – 2 * 4) / 4 = 30; MaxFileSize = 30 * 128 = 3840 bytes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磁盘长度固定为</a:t>
            </a:r>
            <a:r>
              <a:rPr lang="en-US" altLang="zh-CN"/>
              <a:t>128KB</a:t>
            </a:r>
            <a:r>
              <a:rPr lang="zh-CN" altLang="en-US"/>
              <a:t>，</a:t>
            </a:r>
            <a:r>
              <a:rPr lang="en-US" altLang="zh-CN"/>
              <a:t>131072</a:t>
            </a:r>
            <a:r>
              <a:rPr lang="zh-CN" altLang="en-US"/>
              <a:t>字节。但在宿主机的文件系统中，因为</a:t>
            </a:r>
            <a:r>
              <a:rPr lang="en-US" altLang="zh-CN"/>
              <a:t>DISK</a:t>
            </a:r>
            <a:r>
              <a:rPr lang="zh-CN" altLang="en-US"/>
              <a:t>的头部有额外</a:t>
            </a:r>
            <a:r>
              <a:rPr lang="en-US" altLang="zh-CN"/>
              <a:t>4</a:t>
            </a:r>
            <a:r>
              <a:rPr lang="zh-CN" altLang="en-US"/>
              <a:t>个字节</a:t>
            </a:r>
            <a:r>
              <a:rPr lang="en-US" altLang="zh-CN"/>
              <a:t>MagicNumber(0x456789ab)</a:t>
            </a:r>
            <a:r>
              <a:rPr lang="zh-CN" altLang="en-US"/>
              <a:t>的原因，</a:t>
            </a:r>
            <a:r>
              <a:rPr lang="en-US" altLang="zh-CN"/>
              <a:t>DISK</a:t>
            </a:r>
            <a:r>
              <a:rPr lang="zh-CN" altLang="en-US"/>
              <a:t>映像文件长</a:t>
            </a:r>
            <a:r>
              <a:rPr lang="en-US" altLang="zh-CN"/>
              <a:t>131076</a:t>
            </a:r>
            <a:r>
              <a:rPr lang="zh-CN" altLang="en-US"/>
              <a:t>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91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红</a:t>
            </a:r>
            <a:r>
              <a:rPr lang="en-US" altLang="zh-CN"/>
              <a:t>:MagicNumber;</a:t>
            </a:r>
            <a:r>
              <a:rPr lang="zh-CN" altLang="en-US"/>
              <a:t>蓝</a:t>
            </a:r>
            <a:r>
              <a:rPr lang="en-US" altLang="zh-CN"/>
              <a:t>0:FreeMap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绿</a:t>
            </a:r>
            <a:r>
              <a:rPr lang="en-US" altLang="zh-CN"/>
              <a:t>1:Directory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紫</a:t>
            </a:r>
            <a:r>
              <a:rPr lang="en-US" altLang="zh-CN"/>
              <a:t>2:FreeMap</a:t>
            </a:r>
            <a:r>
              <a:rPr lang="zh-CN" altLang="en-US"/>
              <a:t>的文件内容</a:t>
            </a:r>
            <a:r>
              <a:rPr lang="en-US" altLang="zh-CN"/>
              <a:t>;</a:t>
            </a:r>
            <a:r>
              <a:rPr lang="zh-CN" altLang="en-US"/>
              <a:t>黑</a:t>
            </a:r>
            <a:r>
              <a:rPr lang="en-US" altLang="zh-CN"/>
              <a:t>3-4:Directory</a:t>
            </a:r>
            <a:r>
              <a:rPr lang="zh-CN" altLang="en-US"/>
              <a:t>的内容</a:t>
            </a:r>
            <a:r>
              <a:rPr lang="en-US" altLang="zh-CN"/>
              <a:t>;</a:t>
            </a:r>
            <a:r>
              <a:rPr lang="zh-CN" altLang="en-US"/>
              <a:t>棕</a:t>
            </a:r>
            <a:r>
              <a:rPr lang="en-US" altLang="zh-CN"/>
              <a:t>5:small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深蓝</a:t>
            </a:r>
            <a:r>
              <a:rPr lang="en-US" altLang="zh-CN"/>
              <a:t>6:small</a:t>
            </a:r>
            <a:r>
              <a:rPr lang="zh-CN" altLang="en-US"/>
              <a:t>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77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蓝</a:t>
            </a:r>
            <a:r>
              <a:rPr lang="en-US" altLang="zh-CN"/>
              <a:t>0:FreeMap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绿</a:t>
            </a:r>
            <a:r>
              <a:rPr lang="en-US" altLang="zh-CN"/>
              <a:t>1:Directory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紫</a:t>
            </a:r>
            <a:r>
              <a:rPr lang="en-US" altLang="zh-CN"/>
              <a:t>2:FreeMap</a:t>
            </a:r>
            <a:r>
              <a:rPr lang="zh-CN" altLang="en-US"/>
              <a:t>的文件内容</a:t>
            </a:r>
            <a:r>
              <a:rPr lang="en-US" altLang="zh-CN"/>
              <a:t>;</a:t>
            </a:r>
            <a:r>
              <a:rPr lang="zh-CN" altLang="en-US"/>
              <a:t>黑</a:t>
            </a:r>
            <a:r>
              <a:rPr lang="en-US" altLang="zh-CN"/>
              <a:t>3-4:Directory</a:t>
            </a:r>
            <a:r>
              <a:rPr lang="zh-CN" altLang="en-US"/>
              <a:t>的内容</a:t>
            </a:r>
            <a:r>
              <a:rPr lang="en-US" altLang="zh-CN"/>
              <a:t>;</a:t>
            </a:r>
            <a:r>
              <a:rPr lang="zh-CN" altLang="en-US"/>
              <a:t>棕</a:t>
            </a:r>
            <a:r>
              <a:rPr lang="en-US" altLang="zh-CN"/>
              <a:t>5:small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深蓝</a:t>
            </a:r>
            <a:r>
              <a:rPr lang="en-US" altLang="zh-CN"/>
              <a:t>6:small</a:t>
            </a:r>
            <a:r>
              <a:rPr lang="zh-CN" altLang="en-US"/>
              <a:t>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47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8967" y="6550228"/>
            <a:ext cx="1734760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 dirty="0" err="1">
                <a:solidFill>
                  <a:srgbClr val="006699"/>
                </a:solidFill>
                <a:latin typeface="Helvetica" panose="020B0604020202020204" pitchFamily="34" charset="0"/>
              </a:rPr>
              <a:t>Filesys</a:t>
            </a:r>
            <a:r>
              <a:rPr lang="en-US" altLang="zh-CN" sz="1400" b="1" dirty="0">
                <a:solidFill>
                  <a:srgbClr val="006699"/>
                </a:solidFill>
                <a:latin typeface="Helvetica" panose="020B0604020202020204" pitchFamily="34" charset="0"/>
              </a:rPr>
              <a:t> Imp</a:t>
            </a: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.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/66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09:47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File System Implementation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697" y="1041960"/>
            <a:ext cx="11038703" cy="4626984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source code of the hard disk simulation is in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machine/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disk.h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machine/disk.cc</a:t>
            </a: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disk has only </a:t>
            </a:r>
            <a:r>
              <a:rPr lang="en-US" altLang="zh-CN" sz="2800" u="sng" dirty="0">
                <a:latin typeface="Baskerville Old Face" pitchFamily="18" charset="0"/>
                <a:ea typeface="宋体" pitchFamily="2" charset="-122"/>
              </a:rPr>
              <a:t>1 surface on a single platter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, the structure of the disk is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128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//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number of bytes per disk sector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SectorsPerTrack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32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	//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sectors per disk track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NumTracks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32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	//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number of tracks per disk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SectorsPerTrack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NumTracks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						//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total # of sectors per disk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128</a:t>
            </a:r>
            <a:r>
              <a:rPr lang="zh-CN" altLang="en-US" sz="2800" dirty="0">
                <a:latin typeface="Comic Sans MS" pitchFamily="66" charset="0"/>
                <a:ea typeface="宋体" pitchFamily="2" charset="-122"/>
              </a:rPr>
              <a:t>*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32</a:t>
            </a:r>
            <a:r>
              <a:rPr lang="zh-CN" altLang="en-US" sz="2800" dirty="0">
                <a:latin typeface="Comic Sans MS" pitchFamily="66" charset="0"/>
                <a:ea typeface="宋体" pitchFamily="2" charset="-122"/>
              </a:rPr>
              <a:t>*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32 = 128 </a:t>
            </a:r>
            <a:r>
              <a:rPr lang="zh-CN" altLang="en-US" sz="2800" dirty="0">
                <a:latin typeface="Comic Sans MS" pitchFamily="66" charset="0"/>
                <a:ea typeface="宋体" pitchFamily="2" charset="-122"/>
              </a:rPr>
              <a:t>*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1024 = 131072 =128KB</a:t>
            </a:r>
          </a:p>
          <a:p>
            <a:pPr eaLnBrk="1" hangingPunct="1"/>
            <a:endParaRPr lang="en-US" altLang="zh-CN" sz="2800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027" y="918392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Baskerville Old Face" pitchFamily="18" charset="0"/>
                <a:ea typeface="宋体" pitchFamily="2" charset="-122"/>
              </a:rPr>
              <a:t>A hard disk is an object of class Disk defined in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machine/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disk.h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55 	</a:t>
            </a:r>
            <a:r>
              <a:rPr lang="en-US" altLang="zh-CN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 Disk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56	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57 	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Disk(char* name,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VoidFunctionPtr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callWhenDone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int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callArg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58 					// Create a simulated disk.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59 					// Invoke (*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callWhenDone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)(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callArg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60	 					// every time a request completes.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61 	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˜Disk();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			// Deallocate the disk.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63	 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ReadRequest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64		 				// Read/write an single disk sector.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65 					// These routines send a request to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66 					// the disk and return immediately.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67 					// Only one request allowed at a time!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68 	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WriteRequest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69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70 	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HandleInterrupt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	// Interrupt handler, invoked when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71 					// disk request finishes.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78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private: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79 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fileno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UNIX file number for simulated disk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80 	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VoidFunctionPtr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handler;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Interrupt handler, to be invoked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81 					// when any disk request finishes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82 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handlerArg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Argument to interrupt handler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83 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active;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Is a disk operation in progress?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84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The previous disk request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85 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bufferInit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When the track buffer started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86 					// being loaded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...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91 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};</a:t>
            </a:r>
          </a:p>
          <a:p>
            <a:pPr eaLnBrk="1" hangingPunct="1"/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48138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115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Disk::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ReadRequest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117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118  	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ticks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ComputeLatency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FALSE);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119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120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ASSERT(!active);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	//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only one request at a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121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ASSERT((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&gt;= 0) &amp;&amp;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123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DEBUG(’d’, "Reading from sector %d\n",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124 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Lseek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fileno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+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MagicSize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125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fileno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data,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126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DebugIsEnabled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(’d’))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127   	 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PrintSector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(FALSE,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data);</a:t>
            </a:r>
            <a:endParaRPr lang="en-US" altLang="zh-CN" sz="2400" b="1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48138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129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active = TRUE;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130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UpdateLast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131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stats-&gt;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numDiskReads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132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interrupt-&gt;Schedule(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(int) this, ticks,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DiskInt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133 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3424"/>
            <a:ext cx="10972799" cy="462698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132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interrupt-&gt;Schedule(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(int) this, ticks,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DiskInt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2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system interrupt simulator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interrupt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is called to register a future event in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ticks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ticks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time</a:t>
            </a: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This event represents the time when the read operation of the hard disk (not the UNIX file) is finished.</a:t>
            </a: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When this event arrives, the interrupt hardware simulator( class Interrupt) will cause interrupt handler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to be executed with the argument provided, i.e.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(int) this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is a static function define in line 29 of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disk.cc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28  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//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dummy procedure because we can’t take a pointer of a member function</a:t>
            </a: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29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static void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{ ((Disk *)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HandleInterrupt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solidFill>
                <a:srgbClr val="99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673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simply uses the argument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as a pointer to the object of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and calls its member function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HandleInterrupt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endParaRPr lang="en-US" altLang="zh-CN" sz="1100" dirty="0">
              <a:solidFill>
                <a:srgbClr val="99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161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162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Disk::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HandleInterrupt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163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164    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active = FALSE;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165    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(*handler)(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handlerArg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166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This function sets variable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active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back to FALSE again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then calls the interrupt handler in the kernel I/O subsystem.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141" y="1233489"/>
            <a:ext cx="8079258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38201"/>
            <a:ext cx="5530850" cy="57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4953000" y="4419600"/>
            <a:ext cx="2133600" cy="9906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With regard to interrupt-driven I/O of the hard disk, we should</a:t>
            </a:r>
            <a:r>
              <a:rPr lang="zh-CN" altLang="en-US" sz="3600" dirty="0">
                <a:latin typeface="Baskerville Old Face" pitchFamily="18" charset="0"/>
                <a:ea typeface="宋体" pitchFamily="2" charset="-122"/>
              </a:rPr>
              <a:t>：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provide the mechanism to</a:t>
            </a:r>
            <a:r>
              <a:rPr lang="en-US" altLang="zh-CN" sz="3600" dirty="0">
                <a:solidFill>
                  <a:srgbClr val="99000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block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the processes issuing hard disk I/O here.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provide the</a:t>
            </a:r>
            <a:r>
              <a:rPr lang="en-US" altLang="zh-CN" sz="3600" dirty="0">
                <a:solidFill>
                  <a:srgbClr val="99000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handler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for disk I/O completion </a:t>
            </a:r>
            <a:r>
              <a:rPr lang="en-US" altLang="zh-CN" sz="3600" u="sng" dirty="0">
                <a:latin typeface="Baskerville Old Face" pitchFamily="18" charset="0"/>
                <a:ea typeface="宋体" pitchFamily="2" charset="-122"/>
              </a:rPr>
              <a:t>interrupts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synchronize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concurrent disk accesses by multiple processes or threads.</a:t>
            </a:r>
            <a:endParaRPr lang="en-US" altLang="zh-CN" sz="3600" dirty="0">
              <a:solidFill>
                <a:schemeClr val="tx2"/>
              </a:solidFill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solidFill>
                <a:schemeClr val="bg2"/>
              </a:solidFill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4509" y="1115508"/>
            <a:ext cx="8047891" cy="4626984"/>
          </a:xfrm>
        </p:spPr>
        <p:txBody>
          <a:bodyPr/>
          <a:lstStyle/>
          <a:p>
            <a:pPr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17246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All these tasks are accomplished by class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defined in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synchdisk.h</a:t>
            </a:r>
            <a:r>
              <a:rPr lang="en-US" altLang="zh-CN" sz="2000" dirty="0"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zh-CN" sz="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27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 </a:t>
            </a:r>
            <a:r>
              <a:rPr lang="en-US" altLang="zh-CN" sz="20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28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29   	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(char* name);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Initialize a synchronous disk,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30   				// by initializing the raw Disk.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31   	˜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De-allocate the synch disk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33  	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34   				// Read/write a disk sector, returning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35   				// only once the data is actually read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36   				// or written. These call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37   				// Disk::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ReadRequest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WriteRequest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38   				// then wait until the request is done.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39  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41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 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// Called by the disk device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42   				// handler, to signal that the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43   				// current disk operation is complete.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45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46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 *disk;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Raw disk device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47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Semaphore *semaphore;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To synchronize requesting thread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48   				// with the interrupt handler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49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Lock *lock; 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Only one read/write request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50   				// can be sent to the disk at a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51  </a:t>
            </a: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6354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I/O operations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and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itchFamily="66" charset="0"/>
                <a:ea typeface="宋体" pitchFamily="2" charset="-122"/>
              </a:rPr>
              <a:t>WriteSector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are implemented by calling the corresponding I/O operations of the underlying raw hard disk with appropriate synchronization.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 dirty="0">
              <a:solidFill>
                <a:schemeClr val="accent2"/>
              </a:solidFill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72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73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74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75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lock-&gt;Acquire();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// only one disk I/O at a time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76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ReadRequest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data);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77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semaphore-&gt;P();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// wait for interrupt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78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lock-&gt;Release();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79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94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827" y="1115508"/>
            <a:ext cx="1061857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(char* name)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semaphore = new Semaphore("synch disk", 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lock = new Lock("synch disk lock");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disk = new Disk(name, </a:t>
            </a:r>
            <a:r>
              <a:rPr lang="en-US" altLang="zh-CN" sz="20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(_int) this);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static 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(_int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*)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		// disk -&gt;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dsk</a:t>
            </a: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				// disk -&gt;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dsk</a:t>
            </a: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 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semaphore-&gt;V();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</p:txBody>
      </p:sp>
      <p:sp>
        <p:nvSpPr>
          <p:cNvPr id="24582" name="AutoShape 4"/>
          <p:cNvSpPr>
            <a:spLocks noChangeArrowheads="1"/>
          </p:cNvSpPr>
          <p:nvPr/>
        </p:nvSpPr>
        <p:spPr bwMode="auto">
          <a:xfrm rot="19539234" flipH="1">
            <a:off x="3858784" y="2752600"/>
            <a:ext cx="944563" cy="177800"/>
          </a:xfrm>
          <a:prstGeom prst="rightArrow">
            <a:avLst>
              <a:gd name="adj1" fmla="val 50000"/>
              <a:gd name="adj2" fmla="val 1328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83" name="AutoShape 5"/>
          <p:cNvSpPr>
            <a:spLocks noChangeArrowheads="1"/>
          </p:cNvSpPr>
          <p:nvPr/>
        </p:nvSpPr>
        <p:spPr bwMode="auto">
          <a:xfrm rot="14772360" flipH="1">
            <a:off x="2930075" y="4527228"/>
            <a:ext cx="688975" cy="173038"/>
          </a:xfrm>
          <a:prstGeom prst="rightArrow">
            <a:avLst>
              <a:gd name="adj1" fmla="val 50000"/>
              <a:gd name="adj2" fmla="val 995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108" y="1233489"/>
            <a:ext cx="8184291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 Space Management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The raw hard disk consists of </a:t>
            </a:r>
            <a:r>
              <a:rPr lang="en-US" altLang="zh-CN" sz="4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. </a:t>
            </a:r>
          </a:p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A sector is the </a:t>
            </a:r>
            <a:r>
              <a:rPr lang="en-US" altLang="zh-CN" sz="4000" dirty="0">
                <a:latin typeface="Gungsuh" pitchFamily="18" charset="-127"/>
                <a:ea typeface="Gungsuh" pitchFamily="18" charset="-127"/>
              </a:rPr>
              <a:t>smallest unit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 of storage as far as the disk I/O operation concerned. </a:t>
            </a:r>
          </a:p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In the Nachos system, the free storage of sectors of the disk are managed by a data structure called </a:t>
            </a:r>
            <a:r>
              <a:rPr lang="en-US" altLang="zh-CN" sz="4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sz="40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14401"/>
            <a:ext cx="5416550" cy="56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162800" y="3810000"/>
            <a:ext cx="1905000" cy="8382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 Space Management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36927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latin typeface="Baskerville Old Face" pitchFamily="18" charset="0"/>
                <a:ea typeface="Gungsuh" pitchFamily="18" charset="-127"/>
              </a:rPr>
              <a:t>The definition of class </a:t>
            </a:r>
            <a:r>
              <a:rPr lang="en-US" altLang="zh-CN" sz="2000" dirty="0" err="1">
                <a:latin typeface="Baskerville Old Face" pitchFamily="18" charset="0"/>
                <a:ea typeface="Gungsuh" pitchFamily="18" charset="-127"/>
              </a:rPr>
              <a:t>BitMap</a:t>
            </a:r>
            <a:r>
              <a:rPr lang="en-US" altLang="zh-CN" sz="2000" dirty="0">
                <a:latin typeface="Baskerville Old Face" pitchFamily="18" charset="0"/>
                <a:ea typeface="Gungsuh" pitchFamily="18" charset="-127"/>
              </a:rPr>
              <a:t> can be found in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../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userprog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bitmap.h</a:t>
            </a: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000" dirty="0">
              <a:solidFill>
                <a:schemeClr val="accent2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34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35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36 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nitems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Initialize a bitmap, with "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nitems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" bits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37   				// initially, all bits are cleared.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38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˜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De-allocate bitmap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40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Mark(int which);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Set the "nth" bit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41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Clear(int which);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Clear the "nth" bit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42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Test(int which);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Is the "nth" bit set?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43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Find();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Return the # of a clear bit, and as a side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44     				// effect, set the bit.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45    				// If no bits are clear, return -1.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46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NumClear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Return the number of clear bits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48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Print(); 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Print contents of bitmap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 Space Management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50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// These aren’t needed until FILESYS, when we will need to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51     // read and write the bitmap to a file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52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*file);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fetch contents from disk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53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*file);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write contents to disk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55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private: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56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numBits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number of bits in the bitmap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57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numWords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number of words of bitmap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					// storage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58     					// (rounded up if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numBits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is not a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59     					// multiple of the number of bits in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60     					// a word)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61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unsigned int *map;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bit storage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62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95000"/>
              </a:lnSpc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103" y="1233489"/>
            <a:ext cx="8011296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Implementation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8138" y="1008184"/>
            <a:ext cx="6254262" cy="5454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uses the directory structure to translate user file commands into requests expected by the file-organization module [responsible for caching and other optimizations]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deals with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logical blocks </a:t>
            </a:r>
            <a:r>
              <a:rPr lang="en-US" altLang="zh-CN" sz="2200">
                <a:ea typeface="宋体" pitchFamily="2" charset="-122"/>
              </a:rPr>
              <a:t>and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logical devices </a:t>
            </a:r>
            <a:r>
              <a:rPr lang="en-US" altLang="zh-CN" sz="2200">
                <a:ea typeface="宋体" pitchFamily="2" charset="-122"/>
              </a:rPr>
              <a:t>[includes the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free-space manager </a:t>
            </a:r>
            <a:r>
              <a:rPr lang="en-US" altLang="zh-CN" sz="2200">
                <a:ea typeface="宋体" pitchFamily="2" charset="-122"/>
              </a:rPr>
              <a:t>which tracks and allocates free disk blocks]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deals with blocks and physical devices: [issues commands to the device drivers]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device drivers </a:t>
            </a:r>
            <a:r>
              <a:rPr lang="en-US" altLang="zh-CN" sz="2200">
                <a:ea typeface="宋体" pitchFamily="2" charset="-122"/>
              </a:rPr>
              <a:t>and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interrupt handlers </a:t>
            </a:r>
            <a:r>
              <a:rPr lang="en-US" altLang="zh-CN" sz="2200">
                <a:ea typeface="宋体" pitchFamily="2" charset="-122"/>
              </a:rPr>
              <a:t>to transfer information between </a:t>
            </a:r>
            <a:r>
              <a:rPr lang="en-US" altLang="zh-CN" sz="2200" u="sng">
                <a:ea typeface="宋体" pitchFamily="2" charset="-122"/>
              </a:rPr>
              <a:t>memory and the disk system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6" y="1614852"/>
            <a:ext cx="3144226" cy="467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Line 5"/>
          <p:cNvSpPr>
            <a:spLocks noChangeShapeType="1"/>
          </p:cNvSpPr>
          <p:nvPr/>
        </p:nvSpPr>
        <p:spPr bwMode="auto">
          <a:xfrm flipV="1">
            <a:off x="3660532" y="1186962"/>
            <a:ext cx="1716436" cy="14994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V="1">
            <a:off x="3657600" y="3053253"/>
            <a:ext cx="1716436" cy="50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 flipV="1">
            <a:off x="3611702" y="4290646"/>
            <a:ext cx="1762334" cy="720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3611702" y="5243148"/>
            <a:ext cx="1762334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752957" y="1008184"/>
            <a:ext cx="26709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70C0"/>
                </a:solidFill>
              </a:rPr>
              <a:t> </a:t>
            </a:r>
            <a:r>
              <a:rPr lang="en-US" altLang="zh-CN" sz="2800" u="sng">
                <a:solidFill>
                  <a:srgbClr val="0070C0"/>
                </a:solidFill>
                <a:latin typeface="Baskerville Old Face" pitchFamily="18" charset="0"/>
              </a:rPr>
              <a:t>Overall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892196"/>
            <a:ext cx="5491337" cy="57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6886575" y="3105150"/>
            <a:ext cx="1828800" cy="8382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header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, also known as </a:t>
            </a:r>
            <a:r>
              <a:rPr lang="en-US" altLang="zh-CN" sz="3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-node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in UNIX operating systems, is an important data structure in file systems. 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Each file has a file header which stores the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size</a:t>
            </a:r>
            <a:r>
              <a:rPr lang="en-US" altLang="zh-CN" sz="3600" dirty="0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the file as well as the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locations</a:t>
            </a:r>
            <a:r>
              <a:rPr lang="en-US" altLang="zh-CN" sz="3600" dirty="0">
                <a:solidFill>
                  <a:srgbClr val="99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the data sectors of the file.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In the Nachos file system, a simple </a:t>
            </a:r>
            <a:r>
              <a:rPr lang="en-US" altLang="zh-CN" sz="36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flat index allocation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is used.</a:t>
            </a:r>
          </a:p>
          <a:p>
            <a:pPr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9603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class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is defined in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filehdr.h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private data members of the class 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60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Number of bytes in the file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61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Number of data sectors in the file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62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dataSectors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NumDirect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Disk sector numbers for each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63 						// data block in the file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dataSectors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[]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is the index table which gives the disk sector number for each data block.</a:t>
            </a:r>
          </a:p>
          <a:p>
            <a:pPr eaLnBrk="1" hangingPunct="1"/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NumDirect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is the size of the index table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latin typeface="Comic Sans MS" pitchFamily="66" charset="0"/>
                <a:ea typeface="宋体" pitchFamily="2" charset="-122"/>
              </a:rPr>
              <a:t>dataSectors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[]. </a:t>
            </a: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It is the maximum number of the data blocks a Nachos file can have</a:t>
            </a: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file header has the same size as a sector on the disk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20  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NumDirect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((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8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- 2 * </a:t>
            </a:r>
            <a:r>
              <a:rPr lang="en-US" altLang="zh-CN" sz="28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sizeof</a:t>
            </a:r>
            <a:r>
              <a:rPr lang="en-US" altLang="zh-CN" sz="28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(int)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/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sizeof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21  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MaxFileSize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NumDirect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latin typeface="Comic Sans MS" pitchFamily="66" charset="0"/>
              <a:ea typeface="宋体" pitchFamily="2" charset="-122"/>
            </a:endParaRPr>
          </a:p>
          <a:p>
            <a:pPr eaLnBrk="1" hangingPunct="1"/>
            <a:endParaRPr lang="en-US" altLang="zh-CN" sz="2800" dirty="0">
              <a:latin typeface="Comic Sans MS" pitchFamily="66" charset="0"/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1958"/>
            <a:ext cx="10972799" cy="529087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The functions of class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 are: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40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Allocate(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Initialize a file header,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41  					// including allocating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42  					// on disk for the file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43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Deallocate(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De-allocate this file’s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44						// data blocks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46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Initialize file header from disk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47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Write modifications to file header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48 						// back to disk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50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ByteToSector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offset);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Convert a byte offset into the file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51 					// to the disk sector containing the byte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54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Return the length of the file in bytes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57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Print();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Print the contents of the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9603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41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::Allocate(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44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45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divRoundUp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46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NumClear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47     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FALSE;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		// not enough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49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for 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50      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dataSectors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-&gt;Find();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51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52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This function is called when a new file is created.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In Nachos, a file has a fixed size when it is created.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After the number of sectors needed is found, the data allocation for the sectors is done by consulting the free map (</a:t>
            </a:r>
            <a:r>
              <a:rPr lang="en-US" altLang="zh-CN" sz="2400" dirty="0" err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freeMap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) of the hard disk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585622" cy="5181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// </a:t>
            </a:r>
            <a:r>
              <a:rPr lang="en-US" altLang="zh-CN" sz="2800" dirty="0" err="1">
                <a:solidFill>
                  <a:srgbClr val="0070C0"/>
                </a:solidFill>
                <a:ea typeface="宋体" pitchFamily="2" charset="-122"/>
              </a:rPr>
              <a:t>FileHeader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::</a:t>
            </a:r>
            <a:r>
              <a:rPr lang="en-US" altLang="zh-CN" sz="2800" dirty="0" err="1">
                <a:solidFill>
                  <a:srgbClr val="0070C0"/>
                </a:solidFill>
                <a:ea typeface="宋体" pitchFamily="2" charset="-122"/>
              </a:rPr>
              <a:t>FetchFrom</a:t>
            </a:r>
            <a:endParaRPr lang="en-US" altLang="zh-CN" sz="28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// 	Fetch contents of file header from disk.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//	"sector" is the disk sector containing the file header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sector)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(sector, (char *)this);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sector)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WriteSector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(sector, (char *)this);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141" y="1233489"/>
            <a:ext cx="8079258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04875"/>
            <a:ext cx="54994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029200" y="2286000"/>
            <a:ext cx="2133600" cy="9906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In UNIX systems, each process has a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 file table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. 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The data structure of open file should provide: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the </a:t>
            </a:r>
            <a:r>
              <a:rPr lang="en-US" altLang="zh-CN" sz="3600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current seek position</a:t>
            </a:r>
            <a:r>
              <a:rPr lang="en-US" altLang="zh-CN" sz="36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the open file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a </a:t>
            </a:r>
            <a:r>
              <a:rPr lang="en-US" altLang="zh-CN" sz="3600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reference to the </a:t>
            </a:r>
            <a:r>
              <a:rPr lang="en-US" altLang="zh-CN" sz="3600" dirty="0" err="1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i</a:t>
            </a:r>
            <a:r>
              <a:rPr lang="en-US" altLang="zh-CN" sz="3600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-node</a:t>
            </a:r>
            <a:r>
              <a:rPr lang="en-US" altLang="zh-CN" sz="36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the open file</a:t>
            </a:r>
          </a:p>
          <a:p>
            <a:pPr lvl="1" eaLnBrk="1" hangingPunct="1"/>
            <a:r>
              <a:rPr lang="en-US" altLang="zh-CN" sz="3600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functions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to access the file such as read and write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In Nachos file system, this data structure is provided through class </a:t>
            </a:r>
            <a:r>
              <a:rPr lang="en-US" altLang="zh-CN" sz="3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defined in</a:t>
            </a:r>
            <a:r>
              <a:rPr lang="en-US" altLang="zh-CN" sz="3600" dirty="0">
                <a:ea typeface="宋体" pitchFamily="2" charset="-122"/>
              </a:rPr>
              <a:t> </a:t>
            </a:r>
            <a:r>
              <a:rPr lang="en-US" altLang="zh-CN" sz="3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3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openfile.h</a:t>
            </a:r>
            <a:endParaRPr lang="en-US" altLang="zh-CN" sz="360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Organization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A typical file system includes 5 levels: 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logical file system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file organization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en-US" sz="3600" dirty="0">
                <a:latin typeface="Baskerville Old Face" pitchFamily="18" charset="0"/>
              </a:rPr>
              <a:t>modules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basic file system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I/O control 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device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>
              <a:latin typeface="Baskerville Old Fac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6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93678"/>
            <a:ext cx="10972799" cy="462698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integer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seekPosition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and the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pointer to the file header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-node) of the file are the data members of an open file.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Header for this file 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seekPosition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Current position within the file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constructor of the class loads the 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-node of the file from the disk and set the seek position to 0.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27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sector)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29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30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(sector);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31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seekPosition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0;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32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sector number for the 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-node is provided by the higher level module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</a:t>
            </a:r>
          </a:p>
          <a:p>
            <a:pPr eaLnBrk="1" hangingPunct="1">
              <a:lnSpc>
                <a:spcPct val="95000"/>
              </a:lnSpc>
            </a:pPr>
            <a:endParaRPr lang="en-US" altLang="zh-CN" sz="2400" dirty="0">
              <a:solidFill>
                <a:srgbClr val="990000"/>
              </a:solidFill>
              <a:ea typeface="宋体" pitchFamily="2" charset="-122"/>
            </a:endParaRPr>
          </a:p>
          <a:p>
            <a:pPr eaLnBrk="1" hangingPunct="1">
              <a:lnSpc>
                <a:spcPct val="95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469" y="1143000"/>
            <a:ext cx="9978081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Functions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Read(..)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Write(..)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are implemented by using functions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ReadAt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(..)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WriteAt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(..)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respectively.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ReadAt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(char *into,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int position) 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char *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if ((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&lt;= 0) || (position &gt;=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	return 0; 		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check request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((position +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&gt;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position;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DEBUG('f', "Reading %d bytes at %d, from file of length %d.\n", 		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position,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9602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divRoundDown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(position,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divRoundDown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(position +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- 1,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1 +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//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 in all the full and partial sectors that we need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char[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for 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++)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ByteToSector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				&amp;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//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copy the part we want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bcopy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(&amp;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[position - 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)], into,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delete []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return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211" y="1233489"/>
            <a:ext cx="8042188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38200"/>
            <a:ext cx="5613400" cy="58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934200" y="1447800"/>
            <a:ext cx="2133600" cy="9906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55462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directory structure of the Nachos file system is very simple: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there is one directory and all files belong to this directory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data structure of </a:t>
            </a:r>
            <a:r>
              <a:rPr lang="en-US" altLang="zh-CN" sz="24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directory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is defined in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../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directory.h</a:t>
            </a: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51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 Directory {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52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53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Directory(int size);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Initialize an empty directory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54 					// with space for "size" files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55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˜Directory();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De-allocate the directory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57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*file);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Init directory contents from disk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58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*file);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Write modifications to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59 					// directory contents back to disk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330" y="990600"/>
            <a:ext cx="10132540" cy="5257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61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Find(char *name);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Find the sector number of the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62 					//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for file: "name"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64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Add(char *name, 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newSector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Add a file name into the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66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Remove(char *name);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Remove a file from the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68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List();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	// Print the names of all the files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69 					// in the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70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Print();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// Verbose print of the contents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71 					// of the directory -- all the file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72					// names and their contents.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90600"/>
            <a:ext cx="10715368" cy="5257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74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private: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75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// Number of directory entries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76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DirectoryEntry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*table;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Table of pairs: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77 					// &lt;file name, file header location&gt;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78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79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FindIndex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(char *name);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Find the index into the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80 						// table corresponding to "name"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81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311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Private data member</a:t>
            </a:r>
            <a:r>
              <a:rPr lang="en-US" altLang="zh-CN" sz="2400" dirty="0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is a pointer to a table of </a:t>
            </a:r>
            <a:r>
              <a:rPr lang="en-US" altLang="zh-CN" sz="2400" u="sng" dirty="0">
                <a:latin typeface="Baskerville Old Face" pitchFamily="18" charset="0"/>
                <a:ea typeface="宋体" pitchFamily="2" charset="-122"/>
              </a:rPr>
              <a:t>file-name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400" u="sng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u="sng" dirty="0">
                <a:latin typeface="Baskerville Old Face" pitchFamily="18" charset="0"/>
                <a:ea typeface="宋体" pitchFamily="2" charset="-122"/>
              </a:rPr>
              <a:t>-node sector number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pairs called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DirectoryEntry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32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DirectoryEntry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33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34 	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inUse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// Is this directory entry in use?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35 	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sector;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// Location on disk to find the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36 				//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for this file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37 	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char name[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FileNameMaxLen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+ 1];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Text name for file,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					//with +1 for the trailing ’\0’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39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4316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 Directory::Directory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 Initialize a directory; initially, the directory is completely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	empty.  If the disk is being formatted, an empty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	is all we need, but otherwise, we need to call </a:t>
            </a:r>
            <a:r>
              <a:rPr lang="en-US" altLang="zh-CN" sz="2400" dirty="0" err="1">
                <a:ea typeface="宋体" pitchFamily="2" charset="-122"/>
              </a:rPr>
              <a:t>FetchFrom</a:t>
            </a:r>
            <a:r>
              <a:rPr lang="en-US" altLang="zh-CN" sz="2400" dirty="0">
                <a:ea typeface="宋体" pitchFamily="2" charset="-122"/>
              </a:rPr>
              <a:t> in order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	to initialize it from disk.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	"size" is the number of entries in the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Directory::Directory(int size)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table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DirectoryEntry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[size];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size;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for 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table[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inUse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Organization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3488"/>
            <a:ext cx="10972799" cy="49387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2060"/>
                </a:solidFill>
                <a:latin typeface="Baskerville Old Face" pitchFamily="18" charset="0"/>
              </a:rPr>
              <a:t>The Nachos file system implementation has </a:t>
            </a:r>
            <a:r>
              <a:rPr lang="en-US" altLang="zh-CN" sz="3200" dirty="0">
                <a:solidFill>
                  <a:srgbClr val="002060"/>
                </a:solidFill>
                <a:latin typeface="Baskerville Old Face" pitchFamily="18" charset="0"/>
                <a:ea typeface="宋体" pitchFamily="2" charset="-122"/>
              </a:rPr>
              <a:t>7</a:t>
            </a:r>
            <a:r>
              <a:rPr lang="en-US" altLang="en-US" sz="3200" dirty="0">
                <a:solidFill>
                  <a:srgbClr val="002060"/>
                </a:solidFill>
                <a:latin typeface="Baskerville Old Face" pitchFamily="18" charset="0"/>
              </a:rPr>
              <a:t> modules</a:t>
            </a:r>
            <a:r>
              <a:rPr lang="zh-CN" altLang="en-US" sz="3200" dirty="0">
                <a:solidFill>
                  <a:srgbClr val="002060"/>
                </a:solidFill>
                <a:latin typeface="Baskerville Old Face" pitchFamily="18" charset="0"/>
                <a:ea typeface="宋体" pitchFamily="2" charset="-122"/>
              </a:rPr>
              <a:t>：</a:t>
            </a:r>
            <a:endParaRPr lang="en-US" altLang="en-US" sz="3200" dirty="0">
              <a:solidFill>
                <a:srgbClr val="002060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FileSys</a:t>
            </a:r>
            <a:r>
              <a:rPr lang="en-US" altLang="zh-CN" sz="3200" dirty="0" err="1">
                <a:latin typeface="Baskerville Old Face" pitchFamily="18" charset="0"/>
                <a:ea typeface="宋体" pitchFamily="2" charset="-122"/>
              </a:rPr>
              <a:t>tem</a:t>
            </a:r>
            <a:endParaRPr lang="en-US" altLang="en-US" sz="32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OpenFile</a:t>
            </a:r>
            <a:endParaRPr lang="en-US" altLang="en-US" sz="3200" dirty="0">
              <a:latin typeface="Baskerville Old Face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FileHeader</a:t>
            </a:r>
            <a:endParaRPr lang="en-US" altLang="en-US" sz="3200" dirty="0">
              <a:latin typeface="Baskerville Old Face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BitMap</a:t>
            </a:r>
            <a:endParaRPr lang="en-US" altLang="en-US" sz="3200" dirty="0">
              <a:latin typeface="Baskerville Old Face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SynchDisk</a:t>
            </a:r>
            <a:endParaRPr lang="en-US" altLang="en-US" sz="3200" dirty="0">
              <a:latin typeface="Baskerville Old Face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Disk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>
              <a:latin typeface="Baskerville Old Fac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70812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6354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Functions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Add(..)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and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Remove(..)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are used to add and remove a directory entry.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8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129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Directory::Add(char *name, 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newSector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132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FindIndex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(name) != -1)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133 	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FALSE;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135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for 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136 	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(!table[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inUse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137		   	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inUse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TRUE;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138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strncpy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(table[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].name, name,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FileNameMaxLen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139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].sector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newSector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140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TRUE;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141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142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FALSE;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no space. Fix when we have extensible files.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143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8492" y="1233489"/>
            <a:ext cx="7893907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25" y="914402"/>
            <a:ext cx="5499448" cy="57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55302" name="Oval 4"/>
          <p:cNvSpPr>
            <a:spLocks noChangeArrowheads="1"/>
          </p:cNvSpPr>
          <p:nvPr/>
        </p:nvSpPr>
        <p:spPr bwMode="auto">
          <a:xfrm>
            <a:off x="5105400" y="781050"/>
            <a:ext cx="1828800" cy="8763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There are </a:t>
            </a:r>
            <a:r>
              <a:rPr lang="en-US" altLang="zh-CN" sz="4000" u="sng" dirty="0">
                <a:latin typeface="Baskerville Old Face" pitchFamily="18" charset="0"/>
                <a:ea typeface="宋体" pitchFamily="2" charset="-122"/>
              </a:rPr>
              <a:t>two open file pointers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 associated with the file system: </a:t>
            </a:r>
          </a:p>
          <a:p>
            <a:pPr lvl="1"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one for the </a:t>
            </a:r>
            <a:r>
              <a:rPr lang="en-US" altLang="zh-CN" sz="4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 bit map file</a:t>
            </a:r>
            <a:r>
              <a:rPr lang="en-US" altLang="zh-CN" sz="4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and the other for the </a:t>
            </a:r>
            <a:r>
              <a:rPr lang="en-US" altLang="zh-CN" sz="4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 file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. </a:t>
            </a:r>
          </a:p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These two files are always open while the file system exists.</a:t>
            </a:r>
          </a:p>
          <a:p>
            <a:pPr eaLnBrk="1" hangingPunct="1"/>
            <a:endParaRPr lang="en-US" altLang="zh-CN" sz="40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80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FileSystem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FileSystem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(bool format)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82 	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DEBUG(’f’, "Initializing the file system.\n");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83 	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(format)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84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85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 *directory = new Directory(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NumDirEntries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86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87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89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DEBUG(’f’, "Formatting the file system.\n");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constructor first creates a bit map and a directory (not files yet) in lines 84-85.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Lines 86-87 creates 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-nodes for the bit map file and the directory file.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9788" lvl="1" indent="-49530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91 	    // First, allocate space for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FileHeaders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for the directory and bitmap</a:t>
            </a:r>
          </a:p>
          <a:p>
            <a:pPr marL="839788" lvl="1" indent="-49530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92 	    // (make sure no one else grabs these!)</a:t>
            </a:r>
          </a:p>
          <a:p>
            <a:pPr marL="839788" lvl="1" indent="-49530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93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-&gt;Mark(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marL="839788" lvl="1" indent="-49530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94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		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-&gt;Mark(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marL="839788" lvl="1" indent="-495300" eaLnBrk="1" hangingPunct="1">
              <a:buFont typeface="Wingdings" pitchFamily="2" charset="2"/>
              <a:buAutoNum type="arabicPlain" startAt="94"/>
            </a:pP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  <a:p>
            <a:pPr marL="571500" indent="-571500" eaLnBrk="1" hangingPunct="1"/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and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are defined as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0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, respectively.</a:t>
            </a:r>
          </a:p>
          <a:p>
            <a:pPr marL="571500" indent="-571500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Lines 93-94 mark sector 0 and sector 1 of the hard disk.</a:t>
            </a:r>
          </a:p>
          <a:p>
            <a:pPr marL="839788" lvl="1" indent="-495300" eaLnBrk="1" hangingPunct="1">
              <a:buNone/>
            </a:pPr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  <a:p>
            <a:pPr marL="571500" indent="-571500" eaLnBrk="1" hangingPunct="1"/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876" y="1233489"/>
            <a:ext cx="11374394" cy="4626984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96 		// Second, allocate space for the data blocks containing the contents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97 		// of the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and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files. There better be enough space!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99 	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ASSERT(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-&gt;Allocate(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100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ASSERT(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-&gt;Allocate(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102 	// Flush the bitmap and directory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FileHeaders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back to disk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103 	// We need to do this before we can "Open" the file, since open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104		// reads the file header off of disk (and currently the disk has garbage on it!).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107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DEBUG(’f’, "Writing headers back to disk.\n");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108 	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109		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In lines 99-100, the 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disk space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for the bit map file and the directory file is allocated.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At this point, the </a:t>
            </a:r>
            <a:r>
              <a:rPr lang="en-US" altLang="zh-CN" sz="2000" dirty="0" err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-nodes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 of the bit map file and the directory file are valid.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In lines 108-109, their </a:t>
            </a:r>
            <a:r>
              <a:rPr lang="en-US" altLang="zh-CN" sz="20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-nodes (in memory) are written back to sectors 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0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1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0175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111	 	// OK to open the bitmap and directory files now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112 	// The file system operations assume these two files are left open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113		// while Nachos is running.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115 	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116 	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118	 	// Once we have the files "open", we can write the initial version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119 	// of each file back to disk. The directory at this point is completely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120 	// empty; but the bitmap has been changed to reflect the fact that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121 	// sectors on the disk have been allocated for the file headers and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122 	// to hold the file data for the directory and bitmap.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124 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DEBUG(’f’, "Writing bitmap and directory back to disk.\n");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125 	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	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// flush changes to disk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126 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directory-&gt;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askerville Old Face" pitchFamily="18" charset="0"/>
                <a:ea typeface="宋体" pitchFamily="2" charset="-122"/>
              </a:rPr>
              <a:t>Then, these files are opened by lines 115-116.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askerville Old Face" pitchFamily="18" charset="0"/>
                <a:ea typeface="宋体" pitchFamily="2" charset="-122"/>
              </a:rPr>
              <a:t>Now it is time to write the </a:t>
            </a:r>
            <a:r>
              <a:rPr lang="en-US" altLang="zh-CN" i="1" dirty="0">
                <a:latin typeface="Baskerville Old Face" pitchFamily="18" charset="0"/>
                <a:ea typeface="宋体" pitchFamily="2" charset="-122"/>
              </a:rPr>
              <a:t>contents </a:t>
            </a:r>
            <a:r>
              <a:rPr lang="en-US" altLang="zh-CN" dirty="0">
                <a:latin typeface="Baskerville Old Face" pitchFamily="18" charset="0"/>
                <a:ea typeface="宋体" pitchFamily="2" charset="-122"/>
              </a:rPr>
              <a:t>of the bit map file and the directory file to the data sectors allocated to them. This is done in line 125 and 126.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9602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128 	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DebugIsEnabled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(’f’))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129 	       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-&gt;Print();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130 	     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directory-&gt;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Print();}</a:t>
            </a:r>
            <a:endParaRPr lang="en-US" altLang="zh-CN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132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	     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delete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 delete directory;  delete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 delete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137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 else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138  // if we are not formatting the disk, just open the files representing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139  // the bitmap and directory; these are left open while Nachos is running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140 	   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141 	   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142	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143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At this point, all information of these two files are saved in the disk. The </a:t>
            </a:r>
            <a:r>
              <a:rPr lang="en-US" altLang="zh-CN" sz="20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-nodes and the contents of each of them are consistent.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The data structures pointed by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directory,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and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sz="2000" dirty="0">
                <a:solidFill>
                  <a:srgbClr val="99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are not used any more and, thus, deleted (lines 132-135) before the function finishes.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FileSystem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::Create(char *name, 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initialSize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Directory *directory;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int sector;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bool success;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DEBUG('f', "Creating file %s, size %d\n", name,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initialSize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86" y="914401"/>
            <a:ext cx="54994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Organization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directory = new Directory(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NumDirEntries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directory-&gt;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if (directory-&gt;Find(name) != 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success = FALSE;		// file is already in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else 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sector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-&gt;Find();	// find a sector to hold the file header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	  if (sector == -1) 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   success = FALSE;		// no free block for file header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72678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2532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else if (!directory-&gt;Add(name, sector))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   	success = FALSE;		// no space in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else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	   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   if (!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-&gt;Allocate(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initialSize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   	success = FALSE;		// no space on disk for data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   else {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   	success = TRUE;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	//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everthing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worked, flush all changes back to disk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	    	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(sector); 	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	    	directory-&gt;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	    	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   }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   delete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delete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delete directory;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return success;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5DB6-0D65-4D57-AA10-D79EE9EB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DISK</a:t>
            </a:r>
            <a:r>
              <a:rPr lang="zh-CN" altLang="en-US"/>
              <a:t>初始化后仅存放</a:t>
            </a:r>
            <a:r>
              <a:rPr lang="en-US" altLang="zh-CN"/>
              <a:t>small</a:t>
            </a:r>
            <a:r>
              <a:rPr lang="zh-CN" altLang="en-US"/>
              <a:t>文件的典型结构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A5464C6-5F92-40F4-BB24-6E4BFFBB3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150409"/>
              </p:ext>
            </p:extLst>
          </p:nvPr>
        </p:nvGraphicFramePr>
        <p:xfrm>
          <a:off x="609600" y="945173"/>
          <a:ext cx="10750063" cy="532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49">
                  <a:extLst>
                    <a:ext uri="{9D8B030D-6E8A-4147-A177-3AD203B41FA5}">
                      <a16:colId xmlns:a16="http://schemas.microsoft.com/office/drawing/2014/main" val="2841277180"/>
                    </a:ext>
                  </a:extLst>
                </a:gridCol>
                <a:gridCol w="895838">
                  <a:extLst>
                    <a:ext uri="{9D8B030D-6E8A-4147-A177-3AD203B41FA5}">
                      <a16:colId xmlns:a16="http://schemas.microsoft.com/office/drawing/2014/main" val="177152747"/>
                    </a:ext>
                  </a:extLst>
                </a:gridCol>
                <a:gridCol w="8349676">
                  <a:extLst>
                    <a:ext uri="{9D8B030D-6E8A-4147-A177-3AD203B41FA5}">
                      <a16:colId xmlns:a16="http://schemas.microsoft.com/office/drawing/2014/main" val="1713328441"/>
                    </a:ext>
                  </a:extLst>
                </a:gridCol>
              </a:tblGrid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DISK Offset</a:t>
                      </a:r>
                    </a:p>
                    <a:p>
                      <a:r>
                        <a:rPr lang="en-US" altLang="zh-CN"/>
                        <a:t>(Hex)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扇区号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86803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0-3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MagicNumber 0x456789ab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20655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4-83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FreeMap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file header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dataSectors[0]=2</a:t>
                      </a:r>
                      <a:r>
                        <a:rPr lang="zh-CN" altLang="en-US"/>
                        <a:t>，空闲扇区文件的文件头固定存储在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号扇区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53087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84-103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Directory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file header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dataSectors[0]=3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dataSectors[1]=4</a:t>
                      </a:r>
                      <a:r>
                        <a:rPr lang="zh-CN" altLang="en-US"/>
                        <a:t>，目录文件的文件头固定存储在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号扇区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48758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104-183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FreeMap</a:t>
                      </a:r>
                      <a:r>
                        <a:rPr lang="zh-CN" altLang="en-US"/>
                        <a:t>的文件内容。磁盘大小：</a:t>
                      </a:r>
                      <a:r>
                        <a:rPr lang="en-US" altLang="zh-CN"/>
                        <a:t>128*8*128=128KB=131072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925640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184-283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3-4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Directory</a:t>
                      </a:r>
                      <a:r>
                        <a:rPr lang="zh-CN" altLang="en-US"/>
                        <a:t>的内容。最多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个目录项，每个目录项固定占</a:t>
                      </a:r>
                      <a:r>
                        <a:rPr lang="en-US" altLang="zh-CN"/>
                        <a:t>20</a:t>
                      </a:r>
                      <a:r>
                        <a:rPr lang="zh-CN" altLang="en-US"/>
                        <a:t>个字节，共</a:t>
                      </a:r>
                      <a:r>
                        <a:rPr lang="en-US" altLang="zh-CN"/>
                        <a:t>200</a:t>
                      </a:r>
                      <a:r>
                        <a:rPr lang="zh-CN" altLang="en-US"/>
                        <a:t>字节，占用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个扇区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39508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284-303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</a:t>
                      </a:r>
                      <a:r>
                        <a:rPr lang="en-US" altLang="zh-CN"/>
                        <a:t>small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file header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dataSectors[0]=6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18231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304-383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</a:t>
                      </a:r>
                      <a:r>
                        <a:rPr lang="en-US" altLang="zh-CN"/>
                        <a:t>small</a:t>
                      </a:r>
                      <a:r>
                        <a:rPr lang="zh-CN" altLang="en-US"/>
                        <a:t>的内容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实际占用</a:t>
                      </a:r>
                      <a:r>
                        <a:rPr lang="en-US" altLang="zh-CN"/>
                        <a:t>38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6490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BB22152-3D73-4C6A-9809-CF12F6640735}"/>
              </a:ext>
            </a:extLst>
          </p:cNvPr>
          <p:cNvSpPr txBox="1"/>
          <p:nvPr/>
        </p:nvSpPr>
        <p:spPr>
          <a:xfrm>
            <a:off x="1186962" y="6289684"/>
            <a:ext cx="88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磁盘结构预定义的扇区号；  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en-US" altLang="zh-CN"/>
              <a:t> </a:t>
            </a:r>
            <a:r>
              <a:rPr lang="zh-CN" altLang="en-US"/>
              <a:t>未预定义，但代码实现的方式导致总是为这些扇区号</a:t>
            </a:r>
          </a:p>
        </p:txBody>
      </p:sp>
    </p:spTree>
    <p:extLst>
      <p:ext uri="{BB962C8B-B14F-4D97-AF65-F5344CB8AC3E}">
        <p14:creationId xmlns:p14="http://schemas.microsoft.com/office/powerpoint/2010/main" val="4175258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DC768-D71F-41F8-84AA-CB0A9437AB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8070" y="87923"/>
            <a:ext cx="10313376" cy="6523892"/>
          </a:xfrm>
        </p:spPr>
        <p:txBody>
          <a:bodyPr/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u1@ubuntu:~/oscp/nachos-3.4-ualr-lw/code/filesys$ hd DISK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00000000  </a:t>
            </a:r>
            <a:r>
              <a:rPr lang="en-US" altLang="zh-CN" sz="20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ab 89 67 45 </a:t>
            </a:r>
            <a:r>
              <a:rPr lang="en-US" altLang="zh-CN" sz="2000" b="1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80 00 00 00  01 00 00 00 02 00 00 00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 |..gE</a:t>
            </a:r>
            <a:r>
              <a:rPr lang="en-US" altLang="zh-CN" sz="2000" b="1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00000010  </a:t>
            </a:r>
            <a:r>
              <a:rPr lang="en-US" altLang="zh-CN" sz="2000" b="1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00000080  </a:t>
            </a:r>
            <a:r>
              <a:rPr lang="en-US" altLang="zh-CN" sz="2000" b="1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</a:t>
            </a:r>
            <a:r>
              <a:rPr lang="en-US" altLang="zh-CN" sz="2000" b="1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c8 00 00 00  02 00 00 00 03 00 00 00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 |</a:t>
            </a:r>
            <a:r>
              <a:rPr lang="en-US" altLang="zh-CN" sz="2000" b="1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</a:t>
            </a:r>
            <a:r>
              <a:rPr lang="en-US" altLang="zh-CN" sz="2000" b="1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00000090  </a:t>
            </a:r>
            <a:r>
              <a:rPr lang="en-US" altLang="zh-CN" sz="2000" b="1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04 00 00 00 00 00 00 00  00 00 00 00 00 00 00 00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000000a0  </a:t>
            </a:r>
            <a:r>
              <a:rPr lang="en-US" altLang="zh-CN" sz="2000" b="1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00000100  </a:t>
            </a:r>
            <a:r>
              <a:rPr lang="en-US" altLang="zh-CN" sz="2000" b="1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</a:t>
            </a:r>
            <a:r>
              <a:rPr lang="en-US" altLang="zh-CN" sz="2000" b="1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7f 00 00 00  00 00 00 00 00 00 00 00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|</a:t>
            </a:r>
            <a:r>
              <a:rPr lang="en-US" altLang="zh-CN" sz="2000" b="1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</a:t>
            </a:r>
            <a:r>
              <a:rPr lang="en-US" altLang="zh-CN" sz="2000" b="1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00000110  </a:t>
            </a:r>
            <a:r>
              <a:rPr lang="en-US" altLang="zh-CN" sz="2000" b="1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00000180  </a:t>
            </a:r>
            <a:r>
              <a:rPr lang="en-US" altLang="zh-CN" sz="2000" b="1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01 00 00 00  05 00 00 00 73 6d 61 6c  |............smal|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00000190  6c 00 00 00 00 00 00 00  00 00 00 00 00 00 00 00  |l...............|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000001a0  00 00 00 00 00 00 00 00  00 00 00 00 00 00 00 00  |................|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00000280  00 00 00 00 </a:t>
            </a:r>
            <a:r>
              <a:rPr lang="en-US" altLang="zh-CN" sz="2000" b="1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26 00 00 00  01 00 00 00 06 00 00 00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|....</a:t>
            </a:r>
            <a:r>
              <a:rPr lang="en-US" altLang="zh-CN" sz="2000" b="1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&amp;...........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00000290  </a:t>
            </a:r>
            <a:r>
              <a:rPr lang="en-US" altLang="zh-CN" sz="2000" b="1" i="1" u="sng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38 d3 63 08 </a:t>
            </a:r>
            <a:r>
              <a:rPr lang="en-US" altLang="zh-CN" sz="2000" b="1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00 00 00 00  00 00 00 00 00 00 00 00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8.c.............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000002a0  </a:t>
            </a:r>
            <a:r>
              <a:rPr lang="en-US" altLang="zh-CN" sz="2000" b="1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00000300  </a:t>
            </a:r>
            <a:r>
              <a:rPr lang="en-US" altLang="zh-CN" sz="2000" b="1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</a:t>
            </a:r>
            <a:r>
              <a:rPr lang="en-US" altLang="zh-CN" sz="20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28 73 6d 61  6c 6c 20 73 6d 61 6c 6c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</a:t>
            </a:r>
            <a:r>
              <a:rPr lang="en-US" altLang="zh-CN" sz="20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(small small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00000310  </a:t>
            </a:r>
            <a:r>
              <a:rPr lang="en-US" altLang="zh-CN" sz="20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20 73 6d 61 6c 6c 20 73  6d 61 6c 6c 20 73 6d 61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small small sma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00000320  </a:t>
            </a:r>
            <a:r>
              <a:rPr lang="en-US" altLang="zh-CN" sz="20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6c 6c 20 73 6d 61 6c 6c  29 0a 00 00 00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ll small).......|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00000330  </a:t>
            </a:r>
            <a:r>
              <a:rPr lang="en-US" altLang="zh-CN" sz="20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endParaRPr lang="zh-CN" altLang="en-US" sz="2000" b="1">
              <a:latin typeface="幼圆" panose="02010509060101010101" pitchFamily="49" charset="-122"/>
              <a:ea typeface="幼圆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0D252-3AD1-42B2-9A3B-99276ACDDE34}"/>
              </a:ext>
            </a:extLst>
          </p:cNvPr>
          <p:cNvSpPr txBox="1"/>
          <p:nvPr/>
        </p:nvSpPr>
        <p:spPr>
          <a:xfrm>
            <a:off x="10436468" y="246185"/>
            <a:ext cx="1626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魔数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0: FreeMap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header</a:t>
            </a: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r>
              <a:rPr lang="en-US" altLang="zh-CN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Directory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header</a:t>
            </a: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紫</a:t>
            </a:r>
            <a:r>
              <a:rPr lang="en-US" altLang="zh-CN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FreeMap</a:t>
            </a: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的文件内容</a:t>
            </a:r>
            <a:endParaRPr lang="en-US" altLang="zh-CN" sz="16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3-4:  Directory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棕</a:t>
            </a:r>
            <a:r>
              <a:rPr lang="en-US" altLang="zh-CN" sz="160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5: small</a:t>
            </a:r>
            <a:r>
              <a:rPr lang="zh-CN" altLang="en-US" sz="160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header</a:t>
            </a: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深蓝</a:t>
            </a:r>
            <a:r>
              <a:rPr lang="en-US" altLang="zh-CN" sz="1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6: small</a:t>
            </a:r>
            <a:r>
              <a:rPr lang="zh-CN" altLang="en-US" sz="1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</a:p>
        </p:txBody>
      </p:sp>
    </p:spTree>
    <p:extLst>
      <p:ext uri="{BB962C8B-B14F-4D97-AF65-F5344CB8AC3E}">
        <p14:creationId xmlns:p14="http://schemas.microsoft.com/office/powerpoint/2010/main" val="4081904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3153B-655B-48F3-A6A7-6F8F23F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前页</a:t>
            </a:r>
            <a:r>
              <a:rPr lang="en-US" altLang="zh-CN"/>
              <a:t>DISK</a:t>
            </a:r>
            <a:r>
              <a:rPr lang="zh-CN" altLang="en-US"/>
              <a:t>偏移量</a:t>
            </a:r>
            <a:r>
              <a:rPr lang="en-US" altLang="zh-CN"/>
              <a:t>0x290-293</a:t>
            </a:r>
            <a:r>
              <a:rPr lang="zh-CN" altLang="en-US"/>
              <a:t>数字问题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2F2C6-5B1B-4FD7-8034-D9938070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3488"/>
            <a:ext cx="10972799" cy="5325573"/>
          </a:xfrm>
        </p:spPr>
        <p:txBody>
          <a:bodyPr/>
          <a:lstStyle/>
          <a:p>
            <a:r>
              <a:rPr lang="zh-CN" altLang="en-US" sz="2400"/>
              <a:t>这是因为</a:t>
            </a:r>
            <a:r>
              <a:rPr lang="en-US" altLang="zh-CN" sz="2400"/>
              <a:t>FileHeader</a:t>
            </a:r>
            <a:r>
              <a:rPr lang="zh-CN" altLang="en-US" sz="2400"/>
              <a:t>类中</a:t>
            </a:r>
            <a:r>
              <a:rPr lang="en-US" altLang="zh-CN" sz="2400"/>
              <a:t>int dataSectors[NumDirect]</a:t>
            </a:r>
            <a:r>
              <a:rPr lang="zh-CN" altLang="en-US" sz="2400"/>
              <a:t>未初始化造成的</a:t>
            </a:r>
            <a:endParaRPr lang="en-US" altLang="zh-CN" sz="2400"/>
          </a:p>
          <a:p>
            <a:r>
              <a:rPr lang="zh-CN" altLang="en-US" sz="2400"/>
              <a:t>其值并不固定</a:t>
            </a:r>
            <a:endParaRPr lang="en-US" altLang="zh-CN" sz="2400"/>
          </a:p>
          <a:p>
            <a:r>
              <a:rPr lang="zh-CN" altLang="en-US" sz="2400"/>
              <a:t>因为文件</a:t>
            </a:r>
            <a:r>
              <a:rPr lang="en-US" altLang="zh-CN" sz="2400"/>
              <a:t>small</a:t>
            </a:r>
            <a:r>
              <a:rPr lang="zh-CN" altLang="en-US" sz="2400"/>
              <a:t>只有</a:t>
            </a:r>
            <a:r>
              <a:rPr lang="en-US" altLang="zh-CN" sz="2400"/>
              <a:t>38</a:t>
            </a:r>
            <a:r>
              <a:rPr lang="zh-CN" altLang="en-US" sz="2400"/>
              <a:t>个字节，</a:t>
            </a:r>
            <a:r>
              <a:rPr lang="en-US" altLang="zh-CN" sz="2400"/>
              <a:t>1</a:t>
            </a:r>
            <a:r>
              <a:rPr lang="zh-CN" altLang="en-US" sz="2400"/>
              <a:t>个扇区，因此</a:t>
            </a:r>
            <a:r>
              <a:rPr lang="en-US" altLang="zh-CN" sz="2400"/>
              <a:t>0x290-293</a:t>
            </a:r>
            <a:r>
              <a:rPr lang="zh-CN" altLang="en-US" sz="2400"/>
              <a:t>，也就是</a:t>
            </a:r>
            <a:r>
              <a:rPr lang="en-US" altLang="zh-CN" sz="2400"/>
              <a:t>small</a:t>
            </a:r>
            <a:r>
              <a:rPr lang="zh-CN" altLang="en-US" sz="2400"/>
              <a:t>的文件头中的</a:t>
            </a:r>
            <a:r>
              <a:rPr lang="en-US" altLang="zh-CN" sz="2400"/>
              <a:t>dataSectors[1]</a:t>
            </a:r>
            <a:r>
              <a:rPr lang="zh-CN" altLang="en-US" sz="2400"/>
              <a:t>未定义，其值不影响文件系统的解析</a:t>
            </a:r>
            <a:endParaRPr lang="en-US" altLang="zh-CN" sz="2400"/>
          </a:p>
          <a:p>
            <a:r>
              <a:rPr lang="zh-CN" altLang="en-US" sz="2400"/>
              <a:t>若为了干净，可自己初始化为</a:t>
            </a:r>
            <a:r>
              <a:rPr lang="en-US" altLang="zh-CN" sz="2400"/>
              <a:t>0</a:t>
            </a:r>
            <a:r>
              <a:rPr lang="zh-CN" altLang="en-US" sz="2400"/>
              <a:t>。比如添加下面这样的</a:t>
            </a:r>
            <a:r>
              <a:rPr lang="en-US" altLang="zh-CN" sz="2400"/>
              <a:t>FileHeader</a:t>
            </a:r>
            <a:r>
              <a:rPr lang="zh-CN" altLang="en-US" sz="2400"/>
              <a:t>构造函数：</a:t>
            </a:r>
            <a:endParaRPr lang="en-US" altLang="zh-CN" sz="2400"/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FileHeader::FileHeader()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    memset(dataSectors, 0, sizeof(dataSectors));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}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38290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1A42-2C7D-4D99-A680-101AEFFCF246}"/>
              </a:ext>
            </a:extLst>
          </p:cNvPr>
          <p:cNvSpPr txBox="1"/>
          <p:nvPr/>
        </p:nvSpPr>
        <p:spPr>
          <a:xfrm>
            <a:off x="606670" y="58846"/>
            <a:ext cx="112541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u1@ubuntu:~/oscp/nachos-3.4-ualr-lw/code/filesys$ ./nachos -D</a:t>
            </a:r>
          </a:p>
          <a:p>
            <a:r>
              <a:rPr lang="en-US" altLang="zh-CN" sz="1600" b="1">
                <a:solidFill>
                  <a:srgbClr val="0070C0"/>
                </a:solidFill>
              </a:rPr>
              <a:t>Bit map file header:</a:t>
            </a:r>
          </a:p>
          <a:p>
            <a:r>
              <a:rPr lang="en-US" altLang="zh-CN" sz="1600" b="1">
                <a:solidFill>
                  <a:srgbClr val="0070C0"/>
                </a:solidFill>
              </a:rPr>
              <a:t>FileHeader contents.  File size: 128.  File blocks:</a:t>
            </a:r>
          </a:p>
          <a:p>
            <a:r>
              <a:rPr lang="en-US" altLang="zh-CN" sz="1600" b="1">
                <a:solidFill>
                  <a:srgbClr val="0070C0"/>
                </a:solidFill>
              </a:rPr>
              <a:t>2 </a:t>
            </a:r>
          </a:p>
          <a:p>
            <a:r>
              <a:rPr lang="en-US" altLang="zh-CN" sz="1600" b="1">
                <a:solidFill>
                  <a:srgbClr val="7030A0"/>
                </a:solidFill>
              </a:rPr>
              <a:t>File contents:</a:t>
            </a:r>
          </a:p>
          <a:p>
            <a:r>
              <a:rPr lang="en-US" altLang="zh-CN" sz="1600" b="1">
                <a:solidFill>
                  <a:srgbClr val="7030A0"/>
                </a:solidFill>
              </a:rPr>
              <a:t>\7f\0\0\0\0\0\0\0\0\0\0\0\0\0\0\0\0\0\0\0\0\0\0\0\0\0\0\0\0\0\0\0\0\0\0\0\0\0\0\0\0\0\0\0\0\0\0\0\0\0\0\0\0\0\0\0\0\0\0\0\0\0\0\0\0\0\0\0\0\0\0\0\0\0\0\0\0\0\0\0\0\0\0\0\0\0\0\0\0\0\0\0\0\0\0\0\0\0\0\0\0\0\0\0\0\0\0\0\0\0\0\0\0\0\0\0\0\0\0\0\0\0\0\0\0\0\0\0</a:t>
            </a:r>
          </a:p>
          <a:p>
            <a:r>
              <a:rPr lang="en-US" altLang="zh-CN" sz="1600" b="1">
                <a:solidFill>
                  <a:srgbClr val="00B050"/>
                </a:solidFill>
              </a:rPr>
              <a:t>Directory file header:</a:t>
            </a:r>
          </a:p>
          <a:p>
            <a:r>
              <a:rPr lang="en-US" altLang="zh-CN" sz="1600" b="1">
                <a:solidFill>
                  <a:srgbClr val="00B050"/>
                </a:solidFill>
              </a:rPr>
              <a:t>FileHeader contents.  File size: 200.  File blocks:</a:t>
            </a:r>
          </a:p>
          <a:p>
            <a:r>
              <a:rPr lang="en-US" altLang="zh-CN" sz="1600" b="1">
                <a:solidFill>
                  <a:srgbClr val="00B050"/>
                </a:solidFill>
              </a:rPr>
              <a:t>3 4 </a:t>
            </a:r>
          </a:p>
          <a:p>
            <a:r>
              <a:rPr lang="en-US" altLang="zh-CN" sz="1600" b="1"/>
              <a:t>File contents:</a:t>
            </a:r>
          </a:p>
          <a:p>
            <a:r>
              <a:rPr lang="en-US" altLang="zh-CN" sz="1600" b="1"/>
              <a:t>\1\0\0\0\5\0\0\0small\0\0\0\0\0\0\0\0\0\0\0\0\0\0\0\0\0\0\0\0\0\0\0\0\0\0\0\0\0\0\0\0\0\0\0\0\0\0\0\0\0\0\0\0\0\0\0\0\0\0\0\0\0\0\0\0\0\0\0\0\0\0\0\0\0\0\0\0\0\0\0\0\0\0\0\0\0\0\0\0\0\0\0\0\0\0\0\0\0\0\0\0\0\0\0\0\0\0\0\0\0\0\0\0\0\0\0\0\0\0\0\0\0\0\0</a:t>
            </a:r>
          </a:p>
          <a:p>
            <a:r>
              <a:rPr lang="en-US" altLang="zh-CN" sz="1600" b="1"/>
              <a:t>\0\0\0\0\0\0\0\0\0\0\0\0\0\0\0\0\0\0\0\0\0\0\0\0\0\0\0\0\0\0\0\0\0\0\0\0\0\0\0\0\0\0\0\0\0\0\0\0\0\0\0\0\0\0\0\0\0\0\0\0\0\0\0\0\0\0\0\0\0\0\0\0</a:t>
            </a:r>
          </a:p>
          <a:p>
            <a:r>
              <a:rPr lang="en-US" altLang="zh-CN" sz="1600" b="1">
                <a:solidFill>
                  <a:srgbClr val="7030A0"/>
                </a:solidFill>
              </a:rPr>
              <a:t>Bitmap set:</a:t>
            </a:r>
          </a:p>
          <a:p>
            <a:r>
              <a:rPr lang="en-US" altLang="zh-CN" sz="1600" b="1">
                <a:solidFill>
                  <a:srgbClr val="7030A0"/>
                </a:solidFill>
              </a:rPr>
              <a:t>0, 1, 2, 3, 4, 5, 6, </a:t>
            </a:r>
          </a:p>
          <a:p>
            <a:r>
              <a:rPr lang="en-US" altLang="zh-CN" sz="1600" b="1"/>
              <a:t>Directory contents:</a:t>
            </a:r>
          </a:p>
          <a:p>
            <a:r>
              <a:rPr lang="en-US" altLang="zh-CN" sz="1600" b="1"/>
              <a:t>Name: small, Sector: 5</a:t>
            </a:r>
          </a:p>
          <a:p>
            <a:r>
              <a:rPr lang="en-US" altLang="zh-CN" sz="1600" b="1">
                <a:solidFill>
                  <a:srgbClr val="993300"/>
                </a:solidFill>
              </a:rPr>
              <a:t>FileHeader contents.  File size: 38.  File blocks:</a:t>
            </a:r>
          </a:p>
          <a:p>
            <a:r>
              <a:rPr lang="en-US" altLang="zh-CN" sz="1600" b="1">
                <a:solidFill>
                  <a:srgbClr val="993300"/>
                </a:solidFill>
              </a:rPr>
              <a:t>6 </a:t>
            </a:r>
          </a:p>
          <a:p>
            <a:r>
              <a:rPr lang="en-US" altLang="zh-CN" sz="1600" b="1">
                <a:solidFill>
                  <a:srgbClr val="002060"/>
                </a:solidFill>
              </a:rPr>
              <a:t>File contents:</a:t>
            </a:r>
          </a:p>
          <a:p>
            <a:r>
              <a:rPr lang="en-US" altLang="zh-CN" sz="1600" b="1">
                <a:solidFill>
                  <a:srgbClr val="002060"/>
                </a:solidFill>
              </a:rPr>
              <a:t>(small small small small small small)\a</a:t>
            </a:r>
          </a:p>
        </p:txBody>
      </p:sp>
    </p:spTree>
    <p:extLst>
      <p:ext uri="{BB962C8B-B14F-4D97-AF65-F5344CB8AC3E}">
        <p14:creationId xmlns:p14="http://schemas.microsoft.com/office/powerpoint/2010/main" val="29181253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7853" y="1233489"/>
            <a:ext cx="8054545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85827"/>
            <a:ext cx="5482206" cy="569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Organization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5074728" y="5667376"/>
            <a:ext cx="1926147" cy="8382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0175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control and data transfer of the device are handled by the corresponding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device controller</a:t>
            </a:r>
          </a:p>
          <a:p>
            <a:pPr eaLnBrk="1" hangingPunct="1"/>
            <a:endParaRPr lang="en-US" altLang="zh-CN" sz="1200" dirty="0">
              <a:solidFill>
                <a:schemeClr val="hlink"/>
              </a:solidFill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device driver</a:t>
            </a:r>
            <a:r>
              <a:rPr lang="en-US" altLang="zh-CN" sz="28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hides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the differences among various device controllers and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provides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a uniform interface for I/O requests.</a:t>
            </a:r>
          </a:p>
          <a:p>
            <a:pPr eaLnBrk="1" hangingPunct="1"/>
            <a:endParaRPr lang="en-US" altLang="zh-CN" sz="12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interrupt-driven I/O of hard disk is simulated by two modules: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Disk</a:t>
            </a:r>
            <a:r>
              <a:rPr lang="en-US" altLang="zh-CN" sz="2800" dirty="0">
                <a:solidFill>
                  <a:srgbClr val="99000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and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Module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is a simulator of </a:t>
            </a:r>
            <a:r>
              <a:rPr lang="en-US" altLang="zh-CN" sz="2800" u="sng" dirty="0">
                <a:latin typeface="Baskerville Old Face" pitchFamily="18" charset="0"/>
                <a:ea typeface="宋体" pitchFamily="2" charset="-122"/>
              </a:rPr>
              <a:t>the device controller and disk device itself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, which we simply call hard disk.</a:t>
            </a:r>
          </a:p>
          <a:p>
            <a:pPr lvl="1" eaLnBrk="1" hangingPunct="1"/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is part of the kernel I/O system which is responsible for queuing the blocked processes.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17728</TotalTime>
  <Words>6141</Words>
  <Application>Microsoft Office PowerPoint</Application>
  <PresentationFormat>宽屏</PresentationFormat>
  <Paragraphs>700</Paragraphs>
  <Slides>66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3" baseType="lpstr">
      <vt:lpstr>Gungsuh</vt:lpstr>
      <vt:lpstr>ＭＳ Ｐゴシック</vt:lpstr>
      <vt:lpstr>ＭＳ Ｐゴシック</vt:lpstr>
      <vt:lpstr>PMingLiU</vt:lpstr>
      <vt:lpstr>宋体</vt:lpstr>
      <vt:lpstr>微软雅黑</vt:lpstr>
      <vt:lpstr>幼圆</vt:lpstr>
      <vt:lpstr>Arial</vt:lpstr>
      <vt:lpstr>Baskerville Old Face</vt:lpstr>
      <vt:lpstr>Comic Sans MS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File System Implementation</vt:lpstr>
      <vt:lpstr>Outline</vt:lpstr>
      <vt:lpstr>File System Implementation</vt:lpstr>
      <vt:lpstr>File System Organization</vt:lpstr>
      <vt:lpstr>File System Organization</vt:lpstr>
      <vt:lpstr>File System Organization</vt:lpstr>
      <vt:lpstr>Outline</vt:lpstr>
      <vt:lpstr>File System Organization</vt:lpstr>
      <vt:lpstr>I/O Control and Devices</vt:lpstr>
      <vt:lpstr>I/O Control and Devices</vt:lpstr>
      <vt:lpstr>I/O Control and Devices</vt:lpstr>
      <vt:lpstr>I/O Control and Devices</vt:lpstr>
      <vt:lpstr>I/O Control and Devices</vt:lpstr>
      <vt:lpstr>I/O Control and Devices</vt:lpstr>
      <vt:lpstr>I/O Control and Devices</vt:lpstr>
      <vt:lpstr>I/O Control and Devices</vt:lpstr>
      <vt:lpstr>Outline</vt:lpstr>
      <vt:lpstr>File System Organization</vt:lpstr>
      <vt:lpstr>Kernel I/O Subsystem</vt:lpstr>
      <vt:lpstr>Kernel I/O Subsystem</vt:lpstr>
      <vt:lpstr>Kernel I/O Subsystem</vt:lpstr>
      <vt:lpstr>Kernel I/O Subsystem</vt:lpstr>
      <vt:lpstr>Kernel I/O Subsystem</vt:lpstr>
      <vt:lpstr>Outline</vt:lpstr>
      <vt:lpstr>Free Space Management</vt:lpstr>
      <vt:lpstr>File System Organization</vt:lpstr>
      <vt:lpstr>Free Space Management</vt:lpstr>
      <vt:lpstr>Free Space Management</vt:lpstr>
      <vt:lpstr>Outline</vt:lpstr>
      <vt:lpstr>File System Organization</vt:lpstr>
      <vt:lpstr>File Header (I-Node)</vt:lpstr>
      <vt:lpstr>File Header (I-Node)</vt:lpstr>
      <vt:lpstr>File Header (I-Node)</vt:lpstr>
      <vt:lpstr>File Header (I-Node)</vt:lpstr>
      <vt:lpstr>File Header (I-Node)</vt:lpstr>
      <vt:lpstr>File Header (I-Node)</vt:lpstr>
      <vt:lpstr>Outline</vt:lpstr>
      <vt:lpstr>File System Organization</vt:lpstr>
      <vt:lpstr>Open Files</vt:lpstr>
      <vt:lpstr>Open Files</vt:lpstr>
      <vt:lpstr>Open Files</vt:lpstr>
      <vt:lpstr>Open Files</vt:lpstr>
      <vt:lpstr>Outline</vt:lpstr>
      <vt:lpstr>File System Organization</vt:lpstr>
      <vt:lpstr>Directories</vt:lpstr>
      <vt:lpstr>Directories</vt:lpstr>
      <vt:lpstr>Directories</vt:lpstr>
      <vt:lpstr>Directories</vt:lpstr>
      <vt:lpstr>Directories</vt:lpstr>
      <vt:lpstr>Directories</vt:lpstr>
      <vt:lpstr>Outline</vt:lpstr>
      <vt:lpstr>File System Organization</vt:lpstr>
      <vt:lpstr>File System</vt:lpstr>
      <vt:lpstr>File System</vt:lpstr>
      <vt:lpstr>File System</vt:lpstr>
      <vt:lpstr>File System</vt:lpstr>
      <vt:lpstr>File System</vt:lpstr>
      <vt:lpstr>File System</vt:lpstr>
      <vt:lpstr>File System</vt:lpstr>
      <vt:lpstr>File System</vt:lpstr>
      <vt:lpstr>File System</vt:lpstr>
      <vt:lpstr>DISK初始化后仅存放small文件的典型结构</vt:lpstr>
      <vt:lpstr>PowerPoint 演示文稿</vt:lpstr>
      <vt:lpstr>前页DISK偏移量0x290-293数字问题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480</cp:revision>
  <cp:lastPrinted>2020-11-04T14:30:39Z</cp:lastPrinted>
  <dcterms:created xsi:type="dcterms:W3CDTF">2011-01-13T23:43:38Z</dcterms:created>
  <dcterms:modified xsi:type="dcterms:W3CDTF">2022-05-01T01:50:55Z</dcterms:modified>
</cp:coreProperties>
</file>