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331" r:id="rId2"/>
    <p:sldId id="291" r:id="rId3"/>
    <p:sldId id="292" r:id="rId4"/>
    <p:sldId id="293" r:id="rId5"/>
    <p:sldId id="297" r:id="rId6"/>
    <p:sldId id="299" r:id="rId7"/>
    <p:sldId id="300" r:id="rId8"/>
    <p:sldId id="295" r:id="rId9"/>
    <p:sldId id="296" r:id="rId10"/>
    <p:sldId id="298" r:id="rId11"/>
    <p:sldId id="301" r:id="rId12"/>
    <p:sldId id="302" r:id="rId13"/>
    <p:sldId id="284" r:id="rId14"/>
    <p:sldId id="285" r:id="rId15"/>
    <p:sldId id="286" r:id="rId16"/>
    <p:sldId id="287" r:id="rId17"/>
    <p:sldId id="288" r:id="rId18"/>
    <p:sldId id="289" r:id="rId19"/>
    <p:sldId id="303" r:id="rId20"/>
    <p:sldId id="304" r:id="rId21"/>
    <p:sldId id="404" r:id="rId22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/>
    <p:restoredTop sz="94646"/>
  </p:normalViewPr>
  <p:slideViewPr>
    <p:cSldViewPr snapToGrid="0">
      <p:cViewPr varScale="1">
        <p:scale>
          <a:sx n="83" d="100"/>
          <a:sy n="83" d="100"/>
        </p:scale>
        <p:origin x="571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如果希望每次程序中断后可以看到即将被执行的下一条汇编指令，可以使用命令</a:t>
            </a:r>
            <a:br>
              <a:rPr lang="zh-CN" altLang="en-US" b="1"/>
            </a:br>
            <a:r>
              <a:rPr lang="zh-CN" altLang="en-US" b="1"/>
              <a:t>“</a:t>
            </a:r>
            <a:r>
              <a:rPr lang="en-US" altLang="zh-CN" b="1"/>
              <a:t>display /i $pc”</a:t>
            </a:r>
            <a:br>
              <a:rPr lang="en-US" altLang="zh-CN" b="1"/>
            </a:br>
            <a:r>
              <a:rPr lang="zh-CN" altLang="en-US" b="1"/>
              <a:t>其中 </a:t>
            </a:r>
            <a:r>
              <a:rPr lang="en-US" altLang="zh-CN" b="1"/>
              <a:t>$pc </a:t>
            </a:r>
            <a:r>
              <a:rPr lang="zh-CN" altLang="en-US" b="1"/>
              <a:t>代表当前汇编指令，</a:t>
            </a:r>
            <a:r>
              <a:rPr lang="en-US" altLang="zh-CN" b="1"/>
              <a:t>/i </a:t>
            </a:r>
            <a:r>
              <a:rPr lang="zh-CN" altLang="en-US" b="1"/>
              <a:t>表示以机器指令码也就是汇编显示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单步跟踪汇编指令，用</a:t>
            </a:r>
            <a:endParaRPr lang="en-US" altLang="zh-CN"/>
          </a:p>
          <a:p>
            <a:r>
              <a:rPr lang="en-US" altLang="zh-CN"/>
              <a:t>nexti</a:t>
            </a:r>
            <a:r>
              <a:rPr lang="zh-CN" altLang="en-US"/>
              <a:t>或</a:t>
            </a:r>
            <a:r>
              <a:rPr lang="en-US" altLang="zh-CN"/>
              <a:t>ni</a:t>
            </a:r>
          </a:p>
          <a:p>
            <a:r>
              <a:rPr lang="en-US" altLang="zh-CN"/>
              <a:t>stepi</a:t>
            </a:r>
            <a:r>
              <a:rPr lang="zh-CN" altLang="en-US"/>
              <a:t>或</a:t>
            </a:r>
            <a:r>
              <a:rPr lang="en-US" altLang="zh-CN"/>
              <a:t>si</a:t>
            </a:r>
            <a:endParaRPr lang="en-US" altLang="zh-CN" b="1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32FDEA-B0CD-4F93-B23D-B055589D0DFC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addr@len an array of len elements beginning at addr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FED5B-5685-4A7D-A35D-3CD97556BA0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3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F91B63-E6F5-498D-9CA5-BA1AF24B324A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FED5B-5685-4A7D-A35D-3CD97556BA0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19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7617" y="6550228"/>
            <a:ext cx="1037453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gdb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/21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17:31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Introduction to gdb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恢复程序运行和单步调试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continue [ignore-count]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恢复程序运行，直到程序结束，或是下一个断点到来。</a:t>
            </a:r>
            <a:r>
              <a:rPr lang="en-US" altLang="zh-CN" sz="2800">
                <a:ea typeface="宋体" pitchFamily="2" charset="-122"/>
              </a:rPr>
              <a:t>ignore-count</a:t>
            </a:r>
            <a:r>
              <a:rPr lang="zh-CN" altLang="en-US" sz="2800">
                <a:ea typeface="楷体_GB2312" pitchFamily="49" charset="-122"/>
              </a:rPr>
              <a:t>表示忽略其后的断点次数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step &lt;count&gt;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单步跟踪，如果有函数调用，会进入该函数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ea typeface="楷体_GB2312" pitchFamily="49" charset="-122"/>
              </a:rPr>
              <a:t>加</a:t>
            </a:r>
            <a:r>
              <a:rPr lang="en-US" altLang="zh-CN" sz="2800">
                <a:ea typeface="宋体" pitchFamily="2" charset="-122"/>
              </a:rPr>
              <a:t>count</a:t>
            </a:r>
            <a:r>
              <a:rPr lang="zh-CN" altLang="en-US" sz="2800">
                <a:ea typeface="楷体_GB2312" pitchFamily="49" charset="-122"/>
              </a:rPr>
              <a:t>表示执行后面的</a:t>
            </a:r>
            <a:r>
              <a:rPr lang="en-US" altLang="zh-CN" sz="2800">
                <a:ea typeface="宋体" pitchFamily="2" charset="-122"/>
              </a:rPr>
              <a:t>count</a:t>
            </a:r>
            <a:r>
              <a:rPr lang="zh-CN" altLang="en-US" sz="2800">
                <a:ea typeface="楷体_GB2312" pitchFamily="49" charset="-122"/>
              </a:rPr>
              <a:t>条指令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next &lt;count&gt;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同样单步跟踪，如果有函数调用，不会进入该函数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显示数据 </a:t>
            </a:r>
          </a:p>
          <a:p>
            <a:pPr lvl="1" eaLnBrk="1" hangingPunct="1"/>
            <a:r>
              <a:rPr lang="fr-FR" altLang="zh-CN" sz="2800">
                <a:ea typeface="宋体" pitchFamily="2" charset="-122"/>
              </a:rPr>
              <a:t>print &lt;expr&gt;</a:t>
            </a:r>
          </a:p>
          <a:p>
            <a:pPr lvl="1" eaLnBrk="1" hangingPunct="1"/>
            <a:r>
              <a:rPr lang="fr-FR" altLang="zh-CN" sz="2800">
                <a:ea typeface="宋体" pitchFamily="2" charset="-122"/>
              </a:rPr>
              <a:t>print /&lt;f&gt; &lt;expr&gt;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&lt;expr&gt;</a:t>
            </a:r>
            <a:r>
              <a:rPr lang="zh-CN" altLang="en-US" sz="2800">
                <a:ea typeface="楷体_GB2312" pitchFamily="49" charset="-122"/>
              </a:rPr>
              <a:t>是表达式，是你所调试的程序的语言的表达式</a:t>
            </a:r>
            <a:endParaRPr lang="zh-CN" altLang="en-US" sz="280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>
                <a:ea typeface="宋体" pitchFamily="2" charset="-122"/>
              </a:rPr>
              <a:t>   </a:t>
            </a:r>
            <a:r>
              <a:rPr lang="en-US" altLang="zh-CN" sz="2800">
                <a:ea typeface="宋体" pitchFamily="2" charset="-122"/>
              </a:rPr>
              <a:t>&lt;f&gt;</a:t>
            </a:r>
            <a:r>
              <a:rPr lang="zh-CN" altLang="en-US" sz="2800">
                <a:ea typeface="楷体_GB2312" pitchFamily="49" charset="-122"/>
              </a:rPr>
              <a:t>是输出的格式，比如，如果要把表达式按</a:t>
            </a:r>
            <a:r>
              <a:rPr lang="en-US" altLang="zh-CN" sz="2800">
                <a:ea typeface="楷体_GB2312" pitchFamily="49" charset="-122"/>
              </a:rPr>
              <a:t>16</a:t>
            </a:r>
            <a:r>
              <a:rPr lang="zh-CN" altLang="en-US" sz="2800">
                <a:ea typeface="楷体_GB2312" pitchFamily="49" charset="-122"/>
              </a:rPr>
              <a:t>进制的格式输出，那么就是</a:t>
            </a:r>
            <a:r>
              <a:rPr lang="en-US" altLang="zh-CN" sz="2800">
                <a:ea typeface="宋体" pitchFamily="2" charset="-122"/>
              </a:rPr>
              <a:t>/x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显示数组数据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ea typeface="宋体" pitchFamily="2" charset="-122"/>
              </a:rPr>
              <a:t>   </a:t>
            </a:r>
            <a:r>
              <a:rPr lang="en-US" altLang="zh-CN" sz="2800">
                <a:ea typeface="宋体" pitchFamily="2" charset="-122"/>
              </a:rPr>
              <a:t>int *array = (int *) malloc (len * sizeof (int));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(gdb)  p *array@len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$1 = {2, 4, 6, 8, 10, 12, 14, 16, 18, 20, 22, 24, 26, 28, 30, 32, 34, 36, 38, 40}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如果是静态数组，可以直接用“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数组名”，即可显示数组中所有数据内容。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In the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c++example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directory, compile the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stack</a:t>
            </a:r>
            <a:r>
              <a:rPr lang="en-US" altLang="zh-CN" sz="3200">
                <a:solidFill>
                  <a:srgbClr val="9966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program by typing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make stack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Run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gdb stack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In gdb, type gdb command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196975"/>
            <a:ext cx="8507413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8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131	    stack-&gt;SelfTest();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132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133	    delete stack; // always delete what you allocate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134	 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135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370" y="1004889"/>
            <a:ext cx="972429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123	//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124	// 	Run the test code for the stack implementation.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125	//--------------------------------------------------------------------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126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127	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128	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129	    Stack *stack = new Stack(10);   // Constructor with an argument.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130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131	 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break 129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run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986" y="1115508"/>
            <a:ext cx="1006426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 	Run the test code for the stack implementation.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ea typeface="宋体" pitchFamily="2" charset="-122"/>
              </a:rPr>
              <a:t>=&gt; </a:t>
            </a:r>
            <a:r>
              <a:rPr lang="en-US" altLang="zh-CN" sz="2000" i="1">
                <a:ea typeface="宋体" pitchFamily="2" charset="-122"/>
              </a:rPr>
              <a:t>   Stack *stack = new Stack(10);   // Constructor with an argument.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delete stack;		   // always delete what you allocate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i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416" y="1031266"/>
            <a:ext cx="9862038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ea typeface="宋体" pitchFamily="2" charset="-122"/>
              </a:rPr>
              <a:t>(gdb) 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next     //</a:t>
            </a:r>
            <a:r>
              <a:rPr lang="zh-CN" altLang="en-US" sz="1900" i="1">
                <a:solidFill>
                  <a:srgbClr val="0070C0"/>
                </a:solidFill>
                <a:ea typeface="宋体" pitchFamily="2" charset="-122"/>
              </a:rPr>
              <a:t>单步执行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 i="1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=&gt;</a:t>
            </a:r>
            <a:r>
              <a:rPr lang="en-US" altLang="zh-CN" sz="1900" i="1">
                <a:ea typeface="宋体" pitchFamily="2" charset="-122"/>
              </a:rPr>
              <a:t>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ea typeface="宋体" pitchFamily="2" charset="-122"/>
              </a:rPr>
              <a:t>(gdb) 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step     //</a:t>
            </a:r>
            <a:r>
              <a:rPr lang="zh-CN" altLang="en-US" sz="1900" i="1">
                <a:solidFill>
                  <a:srgbClr val="0070C0"/>
                </a:solidFill>
                <a:ea typeface="宋体" pitchFamily="2" charset="-122"/>
              </a:rPr>
              <a:t>进入函数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Stack::SelfTest()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itchFamily="2" charset="-122"/>
              </a:rPr>
              <a:t>=&gt; </a:t>
            </a:r>
            <a:r>
              <a:rPr lang="en-US" altLang="zh-CN" i="1">
                <a:ea typeface="宋体" pitchFamily="2" charset="-122"/>
              </a:rPr>
              <a:t>int count = 17;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// Put a bunch of stuff in the stack...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while (!Full())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cout &lt;&lt; "pushing " &lt;&lt; count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Push(count++);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// ... and take it out again.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while (!Empty())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cout &lt;&lt; "popping " &lt;&lt; Pop()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}</a:t>
            </a:r>
            <a:endParaRPr lang="en-US" altLang="zh-CN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9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900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9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6662" y="952135"/>
            <a:ext cx="7760677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next</a:t>
            </a:r>
            <a:endParaRPr lang="en-US" altLang="zh-CN" sz="1700">
              <a:solidFill>
                <a:srgbClr val="0070C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print count     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显示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count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的值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$4 = 17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next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Stack::SelfTest()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int count = 17;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// Put a bunch of stuff in the stack...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while (!Full())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i="1">
                <a:solidFill>
                  <a:srgbClr val="0070C0"/>
                </a:solidFill>
                <a:ea typeface="宋体" pitchFamily="2" charset="-122"/>
              </a:rPr>
              <a:t>=&gt;</a:t>
            </a:r>
            <a:r>
              <a:rPr lang="en-US" altLang="zh-CN" sz="1300" i="1">
                <a:ea typeface="宋体" pitchFamily="2" charset="-122"/>
              </a:rPr>
              <a:t> cout &lt;&lt; "pushing " &lt;&lt; count &lt;&lt; "\n";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i="1">
                <a:ea typeface="宋体" pitchFamily="2" charset="-122"/>
              </a:rPr>
              <a:t>	Push(count++);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// ... and take it out again.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while (!Empty())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	cout &lt;&lt; "popping " &lt;&lt; Pop()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continue 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继续执行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quit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solidFill>
                <a:srgbClr val="CC00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Further Reading and Practice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33489"/>
            <a:ext cx="10553699" cy="4626984"/>
          </a:xfrm>
        </p:spPr>
        <p:txBody>
          <a:bodyPr/>
          <a:lstStyle/>
          <a:p>
            <a:r>
              <a:rPr lang="en-US" altLang="zh-CN" sz="2800"/>
              <a:t>linux</a:t>
            </a:r>
            <a:r>
              <a:rPr lang="zh-CN" altLang="en-US" sz="2800"/>
              <a:t>下</a:t>
            </a:r>
            <a:r>
              <a:rPr lang="en-US" altLang="zh-CN" sz="2800"/>
              <a:t>GDB</a:t>
            </a:r>
            <a:r>
              <a:rPr lang="zh-CN" altLang="en-US" sz="2800"/>
              <a:t>教程</a:t>
            </a:r>
            <a:r>
              <a:rPr lang="en-US" altLang="zh-CN" sz="2800"/>
              <a:t>.pdf</a:t>
            </a:r>
          </a:p>
          <a:p>
            <a:endParaRPr lang="en-US" altLang="zh-CN" sz="2800"/>
          </a:p>
          <a:p>
            <a:r>
              <a:rPr lang="en-US" altLang="zh-CN" sz="2800"/>
              <a:t>gdb-refcard-a4.pdf</a:t>
            </a:r>
          </a:p>
          <a:p>
            <a:endParaRPr lang="en-US" altLang="zh-CN" sz="2800"/>
          </a:p>
          <a:p>
            <a:r>
              <a:rPr lang="en-US" altLang="zh-CN" sz="2800"/>
              <a:t>gdb.pdf</a:t>
            </a:r>
          </a:p>
          <a:p>
            <a:endParaRPr lang="en-US" altLang="zh-CN" sz="2800"/>
          </a:p>
          <a:p>
            <a:r>
              <a:rPr lang="en-US" altLang="zh-CN" sz="2800"/>
              <a:t>Debugging with gdb 10th Ed. for gdb v8.3.20.139c533b06+474bb6dc68 -2019.pdf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046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Baskerville Old Face" pitchFamily="18" charset="0"/>
                <a:ea typeface="楷体_GB2312" pitchFamily="49" charset="-122"/>
              </a:rPr>
              <a:t>GNU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开源组织发布的一个强大的</a:t>
            </a:r>
            <a:r>
              <a:rPr lang="en-US" altLang="zh-CN" sz="2800">
                <a:latin typeface="Baskerville Old Face" pitchFamily="18" charset="0"/>
                <a:ea typeface="楷体_GB2312" pitchFamily="49" charset="-122"/>
              </a:rPr>
              <a:t>UNIX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下的程序调试工具。</a:t>
            </a:r>
            <a:r>
              <a:rPr lang="en-US" altLang="zh-CN" sz="280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主要帮忙你完成下面四个方面的功能：</a:t>
            </a:r>
          </a:p>
          <a:p>
            <a:pPr lvl="1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启动程序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：可以按照你的自定义的要求随心所欲的运行程序。</a:t>
            </a:r>
          </a:p>
          <a:p>
            <a:pPr lvl="1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任意断点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：可让被调试的程序在指定的断点处停住。（断点可以是条件表达式）</a:t>
            </a:r>
          </a:p>
          <a:p>
            <a:pPr lvl="1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检视状态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：当程序被停住时，可以检查此时程序中所发生的事。</a:t>
            </a:r>
          </a:p>
          <a:p>
            <a:pPr lvl="1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动态调试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：动态的改变程序的执行环境。 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注：在操作系统课程设计中，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gdb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的学习及使用是可选的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gdb Videos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155" y="1758461"/>
            <a:ext cx="10339754" cy="4102011"/>
          </a:xfrm>
        </p:spPr>
        <p:txBody>
          <a:bodyPr/>
          <a:lstStyle/>
          <a:p>
            <a:r>
              <a:rPr lang="zh-CN" altLang="en-US" sz="2800"/>
              <a:t>在</a:t>
            </a:r>
            <a:r>
              <a:rPr lang="en-US" altLang="zh-CN" sz="2800"/>
              <a:t>B</a:t>
            </a:r>
            <a:r>
              <a:rPr lang="zh-CN" altLang="en-US" sz="2800"/>
              <a:t>站搜索</a:t>
            </a:r>
            <a:r>
              <a:rPr lang="en-US" altLang="zh-CN" sz="2800"/>
              <a:t>gdb</a:t>
            </a:r>
            <a:r>
              <a:rPr lang="zh-CN" altLang="en-US" sz="2800"/>
              <a:t>，有少量</a:t>
            </a:r>
            <a:r>
              <a:rPr lang="en-US" altLang="zh-CN" sz="2800"/>
              <a:t>gdb</a:t>
            </a:r>
            <a:r>
              <a:rPr lang="zh-CN" altLang="en-US" sz="2800"/>
              <a:t>的教学视频，大家可以选择学习</a:t>
            </a:r>
            <a:endParaRPr lang="en-US" altLang="zh-CN" sz="2800"/>
          </a:p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07317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要调试</a:t>
            </a:r>
            <a:r>
              <a:rPr lang="en-US" altLang="zh-CN" sz="2800"/>
              <a:t>C/C++</a:t>
            </a:r>
            <a:r>
              <a:rPr lang="zh-CN" altLang="en-US" sz="2800"/>
              <a:t>的程序，首先在编译时必须要把调试信息加到可执行文件中。</a:t>
            </a:r>
          </a:p>
          <a:p>
            <a:pPr eaLnBrk="1" hangingPunct="1"/>
            <a:r>
              <a:rPr lang="zh-CN" altLang="en-US" sz="2800"/>
              <a:t>使用编译器（</a:t>
            </a:r>
            <a:r>
              <a:rPr lang="en-US" altLang="zh-CN" sz="2800"/>
              <a:t>cc/gcc/g++</a:t>
            </a:r>
            <a:r>
              <a:rPr lang="zh-CN" altLang="en-US" sz="2800"/>
              <a:t>）的 </a:t>
            </a:r>
            <a:r>
              <a:rPr lang="en-US" altLang="zh-CN" sz="2800">
                <a:solidFill>
                  <a:srgbClr val="0070C0"/>
                </a:solidFill>
              </a:rPr>
              <a:t>-g </a:t>
            </a:r>
            <a:r>
              <a:rPr lang="zh-CN" altLang="en-US" sz="2800"/>
              <a:t>参数可以做到这一点</a:t>
            </a:r>
            <a:endParaRPr lang="zh-CN" altLang="nb-NO" sz="2800"/>
          </a:p>
          <a:p>
            <a:pPr eaLnBrk="1" hangingPunct="1">
              <a:buFont typeface="Wingdings" pitchFamily="2" charset="2"/>
              <a:buNone/>
            </a:pPr>
            <a:r>
              <a:rPr lang="zh-CN" altLang="nb-NO" sz="2800"/>
              <a:t>        </a:t>
            </a:r>
            <a:r>
              <a:rPr lang="en-US" altLang="zh-CN" sz="2800">
                <a:cs typeface="Times New Roman" pitchFamily="18" charset="0"/>
              </a:rPr>
              <a:t>$ </a:t>
            </a:r>
            <a:r>
              <a:rPr lang="nb-NO" altLang="zh-CN" sz="2800">
                <a:solidFill>
                  <a:srgbClr val="0070C0"/>
                </a:solidFill>
                <a:cs typeface="Times New Roman" pitchFamily="18" charset="0"/>
              </a:rPr>
              <a:t>cc -g hello.c -o hello</a:t>
            </a:r>
          </a:p>
          <a:p>
            <a:pPr eaLnBrk="1" hangingPunct="1">
              <a:buFont typeface="Wingdings" pitchFamily="2" charset="2"/>
              <a:buNone/>
            </a:pPr>
            <a:r>
              <a:rPr lang="nb-NO" altLang="zh-CN" sz="2800">
                <a:solidFill>
                  <a:srgbClr val="CC0000"/>
                </a:solidFill>
                <a:cs typeface="Times New Roman" pitchFamily="18" charset="0"/>
              </a:rPr>
              <a:t>         </a:t>
            </a:r>
            <a:r>
              <a:rPr lang="en-US" altLang="zh-CN" sz="2800">
                <a:cs typeface="Times New Roman" pitchFamily="18" charset="0"/>
              </a:rPr>
              <a:t>$ </a:t>
            </a:r>
            <a:r>
              <a:rPr lang="nb-NO" altLang="zh-CN" sz="2800">
                <a:solidFill>
                  <a:srgbClr val="0070C0"/>
                </a:solidFill>
                <a:cs typeface="Times New Roman" pitchFamily="18" charset="0"/>
              </a:rPr>
              <a:t>g++ -g hello.cpp -o hello</a:t>
            </a:r>
            <a:r>
              <a:rPr lang="en-US" altLang="zh-CN" sz="2800">
                <a:solidFill>
                  <a:srgbClr val="0070C0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>
              <a:latin typeface="Comic Sans MS" pitchFamily="66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启动</a:t>
            </a:r>
            <a:r>
              <a:rPr lang="en-US" altLang="zh-CN" sz="280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en-US" altLang="zh-CN" sz="2800"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		 $ </a:t>
            </a:r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gdb &lt;program&gt; </a:t>
            </a: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执行程序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>
                <a:ea typeface="宋体" pitchFamily="2" charset="-122"/>
              </a:rPr>
              <a:t> (gdb) </a:t>
            </a:r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run</a:t>
            </a:r>
            <a:br>
              <a:rPr lang="en-US" altLang="zh-CN" sz="2800">
                <a:solidFill>
                  <a:srgbClr val="CC0000"/>
                </a:solidFill>
                <a:latin typeface="Comic Sans MS" pitchFamily="66" charset="0"/>
                <a:ea typeface="楷体_GB2312" pitchFamily="49" charset="-122"/>
              </a:rPr>
            </a:br>
            <a:r>
              <a:rPr lang="zh-CN" altLang="en-US" sz="2800">
                <a:ea typeface="楷体_GB2312" pitchFamily="49" charset="-122"/>
              </a:rPr>
              <a:t>在它后面可以跟随发给该程序的任何参数，包括标准输入和标准输出说明符</a:t>
            </a:r>
            <a:r>
              <a:rPr lang="en-US" altLang="zh-CN" sz="2800">
                <a:ea typeface="楷体_GB2312" pitchFamily="49" charset="-122"/>
              </a:rPr>
              <a:t>(&lt;</a:t>
            </a:r>
            <a:r>
              <a:rPr lang="zh-CN" altLang="en-US" sz="2800">
                <a:ea typeface="楷体_GB2312" pitchFamily="49" charset="-122"/>
              </a:rPr>
              <a:t>和</a:t>
            </a:r>
            <a:r>
              <a:rPr lang="en-US" altLang="zh-CN" sz="2800">
                <a:ea typeface="楷体_GB2312" pitchFamily="49" charset="-122"/>
              </a:rPr>
              <a:t>&gt;)</a:t>
            </a:r>
            <a:r>
              <a:rPr lang="zh-CN" altLang="en-US" sz="2800">
                <a:ea typeface="楷体_GB2312" pitchFamily="49" charset="-122"/>
              </a:rPr>
              <a:t>和</a:t>
            </a:r>
            <a:r>
              <a:rPr lang="en-US" altLang="zh-CN" sz="2800">
                <a:ea typeface="楷体_GB2312" pitchFamily="49" charset="-122"/>
              </a:rPr>
              <a:t>shell</a:t>
            </a:r>
            <a:r>
              <a:rPr lang="zh-CN" altLang="en-US" sz="2800">
                <a:ea typeface="楷体_GB2312" pitchFamily="49" charset="-122"/>
              </a:rPr>
              <a:t>通配符（*、？、</a:t>
            </a:r>
            <a:r>
              <a:rPr lang="en-US" altLang="zh-CN" sz="2800">
                <a:ea typeface="楷体_GB2312" pitchFamily="49" charset="-122"/>
              </a:rPr>
              <a:t>[</a:t>
            </a:r>
            <a:r>
              <a:rPr lang="zh-CN" altLang="en-US" sz="2800">
                <a:ea typeface="楷体_GB2312" pitchFamily="49" charset="-122"/>
              </a:rPr>
              <a:t>、</a:t>
            </a:r>
            <a:r>
              <a:rPr lang="en-US" altLang="zh-CN" sz="2800">
                <a:ea typeface="楷体_GB2312" pitchFamily="49" charset="-122"/>
              </a:rPr>
              <a:t>]</a:t>
            </a:r>
            <a:r>
              <a:rPr lang="zh-CN" altLang="en-US" sz="2800">
                <a:ea typeface="楷体_GB2312" pitchFamily="49" charset="-122"/>
              </a:rPr>
              <a:t>）在内</a:t>
            </a:r>
            <a:r>
              <a:rPr lang="zh-CN" altLang="en-US" sz="2800">
                <a:ea typeface="宋体" pitchFamily="2" charset="-122"/>
              </a:rPr>
              <a:t> </a:t>
            </a:r>
            <a:endParaRPr lang="zh-CN" altLang="en-US" sz="2800">
              <a:solidFill>
                <a:srgbClr val="CC0000"/>
              </a:solidFill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程序运行参数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set args </a:t>
            </a:r>
            <a:r>
              <a:rPr lang="zh-CN" altLang="en-US" sz="2800">
                <a:ea typeface="楷体_GB2312" pitchFamily="49" charset="-122"/>
              </a:rPr>
              <a:t>可指定运行时参数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800">
                <a:ea typeface="宋体" pitchFamily="2" charset="-122"/>
              </a:rPr>
              <a:t>	</a:t>
            </a:r>
            <a:r>
              <a:rPr lang="en-US" altLang="zh-CN" sz="2800">
                <a:ea typeface="宋体" pitchFamily="2" charset="-122"/>
              </a:rPr>
              <a:t> (gdb) </a:t>
            </a:r>
            <a:r>
              <a:rPr lang="nb-NO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 args 10 20 30 40 50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nb-NO" sz="2800">
              <a:solidFill>
                <a:srgbClr val="CC000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show args </a:t>
            </a:r>
            <a:r>
              <a:rPr lang="zh-CN" altLang="en-US" sz="2800">
                <a:ea typeface="楷体_GB2312" pitchFamily="49" charset="-122"/>
              </a:rPr>
              <a:t>命令可以查看设置好的运行参数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显示源代码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&lt;linenum&gt;;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显示程序第</a:t>
            </a:r>
            <a:r>
              <a:rPr lang="en-US" altLang="zh-CN" sz="2800">
                <a:ea typeface="宋体" pitchFamily="2" charset="-122"/>
              </a:rPr>
              <a:t>linenum</a:t>
            </a:r>
            <a:r>
              <a:rPr lang="zh-CN" altLang="en-US" sz="2800">
                <a:ea typeface="楷体_GB2312" pitchFamily="49" charset="-122"/>
              </a:rPr>
              <a:t>行的周围的源程序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&lt;function&gt;;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显示函数名为</a:t>
            </a:r>
            <a:r>
              <a:rPr lang="en-US" altLang="zh-CN" sz="2800">
                <a:ea typeface="宋体" pitchFamily="2" charset="-122"/>
              </a:rPr>
              <a:t>function</a:t>
            </a:r>
            <a:r>
              <a:rPr lang="zh-CN" altLang="en-US" sz="2800">
                <a:ea typeface="楷体_GB2312" pitchFamily="49" charset="-122"/>
              </a:rPr>
              <a:t>的函数的源程序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显示当前行后面的源程序。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-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显示当前行前面的源程序。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ea typeface="宋体" pitchFamily="2" charset="-122"/>
              </a:rPr>
              <a:t>list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后面可以跟以下的参数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&lt;linenum&gt;;   </a:t>
            </a:r>
            <a:r>
              <a:rPr lang="zh-CN" altLang="en-US" sz="2800">
                <a:ea typeface="楷体_GB2312" pitchFamily="49" charset="-122"/>
              </a:rPr>
              <a:t>行号。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&lt;+offset&gt;;   </a:t>
            </a:r>
            <a:r>
              <a:rPr lang="zh-CN" altLang="en-US" sz="2800">
                <a:ea typeface="楷体_GB2312" pitchFamily="49" charset="-122"/>
              </a:rPr>
              <a:t>当前行号的正偏移量。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&lt;-offset&gt;;   </a:t>
            </a:r>
            <a:r>
              <a:rPr lang="zh-CN" altLang="en-US" sz="2800">
                <a:ea typeface="楷体_GB2312" pitchFamily="49" charset="-122"/>
              </a:rPr>
              <a:t>当前行号的负偏移量。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&lt;filename:linenum&gt;;  </a:t>
            </a:r>
            <a:r>
              <a:rPr lang="zh-CN" altLang="en-US" sz="2800">
                <a:ea typeface="楷体_GB2312" pitchFamily="49" charset="-122"/>
              </a:rPr>
              <a:t>哪个文件的哪一行。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&lt;function&gt;;  </a:t>
            </a:r>
            <a:r>
              <a:rPr lang="zh-CN" altLang="en-US" sz="2800">
                <a:ea typeface="楷体_GB2312" pitchFamily="49" charset="-122"/>
              </a:rPr>
              <a:t>函数名。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&lt;filename:function&gt;; </a:t>
            </a:r>
            <a:r>
              <a:rPr lang="zh-CN" altLang="en-US" sz="2800">
                <a:ea typeface="楷体_GB2312" pitchFamily="49" charset="-122"/>
              </a:rPr>
              <a:t>哪个文件中的哪个函数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&lt;*address&gt;;  </a:t>
            </a:r>
            <a:r>
              <a:rPr lang="zh-CN" altLang="en-US" sz="2800">
                <a:ea typeface="楷体_GB2312" pitchFamily="49" charset="-122"/>
              </a:rPr>
              <a:t>程序运行时的语句在内存中的地址</a:t>
            </a:r>
            <a:r>
              <a:rPr lang="zh-CN" altLang="en-US" sz="280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3877" y="1233489"/>
            <a:ext cx="8698522" cy="4626984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设置断点</a:t>
            </a:r>
            <a:r>
              <a:rPr lang="zh-CN" altLang="en-US" sz="2800" b="1">
                <a:ea typeface="宋体" pitchFamily="2" charset="-122"/>
              </a:rPr>
              <a:t> （</a:t>
            </a:r>
            <a:r>
              <a:rPr lang="en-US" altLang="zh-CN" sz="2800" b="1">
                <a:ea typeface="宋体" pitchFamily="2" charset="-122"/>
              </a:rPr>
              <a:t>BreakPoint</a:t>
            </a:r>
            <a:r>
              <a:rPr lang="zh-CN" altLang="en-US" sz="2800" b="1">
                <a:ea typeface="宋体" pitchFamily="2" charset="-122"/>
              </a:rPr>
              <a:t>）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&lt;function&gt;;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&lt;linenum&gt;;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filename:linenum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filename:function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... if &lt;condition&gt; 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查看断点时，可使用</a:t>
            </a:r>
            <a:r>
              <a:rPr lang="en-US" altLang="zh-CN" sz="2800" b="1">
                <a:ea typeface="宋体" pitchFamily="2" charset="-122"/>
              </a:rPr>
              <a:t>info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命令 </a:t>
            </a:r>
            <a:r>
              <a:rPr lang="zh-CN" altLang="en-US" sz="2800" b="1">
                <a:ea typeface="宋体" pitchFamily="2" charset="-122"/>
              </a:rPr>
              <a:t> 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info breakpoints [n]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info break [n] </a:t>
            </a:r>
            <a:r>
              <a:rPr lang="zh-CN" altLang="en-US" sz="2800">
                <a:ea typeface="宋体" pitchFamily="2" charset="-122"/>
              </a:rPr>
              <a:t>（注：</a:t>
            </a:r>
            <a:r>
              <a:rPr lang="en-US" altLang="zh-CN" sz="2800">
                <a:ea typeface="宋体" pitchFamily="2" charset="-122"/>
              </a:rPr>
              <a:t>n</a:t>
            </a:r>
            <a:r>
              <a:rPr lang="zh-CN" altLang="en-US" sz="2800">
                <a:ea typeface="宋体" pitchFamily="2" charset="-122"/>
              </a:rPr>
              <a:t>表示断点号）</a:t>
            </a:r>
          </a:p>
          <a:p>
            <a:pPr lvl="1" eaLnBrk="1" hangingPunct="1"/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删除指定的断点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delete [breakpoints] [range...]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breakpoints</a:t>
            </a:r>
            <a:r>
              <a:rPr lang="zh-CN" altLang="en-US" sz="2800">
                <a:ea typeface="楷体_GB2312" pitchFamily="49" charset="-122"/>
              </a:rPr>
              <a:t>为断点号</a:t>
            </a:r>
            <a:r>
              <a:rPr lang="zh-CN" altLang="en-US" sz="2800">
                <a:ea typeface="宋体" pitchFamily="2" charset="-122"/>
              </a:rPr>
              <a:t>。</a:t>
            </a:r>
            <a:r>
              <a:rPr lang="zh-CN" altLang="en-US" sz="2800">
                <a:ea typeface="楷体_GB2312" pitchFamily="49" charset="-122"/>
              </a:rPr>
              <a:t>如果不指定断点号，则表示删除所有的断点。</a:t>
            </a:r>
            <a:r>
              <a:rPr lang="en-US" altLang="zh-CN" sz="2800">
                <a:ea typeface="宋体" pitchFamily="2" charset="-122"/>
              </a:rPr>
              <a:t>range </a:t>
            </a:r>
            <a:r>
              <a:rPr lang="zh-CN" altLang="en-US" sz="2800">
                <a:ea typeface="楷体_GB2312" pitchFamily="49" charset="-122"/>
              </a:rPr>
              <a:t>表示断点号的范围（如</a:t>
            </a:r>
            <a:r>
              <a:rPr lang="zh-CN" altLang="en-US" sz="2800">
                <a:ea typeface="宋体" pitchFamily="2" charset="-122"/>
              </a:rPr>
              <a:t>：</a:t>
            </a:r>
            <a:r>
              <a:rPr lang="en-US" altLang="zh-CN" sz="2800">
                <a:ea typeface="宋体" pitchFamily="2" charset="-122"/>
              </a:rPr>
              <a:t>3-7</a:t>
            </a:r>
            <a:r>
              <a:rPr lang="zh-CN" altLang="en-US" sz="2800">
                <a:ea typeface="宋体" pitchFamily="2" charset="-122"/>
              </a:rPr>
              <a:t>）。 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disable [breakpoints] [range...]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enable [breakpoints] [range...]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17411</TotalTime>
  <Words>1307</Words>
  <Application>Microsoft Office PowerPoint</Application>
  <PresentationFormat>宽屏</PresentationFormat>
  <Paragraphs>194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MS PGothic</vt:lpstr>
      <vt:lpstr>MS PGothic</vt:lpstr>
      <vt:lpstr>楷体_GB2312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Introduction to gdb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Further Reading and Practice</vt:lpstr>
      <vt:lpstr>gdb Videos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441</cp:revision>
  <cp:lastPrinted>2020-11-04T14:30:39Z</cp:lastPrinted>
  <dcterms:created xsi:type="dcterms:W3CDTF">2011-01-13T23:43:38Z</dcterms:created>
  <dcterms:modified xsi:type="dcterms:W3CDTF">2022-07-18T09:33:33Z</dcterms:modified>
</cp:coreProperties>
</file>