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9"/>
  </p:notesMasterIdLst>
  <p:handoutMasterIdLst>
    <p:handoutMasterId r:id="rId70"/>
  </p:handoutMasterIdLst>
  <p:sldIdLst>
    <p:sldId id="331" r:id="rId2"/>
    <p:sldId id="257" r:id="rId3"/>
    <p:sldId id="258" r:id="rId4"/>
    <p:sldId id="260" r:id="rId5"/>
    <p:sldId id="261" r:id="rId6"/>
    <p:sldId id="262" r:id="rId7"/>
    <p:sldId id="491" r:id="rId8"/>
    <p:sldId id="492" r:id="rId9"/>
    <p:sldId id="303" r:id="rId10"/>
    <p:sldId id="265" r:id="rId11"/>
    <p:sldId id="305" r:id="rId12"/>
    <p:sldId id="266" r:id="rId13"/>
    <p:sldId id="309" r:id="rId14"/>
    <p:sldId id="310" r:id="rId15"/>
    <p:sldId id="311" r:id="rId16"/>
    <p:sldId id="289" r:id="rId17"/>
    <p:sldId id="267" r:id="rId18"/>
    <p:sldId id="269" r:id="rId19"/>
    <p:sldId id="306" r:id="rId20"/>
    <p:sldId id="270" r:id="rId21"/>
    <p:sldId id="302" r:id="rId22"/>
    <p:sldId id="304" r:id="rId23"/>
    <p:sldId id="271" r:id="rId24"/>
    <p:sldId id="290" r:id="rId25"/>
    <p:sldId id="314" r:id="rId26"/>
    <p:sldId id="272" r:id="rId27"/>
    <p:sldId id="315" r:id="rId28"/>
    <p:sldId id="273" r:id="rId29"/>
    <p:sldId id="274" r:id="rId30"/>
    <p:sldId id="275" r:id="rId31"/>
    <p:sldId id="276" r:id="rId32"/>
    <p:sldId id="277" r:id="rId33"/>
    <p:sldId id="493" r:id="rId34"/>
    <p:sldId id="280" r:id="rId35"/>
    <p:sldId id="307" r:id="rId36"/>
    <p:sldId id="308" r:id="rId37"/>
    <p:sldId id="282" r:id="rId38"/>
    <p:sldId id="316" r:id="rId39"/>
    <p:sldId id="283" r:id="rId40"/>
    <p:sldId id="317" r:id="rId41"/>
    <p:sldId id="496" r:id="rId42"/>
    <p:sldId id="497" r:id="rId43"/>
    <p:sldId id="291" r:id="rId44"/>
    <p:sldId id="284" r:id="rId45"/>
    <p:sldId id="286" r:id="rId46"/>
    <p:sldId id="494" r:id="rId47"/>
    <p:sldId id="287" r:id="rId48"/>
    <p:sldId id="288" r:id="rId49"/>
    <p:sldId id="292" r:id="rId50"/>
    <p:sldId id="293" r:id="rId51"/>
    <p:sldId id="294" r:id="rId52"/>
    <p:sldId id="295" r:id="rId53"/>
    <p:sldId id="296" r:id="rId54"/>
    <p:sldId id="299" r:id="rId55"/>
    <p:sldId id="297" r:id="rId56"/>
    <p:sldId id="495" r:id="rId57"/>
    <p:sldId id="298" r:id="rId58"/>
    <p:sldId id="301" r:id="rId59"/>
    <p:sldId id="320" r:id="rId60"/>
    <p:sldId id="321" r:id="rId61"/>
    <p:sldId id="322" r:id="rId62"/>
    <p:sldId id="323" r:id="rId63"/>
    <p:sldId id="324" r:id="rId64"/>
    <p:sldId id="325" r:id="rId65"/>
    <p:sldId id="318" r:id="rId66"/>
    <p:sldId id="319" r:id="rId67"/>
    <p:sldId id="404" r:id="rId68"/>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0753" autoAdjust="0"/>
  </p:normalViewPr>
  <p:slideViewPr>
    <p:cSldViewPr snapToGrid="0">
      <p:cViewPr varScale="1">
        <p:scale>
          <a:sx n="68" d="100"/>
          <a:sy n="68" d="100"/>
        </p:scale>
        <p:origin x="48" y="182"/>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大多数的</a:t>
            </a:r>
            <a:r>
              <a:rPr lang="en-US" altLang="zh-CN"/>
              <a:t>C/C++</a:t>
            </a:r>
            <a:r>
              <a:rPr lang="zh-CN" altLang="en-US"/>
              <a:t>编译器都支持一个“</a:t>
            </a:r>
            <a:r>
              <a:rPr lang="en-US" altLang="zh-CN"/>
              <a:t>-M”</a:t>
            </a:r>
            <a:r>
              <a:rPr lang="zh-CN" altLang="en-US"/>
              <a:t>的选项，即自动找寻源文件中包含的头文件。</a:t>
            </a:r>
            <a:endParaRPr lang="en-US" altLang="zh-CN"/>
          </a:p>
          <a:p>
            <a:r>
              <a:rPr lang="zh-CN" altLang="en-US"/>
              <a:t>“</a:t>
            </a:r>
            <a:r>
              <a:rPr lang="en-US" altLang="zh-CN"/>
              <a:t>-M”</a:t>
            </a:r>
            <a:r>
              <a:rPr lang="zh-CN" altLang="en-US"/>
              <a:t>参数会把一些标准库的头文件也包含进来。如果你使用</a:t>
            </a:r>
            <a:r>
              <a:rPr lang="en-US" altLang="zh-CN"/>
              <a:t>GNU</a:t>
            </a:r>
            <a:r>
              <a:rPr lang="zh-CN" altLang="en-US"/>
              <a:t>的</a:t>
            </a:r>
            <a:r>
              <a:rPr lang="en-US" altLang="zh-CN"/>
              <a:t>C/C++</a:t>
            </a:r>
            <a:r>
              <a:rPr lang="zh-CN" altLang="en-US"/>
              <a:t>编译器，你可以用“</a:t>
            </a:r>
            <a:r>
              <a:rPr lang="en-US" altLang="zh-CN"/>
              <a:t>-MM”</a:t>
            </a:r>
            <a:r>
              <a:rPr lang="zh-CN" altLang="en-US"/>
              <a:t>参数，它会忽略</a:t>
            </a:r>
            <a:r>
              <a:rPr lang="en-US" altLang="zh-CN"/>
              <a:t>#include&lt;file&gt;</a:t>
            </a:r>
            <a:r>
              <a:rPr lang="zh-CN" altLang="en-US"/>
              <a:t>造成的依赖关系，不会显示标准库的头文件。</a:t>
            </a:r>
          </a:p>
        </p:txBody>
      </p:sp>
      <p:sp>
        <p:nvSpPr>
          <p:cNvPr id="4" name="灯片编号占位符 3"/>
          <p:cNvSpPr>
            <a:spLocks noGrp="1"/>
          </p:cNvSpPr>
          <p:nvPr>
            <p:ph type="sldNum" sz="quarter" idx="10"/>
          </p:nvPr>
        </p:nvSpPr>
        <p:spPr/>
        <p:txBody>
          <a:bodyPr/>
          <a:lstStyle/>
          <a:p>
            <a:fld id="{0DBF9301-6697-4D93-80DE-CBAB01B27A54}" type="slidenum">
              <a:rPr lang="en-US" altLang="zh-CN" smtClean="0"/>
              <a:pPr/>
              <a:t>37</a:t>
            </a:fld>
            <a:endParaRPr lang="en-US" altLang="zh-CN"/>
          </a:p>
        </p:txBody>
      </p:sp>
    </p:spTree>
    <p:extLst>
      <p:ext uri="{BB962C8B-B14F-4D97-AF65-F5344CB8AC3E}">
        <p14:creationId xmlns:p14="http://schemas.microsoft.com/office/powerpoint/2010/main" val="2867075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AD58AEA-755D-421C-A8E8-8309A8B44302}" type="slidenum">
              <a:rPr lang="en-US" altLang="zh-CN"/>
              <a:pPr>
                <a:spcBef>
                  <a:spcPct val="0"/>
                </a:spcBef>
              </a:pPr>
              <a:t>39</a:t>
            </a:fld>
            <a:endParaRPr lang="en-US" altLang="zh-CN"/>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sz="1100" i="1" dirty="0">
                <a:solidFill>
                  <a:srgbClr val="CC0000"/>
                </a:solidFill>
              </a:rPr>
              <a:t>@$(SHELL) -</a:t>
            </a:r>
            <a:r>
              <a:rPr lang="en-US" altLang="zh-CN" sz="1100" i="1" dirty="0" err="1">
                <a:solidFill>
                  <a:srgbClr val="CC0000"/>
                </a:solidFill>
              </a:rPr>
              <a:t>ec</a:t>
            </a:r>
            <a:r>
              <a:rPr lang="en-US" altLang="zh-CN" sz="1100" i="1" dirty="0">
                <a:solidFill>
                  <a:srgbClr val="CC0000"/>
                </a:solidFill>
              </a:rPr>
              <a:t> '$(CC) -MM $(CFLAGS) $&lt; \</a:t>
            </a:r>
          </a:p>
          <a:p>
            <a:pPr lvl="1" eaLnBrk="1" hangingPunct="1"/>
            <a:r>
              <a:rPr lang="en-US" altLang="zh-CN" sz="1100" i="1" dirty="0">
                <a:solidFill>
                  <a:schemeClr val="accent2"/>
                </a:solidFill>
              </a:rPr>
              <a:t>| sed        ‘ \‘  ‘</a:t>
            </a:r>
            <a:r>
              <a:rPr lang="zh-CN" altLang="en-US" sz="1100" i="1" dirty="0">
                <a:solidFill>
                  <a:schemeClr val="accent2"/>
                </a:solidFill>
              </a:rPr>
              <a:t>（注：实际上就是一个单引号） </a:t>
            </a:r>
            <a:r>
              <a:rPr lang="en-US" altLang="zh-CN" sz="1100" i="1" dirty="0">
                <a:solidFill>
                  <a:schemeClr val="accent2"/>
                </a:solidFill>
              </a:rPr>
              <a:t>s  @ (</a:t>
            </a:r>
            <a:r>
              <a:rPr lang="zh-CN" altLang="en-US" sz="1100" i="1" dirty="0">
                <a:solidFill>
                  <a:schemeClr val="accent2"/>
                </a:solidFill>
              </a:rPr>
              <a:t>注：用作分隔符，代替</a:t>
            </a:r>
            <a:r>
              <a:rPr lang="en-US" altLang="zh-CN" sz="1100" i="1" dirty="0">
                <a:solidFill>
                  <a:schemeClr val="accent2"/>
                </a:solidFill>
              </a:rPr>
              <a:t>/ ) $*(</a:t>
            </a:r>
            <a:r>
              <a:rPr lang="zh-CN" altLang="en-US" sz="1100" i="1" dirty="0">
                <a:solidFill>
                  <a:schemeClr val="accent2"/>
                </a:solidFill>
              </a:rPr>
              <a:t>注：代表</a:t>
            </a:r>
            <a:r>
              <a:rPr lang="zh-CN" altLang="en-US" dirty="0"/>
              <a:t>目标模式中“</a:t>
            </a:r>
            <a:r>
              <a:rPr lang="en-US" altLang="zh-CN" dirty="0"/>
              <a:t>%”</a:t>
            </a:r>
            <a:r>
              <a:rPr lang="zh-CN" altLang="en-US" dirty="0"/>
              <a:t>所代表的部分</a:t>
            </a:r>
            <a:r>
              <a:rPr lang="en-US" altLang="zh-CN" sz="1100" i="1" dirty="0">
                <a:solidFill>
                  <a:schemeClr val="accent2"/>
                </a:solidFill>
              </a:rPr>
              <a:t>).o[ ]*:     @(</a:t>
            </a:r>
            <a:r>
              <a:rPr lang="zh-CN" altLang="en-US" sz="1100" i="1" dirty="0">
                <a:solidFill>
                  <a:schemeClr val="accent2"/>
                </a:solidFill>
              </a:rPr>
              <a:t>注：用作分隔符，代替</a:t>
            </a:r>
            <a:r>
              <a:rPr lang="en-US" altLang="zh-CN" sz="1100" i="1" dirty="0">
                <a:solidFill>
                  <a:schemeClr val="accent2"/>
                </a:solidFill>
              </a:rPr>
              <a:t>/ )       $(</a:t>
            </a:r>
            <a:r>
              <a:rPr lang="en-US" altLang="zh-CN" sz="1100" i="1" dirty="0" err="1">
                <a:solidFill>
                  <a:schemeClr val="accent2"/>
                </a:solidFill>
              </a:rPr>
              <a:t>depends_dir</a:t>
            </a:r>
            <a:r>
              <a:rPr lang="en-US" altLang="zh-CN" sz="1100" i="1" dirty="0">
                <a:solidFill>
                  <a:schemeClr val="accent2"/>
                </a:solidFill>
              </a:rPr>
              <a:t>)/$(</a:t>
            </a:r>
            <a:r>
              <a:rPr lang="en-US" altLang="zh-CN" sz="1100" i="1" dirty="0" err="1">
                <a:solidFill>
                  <a:schemeClr val="accent2"/>
                </a:solidFill>
              </a:rPr>
              <a:t>notdir</a:t>
            </a:r>
            <a:r>
              <a:rPr lang="en-US" altLang="zh-CN" sz="1100" i="1" dirty="0">
                <a:solidFill>
                  <a:schemeClr val="accent2"/>
                </a:solidFill>
              </a:rPr>
              <a:t> $@) $(</a:t>
            </a:r>
            <a:r>
              <a:rPr lang="en-US" altLang="zh-CN" sz="1100" i="1" dirty="0" err="1">
                <a:solidFill>
                  <a:schemeClr val="accent2"/>
                </a:solidFill>
              </a:rPr>
              <a:t>obj_dir</a:t>
            </a:r>
            <a:r>
              <a:rPr lang="en-US" altLang="zh-CN" sz="1100" i="1" dirty="0">
                <a:solidFill>
                  <a:schemeClr val="accent2"/>
                </a:solidFill>
              </a:rPr>
              <a:t>)/&amp;</a:t>
            </a:r>
            <a:r>
              <a:rPr lang="zh-CN" altLang="en-US" sz="1100" i="1" dirty="0">
                <a:solidFill>
                  <a:schemeClr val="accent2"/>
                </a:solidFill>
              </a:rPr>
              <a:t>（注；此符号代表前面匹配的正则表达式，就是</a:t>
            </a:r>
            <a:r>
              <a:rPr lang="en-US" altLang="zh-CN" sz="1100" i="1" dirty="0">
                <a:solidFill>
                  <a:schemeClr val="accent2"/>
                </a:solidFill>
              </a:rPr>
              <a:t>.o</a:t>
            </a:r>
            <a:r>
              <a:rPr lang="zh-CN" altLang="en-US" sz="1100" i="1" dirty="0">
                <a:solidFill>
                  <a:schemeClr val="accent2"/>
                </a:solidFill>
              </a:rPr>
              <a:t>的文件名）        </a:t>
            </a:r>
            <a:r>
              <a:rPr lang="en-US" altLang="zh-CN" sz="1100" i="1" dirty="0">
                <a:solidFill>
                  <a:schemeClr val="accent2"/>
                </a:solidFill>
              </a:rPr>
              <a:t>@ (</a:t>
            </a:r>
            <a:r>
              <a:rPr lang="zh-CN" altLang="en-US" sz="1100" i="1" dirty="0">
                <a:solidFill>
                  <a:schemeClr val="accent2"/>
                </a:solidFill>
              </a:rPr>
              <a:t>注：用作分隔符，代替</a:t>
            </a:r>
            <a:r>
              <a:rPr lang="en-US" altLang="zh-CN" sz="1100" i="1" dirty="0">
                <a:solidFill>
                  <a:schemeClr val="accent2"/>
                </a:solidFill>
              </a:rPr>
              <a:t>/ ) g     ‘    \‘    ' &gt; $@‘</a:t>
            </a:r>
          </a:p>
          <a:p>
            <a:pPr lvl="1" eaLnBrk="1" hangingPunct="1"/>
            <a:endParaRPr lang="en-US" altLang="zh-CN" sz="1100" i="1" dirty="0">
              <a:solidFill>
                <a:schemeClr val="accent2"/>
              </a:solidFill>
            </a:endParaRPr>
          </a:p>
          <a:p>
            <a:pPr lvl="1" eaLnBrk="1" hangingPunct="1"/>
            <a:r>
              <a:rPr lang="zh-CN" altLang="en-US" sz="1100" i="1" dirty="0">
                <a:solidFill>
                  <a:schemeClr val="accent2"/>
                </a:solidFill>
              </a:rPr>
              <a:t>这里面</a:t>
            </a:r>
            <a:r>
              <a:rPr lang="en-US" altLang="zh-CN" sz="1100" i="1" dirty="0">
                <a:solidFill>
                  <a:schemeClr val="accent2"/>
                </a:solidFill>
              </a:rPr>
              <a:t>$*     </a:t>
            </a:r>
            <a:r>
              <a:rPr lang="zh-CN" altLang="en-US" sz="1100" i="1" dirty="0">
                <a:solidFill>
                  <a:schemeClr val="accent2"/>
                </a:solidFill>
              </a:rPr>
              <a:t>代表</a:t>
            </a:r>
            <a:r>
              <a:rPr lang="zh-CN" altLang="en-US" dirty="0"/>
              <a:t>目标模式中“</a:t>
            </a:r>
            <a:r>
              <a:rPr lang="en-US" altLang="zh-CN" dirty="0"/>
              <a:t>%”</a:t>
            </a:r>
            <a:r>
              <a:rPr lang="zh-CN" altLang="en-US" dirty="0"/>
              <a:t>所代表的部分</a:t>
            </a:r>
          </a:p>
          <a:p>
            <a:pPr lvl="1" eaLnBrk="1" hangingPunct="1"/>
            <a:endParaRPr lang="zh-CN" altLang="en-US" dirty="0"/>
          </a:p>
          <a:p>
            <a:pPr lvl="1" eaLnBrk="1" hangingPunct="1"/>
            <a:r>
              <a:rPr lang="en-US" altLang="zh-CN" sz="1000" b="1" dirty="0"/>
              <a:t>@$(SHELL) -</a:t>
            </a:r>
            <a:r>
              <a:rPr lang="en-US" altLang="zh-CN" sz="1000" b="1" dirty="0" err="1"/>
              <a:t>ec</a:t>
            </a:r>
            <a:r>
              <a:rPr lang="en-US" altLang="zh-CN" sz="1000" b="1" dirty="0"/>
              <a:t> '$(CPP) -MM $(CPPFLAGS) $&lt; \</a:t>
            </a:r>
          </a:p>
          <a:p>
            <a:pPr lvl="1" eaLnBrk="1" hangingPunct="1"/>
            <a:r>
              <a:rPr lang="en-US" altLang="zh-CN" sz="1000" b="1" dirty="0"/>
              <a:t>	| sed '\''s@$*.o[ ]*:@$(</a:t>
            </a:r>
            <a:r>
              <a:rPr lang="en-US" altLang="zh-CN" sz="1000" b="1" dirty="0" err="1"/>
              <a:t>depends_dir</a:t>
            </a:r>
            <a:r>
              <a:rPr lang="en-US" altLang="zh-CN" sz="1000" b="1" dirty="0"/>
              <a:t>)/$(</a:t>
            </a:r>
            <a:r>
              <a:rPr lang="en-US" altLang="zh-CN" sz="1000" b="1" dirty="0" err="1"/>
              <a:t>notdir</a:t>
            </a:r>
            <a:r>
              <a:rPr lang="en-US" altLang="zh-CN" sz="1000" b="1" dirty="0"/>
              <a:t> $@) $(</a:t>
            </a:r>
            <a:r>
              <a:rPr lang="en-US" altLang="zh-CN" sz="1000" b="1" dirty="0" err="1"/>
              <a:t>obj_dir</a:t>
            </a:r>
            <a:r>
              <a:rPr lang="en-US" altLang="zh-CN" sz="1000" b="1" dirty="0"/>
              <a:t>)/&amp;@g'\'' &gt; $@'</a:t>
            </a:r>
          </a:p>
          <a:p>
            <a:pPr lvl="1" eaLnBrk="1" hangingPunct="1"/>
            <a:endParaRPr lang="en-US" altLang="zh-CN" dirty="0"/>
          </a:p>
          <a:p>
            <a:pPr eaLnBrk="1" hangingPunct="1"/>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a:t>egrep:</a:t>
            </a:r>
          </a:p>
          <a:p>
            <a:r>
              <a:rPr lang="en-US" altLang="zh-CN"/>
              <a:t>-v, --invert-match        select non-matching lines</a:t>
            </a:r>
          </a:p>
          <a:p>
            <a:endParaRPr lang="zh-CN" altLang="en-US"/>
          </a:p>
        </p:txBody>
      </p:sp>
      <p:sp>
        <p:nvSpPr>
          <p:cNvPr id="4" name="灯片编号占位符 3"/>
          <p:cNvSpPr>
            <a:spLocks noGrp="1"/>
          </p:cNvSpPr>
          <p:nvPr>
            <p:ph type="sldNum" sz="quarter" idx="10"/>
          </p:nvPr>
        </p:nvSpPr>
        <p:spPr/>
        <p:txBody>
          <a:bodyPr/>
          <a:lstStyle/>
          <a:p>
            <a:fld id="{0DBF9301-6697-4D93-80DE-CBAB01B27A54}" type="slidenum">
              <a:rPr lang="en-US" altLang="zh-CN" smtClean="0"/>
              <a:pPr/>
              <a:t>40</a:t>
            </a:fld>
            <a:endParaRPr lang="en-US" altLang="zh-CN"/>
          </a:p>
        </p:txBody>
      </p:sp>
    </p:spTree>
    <p:extLst>
      <p:ext uri="{BB962C8B-B14F-4D97-AF65-F5344CB8AC3E}">
        <p14:creationId xmlns:p14="http://schemas.microsoft.com/office/powerpoint/2010/main" val="2571016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AD58AEA-755D-421C-A8E8-8309A8B44302}" type="slidenum">
              <a:rPr lang="en-US" altLang="zh-CN"/>
              <a:pPr>
                <a:spcBef>
                  <a:spcPct val="0"/>
                </a:spcBef>
              </a:pPr>
              <a:t>41</a:t>
            </a:fld>
            <a:endParaRPr lang="en-US" altLang="zh-CN"/>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683288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AD58AEA-755D-421C-A8E8-8309A8B44302}" type="slidenum">
              <a:rPr lang="en-US" altLang="zh-CN"/>
              <a:pPr>
                <a:spcBef>
                  <a:spcPct val="0"/>
                </a:spcBef>
              </a:pPr>
              <a:t>42</a:t>
            </a:fld>
            <a:endParaRPr lang="en-US" altLang="zh-CN"/>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416118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5FFA8FB-4715-4516-B094-5FA225E6BF6B}" type="slidenum">
              <a:rPr lang="en-US" altLang="zh-CN"/>
              <a:pPr>
                <a:spcBef>
                  <a:spcPct val="0"/>
                </a:spcBef>
              </a:pPr>
              <a:t>45</a:t>
            </a:fld>
            <a:endParaRPr lang="en-US" altLang="zh-CN"/>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复制目录</a:t>
            </a:r>
          </a:p>
          <a:p>
            <a:pPr eaLnBrk="1" hangingPunct="1"/>
            <a:r>
              <a:rPr lang="en-US" altLang="zh-CN"/>
              <a:t>cp –r ../threads/arch arch</a:t>
            </a:r>
          </a:p>
          <a:p>
            <a:pPr eaLnBrk="1" hangingPunct="1"/>
            <a:endParaRPr lang="en-US" altLang="zh-CN"/>
          </a:p>
          <a:p>
            <a:pPr eaLnBrk="1" hangingPunct="1"/>
            <a:r>
              <a:rPr lang="zh-CN" altLang="en-US"/>
              <a:t>下面的例子可以把</a:t>
            </a:r>
            <a:r>
              <a:rPr lang="en-US" altLang="zh-CN"/>
              <a:t>/etc</a:t>
            </a:r>
            <a:r>
              <a:rPr lang="zh-CN" altLang="en-US"/>
              <a:t>的结构复制到当前位置（只复制目录的方法）</a:t>
            </a:r>
            <a:r>
              <a:rPr lang="en-US" altLang="zh-CN"/>
              <a:t>:</a:t>
            </a:r>
            <a:br>
              <a:rPr lang="en-US" altLang="zh-CN"/>
            </a:br>
            <a:br>
              <a:rPr lang="en-US" altLang="zh-CN"/>
            </a:br>
            <a:r>
              <a:rPr lang="en-US" altLang="zh-CN"/>
              <a:t>find /etc -type d  |awk -F '/etc/' '{print $2}' |xargs mkdir -p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D027D8FF-AE2D-4BE7-B4E6-29AA29C23AEC}" type="slidenum">
              <a:rPr lang="en-US" altLang="zh-CN"/>
              <a:pPr>
                <a:spcBef>
                  <a:spcPct val="0"/>
                </a:spcBef>
              </a:pPr>
              <a:t>46</a:t>
            </a:fld>
            <a:endParaRPr lang="en-US" altLang="zh-CN"/>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That is, add -I../lab2 before -I../threads so that C preprocessor (cpp) of g++ will</a:t>
            </a:r>
          </a:p>
          <a:p>
            <a:pPr eaLnBrk="1" hangingPunct="1"/>
            <a:r>
              <a:rPr lang="en-US" altLang="zh-CN"/>
              <a:t>search ../lab2/ first when it processes include macros in the source files. However, this</a:t>
            </a:r>
          </a:p>
          <a:p>
            <a:pPr eaLnBrk="1" hangingPunct="1"/>
            <a:r>
              <a:rPr lang="en-US" altLang="zh-CN"/>
              <a:t>simple change only does not solve all the problems.</a:t>
            </a:r>
          </a:p>
          <a:p>
            <a:pPr eaLnBrk="1" hangingPunct="1"/>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5F3BD5B3-5EC4-43C2-AF2D-3774DB08BDAC}" type="slidenum">
              <a:rPr lang="en-US" altLang="zh-CN"/>
              <a:pPr>
                <a:spcBef>
                  <a:spcPct val="0"/>
                </a:spcBef>
              </a:pPr>
              <a:t>48</a:t>
            </a:fld>
            <a:endParaRPr lang="en-US" altLang="zh-CN"/>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This is because when g++ -MM generates dependences, it looks for the .h files in the same directory</a:t>
            </a:r>
          </a:p>
          <a:p>
            <a:pPr eaLnBrk="1" hangingPunct="1"/>
            <a:r>
              <a:rPr lang="en-US" altLang="zh-CN"/>
              <a:t>as the .cc file. For example, ../threads/main.cc indirectly includes scheduler.h</a:t>
            </a:r>
          </a:p>
          <a:p>
            <a:pPr eaLnBrk="1" hangingPunct="1"/>
            <a:r>
              <a:rPr lang="en-US" altLang="zh-CN"/>
              <a:t>(through system.h). Therefore g++ -MM looks for the scheduler.h there first and generates</a:t>
            </a:r>
          </a:p>
          <a:p>
            <a:pPr eaLnBrk="1" hangingPunct="1"/>
            <a:r>
              <a:rPr lang="en-US" altLang="zh-CN"/>
              <a:t>the dependence which includes string ../threads/scheduler.h</a:t>
            </a:r>
          </a:p>
          <a:p>
            <a:pPr eaLnBrk="1" hangingPunct="1"/>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381000" y="685800"/>
            <a:ext cx="6096000" cy="3429000"/>
          </a:xfrm>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00355EE-7847-4A7A-8391-B87F8DA81B4D}" type="slidenum">
              <a:rPr lang="en-US" altLang="zh-CN"/>
              <a:pPr>
                <a:spcBef>
                  <a:spcPct val="0"/>
                </a:spcBef>
              </a:pPr>
              <a:t>50</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55</a:t>
            </a:fld>
            <a:endParaRPr lang="en-US" altLang="en-US"/>
          </a:p>
        </p:txBody>
      </p:sp>
    </p:spTree>
    <p:extLst>
      <p:ext uri="{BB962C8B-B14F-4D97-AF65-F5344CB8AC3E}">
        <p14:creationId xmlns:p14="http://schemas.microsoft.com/office/powerpoint/2010/main" val="314143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51B4900-A259-4333-BC52-62F5989FBF2E}"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381000" y="685800"/>
            <a:ext cx="6096000" cy="3429000"/>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1</a:t>
            </a:r>
            <a:r>
              <a:rPr lang="zh-CN" altLang="en-US"/>
              <a:t>）</a:t>
            </a:r>
            <a:r>
              <a:rPr lang="en-US" altLang="zh-CN"/>
              <a:t>GCC</a:t>
            </a:r>
            <a:r>
              <a:rPr lang="zh-CN" altLang="en-US"/>
              <a:t>官方的定义是</a:t>
            </a:r>
            <a:r>
              <a:rPr lang="en-US" altLang="zh-CN"/>
              <a:t>:GNU Compiler Collection</a:t>
            </a:r>
            <a:r>
              <a:rPr lang="zh-CN" altLang="en-US"/>
              <a:t>，而不是我们常说的</a:t>
            </a:r>
            <a:r>
              <a:rPr lang="en-US" altLang="zh-CN"/>
              <a:t>GNU C Complier</a:t>
            </a:r>
            <a:r>
              <a:rPr lang="zh-CN" altLang="en-US"/>
              <a:t>。因为</a:t>
            </a:r>
            <a:r>
              <a:rPr lang="en-US" altLang="zh-CN"/>
              <a:t>GCC</a:t>
            </a:r>
            <a:r>
              <a:rPr lang="zh-CN" altLang="en-US"/>
              <a:t>现在除了支持</a:t>
            </a:r>
            <a:r>
              <a:rPr lang="en-US" altLang="zh-CN"/>
              <a:t>C</a:t>
            </a:r>
            <a:r>
              <a:rPr lang="zh-CN" altLang="en-US"/>
              <a:t>外还支持</a:t>
            </a:r>
            <a:r>
              <a:rPr lang="en-US" altLang="zh-CN"/>
              <a:t>C++/Java/Fortran</a:t>
            </a:r>
            <a:r>
              <a:rPr lang="zh-CN" altLang="en-US"/>
              <a:t>等语言。</a:t>
            </a:r>
            <a:br>
              <a:rPr lang="zh-CN" altLang="en-US"/>
            </a:br>
            <a:r>
              <a:rPr lang="zh-CN" altLang="en-US"/>
              <a:t> </a:t>
            </a:r>
            <a:r>
              <a:rPr lang="en-US" altLang="zh-CN"/>
              <a:t>2</a:t>
            </a:r>
            <a:r>
              <a:rPr lang="zh-CN" altLang="en-US"/>
              <a:t>）</a:t>
            </a:r>
            <a:r>
              <a:rPr lang="en-US" altLang="zh-CN"/>
              <a:t>GCC</a:t>
            </a:r>
            <a:r>
              <a:rPr lang="zh-CN" altLang="en-US"/>
              <a:t>其实只是编译系统的驱动程序，通过它来解析不同输入参数，并依次调用预处理器</a:t>
            </a:r>
            <a:r>
              <a:rPr lang="en-US" altLang="zh-CN"/>
              <a:t>(cpp)</a:t>
            </a:r>
            <a:r>
              <a:rPr lang="zh-CN" altLang="en-US"/>
              <a:t>，编译器</a:t>
            </a:r>
            <a:r>
              <a:rPr lang="en-US" altLang="zh-CN"/>
              <a:t>(cc1/cc1plus)</a:t>
            </a:r>
            <a:r>
              <a:rPr lang="zh-CN" altLang="en-US"/>
              <a:t>，汇编器</a:t>
            </a:r>
            <a:r>
              <a:rPr lang="en-US" altLang="zh-CN"/>
              <a:t>(as)</a:t>
            </a:r>
            <a:r>
              <a:rPr lang="zh-CN" altLang="en-US"/>
              <a:t>，链接器</a:t>
            </a:r>
            <a:r>
              <a:rPr lang="en-US" altLang="zh-CN"/>
              <a:t>(ld)</a:t>
            </a:r>
            <a:r>
              <a:rPr lang="zh-CN" altLang="en-US"/>
              <a:t>生成一个可执行文件的过程。</a:t>
            </a:r>
            <a:br>
              <a:rPr lang="zh-CN" altLang="en-US"/>
            </a:br>
            <a:r>
              <a:rPr lang="zh-CN" altLang="en-US"/>
              <a:t> </a:t>
            </a:r>
            <a:r>
              <a:rPr lang="en-US" altLang="zh-CN"/>
              <a:t>3</a:t>
            </a:r>
            <a:r>
              <a:rPr lang="zh-CN" altLang="en-US"/>
              <a:t>）</a:t>
            </a:r>
            <a:r>
              <a:rPr lang="en-US" altLang="zh-CN"/>
              <a:t>GCC </a:t>
            </a:r>
            <a:r>
              <a:rPr lang="zh-CN" altLang="en-US"/>
              <a:t>和</a:t>
            </a:r>
            <a:r>
              <a:rPr lang="en-US" altLang="zh-CN"/>
              <a:t>G++</a:t>
            </a:r>
            <a:r>
              <a:rPr lang="zh-CN" altLang="en-US"/>
              <a:t>的区别并不是前者用来编译</a:t>
            </a:r>
            <a:r>
              <a:rPr lang="en-US" altLang="zh-CN"/>
              <a:t>C</a:t>
            </a:r>
            <a:r>
              <a:rPr lang="zh-CN" altLang="en-US"/>
              <a:t>代码，后者用来编译</a:t>
            </a:r>
            <a:r>
              <a:rPr lang="en-US" altLang="zh-CN"/>
              <a:t>C++</a:t>
            </a:r>
            <a:r>
              <a:rPr lang="zh-CN" altLang="en-US"/>
              <a:t>代码。它们的区别是</a:t>
            </a:r>
            <a:r>
              <a:rPr lang="en-US" altLang="zh-CN"/>
              <a:t>GCC</a:t>
            </a:r>
            <a:r>
              <a:rPr lang="zh-CN" altLang="en-US"/>
              <a:t>把</a:t>
            </a:r>
            <a:r>
              <a:rPr lang="en-US" altLang="zh-CN"/>
              <a:t>.c</a:t>
            </a:r>
            <a:r>
              <a:rPr lang="zh-CN" altLang="en-US"/>
              <a:t>文件当</a:t>
            </a:r>
            <a:r>
              <a:rPr lang="en-US" altLang="zh-CN"/>
              <a:t>C</a:t>
            </a:r>
            <a:r>
              <a:rPr lang="zh-CN" altLang="en-US"/>
              <a:t>代码处理</a:t>
            </a:r>
            <a:r>
              <a:rPr lang="en-US" altLang="zh-CN"/>
              <a:t>(cc1</a:t>
            </a:r>
            <a:r>
              <a:rPr lang="zh-CN" altLang="en-US"/>
              <a:t>编译</a:t>
            </a:r>
            <a:r>
              <a:rPr lang="en-US" altLang="zh-CN"/>
              <a:t>)</a:t>
            </a:r>
            <a:r>
              <a:rPr lang="zh-CN" altLang="en-US"/>
              <a:t>，而</a:t>
            </a:r>
            <a:r>
              <a:rPr lang="en-US" altLang="zh-CN"/>
              <a:t>G++</a:t>
            </a:r>
            <a:r>
              <a:rPr lang="zh-CN" altLang="en-US"/>
              <a:t>则当</a:t>
            </a:r>
            <a:r>
              <a:rPr lang="en-US" altLang="zh-CN"/>
              <a:t>C++</a:t>
            </a:r>
            <a:r>
              <a:rPr lang="zh-CN" altLang="en-US"/>
              <a:t>处理 </a:t>
            </a:r>
            <a:r>
              <a:rPr lang="en-US" altLang="zh-CN"/>
              <a:t>(cc1plus</a:t>
            </a:r>
            <a:r>
              <a:rPr lang="zh-CN" altLang="en-US"/>
              <a:t>编译）。对于</a:t>
            </a:r>
            <a:r>
              <a:rPr lang="en-US" altLang="zh-CN"/>
              <a:t>.cpp</a:t>
            </a:r>
            <a:r>
              <a:rPr lang="zh-CN" altLang="en-US"/>
              <a:t>文件</a:t>
            </a:r>
            <a:r>
              <a:rPr lang="en-US" altLang="zh-CN"/>
              <a:t>gcc</a:t>
            </a:r>
            <a:r>
              <a:rPr lang="zh-CN" altLang="en-US"/>
              <a:t>和</a:t>
            </a:r>
            <a:r>
              <a:rPr lang="en-US" altLang="zh-CN"/>
              <a:t>g++</a:t>
            </a:r>
            <a:r>
              <a:rPr lang="zh-CN" altLang="en-US"/>
              <a:t>的处理过程没有什么不同。另一个区别是</a:t>
            </a:r>
            <a:r>
              <a:rPr lang="en-US" altLang="zh-CN"/>
              <a:t>GCC</a:t>
            </a:r>
            <a:r>
              <a:rPr lang="zh-CN" altLang="en-US"/>
              <a:t>默认不能链接</a:t>
            </a:r>
            <a:r>
              <a:rPr lang="en-US" altLang="zh-CN"/>
              <a:t>C++</a:t>
            </a:r>
            <a:r>
              <a:rPr lang="zh-CN" altLang="en-US"/>
              <a:t>库</a:t>
            </a:r>
            <a:r>
              <a:rPr lang="en-US" altLang="zh-CN"/>
              <a:t>(</a:t>
            </a:r>
            <a:r>
              <a:rPr lang="zh-CN" altLang="en-US"/>
              <a:t>除非加上</a:t>
            </a:r>
            <a:r>
              <a:rPr lang="en-US" altLang="zh-CN"/>
              <a:t>-lstdc++</a:t>
            </a:r>
            <a:r>
              <a:rPr lang="zh-CN" altLang="en-US"/>
              <a:t>选 项）而</a:t>
            </a:r>
            <a:r>
              <a:rPr lang="en-US" altLang="zh-CN"/>
              <a:t>G++</a:t>
            </a:r>
            <a:r>
              <a:rPr lang="zh-CN" altLang="en-US"/>
              <a:t>可以。</a:t>
            </a:r>
            <a:r>
              <a:rPr lang="en-US" altLang="zh-CN"/>
              <a:t>g++</a:t>
            </a:r>
            <a:r>
              <a:rPr lang="zh-CN" altLang="en-US"/>
              <a:t>其实是</a:t>
            </a:r>
            <a:r>
              <a:rPr lang="en-US" altLang="zh-CN"/>
              <a:t>"</a:t>
            </a:r>
            <a:r>
              <a:rPr lang="zh-CN" altLang="en-US"/>
              <a:t>封装</a:t>
            </a:r>
            <a:r>
              <a:rPr lang="en-US" altLang="zh-CN"/>
              <a:t>"</a:t>
            </a:r>
            <a:r>
              <a:rPr lang="zh-CN" altLang="en-US"/>
              <a:t>了</a:t>
            </a:r>
            <a:r>
              <a:rPr lang="en-US" altLang="zh-CN"/>
              <a:t>gcc</a:t>
            </a:r>
            <a:r>
              <a:rPr lang="zh-CN" altLang="en-US"/>
              <a:t>进行处理的</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56</a:t>
            </a:fld>
            <a:endParaRPr lang="en-US" altLang="en-US"/>
          </a:p>
        </p:txBody>
      </p:sp>
    </p:spTree>
    <p:extLst>
      <p:ext uri="{BB962C8B-B14F-4D97-AF65-F5344CB8AC3E}">
        <p14:creationId xmlns:p14="http://schemas.microsoft.com/office/powerpoint/2010/main" val="1151493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67</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ED43B38-E6F9-49ED-B852-F62E24610E24}" type="slidenum">
              <a:rPr lang="en-US" altLang="zh-CN"/>
              <a:pPr>
                <a:spcBef>
                  <a:spcPct val="0"/>
                </a:spcBef>
              </a:pPr>
              <a:t>4</a:t>
            </a:fld>
            <a:endParaRPr lang="en-US" altLang="zh-CN"/>
          </a:p>
        </p:txBody>
      </p:sp>
      <p:sp>
        <p:nvSpPr>
          <p:cNvPr id="11267" name="Rectangle 2"/>
          <p:cNvSpPr>
            <a:spLocks noGrp="1" noRot="1" noChangeAspect="1" noChangeArrowheads="1" noTextEdit="1"/>
          </p:cNvSpPr>
          <p:nvPr>
            <p:ph type="sldImg"/>
          </p:nvPr>
        </p:nvSpPr>
        <p:spPr>
          <a:xfrm>
            <a:off x="381000" y="685800"/>
            <a:ext cx="6096000" cy="3429000"/>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1</a:t>
            </a:r>
            <a:r>
              <a:rPr lang="zh-CN" altLang="en-US"/>
              <a:t>、用</a:t>
            </a:r>
            <a:r>
              <a:rPr lang="en-US" altLang="zh-CN"/>
              <a:t>gcc</a:t>
            </a:r>
            <a:r>
              <a:rPr lang="zh-CN" altLang="en-US"/>
              <a:t>的</a:t>
            </a:r>
            <a:r>
              <a:rPr lang="en-US" altLang="zh-CN"/>
              <a:t>-c</a:t>
            </a:r>
            <a:r>
              <a:rPr lang="zh-CN" altLang="en-US"/>
              <a:t>选项生成</a:t>
            </a:r>
            <a:r>
              <a:rPr lang="en-US" altLang="zh-CN"/>
              <a:t>.o</a:t>
            </a:r>
            <a:r>
              <a:rPr lang="zh-CN" altLang="en-US"/>
              <a:t>文件，如</a:t>
            </a:r>
            <a:br>
              <a:rPr lang="zh-CN" altLang="en-US"/>
            </a:br>
            <a:r>
              <a:rPr lang="en-US" altLang="zh-CN"/>
              <a:t>gcc -c test1.c test2.c test3.c</a:t>
            </a:r>
            <a:br>
              <a:rPr lang="en-US" altLang="zh-CN"/>
            </a:br>
            <a:r>
              <a:rPr lang="zh-CN" altLang="en-US"/>
              <a:t>编译后会生成</a:t>
            </a:r>
            <a:r>
              <a:rPr lang="en-US" altLang="zh-CN"/>
              <a:t>test1.o test2.o test3.o</a:t>
            </a:r>
            <a:r>
              <a:rPr lang="zh-CN" altLang="en-US"/>
              <a:t>三个目标文件。</a:t>
            </a:r>
            <a:br>
              <a:rPr lang="zh-CN" altLang="en-US"/>
            </a:br>
            <a:r>
              <a:rPr lang="en-US" altLang="zh-CN"/>
              <a:t>2</a:t>
            </a:r>
            <a:r>
              <a:rPr lang="zh-CN" altLang="en-US"/>
              <a:t>、然后用</a:t>
            </a:r>
            <a:r>
              <a:rPr lang="en-US" altLang="zh-CN"/>
              <a:t>ar</a:t>
            </a:r>
            <a:r>
              <a:rPr lang="zh-CN" altLang="en-US"/>
              <a:t>命令生成</a:t>
            </a:r>
            <a:r>
              <a:rPr lang="en-US" altLang="zh-CN"/>
              <a:t>.a</a:t>
            </a:r>
            <a:r>
              <a:rPr lang="zh-CN" altLang="en-US"/>
              <a:t>文件，如</a:t>
            </a:r>
            <a:br>
              <a:rPr lang="zh-CN" altLang="en-US"/>
            </a:br>
            <a:r>
              <a:rPr lang="en-US" altLang="zh-CN"/>
              <a:t>ar crv test.a test1.o test2.o test3.o </a:t>
            </a:r>
          </a:p>
          <a:p>
            <a:pPr eaLnBrk="1" hangingPunct="1"/>
            <a:endParaRPr lang="en-US" altLang="zh-CN"/>
          </a:p>
          <a:p>
            <a:pPr eaLnBrk="1" hangingPunct="1"/>
            <a:endParaRPr lang="en-US" altLang="zh-CN"/>
          </a:p>
          <a:p>
            <a:pPr eaLnBrk="1" hangingPunct="1"/>
            <a:r>
              <a:rPr lang="en-US" altLang="zh-CN"/>
              <a:t>$ gcc test_a.c test_b.c test_c.c -fPIC -shared -o libtest.so </a:t>
            </a:r>
          </a:p>
          <a:p>
            <a:pPr eaLnBrk="1" hangingPunct="1"/>
            <a:r>
              <a:rPr lang="en-US" altLang="zh-CN"/>
              <a:t>-shared </a:t>
            </a:r>
            <a:r>
              <a:rPr lang="zh-CN" altLang="en-US"/>
              <a:t>该选项指定生成动态连接库（让连接器生成</a:t>
            </a:r>
            <a:r>
              <a:rPr lang="en-US" altLang="zh-CN"/>
              <a:t>T</a:t>
            </a:r>
            <a:r>
              <a:rPr lang="zh-CN" altLang="en-US"/>
              <a:t>类型的导出符号表，有时候也生成弱连接</a:t>
            </a:r>
            <a:r>
              <a:rPr lang="en-US" altLang="zh-CN"/>
              <a:t>W</a:t>
            </a:r>
            <a:r>
              <a:rPr lang="zh-CN" altLang="en-US"/>
              <a:t>类型的导出符号），不用该标志外部程序无法连接。相当于一个可执行文件</a:t>
            </a:r>
            <a:br>
              <a:rPr lang="zh-CN" altLang="en-US"/>
            </a:br>
            <a:br>
              <a:rPr lang="zh-CN" altLang="en-US"/>
            </a:br>
            <a:r>
              <a:rPr lang="en-US" altLang="zh-CN"/>
              <a:t>-fPIC</a:t>
            </a:r>
            <a:r>
              <a:rPr lang="zh-CN" altLang="en-US"/>
              <a:t>：表示编译为位置独立的代码，不用此选项的话编译后的代码是位置相关的所以动态载入时是通过代码拷贝的方式来满足不同进程的需要，而不能达到真正代码段共享的目的。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9CCBEA4-16AB-458D-8DFD-8817205B8EF3}" type="slidenum">
              <a:rPr lang="en-US" altLang="zh-CN"/>
              <a:pPr>
                <a:spcBef>
                  <a:spcPct val="0"/>
                </a:spcBef>
              </a:pPr>
              <a:t>6</a:t>
            </a:fld>
            <a:endParaRPr lang="en-US" altLang="zh-CN"/>
          </a:p>
        </p:txBody>
      </p:sp>
      <p:sp>
        <p:nvSpPr>
          <p:cNvPr id="14339" name="Rectangle 2"/>
          <p:cNvSpPr>
            <a:spLocks noGrp="1" noRot="1" noChangeAspect="1" noChangeArrowheads="1" noTextEdit="1"/>
          </p:cNvSpPr>
          <p:nvPr>
            <p:ph type="sldImg"/>
          </p:nvPr>
        </p:nvSpPr>
        <p:spPr>
          <a:xfrm>
            <a:off x="381000" y="685800"/>
            <a:ext cx="6096000" cy="3429000"/>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spcBef>
                <a:spcPct val="50000"/>
              </a:spcBef>
            </a:pPr>
            <a:r>
              <a:rPr lang="zh-CN" altLang="en-US" sz="1100"/>
              <a:t>命令</a:t>
            </a:r>
            <a:r>
              <a:rPr lang="en-US" altLang="zh-CN" sz="1100"/>
              <a:t>gcc</a:t>
            </a:r>
            <a:r>
              <a:rPr lang="zh-CN" altLang="en-US" sz="1100"/>
              <a:t>首先调用</a:t>
            </a:r>
            <a:r>
              <a:rPr lang="en-US" altLang="zh-CN" sz="1100">
                <a:solidFill>
                  <a:srgbClr val="CC3300"/>
                </a:solidFill>
              </a:rPr>
              <a:t>cpp</a:t>
            </a:r>
            <a:r>
              <a:rPr lang="zh-CN" altLang="en-US" sz="1100"/>
              <a:t>进行预处理，在预处理过程中，对源代码文件中的</a:t>
            </a:r>
            <a:r>
              <a:rPr lang="zh-CN" altLang="en-US" sz="1100">
                <a:solidFill>
                  <a:schemeClr val="accent2"/>
                </a:solidFill>
              </a:rPr>
              <a:t>文件包含</a:t>
            </a:r>
            <a:r>
              <a:rPr lang="en-US" altLang="zh-CN" sz="1100">
                <a:solidFill>
                  <a:schemeClr val="accent2"/>
                </a:solidFill>
              </a:rPr>
              <a:t>(include)</a:t>
            </a:r>
            <a:r>
              <a:rPr lang="zh-CN" altLang="en-US" sz="1100"/>
              <a:t>、</a:t>
            </a:r>
            <a:r>
              <a:rPr lang="zh-CN" altLang="en-US" sz="1100">
                <a:solidFill>
                  <a:schemeClr val="accent2"/>
                </a:solidFill>
              </a:rPr>
              <a:t>预编译语句</a:t>
            </a:r>
            <a:r>
              <a:rPr lang="en-US" altLang="zh-CN" sz="1100"/>
              <a:t>(</a:t>
            </a:r>
            <a:r>
              <a:rPr lang="zh-CN" altLang="en-US" sz="1100"/>
              <a:t>如宏定义</a:t>
            </a:r>
            <a:r>
              <a:rPr lang="en-US" altLang="zh-CN" sz="1100"/>
              <a:t>define)</a:t>
            </a:r>
            <a:r>
              <a:rPr lang="zh-CN" altLang="en-US" sz="1100"/>
              <a:t>等进行分析。</a:t>
            </a:r>
          </a:p>
          <a:p>
            <a:pPr lvl="1" eaLnBrk="1" hangingPunct="1">
              <a:spcBef>
                <a:spcPct val="50000"/>
              </a:spcBef>
            </a:pPr>
            <a:r>
              <a:rPr lang="zh-CN" altLang="en-US" sz="1100"/>
              <a:t>接着调用</a:t>
            </a:r>
            <a:r>
              <a:rPr lang="en-US" altLang="zh-CN" sz="1100">
                <a:solidFill>
                  <a:srgbClr val="CC0000"/>
                </a:solidFill>
              </a:rPr>
              <a:t>cc1(cc1plus)</a:t>
            </a:r>
            <a:r>
              <a:rPr lang="zh-CN" altLang="en-US" sz="1100"/>
              <a:t>进行编译，这个阶段根据输入文件生成以</a:t>
            </a:r>
            <a:r>
              <a:rPr lang="en-US" altLang="zh-CN" sz="1100"/>
              <a:t>.o</a:t>
            </a:r>
            <a:r>
              <a:rPr lang="zh-CN" altLang="en-US" sz="1100"/>
              <a:t>为后缀的</a:t>
            </a:r>
            <a:r>
              <a:rPr lang="zh-CN" altLang="en-US" sz="1100">
                <a:solidFill>
                  <a:schemeClr val="accent2"/>
                </a:solidFill>
              </a:rPr>
              <a:t>目标文件</a:t>
            </a:r>
            <a:r>
              <a:rPr lang="zh-CN" altLang="en-US" sz="1100"/>
              <a:t>。</a:t>
            </a:r>
          </a:p>
          <a:p>
            <a:pPr lvl="1" eaLnBrk="1" hangingPunct="1">
              <a:spcBef>
                <a:spcPct val="50000"/>
              </a:spcBef>
            </a:pPr>
            <a:r>
              <a:rPr lang="zh-CN" altLang="en-US" sz="1100"/>
              <a:t>汇编过程是</a:t>
            </a:r>
            <a:r>
              <a:rPr lang="zh-CN" altLang="en-US" sz="1100" u="sng"/>
              <a:t>针对汇编语言</a:t>
            </a:r>
            <a:r>
              <a:rPr lang="zh-CN" altLang="en-US" sz="1100"/>
              <a:t>的步骤，调用</a:t>
            </a:r>
            <a:r>
              <a:rPr lang="en-US" altLang="zh-CN" sz="1100">
                <a:solidFill>
                  <a:srgbClr val="CC3300"/>
                </a:solidFill>
              </a:rPr>
              <a:t>as</a:t>
            </a:r>
            <a:r>
              <a:rPr lang="zh-CN" altLang="en-US" sz="1100"/>
              <a:t>进行工作，汇编语言文件汇编之后生成以</a:t>
            </a:r>
            <a:r>
              <a:rPr lang="en-US" altLang="zh-CN" sz="1100"/>
              <a:t>.o</a:t>
            </a:r>
            <a:r>
              <a:rPr lang="zh-CN" altLang="en-US" sz="1100"/>
              <a:t>为后缀的目标文件。</a:t>
            </a:r>
          </a:p>
          <a:p>
            <a:pPr lvl="1" eaLnBrk="1" hangingPunct="1">
              <a:spcBef>
                <a:spcPct val="50000"/>
              </a:spcBef>
            </a:pPr>
            <a:r>
              <a:rPr lang="zh-CN" altLang="en-US" sz="1100"/>
              <a:t>当所有的目标文件都生成之后，</a:t>
            </a:r>
            <a:r>
              <a:rPr lang="en-US" altLang="zh-CN" sz="1100"/>
              <a:t>gcc</a:t>
            </a:r>
            <a:r>
              <a:rPr lang="zh-CN" altLang="en-US" sz="1100"/>
              <a:t>就调用</a:t>
            </a:r>
            <a:r>
              <a:rPr lang="en-US" altLang="zh-CN" sz="1100">
                <a:solidFill>
                  <a:srgbClr val="CC3300"/>
                </a:solidFill>
              </a:rPr>
              <a:t>ld</a:t>
            </a:r>
            <a:r>
              <a:rPr lang="zh-CN" altLang="en-US" sz="1100"/>
              <a:t>来完成最后的关键性工作，这个阶段就是</a:t>
            </a:r>
            <a:r>
              <a:rPr lang="zh-CN" altLang="en-US" sz="1100">
                <a:solidFill>
                  <a:schemeClr val="accent2"/>
                </a:solidFill>
              </a:rPr>
              <a:t>连接</a:t>
            </a:r>
            <a:r>
              <a:rPr lang="zh-CN" altLang="en-US" sz="1100"/>
              <a:t>。在连接阶段，所有的目标文件被安排在可执行程序中的恰当的位置，同时，该程序所调用到的库函数也从各 自所在的档案库中连到合适的地方。 </a:t>
            </a:r>
          </a:p>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993A44C-17AF-4F0C-B481-9E62F894C692}" type="slidenum">
              <a:rPr lang="en-US" altLang="zh-CN"/>
              <a:pPr>
                <a:spcBef>
                  <a:spcPct val="0"/>
                </a:spcBef>
              </a:pPr>
              <a:t>12</a:t>
            </a:fld>
            <a:endParaRPr lang="en-US" altLang="zh-CN"/>
          </a:p>
        </p:txBody>
      </p:sp>
      <p:sp>
        <p:nvSpPr>
          <p:cNvPr id="21507" name="Rectangle 2"/>
          <p:cNvSpPr>
            <a:spLocks noGrp="1" noRot="1" noChangeAspect="1" noChangeArrowheads="1" noTextEdit="1"/>
          </p:cNvSpPr>
          <p:nvPr>
            <p:ph type="sldImg"/>
          </p:nvPr>
        </p:nvSpPr>
        <p:spPr>
          <a:xfrm>
            <a:off x="381000" y="685800"/>
            <a:ext cx="6096000" cy="342900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这时，预编译、编译、连接一次完成，生成一个系统预设的名为</a:t>
            </a:r>
            <a:r>
              <a:rPr lang="en-US" altLang="zh-CN"/>
              <a:t>a.out</a:t>
            </a:r>
            <a:r>
              <a:rPr lang="zh-CN" altLang="en-US"/>
              <a:t>的可执行文件。</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F4DF40B-E16A-4FA4-9A9A-5B99820E1068}" type="slidenum">
              <a:rPr lang="en-US" altLang="zh-CN"/>
              <a:pPr>
                <a:spcBef>
                  <a:spcPct val="0"/>
                </a:spcBef>
              </a:pPr>
              <a:t>20</a:t>
            </a:fld>
            <a:endParaRPr lang="en-US" altLang="zh-CN"/>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这是一个非常基本的 </a:t>
            </a:r>
            <a:r>
              <a:rPr lang="en-US" altLang="zh-CN"/>
              <a:t>makefile —— make </a:t>
            </a:r>
            <a:r>
              <a:rPr lang="zh-CN" altLang="en-US"/>
              <a:t>从最上面开始，把上 面第一个目的，‘</a:t>
            </a:r>
            <a:r>
              <a:rPr lang="en-US" altLang="zh-CN"/>
              <a:t>myprog’</a:t>
            </a:r>
            <a:r>
              <a:rPr lang="zh-CN" altLang="en-US"/>
              <a:t>，做为它的主要目标（一个它需要保 证其总是最新的最终目标）。给出的规则说明只要文件‘</a:t>
            </a:r>
            <a:r>
              <a:rPr lang="en-US" altLang="zh-CN"/>
              <a:t>myprog’ </a:t>
            </a:r>
            <a:r>
              <a:rPr lang="zh-CN" altLang="en-US"/>
              <a:t>比文件‘</a:t>
            </a:r>
            <a:r>
              <a:rPr lang="en-US" altLang="zh-CN"/>
              <a:t>foo.o’</a:t>
            </a:r>
            <a:r>
              <a:rPr lang="zh-CN" altLang="en-US"/>
              <a:t>或‘</a:t>
            </a:r>
            <a:r>
              <a:rPr lang="en-US" altLang="zh-CN"/>
              <a:t>bar.o’</a:t>
            </a:r>
            <a:r>
              <a:rPr lang="zh-CN" altLang="en-US"/>
              <a:t>中的任何一个旧，下一行的命令将 会被执行。 </a:t>
            </a:r>
            <a:br>
              <a:rPr lang="zh-CN" altLang="en-US"/>
            </a:br>
            <a:r>
              <a:rPr lang="zh-CN" altLang="en-US"/>
              <a:t>    但是，在检查文件 </a:t>
            </a:r>
            <a:r>
              <a:rPr lang="en-US" altLang="zh-CN"/>
              <a:t>foo.o </a:t>
            </a:r>
            <a:r>
              <a:rPr lang="zh-CN" altLang="en-US"/>
              <a:t>和 </a:t>
            </a:r>
            <a:r>
              <a:rPr lang="en-US" altLang="zh-CN"/>
              <a:t>bar.o </a:t>
            </a:r>
            <a:r>
              <a:rPr lang="zh-CN" altLang="en-US"/>
              <a:t>的时间戳之前，它会往下查 找那些把 </a:t>
            </a:r>
            <a:r>
              <a:rPr lang="en-US" altLang="zh-CN"/>
              <a:t>foo.o </a:t>
            </a:r>
            <a:r>
              <a:rPr lang="zh-CN" altLang="en-US"/>
              <a:t>或 </a:t>
            </a:r>
            <a:r>
              <a:rPr lang="en-US" altLang="zh-CN"/>
              <a:t>bar.o </a:t>
            </a:r>
            <a:r>
              <a:rPr lang="zh-CN" altLang="en-US"/>
              <a:t>做为目标文件的规则。它找到的关于 </a:t>
            </a:r>
            <a:r>
              <a:rPr lang="en-US" altLang="zh-CN"/>
              <a:t>foo.o </a:t>
            </a:r>
            <a:r>
              <a:rPr lang="zh-CN" altLang="en-US"/>
              <a:t>的规则，该文件的依靠文件是 </a:t>
            </a:r>
            <a:r>
              <a:rPr lang="en-US" altLang="zh-CN"/>
              <a:t>foo.c, foo.h </a:t>
            </a:r>
            <a:r>
              <a:rPr lang="zh-CN" altLang="en-US"/>
              <a:t>和 </a:t>
            </a:r>
            <a:r>
              <a:rPr lang="en-US" altLang="zh-CN"/>
              <a:t>bar.h </a:t>
            </a:r>
            <a:r>
              <a:rPr lang="zh-CN" altLang="en-US"/>
              <a:t>。 它从下面再找不到生成这些依靠文件的规则，它就开始检查磁碟 上这些依靠文件的时间戳。如果这些文件中任何一个的时间戳比 </a:t>
            </a:r>
            <a:r>
              <a:rPr lang="en-US" altLang="zh-CN"/>
              <a:t>foo.o </a:t>
            </a:r>
            <a:r>
              <a:rPr lang="zh-CN" altLang="en-US"/>
              <a:t>的新，命令 </a:t>
            </a:r>
            <a:r>
              <a:rPr lang="en-US" altLang="zh-CN"/>
              <a:t>'gcc -o foo.o foo.c' </a:t>
            </a:r>
            <a:r>
              <a:rPr lang="zh-CN" altLang="en-US"/>
              <a:t>将会执行，从而更新 文件 </a:t>
            </a:r>
            <a:r>
              <a:rPr lang="en-US" altLang="zh-CN"/>
              <a:t>foo.o </a:t>
            </a:r>
            <a:r>
              <a:rPr lang="zh-CN" altLang="en-US"/>
              <a:t>。 </a:t>
            </a:r>
            <a:br>
              <a:rPr lang="zh-CN" altLang="en-US"/>
            </a:br>
            <a:r>
              <a:rPr lang="zh-CN" altLang="en-US"/>
              <a:t>    接下来对文件 </a:t>
            </a:r>
            <a:r>
              <a:rPr lang="en-US" altLang="zh-CN"/>
              <a:t>bar.o </a:t>
            </a:r>
            <a:r>
              <a:rPr lang="zh-CN" altLang="en-US"/>
              <a:t>做类似的检查，依靠文件在这里是文件 </a:t>
            </a:r>
            <a:r>
              <a:rPr lang="en-US" altLang="zh-CN"/>
              <a:t>bar.c </a:t>
            </a:r>
            <a:r>
              <a:rPr lang="zh-CN" altLang="en-US"/>
              <a:t>和 </a:t>
            </a:r>
            <a:r>
              <a:rPr lang="en-US" altLang="zh-CN"/>
              <a:t>bar.h </a:t>
            </a:r>
            <a:r>
              <a:rPr lang="zh-CN" altLang="en-US"/>
              <a:t>。 </a:t>
            </a:r>
            <a:br>
              <a:rPr lang="zh-CN" altLang="en-US"/>
            </a:br>
            <a:r>
              <a:rPr lang="zh-CN" altLang="en-US"/>
              <a:t>    现在， </a:t>
            </a:r>
            <a:r>
              <a:rPr lang="en-US" altLang="zh-CN"/>
              <a:t>make </a:t>
            </a:r>
            <a:r>
              <a:rPr lang="zh-CN" altLang="en-US"/>
              <a:t>回到‘</a:t>
            </a:r>
            <a:r>
              <a:rPr lang="en-US" altLang="zh-CN"/>
              <a:t>myprog’</a:t>
            </a:r>
            <a:r>
              <a:rPr lang="zh-CN" altLang="en-US"/>
              <a:t>的规则。如果刚才两个规则中的任 何一个被执行，</a:t>
            </a:r>
            <a:r>
              <a:rPr lang="en-US" altLang="zh-CN"/>
              <a:t>myprog </a:t>
            </a:r>
            <a:r>
              <a:rPr lang="zh-CN" altLang="en-US"/>
              <a:t>就需要重建（因为其中一个 </a:t>
            </a:r>
            <a:r>
              <a:rPr lang="en-US" altLang="zh-CN"/>
              <a:t>.o </a:t>
            </a:r>
            <a:r>
              <a:rPr lang="zh-CN" altLang="en-US"/>
              <a:t>档就会比 ‘</a:t>
            </a:r>
            <a:r>
              <a:rPr lang="en-US" altLang="zh-CN"/>
              <a:t>myprog’</a:t>
            </a:r>
            <a:r>
              <a:rPr lang="zh-CN" altLang="en-US"/>
              <a:t>新），因此连接命令将被执行。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BCEAF4EC-6C2B-4587-BF4F-4A4125AE3F63}" type="slidenum">
              <a:rPr lang="en-US" altLang="zh-CN"/>
              <a:pPr>
                <a:spcBef>
                  <a:spcPct val="0"/>
                </a:spcBef>
              </a:pPr>
              <a:t>23</a:t>
            </a:fld>
            <a:endParaRPr lang="en-US" altLang="zh-CN"/>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zh-CN"/>
              <a:t>1. </a:t>
            </a:r>
            <a:r>
              <a:rPr lang="zh-CN" altLang="en-US"/>
              <a:t>前面我们可以看到</a:t>
            </a:r>
            <a:r>
              <a:rPr lang="en-US" altLang="zh-CN"/>
              <a:t>[.o]</a:t>
            </a:r>
            <a:r>
              <a:rPr lang="zh-CN" altLang="en-US"/>
              <a:t>文件的字符串被重复了两次，如果我们的工程需要加入一个新的</a:t>
            </a:r>
            <a:r>
              <a:rPr lang="en-US" altLang="zh-CN"/>
              <a:t>[.o]</a:t>
            </a:r>
            <a:r>
              <a:rPr lang="zh-CN" altLang="en-US"/>
              <a:t>文件，那么我们需要在两个地方加（应该是三个地方，还有一个地方在</a:t>
            </a:r>
            <a:r>
              <a:rPr lang="en-US" altLang="zh-CN"/>
              <a:t>clean</a:t>
            </a:r>
            <a:r>
              <a:rPr lang="zh-CN" altLang="en-US"/>
              <a:t>中）。当然，我们的</a:t>
            </a:r>
            <a:r>
              <a:rPr lang="en-US" altLang="zh-CN"/>
              <a:t>makefile</a:t>
            </a:r>
            <a:r>
              <a:rPr lang="zh-CN" altLang="en-US"/>
              <a:t>并不复杂，所以在两个地方加也不累，但如果</a:t>
            </a:r>
            <a:r>
              <a:rPr lang="en-US" altLang="zh-CN"/>
              <a:t>makefile</a:t>
            </a:r>
            <a:r>
              <a:rPr lang="zh-CN" altLang="en-US"/>
              <a:t>变得复杂，那么我们就有可能会忘掉一个需要加入的地方，而导致编译失败。所以，为了</a:t>
            </a:r>
            <a:r>
              <a:rPr lang="en-US" altLang="zh-CN"/>
              <a:t>makefile</a:t>
            </a:r>
            <a:r>
              <a:rPr lang="zh-CN" altLang="en-US"/>
              <a:t>的易维护，在</a:t>
            </a:r>
            <a:r>
              <a:rPr lang="en-US" altLang="zh-CN"/>
              <a:t>makefile</a:t>
            </a:r>
            <a:r>
              <a:rPr lang="zh-CN" altLang="en-US"/>
              <a:t>中我们可以使用变量。</a:t>
            </a:r>
            <a:r>
              <a:rPr lang="en-US" altLang="zh-CN"/>
              <a:t>makefile</a:t>
            </a:r>
            <a:r>
              <a:rPr lang="zh-CN" altLang="en-US"/>
              <a:t>的变量也就是一个字符串，理解成</a:t>
            </a:r>
            <a:r>
              <a:rPr lang="en-US" altLang="zh-CN"/>
              <a:t>C</a:t>
            </a:r>
            <a:r>
              <a:rPr lang="zh-CN" altLang="en-US"/>
              <a:t>语言中的宏可能会更好。 </a:t>
            </a:r>
          </a:p>
          <a:p>
            <a:pPr eaLnBrk="1" hangingPunct="1"/>
            <a:endParaRPr lang="zh-CN" altLang="en-US"/>
          </a:p>
          <a:p>
            <a:pPr eaLnBrk="1" hangingPunct="1"/>
            <a:r>
              <a:rPr lang="en-US" altLang="zh-CN"/>
              <a:t>2. GNU</a:t>
            </a:r>
            <a:r>
              <a:rPr lang="zh-CN" altLang="en-US"/>
              <a:t>的</a:t>
            </a:r>
            <a:r>
              <a:rPr lang="en-US" altLang="zh-CN"/>
              <a:t>make</a:t>
            </a:r>
            <a:r>
              <a:rPr lang="zh-CN" altLang="en-US"/>
              <a:t>很强大，它可以自动推导文件以及文件依赖关系后面的命令，于是我们就没必要去在每一个</a:t>
            </a:r>
            <a:r>
              <a:rPr lang="en-US" altLang="zh-CN"/>
              <a:t>[.o]</a:t>
            </a:r>
            <a:r>
              <a:rPr lang="zh-CN" altLang="en-US"/>
              <a:t>文件后都写上类似的命令，因为，我们的</a:t>
            </a:r>
            <a:r>
              <a:rPr lang="en-US" altLang="zh-CN"/>
              <a:t>make</a:t>
            </a:r>
            <a:r>
              <a:rPr lang="zh-CN" altLang="en-US"/>
              <a:t>会自动识别，并自己推导命令。 </a:t>
            </a:r>
          </a:p>
          <a:p>
            <a:pPr eaLnBrk="1" hangingPunct="1"/>
            <a:r>
              <a:rPr lang="zh-CN" altLang="en-US"/>
              <a:t>只要</a:t>
            </a:r>
            <a:r>
              <a:rPr lang="en-US" altLang="zh-CN"/>
              <a:t>make</a:t>
            </a:r>
            <a:r>
              <a:rPr lang="zh-CN" altLang="en-US"/>
              <a:t>看到一个</a:t>
            </a:r>
            <a:r>
              <a:rPr lang="en-US" altLang="zh-CN"/>
              <a:t>[.o]</a:t>
            </a:r>
            <a:r>
              <a:rPr lang="zh-CN" altLang="en-US"/>
              <a:t>文件，它就会自动的把</a:t>
            </a:r>
            <a:r>
              <a:rPr lang="en-US" altLang="zh-CN"/>
              <a:t>[.c]</a:t>
            </a:r>
            <a:r>
              <a:rPr lang="zh-CN" altLang="en-US"/>
              <a:t>文件加在依赖关系中，如果</a:t>
            </a:r>
            <a:r>
              <a:rPr lang="en-US" altLang="zh-CN"/>
              <a:t>make</a:t>
            </a:r>
            <a:r>
              <a:rPr lang="zh-CN" altLang="en-US"/>
              <a:t>找到一个</a:t>
            </a:r>
            <a:r>
              <a:rPr lang="en-US" altLang="zh-CN"/>
              <a:t>whatever.o</a:t>
            </a:r>
            <a:r>
              <a:rPr lang="zh-CN" altLang="en-US"/>
              <a:t>，那么</a:t>
            </a:r>
            <a:r>
              <a:rPr lang="en-US" altLang="zh-CN"/>
              <a:t>whatever.c</a:t>
            </a:r>
            <a:r>
              <a:rPr lang="zh-CN" altLang="en-US"/>
              <a:t>，就会是</a:t>
            </a:r>
            <a:r>
              <a:rPr lang="en-US" altLang="zh-CN"/>
              <a:t>whatever.o</a:t>
            </a:r>
            <a:r>
              <a:rPr lang="zh-CN" altLang="en-US"/>
              <a:t>的依赖文件。并且 </a:t>
            </a:r>
            <a:r>
              <a:rPr lang="en-US" altLang="zh-CN"/>
              <a:t>cc -c whatever.c </a:t>
            </a:r>
            <a:r>
              <a:rPr lang="zh-CN" altLang="en-US"/>
              <a:t>也会被推导出来</a:t>
            </a:r>
          </a:p>
          <a:p>
            <a:pPr eaLnBrk="1" hangingPunct="1"/>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8BD4871B-03D2-464A-A2DA-DB2B5BE494BC}" type="slidenum">
              <a:rPr lang="en-US" altLang="zh-CN"/>
              <a:pPr>
                <a:spcBef>
                  <a:spcPct val="0"/>
                </a:spcBef>
              </a:pPr>
              <a:t>32</a:t>
            </a:fld>
            <a:endParaRPr lang="en-US" altLang="zh-CN"/>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见“跟我一起写</a:t>
            </a:r>
            <a:r>
              <a:rPr lang="en-US" altLang="zh-CN"/>
              <a:t>Makefile” </a:t>
            </a:r>
            <a:r>
              <a:rPr lang="zh-CN" altLang="en-US"/>
              <a:t>中“ 三 变量高级用法”</a:t>
            </a:r>
          </a:p>
          <a:p>
            <a:pPr eaLnBrk="1" hangingPunct="1"/>
            <a:endParaRPr lang="zh-CN" altLang="en-US"/>
          </a:p>
          <a:p>
            <a:pPr eaLnBrk="1" hangingPunct="1"/>
            <a:r>
              <a:rPr lang="zh-CN" altLang="en-US"/>
              <a:t>在定义变量的值时，我们可以使用其它变量来构造变量的值</a:t>
            </a:r>
            <a:r>
              <a:rPr lang="en-US" altLang="zh-CN"/>
              <a:t>, +</a:t>
            </a:r>
            <a:r>
              <a:rPr lang="zh-CN" altLang="en-US"/>
              <a:t>静态模式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5EA98A4D-8AD1-4A8D-8236-C7939E8C213A}" type="slidenum">
              <a:rPr lang="en-US" altLang="zh-CN"/>
              <a:pPr>
                <a:spcBef>
                  <a:spcPct val="0"/>
                </a:spcBef>
              </a:pPr>
              <a:t>33</a:t>
            </a:fld>
            <a:endParaRPr lang="en-US" altLang="zh-CN"/>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多规则目标</a:t>
            </a:r>
            <a:r>
              <a:rPr lang="en-US" altLang="zh-CN"/>
              <a:t>----</a:t>
            </a:r>
          </a:p>
          <a:p>
            <a:pPr eaLnBrk="1" hangingPunct="1"/>
            <a:r>
              <a:rPr lang="en-US" altLang="zh-CN"/>
              <a:t>Makefile</a:t>
            </a:r>
            <a:r>
              <a:rPr lang="zh-CN" altLang="en-US"/>
              <a:t>中，一个文件可以作为多个规则的目标（多个规则中只能有一个规则定义命令）。这种情况时，以这个文件为目标的规则的所有依赖文件将会被合并成此目标一个依赖文件列表，当其中任何一个依赖文件比目标更新（比较目标文件和依赖文件的时间戳）时，</a:t>
            </a:r>
            <a:r>
              <a:rPr lang="en-US" altLang="zh-CN"/>
              <a:t>make</a:t>
            </a:r>
            <a:r>
              <a:rPr lang="zh-CN" altLang="en-US"/>
              <a:t>将会执行特定的命令来重建这个目标。 </a:t>
            </a:r>
          </a:p>
          <a:p>
            <a:pPr eaLnBrk="1" hangingPunct="1"/>
            <a:r>
              <a:rPr lang="zh-CN" altLang="en-US"/>
              <a:t>对于一个多规则的目标，重建此目标的命令只能出现在一个规则中（可以是多条命令）。如果多个规则同时给出重建此目标的命令，</a:t>
            </a:r>
            <a:r>
              <a:rPr lang="en-US" altLang="zh-CN"/>
              <a:t>make</a:t>
            </a:r>
            <a:r>
              <a:rPr lang="zh-CN" altLang="en-US"/>
              <a:t>将使用最后一个规则中所定义的命令，同时提示错误信息</a:t>
            </a:r>
          </a:p>
          <a:p>
            <a:pPr algn="just" eaLnBrk="1" hangingPunct="1"/>
            <a:endParaRPr lang="zh-CN" altLang="en-US"/>
          </a:p>
          <a:p>
            <a:pPr eaLnBrk="1" hangingPunct="1"/>
            <a:endParaRPr lang="zh-CN" altLang="en-US"/>
          </a:p>
          <a:p>
            <a:pPr eaLnBrk="1" hangingPunct="1"/>
            <a:r>
              <a:rPr lang="en-US" altLang="zh-CN"/>
              <a:t>@echo-------make</a:t>
            </a:r>
            <a:r>
              <a:rPr lang="zh-CN" altLang="en-US"/>
              <a:t>会把其要执行的命令行在命令执行前输出到屏幕上。当我们用“</a:t>
            </a:r>
            <a:r>
              <a:rPr lang="en-US" altLang="zh-CN"/>
              <a:t>@”</a:t>
            </a:r>
            <a:r>
              <a:rPr lang="zh-CN" altLang="en-US"/>
              <a:t>字符在命令行前，那么，这个命令将不被</a:t>
            </a:r>
            <a:r>
              <a:rPr lang="en-US" altLang="zh-CN"/>
              <a:t>make</a:t>
            </a:r>
            <a:r>
              <a:rPr lang="zh-CN" altLang="en-US"/>
              <a:t>显示出来</a:t>
            </a:r>
          </a:p>
          <a:p>
            <a:pPr eaLnBrk="1" hangingPunct="1"/>
            <a:r>
              <a:rPr lang="en-US" altLang="zh-CN"/>
              <a:t>ld—</a:t>
            </a:r>
            <a:r>
              <a:rPr lang="zh-CN" altLang="en-US"/>
              <a:t>在</a:t>
            </a:r>
            <a:r>
              <a:rPr lang="en-US" altLang="zh-CN"/>
              <a:t>makefile.dep </a:t>
            </a:r>
            <a:r>
              <a:rPr lang="zh-CN" altLang="en-US"/>
              <a:t>中定义为</a:t>
            </a:r>
            <a:r>
              <a:rPr lang="en-US" altLang="zh-CN"/>
              <a:t>g++</a:t>
            </a:r>
          </a:p>
          <a:p>
            <a:pPr eaLnBrk="1" hangingPunct="1"/>
            <a:endParaRPr lang="en-US" altLang="zh-CN"/>
          </a:p>
          <a:p>
            <a:pPr eaLnBrk="1" hangingPunct="1"/>
            <a:endParaRPr lang="en-US" altLang="zh-CN"/>
          </a:p>
          <a:p>
            <a:pPr eaLnBrk="1" hangingPunct="1"/>
            <a:r>
              <a:rPr lang="en-US" altLang="zh-CN"/>
              <a:t>ln –</a:t>
            </a:r>
            <a:r>
              <a:rPr lang="zh-CN" altLang="en-US"/>
              <a:t>在当前目录下建立一个可执行文件的软链接文件 </a:t>
            </a:r>
            <a:endParaRPr lang="en-US" altLang="zh-CN"/>
          </a:p>
          <a:p>
            <a:pPr eaLnBrk="1" hangingPunct="1"/>
            <a:r>
              <a:rPr lang="zh-CN" altLang="en-US"/>
              <a:t>  </a:t>
            </a:r>
            <a:r>
              <a:rPr lang="en-US" altLang="zh-CN"/>
              <a:t>-f, --force              remove existing destination files</a:t>
            </a:r>
          </a:p>
          <a:p>
            <a:pPr eaLnBrk="1" hangingPunct="1"/>
            <a:r>
              <a:rPr lang="en-US" altLang="zh-CN"/>
              <a:t> -s </a:t>
            </a:r>
            <a:r>
              <a:rPr lang="zh-CN" altLang="en-US"/>
              <a:t>软连接</a:t>
            </a:r>
            <a:endParaRPr lang="en-US" altLang="zh-CN"/>
          </a:p>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6558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561975"/>
            <a:ext cx="10363200" cy="1724025"/>
          </a:xfrm>
        </p:spPr>
        <p:txBody>
          <a:bodyPr/>
          <a:lstStyle>
            <a:lvl1pPr>
              <a:defRPr sz="4800"/>
            </a:lvl1pPr>
          </a:lstStyle>
          <a:p>
            <a:r>
              <a:rPr lang="en-US" dirty="0"/>
              <a:t>Click to edit Master </a:t>
            </a:r>
            <a:r>
              <a:rPr lang="en-US"/>
              <a:t>title style </a:t>
            </a:r>
            <a:r>
              <a:rPr lang="zh-CN" altLang="en-US"/>
              <a:t>中文</a:t>
            </a:r>
            <a:endParaRPr lang="en-US" dirty="0"/>
          </a:p>
        </p:txBody>
      </p:sp>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743324" y="3009901"/>
            <a:ext cx="4533901" cy="3681846"/>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pic>
        <p:nvPicPr>
          <p:cNvPr id="7" name="图片 6">
            <a:extLst>
              <a:ext uri="{FF2B5EF4-FFF2-40B4-BE49-F238E27FC236}">
                <a16:creationId xmlns:a16="http://schemas.microsoft.com/office/drawing/2014/main" id="{E76953CB-5325-46DA-975E-95587AA6E0E4}"/>
              </a:ext>
            </a:extLst>
          </p:cNvPr>
          <p:cNvPicPr>
            <a:picLocks noChangeAspect="1"/>
          </p:cNvPicPr>
          <p:nvPr userDrawn="1"/>
        </p:nvPicPr>
        <p:blipFill>
          <a:blip r:embed="rId2"/>
          <a:stretch>
            <a:fillRect/>
          </a:stretch>
        </p:blipFill>
        <p:spPr>
          <a:xfrm>
            <a:off x="3914776" y="3103563"/>
            <a:ext cx="4166670" cy="3528802"/>
          </a:xfrm>
          <a:prstGeom prst="rect">
            <a:avLst/>
          </a:prstGeom>
        </p:spPr>
      </p:pic>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038462" y="6550228"/>
            <a:ext cx="1415762"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a:solidFill>
                  <a:srgbClr val="006699"/>
                </a:solidFill>
                <a:latin typeface="Helvetica" panose="020B0604020202020204" pitchFamily="34" charset="0"/>
              </a:rPr>
              <a:t>Makefile</a:t>
            </a:r>
            <a:r>
              <a:rPr lang="en-US" altLang="en-US" sz="1400" b="1">
                <a:solidFill>
                  <a:srgbClr val="006699"/>
                </a:solidFill>
                <a:latin typeface="Helvetica" panose="020B0604020202020204" pitchFamily="34" charset="0"/>
              </a:rPr>
              <a:t>-</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/67</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14:34</a:t>
            </a:fld>
            <a:endParaRPr lang="en-US" altLang="en-US" sz="1400" b="1">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sldNum="0" hdr="0" ftr="0" dt="0"/>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bilibili.com/video/BV1vg41177zT?p=1" TargetMode="External"/><Relationship Id="rId2" Type="http://schemas.openxmlformats.org/officeDocument/2006/relationships/hyperlink" Target="https://www.bilibili.com/video/BV1Mx411m7fm" TargetMode="External"/><Relationship Id="rId1" Type="http://schemas.openxmlformats.org/officeDocument/2006/relationships/slideLayout" Target="../slideLayouts/slideLayout2.xml"/><Relationship Id="rId5" Type="http://schemas.openxmlformats.org/officeDocument/2006/relationships/hyperlink" Target="https://www.bilibili.com/video/BV1EW411g7TS?p=1" TargetMode="External"/><Relationship Id="rId4" Type="http://schemas.openxmlformats.org/officeDocument/2006/relationships/hyperlink" Target="https://www.bilibili.com/video/BV1xt411b7Qu"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487485"/>
          </a:xfrm>
        </p:spPr>
        <p:txBody>
          <a:bodyPr/>
          <a:lstStyle/>
          <a:p>
            <a:pPr eaLnBrk="1" hangingPunct="1"/>
            <a:r>
              <a:rPr lang="en-US" altLang="en-US" sz="4800"/>
              <a:t>Makefiles of Nachos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43011" name="Rectangle 3"/>
          <p:cNvSpPr>
            <a:spLocks noGrp="1" noChangeArrowheads="1"/>
          </p:cNvSpPr>
          <p:nvPr>
            <p:ph type="body" idx="1"/>
          </p:nvPr>
        </p:nvSpPr>
        <p:spPr/>
        <p:txBody>
          <a:bodyPr/>
          <a:lstStyle/>
          <a:p>
            <a:pPr eaLnBrk="1" hangingPunct="1">
              <a:defRPr/>
            </a:pPr>
            <a:r>
              <a:rPr lang="en-US" altLang="zh-CN" sz="3600" dirty="0" err="1"/>
              <a:t>gcc</a:t>
            </a:r>
            <a:r>
              <a:rPr lang="zh-CN" altLang="en-US" sz="3600" dirty="0"/>
              <a:t>的基本用法和选项（续</a:t>
            </a:r>
            <a:r>
              <a:rPr lang="en-US" altLang="zh-CN" sz="3600" dirty="0"/>
              <a:t>3</a:t>
            </a:r>
            <a:r>
              <a:rPr lang="zh-CN" altLang="en-US" sz="3600" dirty="0"/>
              <a:t>）</a:t>
            </a:r>
            <a:r>
              <a:rPr lang="zh-CN" altLang="en-US" sz="2800" dirty="0"/>
              <a:t> </a:t>
            </a:r>
            <a:endParaRPr lang="zh-CN" altLang="en-US" sz="2800" dirty="0">
              <a:solidFill>
                <a:srgbClr val="CC3300"/>
              </a:solidFill>
            </a:endParaRPr>
          </a:p>
          <a:p>
            <a:pPr lvl="1" eaLnBrk="1" hangingPunct="1">
              <a:defRPr/>
            </a:pPr>
            <a:r>
              <a:rPr lang="en-US" altLang="zh-CN" sz="3200" b="1" dirty="0">
                <a:solidFill>
                  <a:srgbClr val="0070C0"/>
                </a:solidFill>
              </a:rPr>
              <a:t>-</a:t>
            </a:r>
            <a:r>
              <a:rPr lang="en-US" altLang="zh-CN" sz="3200" b="1" dirty="0" err="1">
                <a:solidFill>
                  <a:srgbClr val="0070C0"/>
                </a:solidFill>
              </a:rPr>
              <a:t>L</a:t>
            </a:r>
            <a:r>
              <a:rPr lang="en-US" altLang="zh-CN" sz="3200" dirty="0" err="1"/>
              <a:t>dirname</a:t>
            </a:r>
            <a:r>
              <a:rPr lang="zh-CN" altLang="en-US" sz="3200" dirty="0"/>
              <a:t>，将</a:t>
            </a:r>
            <a:r>
              <a:rPr lang="en-US" altLang="zh-CN" sz="3200" dirty="0" err="1"/>
              <a:t>dirname</a:t>
            </a:r>
            <a:r>
              <a:rPr lang="zh-CN" altLang="en-US" sz="3200" dirty="0"/>
              <a:t>所指出的目录加入到程序函数库文件的目录列表中，是在</a:t>
            </a:r>
            <a:r>
              <a:rPr lang="zh-CN" altLang="en-US" sz="3200" dirty="0">
                <a:solidFill>
                  <a:srgbClr val="0070C0"/>
                </a:solidFill>
              </a:rPr>
              <a:t>连接过程</a:t>
            </a:r>
            <a:r>
              <a:rPr lang="zh-CN" altLang="en-US" sz="3200" dirty="0"/>
              <a:t>中使用</a:t>
            </a:r>
            <a:r>
              <a:rPr lang="zh-CN" altLang="en-US" sz="3200"/>
              <a:t>的参数</a:t>
            </a:r>
            <a:endParaRPr lang="zh-CN" altLang="en-US" sz="3200" dirty="0"/>
          </a:p>
          <a:p>
            <a:pPr lvl="2" eaLnBrk="1" hangingPunct="1">
              <a:defRPr/>
            </a:pPr>
            <a:r>
              <a:rPr lang="zh-CN" altLang="en-US" sz="2800" dirty="0"/>
              <a:t>在预设状态下，连接程序</a:t>
            </a:r>
            <a:r>
              <a:rPr lang="en-US" altLang="zh-CN" sz="2800" dirty="0" err="1"/>
              <a:t>ld</a:t>
            </a:r>
            <a:r>
              <a:rPr lang="zh-CN" altLang="en-US" sz="2800" dirty="0"/>
              <a:t>在系统的预设路径中</a:t>
            </a:r>
            <a:r>
              <a:rPr lang="en-US" altLang="zh-CN" sz="2800" dirty="0"/>
              <a:t>(</a:t>
            </a:r>
            <a:r>
              <a:rPr lang="zh-CN" altLang="en-US" sz="2800" dirty="0"/>
              <a:t>如</a:t>
            </a:r>
            <a:r>
              <a:rPr lang="en-US" altLang="zh-CN" sz="2800" dirty="0"/>
              <a:t>/</a:t>
            </a:r>
            <a:r>
              <a:rPr lang="en-US" altLang="zh-CN" sz="2800" dirty="0" err="1"/>
              <a:t>usr</a:t>
            </a:r>
            <a:r>
              <a:rPr lang="en-US" altLang="zh-CN" sz="2800" dirty="0"/>
              <a:t>/lib)</a:t>
            </a:r>
            <a:r>
              <a:rPr lang="zh-CN" altLang="en-US" sz="2800" dirty="0"/>
              <a:t>寻找所需要的库文件</a:t>
            </a:r>
          </a:p>
          <a:p>
            <a:pPr lvl="2" eaLnBrk="1" hangingPunct="1">
              <a:defRPr/>
            </a:pPr>
            <a:r>
              <a:rPr lang="zh-CN" altLang="en-US" sz="2800" dirty="0"/>
              <a:t>这个选项告诉连接程序，</a:t>
            </a:r>
            <a:r>
              <a:rPr lang="zh-CN" altLang="en-US" sz="2800" b="1" dirty="0">
                <a:solidFill>
                  <a:srgbClr val="0070C0"/>
                </a:solidFill>
                <a:effectLst>
                  <a:outerShdw blurRad="38100" dist="38100" dir="2700000" algn="tl">
                    <a:srgbClr val="C0C0C0"/>
                  </a:outerShdw>
                </a:effectLst>
              </a:rPr>
              <a:t>首先</a:t>
            </a:r>
            <a:r>
              <a:rPr lang="zh-CN" altLang="en-US" sz="2800" dirty="0"/>
              <a:t>到</a:t>
            </a:r>
            <a:r>
              <a:rPr lang="en-US" altLang="zh-CN" sz="2800" b="1" dirty="0">
                <a:solidFill>
                  <a:srgbClr val="0070C0"/>
                </a:solidFill>
              </a:rPr>
              <a:t>-L</a:t>
            </a:r>
            <a:r>
              <a:rPr lang="zh-CN" altLang="en-US" sz="2800" dirty="0"/>
              <a:t>指定的目录中去寻找，然后到系统预设路径中寻找</a:t>
            </a:r>
            <a:r>
              <a:rPr lang="zh-CN" altLang="en-US" sz="2800" dirty="0">
                <a:solidFill>
                  <a:schemeClr val="accent2"/>
                </a:solidFill>
              </a:rPr>
              <a:t>，</a:t>
            </a:r>
            <a:r>
              <a:rPr lang="zh-CN" altLang="en-US" sz="2800" dirty="0"/>
              <a:t>如果函数库存放在多个目录下，就需要依次使用这个选项，给出相应的</a:t>
            </a:r>
            <a:r>
              <a:rPr lang="zh-CN" altLang="en-US" sz="2800"/>
              <a:t>存放目录</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9461" name="Rectangle 3"/>
          <p:cNvSpPr>
            <a:spLocks noGrp="1" noChangeArrowheads="1"/>
          </p:cNvSpPr>
          <p:nvPr>
            <p:ph type="body" idx="1"/>
          </p:nvPr>
        </p:nvSpPr>
        <p:spPr/>
        <p:txBody>
          <a:bodyPr/>
          <a:lstStyle/>
          <a:p>
            <a:pPr eaLnBrk="1" hangingPunct="1"/>
            <a:r>
              <a:rPr lang="en-US" altLang="zh-CN" sz="3600"/>
              <a:t>gcc</a:t>
            </a:r>
            <a:r>
              <a:rPr lang="zh-CN" altLang="en-US" sz="3600"/>
              <a:t>的基本用法和选项（续</a:t>
            </a:r>
            <a:r>
              <a:rPr lang="en-US" altLang="zh-CN" sz="3600"/>
              <a:t>4</a:t>
            </a:r>
            <a:r>
              <a:rPr lang="zh-CN" altLang="en-US" sz="3600"/>
              <a:t>）</a:t>
            </a:r>
            <a:r>
              <a:rPr lang="zh-CN" altLang="en-US" sz="2800"/>
              <a:t> </a:t>
            </a:r>
            <a:endParaRPr lang="zh-CN" altLang="en-US" sz="2800">
              <a:solidFill>
                <a:srgbClr val="CC3300"/>
              </a:solidFill>
            </a:endParaRPr>
          </a:p>
          <a:p>
            <a:pPr lvl="1" eaLnBrk="1" hangingPunct="1"/>
            <a:r>
              <a:rPr lang="en-US" altLang="zh-CN" sz="3200" b="1">
                <a:solidFill>
                  <a:srgbClr val="0070C0"/>
                </a:solidFill>
              </a:rPr>
              <a:t>-l</a:t>
            </a:r>
            <a:r>
              <a:rPr lang="en-US" altLang="zh-CN" sz="3200"/>
              <a:t>name</a:t>
            </a:r>
            <a:r>
              <a:rPr lang="zh-CN" altLang="en-US" sz="3200"/>
              <a:t>，在连接时，装载名字为“</a:t>
            </a:r>
            <a:r>
              <a:rPr lang="en-US" altLang="zh-CN" sz="3200">
                <a:solidFill>
                  <a:srgbClr val="00B0F0"/>
                </a:solidFill>
              </a:rPr>
              <a:t>lib</a:t>
            </a:r>
            <a:r>
              <a:rPr lang="en-US" altLang="zh-CN" sz="3200"/>
              <a:t>name</a:t>
            </a:r>
            <a:r>
              <a:rPr lang="en-US" altLang="zh-CN" sz="3200">
                <a:solidFill>
                  <a:srgbClr val="00B0F0"/>
                </a:solidFill>
              </a:rPr>
              <a:t>.a</a:t>
            </a:r>
            <a:r>
              <a:rPr lang="en-US" altLang="zh-CN" sz="3200"/>
              <a:t>”</a:t>
            </a:r>
            <a:r>
              <a:rPr lang="zh-CN" altLang="en-US" sz="3200"/>
              <a:t>的函数库，该函数库位于系统预设的目录或者由</a:t>
            </a:r>
            <a:r>
              <a:rPr lang="en-US" altLang="zh-CN" sz="3200" b="1">
                <a:solidFill>
                  <a:srgbClr val="0070C0"/>
                </a:solidFill>
              </a:rPr>
              <a:t>-L</a:t>
            </a:r>
            <a:r>
              <a:rPr lang="zh-CN" altLang="en-US" sz="3200"/>
              <a:t>选项确定的目录下</a:t>
            </a:r>
          </a:p>
          <a:p>
            <a:pPr lvl="1" eaLnBrk="1" hangingPunct="1"/>
            <a:r>
              <a:rPr lang="zh-CN" altLang="en-US" sz="3200"/>
              <a:t>例如，</a:t>
            </a:r>
            <a:r>
              <a:rPr lang="en-US" altLang="zh-CN" sz="3200" b="1">
                <a:solidFill>
                  <a:srgbClr val="0070C0"/>
                </a:solidFill>
              </a:rPr>
              <a:t>-l</a:t>
            </a:r>
            <a:r>
              <a:rPr lang="en-US" altLang="zh-CN" sz="3200"/>
              <a:t>m</a:t>
            </a:r>
            <a:r>
              <a:rPr lang="zh-CN" altLang="en-US" sz="3200"/>
              <a:t>表示连接名为“</a:t>
            </a:r>
            <a:r>
              <a:rPr lang="en-US" altLang="zh-CN" sz="3200">
                <a:solidFill>
                  <a:srgbClr val="00B0F0"/>
                </a:solidFill>
              </a:rPr>
              <a:t>lib</a:t>
            </a:r>
            <a:r>
              <a:rPr lang="en-US" altLang="zh-CN" sz="3200"/>
              <a:t>m</a:t>
            </a:r>
            <a:r>
              <a:rPr lang="en-US" altLang="zh-CN" sz="3200">
                <a:solidFill>
                  <a:srgbClr val="00B0F0"/>
                </a:solidFill>
              </a:rPr>
              <a:t>.a</a:t>
            </a:r>
            <a:r>
              <a:rPr lang="en-US" altLang="zh-CN" sz="3200"/>
              <a:t>”</a:t>
            </a:r>
            <a:r>
              <a:rPr lang="zh-CN" altLang="en-US" sz="3200"/>
              <a:t>的数学函数库</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20485" name="Rectangle 3"/>
          <p:cNvSpPr>
            <a:spLocks noGrp="1" noChangeArrowheads="1"/>
          </p:cNvSpPr>
          <p:nvPr>
            <p:ph type="body" idx="1"/>
          </p:nvPr>
        </p:nvSpPr>
        <p:spPr/>
        <p:txBody>
          <a:bodyPr/>
          <a:lstStyle/>
          <a:p>
            <a:pPr eaLnBrk="1" hangingPunct="1"/>
            <a:r>
              <a:rPr lang="zh-CN" altLang="en-US" sz="3200">
                <a:ea typeface="楷体_GB2312" pitchFamily="49" charset="-122"/>
              </a:rPr>
              <a:t>假定我们有一个程序名为</a:t>
            </a:r>
            <a:r>
              <a:rPr lang="en-US" altLang="zh-CN" sz="2800">
                <a:ea typeface="宋体" pitchFamily="2" charset="-122"/>
              </a:rPr>
              <a:t>test.c</a:t>
            </a:r>
            <a:r>
              <a:rPr lang="zh-CN" altLang="en-US" sz="3200">
                <a:ea typeface="楷体_GB2312" pitchFamily="49" charset="-122"/>
              </a:rPr>
              <a:t>的</a:t>
            </a:r>
            <a:r>
              <a:rPr lang="en-US" altLang="zh-CN" sz="2800">
                <a:ea typeface="宋体" pitchFamily="2" charset="-122"/>
              </a:rPr>
              <a:t>C</a:t>
            </a:r>
            <a:r>
              <a:rPr lang="zh-CN" altLang="en-US" sz="3200">
                <a:ea typeface="楷体_GB2312" pitchFamily="49" charset="-122"/>
              </a:rPr>
              <a:t>语言源代码文件，要生成一个可执行文件，最简单的办法就是∶ </a:t>
            </a:r>
            <a:br>
              <a:rPr lang="zh-CN" altLang="en-US" sz="3200">
                <a:ea typeface="楷体_GB2312" pitchFamily="49" charset="-122"/>
              </a:rPr>
            </a:br>
            <a:r>
              <a:rPr lang="zh-CN" altLang="en-US" sz="2800">
                <a:ea typeface="宋体" pitchFamily="2" charset="-122"/>
              </a:rPr>
              <a:t>	</a:t>
            </a:r>
            <a:r>
              <a:rPr lang="en-US" altLang="zh-CN" sz="3200">
                <a:latin typeface="Comic Sans MS" pitchFamily="66" charset="0"/>
                <a:ea typeface="宋体" pitchFamily="2" charset="-122"/>
              </a:rPr>
              <a:t>gcc test.c </a:t>
            </a:r>
            <a:br>
              <a:rPr lang="en-US" altLang="zh-CN" sz="2000">
                <a:latin typeface="Comic Sans MS" pitchFamily="66" charset="0"/>
                <a:ea typeface="宋体" pitchFamily="2" charset="-122"/>
              </a:rPr>
            </a:br>
            <a:endParaRPr lang="en-US" altLang="zh-CN" sz="2000">
              <a:latin typeface="Comic Sans MS" pitchFamily="66" charset="0"/>
              <a:ea typeface="宋体" pitchFamily="2" charset="-122"/>
            </a:endParaRPr>
          </a:p>
          <a:p>
            <a:pPr eaLnBrk="1" hangingPunct="1"/>
            <a:r>
              <a:rPr lang="zh-CN" altLang="en-US" sz="3200">
                <a:ea typeface="楷体_GB2312" pitchFamily="49" charset="-122"/>
              </a:rPr>
              <a:t>如果整个源代码程序由两个文件</a:t>
            </a:r>
            <a:r>
              <a:rPr lang="en-US" altLang="zh-CN" sz="2800">
                <a:latin typeface="Comic Sans MS" pitchFamily="66" charset="0"/>
                <a:ea typeface="宋体" pitchFamily="2" charset="-122"/>
              </a:rPr>
              <a:t>testmain.c </a:t>
            </a:r>
            <a:r>
              <a:rPr lang="zh-CN" altLang="en-US" sz="3200">
                <a:ea typeface="楷体_GB2312" pitchFamily="49" charset="-122"/>
              </a:rPr>
              <a:t>和</a:t>
            </a:r>
            <a:r>
              <a:rPr lang="en-US" altLang="zh-CN" sz="2800">
                <a:latin typeface="Comic Sans MS" pitchFamily="66" charset="0"/>
                <a:ea typeface="宋体" pitchFamily="2" charset="-122"/>
              </a:rPr>
              <a:t>testsub.c</a:t>
            </a:r>
            <a:r>
              <a:rPr lang="zh-CN" altLang="en-US" sz="3200">
                <a:ea typeface="楷体_GB2312" pitchFamily="49" charset="-122"/>
              </a:rPr>
              <a:t>组成，程序中使用了系统提供的数学库，同时希望给出的可执行文件为</a:t>
            </a:r>
            <a:r>
              <a:rPr lang="en-US" altLang="zh-CN" sz="2800">
                <a:ea typeface="宋体" pitchFamily="2" charset="-122"/>
              </a:rPr>
              <a:t>test</a:t>
            </a:r>
            <a:r>
              <a:rPr lang="zh-CN" altLang="en-US" sz="2800">
                <a:ea typeface="宋体" pitchFamily="2" charset="-122"/>
              </a:rPr>
              <a:t>，</a:t>
            </a:r>
            <a:r>
              <a:rPr lang="zh-CN" altLang="en-US" sz="3200">
                <a:ea typeface="楷体_GB2312" pitchFamily="49" charset="-122"/>
              </a:rPr>
              <a:t>这时的编译命令可以是∶</a:t>
            </a:r>
            <a:r>
              <a:rPr lang="zh-CN" altLang="en-US" sz="2800">
                <a:ea typeface="宋体" pitchFamily="2" charset="-122"/>
              </a:rPr>
              <a:t> </a:t>
            </a:r>
            <a:br>
              <a:rPr lang="zh-CN" altLang="en-US" sz="2800">
                <a:ea typeface="宋体" pitchFamily="2" charset="-122"/>
              </a:rPr>
            </a:br>
            <a:r>
              <a:rPr lang="zh-CN" altLang="en-US" sz="2800">
                <a:ea typeface="宋体" pitchFamily="2" charset="-122"/>
              </a:rPr>
              <a:t>	</a:t>
            </a:r>
            <a:r>
              <a:rPr lang="en-US" altLang="zh-CN" sz="3200">
                <a:latin typeface="Comic Sans MS" pitchFamily="66" charset="0"/>
                <a:ea typeface="宋体" pitchFamily="2" charset="-122"/>
              </a:rPr>
              <a:t>gcc -lm -o test testmain.c testsub.c </a:t>
            </a:r>
            <a:br>
              <a:rPr lang="en-US" altLang="zh-CN" sz="2000">
                <a:latin typeface="Comic Sans MS" pitchFamily="66" charset="0"/>
                <a:ea typeface="宋体" pitchFamily="2" charset="-122"/>
              </a:rPr>
            </a:br>
            <a:r>
              <a:rPr lang="en-US" altLang="zh-CN" sz="2800">
                <a:ea typeface="宋体" pitchFamily="2"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a:ea typeface="宋体" pitchFamily="2" charset="-122"/>
              </a:rPr>
              <a:t>Introduction to </a:t>
            </a:r>
            <a:r>
              <a:rPr lang="en-US" altLang="zh-CN" i="1">
                <a:ea typeface="宋体" pitchFamily="2" charset="-122"/>
              </a:rPr>
              <a:t>g++</a:t>
            </a:r>
            <a:endParaRPr lang="zh-CN" altLang="en-US">
              <a:ea typeface="宋体" pitchFamily="2" charset="-122"/>
            </a:endParaRPr>
          </a:p>
        </p:txBody>
      </p:sp>
      <p:sp>
        <p:nvSpPr>
          <p:cNvPr id="22531" name="内容占位符 2"/>
          <p:cNvSpPr>
            <a:spLocks noGrp="1"/>
          </p:cNvSpPr>
          <p:nvPr>
            <p:ph idx="1"/>
          </p:nvPr>
        </p:nvSpPr>
        <p:spPr>
          <a:xfrm>
            <a:off x="904876" y="1143000"/>
            <a:ext cx="10258424" cy="5029200"/>
          </a:xfrm>
        </p:spPr>
        <p:txBody>
          <a:bodyPr/>
          <a:lstStyle/>
          <a:p>
            <a:r>
              <a:rPr lang="en-US" altLang="zh-CN" sz="3200"/>
              <a:t>GCC:GNU Compiler Collection(GUN </a:t>
            </a:r>
            <a:r>
              <a:rPr lang="zh-CN" altLang="en-US" sz="3200"/>
              <a:t>编译器集合</a:t>
            </a:r>
            <a:r>
              <a:rPr lang="en-US" altLang="zh-CN" sz="3200"/>
              <a:t>)</a:t>
            </a:r>
            <a:r>
              <a:rPr lang="zh-CN" altLang="en-US" sz="3200"/>
              <a:t>，它可以编译</a:t>
            </a:r>
            <a:r>
              <a:rPr lang="en-US" altLang="zh-CN" sz="3200"/>
              <a:t>C</a:t>
            </a:r>
            <a:r>
              <a:rPr lang="zh-CN" altLang="en-US" sz="3200"/>
              <a:t>、</a:t>
            </a:r>
            <a:r>
              <a:rPr lang="en-US" altLang="zh-CN" sz="3200"/>
              <a:t>C++</a:t>
            </a:r>
            <a:r>
              <a:rPr lang="zh-CN" altLang="en-US" sz="3200"/>
              <a:t>、</a:t>
            </a:r>
            <a:r>
              <a:rPr lang="en-US" altLang="zh-CN" sz="3200"/>
              <a:t>Java</a:t>
            </a:r>
            <a:r>
              <a:rPr lang="zh-CN" altLang="en-US" sz="3200"/>
              <a:t>、</a:t>
            </a:r>
            <a:r>
              <a:rPr lang="en-US" altLang="zh-CN" sz="3200"/>
              <a:t>Fortran</a:t>
            </a:r>
            <a:r>
              <a:rPr lang="zh-CN" altLang="en-US" sz="3200"/>
              <a:t>、</a:t>
            </a:r>
            <a:r>
              <a:rPr lang="en-US" altLang="zh-CN" sz="3200"/>
              <a:t>Pascal</a:t>
            </a:r>
            <a:r>
              <a:rPr lang="zh-CN" altLang="en-US" sz="3200"/>
              <a:t>、</a:t>
            </a:r>
            <a:r>
              <a:rPr lang="en-US" altLang="zh-CN" sz="3200"/>
              <a:t>Object-C</a:t>
            </a:r>
            <a:r>
              <a:rPr lang="zh-CN" altLang="en-US" sz="3200"/>
              <a:t>、</a:t>
            </a:r>
            <a:r>
              <a:rPr lang="en-US" altLang="zh-CN" sz="3200"/>
              <a:t>Ada</a:t>
            </a:r>
            <a:r>
              <a:rPr lang="zh-CN" altLang="en-US" sz="3200"/>
              <a:t>等语言</a:t>
            </a:r>
          </a:p>
          <a:p>
            <a:pPr lvl="1"/>
            <a:r>
              <a:rPr lang="en-US" altLang="zh-CN" sz="2800"/>
              <a:t>gcc</a:t>
            </a:r>
            <a:r>
              <a:rPr lang="zh-CN" altLang="en-US" sz="2800"/>
              <a:t>是</a:t>
            </a:r>
            <a:r>
              <a:rPr lang="en-US" altLang="zh-CN" sz="2800"/>
              <a:t>GCC</a:t>
            </a:r>
            <a:r>
              <a:rPr lang="zh-CN" altLang="en-US" sz="2800"/>
              <a:t>中的</a:t>
            </a:r>
            <a:r>
              <a:rPr lang="en-US" altLang="zh-CN" sz="2800"/>
              <a:t>GUN C Compiler</a:t>
            </a:r>
            <a:r>
              <a:rPr lang="zh-CN" altLang="en-US" sz="2800"/>
              <a:t>（</a:t>
            </a:r>
            <a:r>
              <a:rPr lang="en-US" altLang="zh-CN" sz="2800"/>
              <a:t>C </a:t>
            </a:r>
            <a:r>
              <a:rPr lang="zh-CN" altLang="en-US" sz="2800"/>
              <a:t>编译器）</a:t>
            </a:r>
          </a:p>
          <a:p>
            <a:pPr lvl="1"/>
            <a:r>
              <a:rPr lang="en-US" altLang="zh-CN" sz="2800"/>
              <a:t>g++</a:t>
            </a:r>
            <a:r>
              <a:rPr lang="zh-CN" altLang="en-US" sz="2800"/>
              <a:t>是</a:t>
            </a:r>
            <a:r>
              <a:rPr lang="en-US" altLang="zh-CN" sz="2800"/>
              <a:t>GCC</a:t>
            </a:r>
            <a:r>
              <a:rPr lang="zh-CN" altLang="en-US" sz="2800"/>
              <a:t>中的</a:t>
            </a:r>
            <a:r>
              <a:rPr lang="en-US" altLang="zh-CN" sz="2800"/>
              <a:t>GUN C++ Compiler</a:t>
            </a:r>
            <a:r>
              <a:rPr lang="zh-CN" altLang="en-US" sz="2800"/>
              <a:t>（</a:t>
            </a:r>
            <a:r>
              <a:rPr lang="en-US" altLang="zh-CN" sz="2800"/>
              <a:t>C++</a:t>
            </a:r>
            <a:r>
              <a:rPr lang="zh-CN" altLang="en-US" sz="2800"/>
              <a:t>编译器）</a:t>
            </a:r>
          </a:p>
          <a:p>
            <a:r>
              <a:rPr lang="zh-CN" altLang="en-US" sz="3200"/>
              <a:t>本质上</a:t>
            </a:r>
            <a:r>
              <a:rPr lang="en-US" altLang="zh-CN" sz="3200"/>
              <a:t>gcc</a:t>
            </a:r>
            <a:r>
              <a:rPr lang="zh-CN" altLang="en-US" sz="3200"/>
              <a:t>和</a:t>
            </a:r>
            <a:r>
              <a:rPr lang="en-US" altLang="zh-CN" sz="3200"/>
              <a:t>g++</a:t>
            </a:r>
            <a:r>
              <a:rPr lang="zh-CN" altLang="en-US" sz="3200"/>
              <a:t>并不是编译器，只是一种驱动器，根据参数中要编译的文件的类型，调用对应的</a:t>
            </a:r>
            <a:r>
              <a:rPr lang="en-US" altLang="zh-CN" sz="3200"/>
              <a:t>GUN</a:t>
            </a:r>
            <a:r>
              <a:rPr lang="zh-CN" altLang="en-US" sz="3200"/>
              <a:t>编译器的各个部分</a:t>
            </a:r>
            <a:endParaRPr lang="en-US" altLang="zh-CN" sz="3200"/>
          </a:p>
          <a:p>
            <a:r>
              <a:rPr lang="en-US" altLang="zh-CN" sz="3200"/>
              <a:t>gcc</a:t>
            </a:r>
            <a:r>
              <a:rPr lang="zh-CN" altLang="en-US" sz="3200"/>
              <a:t>调用了</a:t>
            </a:r>
            <a:r>
              <a:rPr lang="en-US" altLang="zh-CN" sz="3200"/>
              <a:t>C compiler</a:t>
            </a:r>
            <a:r>
              <a:rPr lang="zh-CN" altLang="en-US" sz="3200"/>
              <a:t>，而</a:t>
            </a:r>
            <a:r>
              <a:rPr lang="en-US" altLang="zh-CN" sz="3200"/>
              <a:t>g++</a:t>
            </a:r>
            <a:r>
              <a:rPr lang="zh-CN" altLang="en-US" sz="3200"/>
              <a:t>调用了</a:t>
            </a:r>
            <a:r>
              <a:rPr lang="en-US" altLang="zh-CN" sz="3200"/>
              <a:t>C++ compiler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a:ea typeface="宋体" pitchFamily="2" charset="-122"/>
              </a:rPr>
              <a:t>gcc</a:t>
            </a:r>
            <a:r>
              <a:rPr lang="zh-CN" altLang="en-US">
                <a:ea typeface="宋体" pitchFamily="2" charset="-122"/>
              </a:rPr>
              <a:t>和</a:t>
            </a:r>
            <a:r>
              <a:rPr lang="en-US" altLang="zh-CN">
                <a:ea typeface="宋体" pitchFamily="2" charset="-122"/>
              </a:rPr>
              <a:t>g++</a:t>
            </a:r>
            <a:r>
              <a:rPr lang="zh-CN" altLang="en-US">
                <a:ea typeface="宋体" pitchFamily="2" charset="-122"/>
              </a:rPr>
              <a:t>的主要区别</a:t>
            </a:r>
          </a:p>
        </p:txBody>
      </p:sp>
      <p:sp>
        <p:nvSpPr>
          <p:cNvPr id="23555" name="内容占位符 2"/>
          <p:cNvSpPr>
            <a:spLocks noGrp="1"/>
          </p:cNvSpPr>
          <p:nvPr>
            <p:ph idx="1"/>
          </p:nvPr>
        </p:nvSpPr>
        <p:spPr/>
        <p:txBody>
          <a:bodyPr/>
          <a:lstStyle/>
          <a:p>
            <a:r>
              <a:rPr lang="en-US" altLang="zh-CN" sz="2800"/>
              <a:t>1. </a:t>
            </a:r>
            <a:r>
              <a:rPr lang="zh-CN" altLang="en-US" sz="2800"/>
              <a:t>对于 *</a:t>
            </a:r>
            <a:r>
              <a:rPr lang="en-US" altLang="zh-CN" sz="2800"/>
              <a:t>.c</a:t>
            </a:r>
            <a:r>
              <a:rPr lang="zh-CN" altLang="en-US" sz="2800"/>
              <a:t>和*</a:t>
            </a:r>
            <a:r>
              <a:rPr lang="en-US" altLang="zh-CN" sz="2800"/>
              <a:t>.cpp</a:t>
            </a:r>
            <a:r>
              <a:rPr lang="zh-CN" altLang="en-US" sz="2800"/>
              <a:t>文件</a:t>
            </a:r>
            <a:endParaRPr lang="en-US" altLang="zh-CN" sz="2800"/>
          </a:p>
          <a:p>
            <a:pPr lvl="1"/>
            <a:r>
              <a:rPr lang="en-US" altLang="zh-CN" sz="2400"/>
              <a:t>gcc</a:t>
            </a:r>
            <a:r>
              <a:rPr lang="zh-CN" altLang="en-US" sz="2400"/>
              <a:t>分别当做</a:t>
            </a:r>
            <a:r>
              <a:rPr lang="en-US" altLang="zh-CN" sz="2400"/>
              <a:t>c</a:t>
            </a:r>
            <a:r>
              <a:rPr lang="zh-CN" altLang="en-US" sz="2400"/>
              <a:t>和</a:t>
            </a:r>
            <a:r>
              <a:rPr lang="en-US" altLang="zh-CN" sz="2400"/>
              <a:t>cpp</a:t>
            </a:r>
            <a:r>
              <a:rPr lang="zh-CN" altLang="en-US" sz="2400"/>
              <a:t>文件编译（</a:t>
            </a:r>
            <a:r>
              <a:rPr lang="en-US" altLang="zh-CN" sz="2400"/>
              <a:t>c</a:t>
            </a:r>
            <a:r>
              <a:rPr lang="zh-CN" altLang="en-US" sz="2400"/>
              <a:t>和</a:t>
            </a:r>
            <a:r>
              <a:rPr lang="en-US" altLang="zh-CN" sz="2400"/>
              <a:t>cpp</a:t>
            </a:r>
            <a:r>
              <a:rPr lang="zh-CN" altLang="en-US" sz="2400"/>
              <a:t>的语法强度是不一样的</a:t>
            </a:r>
            <a:r>
              <a:rPr lang="en-US" altLang="zh-CN" sz="2400"/>
              <a:t>)</a:t>
            </a:r>
          </a:p>
          <a:p>
            <a:pPr lvl="1"/>
            <a:r>
              <a:rPr lang="en-US" altLang="zh-CN" sz="2400"/>
              <a:t>g++</a:t>
            </a:r>
            <a:r>
              <a:rPr lang="zh-CN" altLang="en-US" sz="2400"/>
              <a:t>则统一当做</a:t>
            </a:r>
            <a:r>
              <a:rPr lang="en-US" altLang="zh-CN" sz="2400"/>
              <a:t>cpp</a:t>
            </a:r>
            <a:r>
              <a:rPr lang="zh-CN" altLang="en-US" sz="2400"/>
              <a:t>文件编译</a:t>
            </a:r>
          </a:p>
          <a:p>
            <a:r>
              <a:rPr lang="en-US" altLang="zh-CN" sz="2800"/>
              <a:t>2. </a:t>
            </a:r>
            <a:r>
              <a:rPr lang="zh-CN" altLang="en-US" sz="2800"/>
              <a:t>使用</a:t>
            </a:r>
            <a:r>
              <a:rPr lang="en-US" altLang="zh-CN" sz="2800"/>
              <a:t>g++</a:t>
            </a:r>
            <a:r>
              <a:rPr lang="zh-CN" altLang="en-US" sz="2800"/>
              <a:t>编译文件时，</a:t>
            </a:r>
            <a:r>
              <a:rPr lang="en-US" altLang="zh-CN" sz="2800"/>
              <a:t>g++</a:t>
            </a:r>
            <a:r>
              <a:rPr lang="zh-CN" altLang="en-US" sz="2800"/>
              <a:t>会自动链接标准库</a:t>
            </a:r>
            <a:r>
              <a:rPr lang="en-US" altLang="zh-CN" sz="2800"/>
              <a:t>STL</a:t>
            </a:r>
            <a:r>
              <a:rPr lang="zh-CN" altLang="en-US" sz="2800"/>
              <a:t>，而</a:t>
            </a:r>
            <a:r>
              <a:rPr lang="en-US" altLang="zh-CN" sz="2800"/>
              <a:t>gcc</a:t>
            </a:r>
            <a:r>
              <a:rPr lang="zh-CN" altLang="en-US" sz="2800"/>
              <a:t>不会自动链接</a:t>
            </a:r>
            <a:r>
              <a:rPr lang="en-US" altLang="zh-CN" sz="2800"/>
              <a:t>STL</a:t>
            </a:r>
            <a:endParaRPr lang="zh-CN" altLang="en-US" sz="2800"/>
          </a:p>
          <a:p>
            <a:r>
              <a:rPr lang="en-US" altLang="zh-CN" sz="2800"/>
              <a:t>3. gcc</a:t>
            </a:r>
            <a:r>
              <a:rPr lang="zh-CN" altLang="en-US" sz="2800"/>
              <a:t>在编译</a:t>
            </a:r>
            <a:r>
              <a:rPr lang="en-US" altLang="zh-CN" sz="2800"/>
              <a:t>c</a:t>
            </a:r>
            <a:r>
              <a:rPr lang="zh-CN" altLang="en-US" sz="2800"/>
              <a:t>文件时，可使用的预定义宏是比较少的</a:t>
            </a:r>
          </a:p>
          <a:p>
            <a:r>
              <a:rPr lang="en-US" altLang="zh-CN" sz="2800"/>
              <a:t>4. gcc</a:t>
            </a:r>
            <a:r>
              <a:rPr lang="zh-CN" altLang="en-US" sz="2800"/>
              <a:t>在编译</a:t>
            </a:r>
            <a:r>
              <a:rPr lang="en-US" altLang="zh-CN" sz="2800"/>
              <a:t>cpp</a:t>
            </a:r>
            <a:r>
              <a:rPr lang="zh-CN" altLang="en-US" sz="2800"/>
              <a:t>文件时</a:t>
            </a:r>
            <a:r>
              <a:rPr lang="en-US" altLang="zh-CN" sz="2800"/>
              <a:t>/g++</a:t>
            </a:r>
            <a:r>
              <a:rPr lang="zh-CN" altLang="en-US" sz="2800"/>
              <a:t>在编译</a:t>
            </a:r>
            <a:r>
              <a:rPr lang="en-US" altLang="zh-CN" sz="2800"/>
              <a:t>c</a:t>
            </a:r>
            <a:r>
              <a:rPr lang="zh-CN" altLang="en-US" sz="2800"/>
              <a:t>文件和</a:t>
            </a:r>
            <a:r>
              <a:rPr lang="en-US" altLang="zh-CN" sz="2800"/>
              <a:t>cpp</a:t>
            </a:r>
            <a:r>
              <a:rPr lang="zh-CN" altLang="en-US" sz="2800"/>
              <a:t>文件时（这时候</a:t>
            </a:r>
            <a:r>
              <a:rPr lang="en-US" altLang="zh-CN" sz="2800"/>
              <a:t>gcc</a:t>
            </a:r>
            <a:r>
              <a:rPr lang="zh-CN" altLang="en-US" sz="2800"/>
              <a:t>和</a:t>
            </a:r>
            <a:r>
              <a:rPr lang="en-US" altLang="zh-CN" sz="2800"/>
              <a:t>g++</a:t>
            </a:r>
            <a:r>
              <a:rPr lang="zh-CN" altLang="en-US" sz="2800"/>
              <a:t>调用的都是</a:t>
            </a:r>
            <a:r>
              <a:rPr lang="en-US" altLang="zh-CN" sz="2800"/>
              <a:t>cpp</a:t>
            </a:r>
            <a:r>
              <a:rPr lang="zh-CN" altLang="en-US" sz="2800"/>
              <a:t>文件的编译器），会加入一些额外的宏</a:t>
            </a:r>
            <a:endParaRPr lang="en-US" altLang="zh-CN" sz="2800"/>
          </a:p>
          <a:p>
            <a:r>
              <a:rPr lang="en-US" altLang="zh-CN" sz="2800"/>
              <a:t>5. </a:t>
            </a:r>
            <a:r>
              <a:rPr lang="zh-CN" altLang="en-US" sz="2800"/>
              <a:t>在用</a:t>
            </a:r>
            <a:r>
              <a:rPr lang="en-US" altLang="zh-CN" sz="2800"/>
              <a:t>gcc</a:t>
            </a:r>
            <a:r>
              <a:rPr lang="zh-CN" altLang="en-US" sz="2800"/>
              <a:t>编译</a:t>
            </a:r>
            <a:r>
              <a:rPr lang="en-US" altLang="zh-CN" sz="2800"/>
              <a:t>c++</a:t>
            </a:r>
            <a:r>
              <a:rPr lang="zh-CN" altLang="en-US" sz="2800"/>
              <a:t>文件时，为了能够使用</a:t>
            </a:r>
            <a:r>
              <a:rPr lang="en-US" altLang="zh-CN" sz="2800"/>
              <a:t>STL</a:t>
            </a:r>
            <a:r>
              <a:rPr lang="zh-CN" altLang="en-US" sz="2800"/>
              <a:t>，需要加参数 </a:t>
            </a:r>
            <a:r>
              <a:rPr lang="en-US" altLang="zh-CN" sz="2800"/>
              <a:t>–lstdc++ </a:t>
            </a:r>
            <a:r>
              <a:rPr lang="zh-CN" altLang="en-US" sz="2800"/>
              <a:t>，但这并不代表 </a:t>
            </a:r>
            <a:r>
              <a:rPr lang="en-US" altLang="zh-CN" sz="2800"/>
              <a:t>gcc –lstdc++ </a:t>
            </a:r>
            <a:r>
              <a:rPr lang="zh-CN" altLang="en-US" sz="2800"/>
              <a:t>和 </a:t>
            </a:r>
            <a:r>
              <a:rPr lang="en-US" altLang="zh-CN" sz="2800"/>
              <a:t>g++</a:t>
            </a:r>
            <a:r>
              <a:rPr lang="zh-CN" altLang="en-US" sz="2800"/>
              <a:t>等价</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647699" y="142875"/>
            <a:ext cx="10887075" cy="638175"/>
          </a:xfrm>
        </p:spPr>
        <p:txBody>
          <a:bodyPr/>
          <a:lstStyle/>
          <a:p>
            <a:r>
              <a:rPr lang="zh-CN" altLang="en-US" sz="3600" b="1"/>
              <a:t>编译工具</a:t>
            </a:r>
            <a:r>
              <a:rPr lang="en-US" altLang="zh-CN" sz="3600" b="1"/>
              <a:t>make</a:t>
            </a:r>
            <a:r>
              <a:rPr lang="en-US" altLang="zh-CN" sz="3600"/>
              <a:t>,</a:t>
            </a:r>
            <a:r>
              <a:rPr lang="en-US" altLang="zh-CN" sz="3600" b="1"/>
              <a:t>gmake,cmake,nmake</a:t>
            </a:r>
            <a:r>
              <a:rPr lang="zh-CN" altLang="en-US" sz="3600" b="1"/>
              <a:t>和</a:t>
            </a:r>
            <a:r>
              <a:rPr lang="en-US" altLang="zh-CN" sz="3600" b="1"/>
              <a:t>Dmake</a:t>
            </a:r>
            <a:endParaRPr lang="zh-CN" altLang="en-US" sz="3600"/>
          </a:p>
        </p:txBody>
      </p:sp>
      <p:sp>
        <p:nvSpPr>
          <p:cNvPr id="24579" name="内容占位符 2"/>
          <p:cNvSpPr>
            <a:spLocks noGrp="1"/>
          </p:cNvSpPr>
          <p:nvPr>
            <p:ph idx="1"/>
          </p:nvPr>
        </p:nvSpPr>
        <p:spPr>
          <a:xfrm>
            <a:off x="942975" y="1152526"/>
            <a:ext cx="9982200" cy="5019676"/>
          </a:xfrm>
        </p:spPr>
        <p:txBody>
          <a:bodyPr/>
          <a:lstStyle/>
          <a:p>
            <a:r>
              <a:rPr lang="zh-CN" altLang="en-US" sz="2800"/>
              <a:t>传统的</a:t>
            </a:r>
            <a:r>
              <a:rPr lang="en-US" altLang="zh-CN" sz="2800"/>
              <a:t>Unix</a:t>
            </a:r>
            <a:r>
              <a:rPr lang="zh-CN" altLang="en-US" sz="2800"/>
              <a:t>操作系统下的编译工具就叫</a:t>
            </a:r>
            <a:r>
              <a:rPr lang="en-US" altLang="zh-CN" sz="2800">
                <a:solidFill>
                  <a:srgbClr val="0070C0"/>
                </a:solidFill>
              </a:rPr>
              <a:t>make</a:t>
            </a:r>
          </a:p>
          <a:p>
            <a:r>
              <a:rPr lang="en-US" altLang="zh-CN" sz="2800">
                <a:solidFill>
                  <a:srgbClr val="0070C0"/>
                </a:solidFill>
              </a:rPr>
              <a:t>gmake</a:t>
            </a:r>
            <a:r>
              <a:rPr lang="en-US" altLang="zh-CN" sz="2800">
                <a:solidFill>
                  <a:srgbClr val="FF0000"/>
                </a:solidFill>
              </a:rPr>
              <a:t> </a:t>
            </a:r>
            <a:r>
              <a:rPr lang="zh-CN" altLang="en-US" sz="2800"/>
              <a:t>是</a:t>
            </a:r>
            <a:r>
              <a:rPr lang="en-US" altLang="zh-CN" sz="2800"/>
              <a:t>GNU Make</a:t>
            </a:r>
            <a:r>
              <a:rPr lang="zh-CN" altLang="en-US" sz="2800"/>
              <a:t>的缩写。</a:t>
            </a:r>
            <a:r>
              <a:rPr lang="en-US" altLang="zh-CN" sz="2800"/>
              <a:t>Linux</a:t>
            </a:r>
            <a:r>
              <a:rPr lang="zh-CN" altLang="en-US" sz="2800"/>
              <a:t>系统环境下的</a:t>
            </a:r>
            <a:r>
              <a:rPr lang="en-US" altLang="zh-CN" sz="2800"/>
              <a:t>make</a:t>
            </a:r>
            <a:r>
              <a:rPr lang="zh-CN" altLang="en-US" sz="2800"/>
              <a:t>就是</a:t>
            </a:r>
            <a:r>
              <a:rPr lang="en-US" altLang="zh-CN" sz="2800"/>
              <a:t>GNU Make</a:t>
            </a:r>
            <a:r>
              <a:rPr lang="zh-CN" altLang="en-US" sz="2800"/>
              <a:t>。在别的平台上</a:t>
            </a:r>
            <a:r>
              <a:rPr lang="en-US" altLang="zh-CN" sz="2800"/>
              <a:t>make</a:t>
            </a:r>
            <a:r>
              <a:rPr lang="zh-CN" altLang="en-US" sz="2800"/>
              <a:t>一般被占用，</a:t>
            </a:r>
            <a:r>
              <a:rPr lang="en-US" altLang="zh-CN" sz="2800"/>
              <a:t>GNU make</a:t>
            </a:r>
            <a:r>
              <a:rPr lang="zh-CN" altLang="en-US" sz="2800"/>
              <a:t>只好叫</a:t>
            </a:r>
            <a:r>
              <a:rPr lang="en-US" altLang="zh-CN" sz="2800"/>
              <a:t>gmake</a:t>
            </a:r>
          </a:p>
          <a:p>
            <a:r>
              <a:rPr lang="zh-CN" altLang="en-US" sz="2800"/>
              <a:t>微软开发工具自带的</a:t>
            </a:r>
            <a:r>
              <a:rPr lang="en-US" altLang="zh-CN" sz="2800"/>
              <a:t>make</a:t>
            </a:r>
            <a:r>
              <a:rPr lang="zh-CN" altLang="en-US" sz="2800"/>
              <a:t>叫做</a:t>
            </a:r>
            <a:r>
              <a:rPr lang="en-US" altLang="zh-CN" sz="2800">
                <a:solidFill>
                  <a:srgbClr val="0070C0"/>
                </a:solidFill>
              </a:rPr>
              <a:t>nmake</a:t>
            </a:r>
          </a:p>
          <a:p>
            <a:r>
              <a:rPr lang="en-US" altLang="zh-CN" sz="2800">
                <a:solidFill>
                  <a:srgbClr val="0070C0"/>
                </a:solidFill>
              </a:rPr>
              <a:t>Dmake</a:t>
            </a:r>
            <a:r>
              <a:rPr lang="zh-CN" altLang="en-US" sz="2800"/>
              <a:t>是同</a:t>
            </a:r>
            <a:r>
              <a:rPr lang="en-US" altLang="zh-CN" sz="2800"/>
              <a:t>GNU Make</a:t>
            </a:r>
            <a:r>
              <a:rPr lang="zh-CN" altLang="en-US" sz="2800"/>
              <a:t>类似的一个工具。其命令格式自成一体，但是可以适用于</a:t>
            </a:r>
            <a:r>
              <a:rPr lang="en-US" altLang="zh-CN" sz="2800"/>
              <a:t>Linux, Solaris, and Win32 and other platforms</a:t>
            </a:r>
          </a:p>
          <a:p>
            <a:r>
              <a:rPr lang="en-US" altLang="zh-CN" sz="2800">
                <a:solidFill>
                  <a:srgbClr val="0070C0"/>
                </a:solidFill>
              </a:rPr>
              <a:t>Cmake</a:t>
            </a:r>
            <a:r>
              <a:rPr lang="en-US" altLang="zh-CN" sz="2800">
                <a:solidFill>
                  <a:srgbClr val="FF0000"/>
                </a:solidFill>
              </a:rPr>
              <a:t> </a:t>
            </a:r>
            <a:r>
              <a:rPr lang="zh-CN" altLang="en-US" sz="2800"/>
              <a:t>是延续并改良传统 </a:t>
            </a:r>
            <a:r>
              <a:rPr lang="en-US" altLang="zh-CN" sz="2800"/>
              <a:t>automake, autoconf </a:t>
            </a:r>
            <a:r>
              <a:rPr lang="zh-CN" altLang="en-US" sz="2800"/>
              <a:t>工具链，将之合为一体，但最终仍然生成 </a:t>
            </a:r>
            <a:r>
              <a:rPr lang="en-US" altLang="zh-CN" sz="2800"/>
              <a:t>makefile</a:t>
            </a:r>
          </a:p>
          <a:p>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25605" name="Rectangle 3"/>
          <p:cNvSpPr>
            <a:spLocks noGrp="1" noChangeArrowheads="1"/>
          </p:cNvSpPr>
          <p:nvPr>
            <p:ph type="body" idx="1"/>
          </p:nvPr>
        </p:nvSpPr>
        <p:spPr>
          <a:xfrm>
            <a:off x="1143000" y="1212850"/>
            <a:ext cx="9782175" cy="4959350"/>
          </a:xfrm>
        </p:spPr>
        <p:txBody>
          <a:bodyPr/>
          <a:lstStyle/>
          <a:p>
            <a:pPr eaLnBrk="1" hangingPunct="1"/>
            <a:r>
              <a:rPr lang="en-US" altLang="zh-CN" sz="4800"/>
              <a:t>Introduction to </a:t>
            </a:r>
            <a:r>
              <a:rPr lang="en-US" altLang="zh-CN" sz="4800" i="1"/>
              <a:t>gcc</a:t>
            </a:r>
          </a:p>
          <a:p>
            <a:pPr eaLnBrk="1" hangingPunct="1"/>
            <a:r>
              <a:rPr lang="en-US" altLang="zh-CN" sz="4800" b="1">
                <a:solidFill>
                  <a:srgbClr val="0070C0"/>
                </a:solidFill>
              </a:rPr>
              <a:t>Introduction to makefile</a:t>
            </a:r>
          </a:p>
          <a:p>
            <a:pPr eaLnBrk="1" hangingPunct="1"/>
            <a:r>
              <a:rPr lang="en-US" altLang="zh-CN" sz="4800"/>
              <a:t>Makefiles Structure of Nachos</a:t>
            </a:r>
          </a:p>
          <a:p>
            <a:pPr eaLnBrk="1" hangingPunct="1"/>
            <a:r>
              <a:rPr lang="en-US" altLang="zh-CN" sz="4800"/>
              <a:t>Building a Modified Nachos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26629" name="Rectangle 3"/>
          <p:cNvSpPr>
            <a:spLocks noGrp="1" noChangeArrowheads="1"/>
          </p:cNvSpPr>
          <p:nvPr>
            <p:ph type="body" idx="1"/>
          </p:nvPr>
        </p:nvSpPr>
        <p:spPr>
          <a:xfrm>
            <a:off x="1257301" y="1143000"/>
            <a:ext cx="9961684" cy="5029200"/>
          </a:xfrm>
        </p:spPr>
        <p:txBody>
          <a:bodyPr/>
          <a:lstStyle/>
          <a:p>
            <a:pPr algn="just" eaLnBrk="1" hangingPunct="1">
              <a:spcBef>
                <a:spcPct val="0"/>
              </a:spcBef>
            </a:pPr>
            <a:r>
              <a:rPr lang="zh-CN" altLang="en-US" sz="3200">
                <a:latin typeface="楷体_GB2312" pitchFamily="49" charset="-122"/>
                <a:ea typeface="楷体_GB2312" pitchFamily="49" charset="-122"/>
              </a:rPr>
              <a:t>一个大型工程中的源文件有很多，按类型、功能、模块分别放在若干个目录中。在调试过程中，</a:t>
            </a:r>
            <a:r>
              <a:rPr lang="zh-CN" altLang="en-US" sz="3200" b="1">
                <a:solidFill>
                  <a:srgbClr val="0070C0"/>
                </a:solidFill>
              </a:rPr>
              <a:t>如果简单用</a:t>
            </a:r>
            <a:r>
              <a:rPr lang="en-US" altLang="zh-CN" sz="3200">
                <a:solidFill>
                  <a:srgbClr val="0070C0"/>
                </a:solidFill>
              </a:rPr>
              <a:t>gcc</a:t>
            </a:r>
            <a:r>
              <a:rPr lang="zh-CN" altLang="en-US" sz="3200" b="1">
                <a:solidFill>
                  <a:srgbClr val="0070C0"/>
                </a:solidFill>
              </a:rPr>
              <a:t>等编译命令，程序的编译将是一件非常繁琐的任务。</a:t>
            </a:r>
          </a:p>
          <a:p>
            <a:pPr algn="just" eaLnBrk="1" hangingPunct="1">
              <a:spcBef>
                <a:spcPct val="0"/>
              </a:spcBef>
            </a:pPr>
            <a:r>
              <a:rPr lang="en-US" altLang="zh-CN" sz="3200">
                <a:latin typeface="Comic Sans MS" pitchFamily="66" charset="0"/>
                <a:ea typeface="楷体_GB2312" pitchFamily="49" charset="-122"/>
              </a:rPr>
              <a:t>makefile</a:t>
            </a:r>
            <a:r>
              <a:rPr lang="zh-CN" altLang="en-US" sz="3200">
                <a:latin typeface="楷体_GB2312" pitchFamily="49" charset="-122"/>
                <a:ea typeface="楷体_GB2312" pitchFamily="49" charset="-122"/>
              </a:rPr>
              <a:t>带来的好处就是</a:t>
            </a:r>
            <a:r>
              <a:rPr lang="en-US" altLang="zh-CN" sz="3200">
                <a:ea typeface="楷体_GB2312" pitchFamily="49" charset="-122"/>
              </a:rPr>
              <a:t>——“</a:t>
            </a:r>
            <a:r>
              <a:rPr lang="zh-CN" altLang="en-US" sz="3200" b="1">
                <a:solidFill>
                  <a:srgbClr val="0070C0"/>
                </a:solidFill>
              </a:rPr>
              <a:t>自动化编译</a:t>
            </a:r>
            <a:r>
              <a:rPr lang="zh-CN" altLang="en-US" sz="3200">
                <a:ea typeface="楷体_GB2312" pitchFamily="49" charset="-122"/>
              </a:rPr>
              <a:t>”</a:t>
            </a:r>
            <a:r>
              <a:rPr lang="zh-CN" altLang="en-US" sz="3200">
                <a:latin typeface="楷体_GB2312" pitchFamily="49" charset="-122"/>
                <a:ea typeface="楷体_GB2312" pitchFamily="49" charset="-122"/>
              </a:rPr>
              <a:t>，一旦写好，只需要一个</a:t>
            </a:r>
            <a:r>
              <a:rPr lang="en-US" altLang="zh-CN" sz="3200">
                <a:latin typeface="Comic Sans MS" pitchFamily="66" charset="0"/>
                <a:ea typeface="楷体_GB2312" pitchFamily="49" charset="-122"/>
              </a:rPr>
              <a:t>make</a:t>
            </a:r>
            <a:r>
              <a:rPr lang="zh-CN" altLang="en-US" sz="3200">
                <a:latin typeface="楷体_GB2312" pitchFamily="49" charset="-122"/>
                <a:ea typeface="楷体_GB2312" pitchFamily="49" charset="-122"/>
              </a:rPr>
              <a:t>命令，整个工程完全自动编译，极大地提高了软件开发的效率。</a:t>
            </a:r>
            <a:endParaRPr lang="en-US" altLang="zh-CN" sz="3200">
              <a:latin typeface="楷体_GB2312" pitchFamily="49" charset="-122"/>
              <a:ea typeface="楷体_GB2312" pitchFamily="49" charset="-122"/>
            </a:endParaRPr>
          </a:p>
          <a:p>
            <a:pPr algn="just" eaLnBrk="1" hangingPunct="1">
              <a:spcBef>
                <a:spcPct val="0"/>
              </a:spcBef>
            </a:pPr>
            <a:r>
              <a:rPr lang="en-US" altLang="zh-CN" sz="3200">
                <a:latin typeface="楷体_GB2312" pitchFamily="49" charset="-122"/>
                <a:ea typeface="楷体_GB2312" pitchFamily="49" charset="-122"/>
              </a:rPr>
              <a:t>make</a:t>
            </a:r>
            <a:r>
              <a:rPr lang="zh-CN" altLang="en-US" sz="3200">
                <a:latin typeface="楷体_GB2312" pitchFamily="49" charset="-122"/>
                <a:ea typeface="楷体_GB2312" pitchFamily="49" charset="-122"/>
              </a:rPr>
              <a:t>工具解读文本</a:t>
            </a:r>
            <a:r>
              <a:rPr lang="en-US" altLang="zh-CN" sz="3200">
                <a:latin typeface="楷体_GB2312" pitchFamily="49" charset="-122"/>
                <a:ea typeface="楷体_GB2312" pitchFamily="49" charset="-122"/>
              </a:rPr>
              <a:t>makefile</a:t>
            </a:r>
            <a:r>
              <a:rPr lang="zh-CN" altLang="en-US" sz="3200">
                <a:latin typeface="楷体_GB2312" pitchFamily="49" charset="-122"/>
                <a:ea typeface="楷体_GB2312" pitchFamily="49" charset="-122"/>
              </a:rPr>
              <a:t>，来控制编译器的具体执行。</a:t>
            </a:r>
          </a:p>
          <a:p>
            <a:pPr eaLnBrk="1" hangingPunct="1"/>
            <a:endParaRPr lang="en-US" altLang="zh-CN" sz="3200">
              <a:ea typeface="宋体" pitchFamily="2" charset="-122"/>
            </a:endParaRPr>
          </a:p>
        </p:txBody>
      </p:sp>
      <p:sp>
        <p:nvSpPr>
          <p:cNvPr id="2" name="矩形 1"/>
          <p:cNvSpPr/>
          <p:nvPr/>
        </p:nvSpPr>
        <p:spPr>
          <a:xfrm>
            <a:off x="1995489" y="5856289"/>
            <a:ext cx="3787775" cy="369887"/>
          </a:xfrm>
          <a:prstGeom prst="rect">
            <a:avLst/>
          </a:prstGeom>
        </p:spPr>
        <p:txBody>
          <a:bodyPr wrap="none">
            <a:spAutoFit/>
          </a:bodyPr>
          <a:lstStyle/>
          <a:p>
            <a:pPr>
              <a:defRPr/>
            </a:pPr>
            <a:r>
              <a:rPr lang="zh-CN" altLang="en-US" b="1" dirty="0">
                <a:solidFill>
                  <a:srgbClr val="0070C0"/>
                </a:solidFill>
                <a:latin typeface="Arial" panose="020B0604020202020204" pitchFamily="34" charset="0"/>
              </a:rPr>
              <a:t>参考资料：GNU make中文手册.pdf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27653" name="Rectangle 3"/>
          <p:cNvSpPr>
            <a:spLocks noGrp="1" noChangeArrowheads="1"/>
          </p:cNvSpPr>
          <p:nvPr>
            <p:ph type="body" idx="1"/>
          </p:nvPr>
        </p:nvSpPr>
        <p:spPr/>
        <p:txBody>
          <a:bodyPr/>
          <a:lstStyle/>
          <a:p>
            <a:pPr eaLnBrk="1" hangingPunct="1"/>
            <a:r>
              <a:rPr lang="en-US" altLang="zh-CN" sz="3100">
                <a:latin typeface="Comic Sans MS" pitchFamily="66" charset="0"/>
                <a:ea typeface="宋体" pitchFamily="2" charset="-122"/>
              </a:rPr>
              <a:t>makefile</a:t>
            </a:r>
            <a:r>
              <a:rPr lang="zh-CN" altLang="en-US" sz="3100">
                <a:ea typeface="楷体_GB2312" pitchFamily="49" charset="-122"/>
              </a:rPr>
              <a:t>文件里的主要内容，是关于</a:t>
            </a:r>
            <a:r>
              <a:rPr lang="en-US" altLang="zh-CN" sz="3100">
                <a:ea typeface="楷体_GB2312" pitchFamily="49" charset="-122"/>
              </a:rPr>
              <a:t>:</a:t>
            </a:r>
            <a:endParaRPr lang="zh-CN" altLang="en-US" sz="3100">
              <a:ea typeface="楷体_GB2312" pitchFamily="49" charset="-122"/>
            </a:endParaRPr>
          </a:p>
          <a:p>
            <a:pPr lvl="1" eaLnBrk="1" hangingPunct="1"/>
            <a:r>
              <a:rPr lang="zh-CN" altLang="en-US" sz="2700">
                <a:ea typeface="宋体" pitchFamily="2" charset="-122"/>
              </a:rPr>
              <a:t>‘</a:t>
            </a:r>
            <a:r>
              <a:rPr lang="en-US" altLang="zh-CN" sz="2700">
                <a:ea typeface="宋体" pitchFamily="2" charset="-122"/>
              </a:rPr>
              <a:t>target’</a:t>
            </a:r>
            <a:r>
              <a:rPr lang="zh-CN" altLang="en-US" sz="2700">
                <a:ea typeface="楷体_GB2312" pitchFamily="49" charset="-122"/>
              </a:rPr>
              <a:t>目标文件</a:t>
            </a:r>
            <a:endParaRPr lang="zh-CN" altLang="en-US" sz="2700">
              <a:ea typeface="宋体" pitchFamily="2" charset="-122"/>
            </a:endParaRPr>
          </a:p>
          <a:p>
            <a:pPr lvl="1" eaLnBrk="1" hangingPunct="1"/>
            <a:r>
              <a:rPr lang="zh-CN" altLang="en-US" sz="2700">
                <a:ea typeface="宋体" pitchFamily="2" charset="-122"/>
              </a:rPr>
              <a:t>‘</a:t>
            </a:r>
            <a:r>
              <a:rPr lang="en-US" altLang="zh-CN" sz="2700">
                <a:ea typeface="宋体" pitchFamily="2" charset="-122"/>
              </a:rPr>
              <a:t>dependencies’</a:t>
            </a:r>
            <a:r>
              <a:rPr lang="zh-CN" altLang="en-US" sz="2700">
                <a:ea typeface="楷体_GB2312" pitchFamily="49" charset="-122"/>
              </a:rPr>
              <a:t>依赖文件</a:t>
            </a:r>
            <a:endParaRPr lang="en-US" altLang="zh-CN" sz="2700">
              <a:ea typeface="楷体_GB2312" pitchFamily="49" charset="-122"/>
            </a:endParaRPr>
          </a:p>
          <a:p>
            <a:pPr lvl="1" eaLnBrk="1" hangingPunct="1"/>
            <a:r>
              <a:rPr lang="en-US" altLang="zh-CN" sz="2700">
                <a:ea typeface="楷体_GB2312" pitchFamily="49" charset="-122"/>
              </a:rPr>
              <a:t> </a:t>
            </a:r>
            <a:r>
              <a:rPr lang="zh-CN" altLang="en-US" sz="2700">
                <a:ea typeface="楷体_GB2312" pitchFamily="49" charset="-122"/>
              </a:rPr>
              <a:t>‘</a:t>
            </a:r>
            <a:r>
              <a:rPr lang="en-US" altLang="zh-CN" sz="2700">
                <a:ea typeface="宋体" pitchFamily="2" charset="-122"/>
              </a:rPr>
              <a:t>command</a:t>
            </a:r>
            <a:r>
              <a:rPr lang="zh-CN" altLang="en-US" sz="2700">
                <a:ea typeface="楷体_GB2312" pitchFamily="49" charset="-122"/>
              </a:rPr>
              <a:t>’来进行这个产生过程</a:t>
            </a:r>
            <a:endParaRPr lang="zh-CN" altLang="en-US" sz="2700">
              <a:ea typeface="宋体" pitchFamily="2" charset="-122"/>
            </a:endParaRPr>
          </a:p>
          <a:p>
            <a:pPr lvl="4" eaLnBrk="1" hangingPunct="1">
              <a:buFont typeface="Wingdings" pitchFamily="2" charset="2"/>
              <a:buNone/>
            </a:pPr>
            <a:endParaRPr lang="zh-CN" altLang="en-US" sz="1200">
              <a:solidFill>
                <a:schemeClr val="accent2"/>
              </a:solidFill>
              <a:ea typeface="宋体" pitchFamily="2" charset="-122"/>
            </a:endParaRPr>
          </a:p>
          <a:p>
            <a:pPr lvl="4" eaLnBrk="1" hangingPunct="1">
              <a:buFont typeface="Wingdings" pitchFamily="2" charset="2"/>
              <a:buNone/>
            </a:pPr>
            <a:r>
              <a:rPr lang="en-US" altLang="zh-CN" sz="3200" b="1">
                <a:solidFill>
                  <a:srgbClr val="0070C0"/>
                </a:solidFill>
                <a:latin typeface="Times New Roman" pitchFamily="18" charset="0"/>
                <a:ea typeface="宋体" pitchFamily="2" charset="-122"/>
              </a:rPr>
              <a:t>target ... : dependencies ... </a:t>
            </a:r>
          </a:p>
          <a:p>
            <a:pPr lvl="4" eaLnBrk="1" hangingPunct="1">
              <a:buFont typeface="Wingdings" pitchFamily="2" charset="2"/>
              <a:buNone/>
            </a:pPr>
            <a:r>
              <a:rPr lang="en-US" altLang="zh-CN" sz="3200" b="1">
                <a:solidFill>
                  <a:srgbClr val="0070C0"/>
                </a:solidFill>
                <a:latin typeface="Times New Roman" pitchFamily="18" charset="0"/>
                <a:ea typeface="宋体" pitchFamily="2" charset="-122"/>
              </a:rPr>
              <a:t>	command </a:t>
            </a:r>
          </a:p>
          <a:p>
            <a:pPr lvl="4" eaLnBrk="1" hangingPunct="1">
              <a:buFont typeface="Wingdings" pitchFamily="2" charset="2"/>
              <a:buNone/>
            </a:pPr>
            <a:r>
              <a:rPr lang="en-US" altLang="zh-CN" sz="3200" b="1">
                <a:solidFill>
                  <a:srgbClr val="0070C0"/>
                </a:solidFill>
                <a:latin typeface="Times New Roman" pitchFamily="18" charset="0"/>
                <a:ea typeface="宋体" pitchFamily="2" charset="-122"/>
              </a:rPr>
              <a:t>	... </a:t>
            </a:r>
          </a:p>
          <a:p>
            <a:pPr lvl="4" eaLnBrk="1" hangingPunct="1">
              <a:buFont typeface="Wingdings" pitchFamily="2" charset="2"/>
              <a:buNone/>
            </a:pPr>
            <a:r>
              <a:rPr lang="en-US" altLang="zh-CN" sz="2400">
                <a:solidFill>
                  <a:schemeClr val="accent2"/>
                </a:solidFill>
                <a:ea typeface="宋体" pitchFamily="2"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28677" name="Rectangle 3"/>
          <p:cNvSpPr>
            <a:spLocks noGrp="1" noChangeArrowheads="1"/>
          </p:cNvSpPr>
          <p:nvPr>
            <p:ph type="body" idx="1"/>
          </p:nvPr>
        </p:nvSpPr>
        <p:spPr/>
        <p:txBody>
          <a:bodyPr/>
          <a:lstStyle/>
          <a:p>
            <a:pPr eaLnBrk="1" hangingPunct="1"/>
            <a:r>
              <a:rPr lang="en-US" altLang="zh-CN" sz="3100">
                <a:latin typeface="Comic Sans MS" pitchFamily="66" charset="0"/>
                <a:ea typeface="宋体" pitchFamily="2" charset="-122"/>
              </a:rPr>
              <a:t>GNU Make</a:t>
            </a:r>
            <a:r>
              <a:rPr lang="en-US" altLang="zh-CN" sz="3100">
                <a:ea typeface="宋体" pitchFamily="2" charset="-122"/>
              </a:rPr>
              <a:t> </a:t>
            </a:r>
            <a:r>
              <a:rPr lang="zh-CN" altLang="en-US" sz="3100">
                <a:ea typeface="楷体_GB2312" pitchFamily="49" charset="-122"/>
              </a:rPr>
              <a:t>的主要工作是读进一个文本文件</a:t>
            </a:r>
            <a:r>
              <a:rPr lang="zh-CN" altLang="en-US" sz="3100">
                <a:ea typeface="宋体" pitchFamily="2" charset="-122"/>
              </a:rPr>
              <a:t> </a:t>
            </a:r>
            <a:r>
              <a:rPr lang="en-US" altLang="zh-CN" sz="3100">
                <a:latin typeface="Comic Sans MS" pitchFamily="66" charset="0"/>
                <a:ea typeface="宋体" pitchFamily="2" charset="-122"/>
              </a:rPr>
              <a:t>makefile</a:t>
            </a:r>
            <a:r>
              <a:rPr lang="zh-CN" altLang="en-US" sz="3100">
                <a:ea typeface="宋体" pitchFamily="2" charset="-122"/>
              </a:rPr>
              <a:t>，</a:t>
            </a:r>
            <a:r>
              <a:rPr lang="zh-CN" altLang="en-US" sz="3100">
                <a:ea typeface="楷体_GB2312" pitchFamily="49" charset="-122"/>
              </a:rPr>
              <a:t>并解释</a:t>
            </a:r>
            <a:r>
              <a:rPr lang="en-US" altLang="zh-CN" sz="3100">
                <a:latin typeface="Comic Sans MS" pitchFamily="66" charset="0"/>
                <a:ea typeface="宋体" pitchFamily="2" charset="-122"/>
              </a:rPr>
              <a:t>makefile</a:t>
            </a:r>
            <a:r>
              <a:rPr lang="zh-CN" altLang="en-US" sz="3100">
                <a:ea typeface="楷体_GB2312" pitchFamily="49" charset="-122"/>
              </a:rPr>
              <a:t>中指令</a:t>
            </a:r>
            <a:endParaRPr lang="zh-CN" altLang="en-US" sz="3100">
              <a:ea typeface="宋体" pitchFamily="2" charset="-122"/>
            </a:endParaRPr>
          </a:p>
          <a:p>
            <a:pPr eaLnBrk="1" hangingPunct="1"/>
            <a:endParaRPr lang="zh-CN" altLang="en-US" sz="3500">
              <a:solidFill>
                <a:schemeClr val="accent2"/>
              </a:solidFill>
              <a:ea typeface="宋体" pitchFamily="2" charset="-122"/>
            </a:endParaRPr>
          </a:p>
          <a:p>
            <a:pPr eaLnBrk="1" hangingPunct="1"/>
            <a:r>
              <a:rPr lang="en-US" altLang="zh-CN" sz="3100">
                <a:latin typeface="Comic Sans MS" pitchFamily="66" charset="0"/>
                <a:ea typeface="宋体" pitchFamily="2" charset="-122"/>
              </a:rPr>
              <a:t>make </a:t>
            </a:r>
            <a:r>
              <a:rPr lang="zh-CN" altLang="en-US" sz="3100">
                <a:ea typeface="楷体_GB2312" pitchFamily="49" charset="-122"/>
              </a:rPr>
              <a:t>会检查磁盘上的文件，如果</a:t>
            </a:r>
            <a:r>
              <a:rPr lang="zh-CN" altLang="en-US" sz="3100">
                <a:solidFill>
                  <a:srgbClr val="00B0F0"/>
                </a:solidFill>
              </a:rPr>
              <a:t>目标文件</a:t>
            </a:r>
            <a:r>
              <a:rPr lang="zh-CN" altLang="en-US" sz="3100">
                <a:ea typeface="楷体_GB2312" pitchFamily="49" charset="-122"/>
              </a:rPr>
              <a:t>的</a:t>
            </a:r>
            <a:r>
              <a:rPr lang="zh-CN" altLang="en-US" sz="3100" b="1">
                <a:solidFill>
                  <a:srgbClr val="0070C0"/>
                </a:solidFill>
              </a:rPr>
              <a:t>时间戳</a:t>
            </a:r>
            <a:r>
              <a:rPr lang="zh-CN" altLang="en-US" sz="3100">
                <a:ea typeface="楷体_GB2312" pitchFamily="49" charset="-122"/>
              </a:rPr>
              <a:t>（该文件被改动的时间）比它的任何一个</a:t>
            </a:r>
            <a:r>
              <a:rPr lang="zh-CN" altLang="en-US" sz="3100">
                <a:solidFill>
                  <a:srgbClr val="00B0F0"/>
                </a:solidFill>
              </a:rPr>
              <a:t>依赖文件</a:t>
            </a:r>
            <a:r>
              <a:rPr lang="zh-CN" altLang="en-US" sz="3100">
                <a:ea typeface="楷体_GB2312" pitchFamily="49" charset="-122"/>
              </a:rPr>
              <a:t>旧的话，</a:t>
            </a:r>
            <a:r>
              <a:rPr lang="zh-CN" altLang="en-US" sz="3100">
                <a:ea typeface="宋体" pitchFamily="2" charset="-122"/>
              </a:rPr>
              <a:t> </a:t>
            </a:r>
            <a:r>
              <a:rPr lang="en-US" altLang="zh-CN" sz="3100">
                <a:latin typeface="Comic Sans MS" pitchFamily="66" charset="0"/>
                <a:ea typeface="宋体" pitchFamily="2" charset="-122"/>
              </a:rPr>
              <a:t>make</a:t>
            </a:r>
            <a:r>
              <a:rPr lang="en-US" altLang="zh-CN" sz="3100">
                <a:ea typeface="宋体" pitchFamily="2" charset="-122"/>
              </a:rPr>
              <a:t> </a:t>
            </a:r>
            <a:r>
              <a:rPr lang="zh-CN" altLang="en-US" sz="3100">
                <a:ea typeface="楷体_GB2312" pitchFamily="49" charset="-122"/>
              </a:rPr>
              <a:t>就执行相应的命令，以便</a:t>
            </a:r>
            <a:r>
              <a:rPr lang="zh-CN" altLang="en-US" sz="3100" b="1">
                <a:solidFill>
                  <a:srgbClr val="0070C0"/>
                </a:solidFill>
                <a:ea typeface="楷体_GB2312" pitchFamily="49" charset="-122"/>
              </a:rPr>
              <a:t>更新</a:t>
            </a:r>
            <a:r>
              <a:rPr lang="zh-CN" altLang="en-US" sz="3100">
                <a:ea typeface="楷体_GB2312" pitchFamily="49" charset="-122"/>
              </a:rPr>
              <a:t>目标文件</a:t>
            </a:r>
            <a:endParaRPr lang="zh-CN" altLang="en-US" sz="3100">
              <a:ea typeface="宋体" pitchFamily="2" charset="-122"/>
            </a:endParaRPr>
          </a:p>
          <a:p>
            <a:pPr eaLnBrk="1" hangingPunct="1"/>
            <a:endParaRPr lang="en-US" altLang="zh-CN">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981200" y="192089"/>
            <a:ext cx="8229600" cy="636587"/>
          </a:xfrm>
        </p:spPr>
        <p:txBody>
          <a:bodyPr/>
          <a:lstStyle/>
          <a:p>
            <a:pPr eaLnBrk="1" hangingPunct="1"/>
            <a:r>
              <a:rPr lang="en-US" altLang="zh-CN">
                <a:ea typeface="宋体" pitchFamily="2" charset="-122"/>
              </a:rPr>
              <a:t>Contents</a:t>
            </a:r>
          </a:p>
        </p:txBody>
      </p:sp>
      <p:sp>
        <p:nvSpPr>
          <p:cNvPr id="7173" name="Rectangle 3"/>
          <p:cNvSpPr>
            <a:spLocks noGrp="1" noChangeArrowheads="1"/>
          </p:cNvSpPr>
          <p:nvPr>
            <p:ph type="body" idx="1"/>
          </p:nvPr>
        </p:nvSpPr>
        <p:spPr>
          <a:xfrm>
            <a:off x="1238250" y="1212850"/>
            <a:ext cx="10058400" cy="4959350"/>
          </a:xfrm>
        </p:spPr>
        <p:txBody>
          <a:bodyPr/>
          <a:lstStyle/>
          <a:p>
            <a:pPr eaLnBrk="1" hangingPunct="1"/>
            <a:r>
              <a:rPr lang="en-US" altLang="zh-CN" sz="4800" b="1">
                <a:solidFill>
                  <a:srgbClr val="0070C0"/>
                </a:solidFill>
              </a:rPr>
              <a:t>Introduction to </a:t>
            </a:r>
            <a:r>
              <a:rPr lang="en-US" altLang="zh-CN" sz="4800" b="1" i="1">
                <a:solidFill>
                  <a:srgbClr val="0070C0"/>
                </a:solidFill>
                <a:cs typeface="Times New Roman" pitchFamily="18" charset="0"/>
              </a:rPr>
              <a:t>gcc /g++</a:t>
            </a:r>
          </a:p>
          <a:p>
            <a:pPr eaLnBrk="1" hangingPunct="1"/>
            <a:r>
              <a:rPr lang="en-US" altLang="zh-CN" sz="4800"/>
              <a:t>Introduction to makefile</a:t>
            </a:r>
          </a:p>
          <a:p>
            <a:pPr eaLnBrk="1" hangingPunct="1"/>
            <a:r>
              <a:rPr lang="en-US" altLang="zh-CN" sz="4800"/>
              <a:t>makefiles Structure of Nachos</a:t>
            </a:r>
          </a:p>
          <a:p>
            <a:pPr eaLnBrk="1" hangingPunct="1"/>
            <a:r>
              <a:rPr lang="en-US" altLang="zh-CN" sz="4800"/>
              <a:t>Building a Modified Nachos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29701" name="Rectangle 3"/>
          <p:cNvSpPr>
            <a:spLocks noGrp="1" noChangeArrowheads="1"/>
          </p:cNvSpPr>
          <p:nvPr>
            <p:ph type="body" idx="1"/>
          </p:nvPr>
        </p:nvSpPr>
        <p:spPr>
          <a:xfrm>
            <a:off x="1981200" y="1143000"/>
            <a:ext cx="8686800" cy="5029200"/>
          </a:xfrm>
        </p:spPr>
        <p:txBody>
          <a:bodyPr/>
          <a:lstStyle/>
          <a:p>
            <a:pPr lvl="3" eaLnBrk="1" hangingPunct="1"/>
            <a:r>
              <a:rPr lang="zh-CN" altLang="en-US" sz="2800">
                <a:ea typeface="楷体_GB2312" pitchFamily="49" charset="-122"/>
              </a:rPr>
              <a:t>一个简单的</a:t>
            </a:r>
            <a:r>
              <a:rPr lang="zh-CN" altLang="en-US" sz="2800">
                <a:ea typeface="宋体" pitchFamily="2" charset="-122"/>
              </a:rPr>
              <a:t> </a:t>
            </a:r>
            <a:r>
              <a:rPr lang="en-US" altLang="zh-CN" sz="2800">
                <a:latin typeface="Comic Sans MS" pitchFamily="66" charset="0"/>
                <a:ea typeface="宋体" pitchFamily="2" charset="-122"/>
              </a:rPr>
              <a:t>makefile </a:t>
            </a:r>
            <a:r>
              <a:rPr lang="zh-CN" altLang="en-US" sz="2800">
                <a:latin typeface="Comic Sans MS" pitchFamily="66" charset="0"/>
                <a:ea typeface="宋体" pitchFamily="2" charset="-122"/>
              </a:rPr>
              <a:t>：</a:t>
            </a:r>
            <a:r>
              <a:rPr lang="zh-CN" altLang="en-US" sz="2400">
                <a:latin typeface="Comic Sans MS" pitchFamily="66" charset="0"/>
                <a:ea typeface="宋体" pitchFamily="2" charset="-122"/>
              </a:rPr>
              <a:t> </a:t>
            </a:r>
            <a:br>
              <a:rPr lang="zh-CN" altLang="en-US" sz="2400">
                <a:latin typeface="Comic Sans MS" pitchFamily="66" charset="0"/>
                <a:ea typeface="宋体" pitchFamily="2" charset="-122"/>
              </a:rPr>
            </a:br>
            <a:r>
              <a:rPr lang="zh-CN" altLang="en-US" sz="2400">
                <a:latin typeface="Comic Sans MS" pitchFamily="66" charset="0"/>
                <a:ea typeface="宋体" pitchFamily="2" charset="-122"/>
              </a:rPr>
              <a:t>     </a:t>
            </a:r>
            <a:br>
              <a:rPr lang="zh-CN" altLang="en-US" sz="2400">
                <a:latin typeface="Comic Sans MS" pitchFamily="66" charset="0"/>
                <a:ea typeface="宋体" pitchFamily="2" charset="-122"/>
              </a:rPr>
            </a:br>
            <a:br>
              <a:rPr lang="en-US" altLang="zh-CN" sz="2400">
                <a:latin typeface="Comic Sans MS" pitchFamily="66" charset="0"/>
                <a:ea typeface="宋体" pitchFamily="2" charset="-122"/>
              </a:rPr>
            </a:br>
            <a:r>
              <a:rPr lang="en-US" altLang="zh-CN" sz="2400">
                <a:latin typeface="Comic Sans MS" pitchFamily="66" charset="0"/>
                <a:ea typeface="宋体" pitchFamily="2" charset="-122"/>
              </a:rPr>
              <a:t>    </a:t>
            </a:r>
            <a:r>
              <a:rPr lang="en-US" altLang="zh-CN" sz="2400" b="1">
                <a:solidFill>
                  <a:srgbClr val="0070C0"/>
                </a:solidFill>
                <a:latin typeface="Times New Roman" pitchFamily="18" charset="0"/>
                <a:ea typeface="宋体" pitchFamily="2" charset="-122"/>
                <a:cs typeface="Times New Roman" pitchFamily="18" charset="0"/>
              </a:rPr>
              <a:t>myprog</a:t>
            </a:r>
            <a:r>
              <a:rPr lang="en-US" altLang="zh-CN" sz="2400" b="1">
                <a:latin typeface="Times New Roman" pitchFamily="18" charset="0"/>
                <a:ea typeface="宋体" pitchFamily="2" charset="-122"/>
                <a:cs typeface="Times New Roman" pitchFamily="18" charset="0"/>
              </a:rPr>
              <a:t> : foo.o bar.o </a:t>
            </a:r>
            <a:br>
              <a:rPr lang="en-US" altLang="zh-CN" sz="2400" b="1">
                <a:latin typeface="Times New Roman" pitchFamily="18" charset="0"/>
                <a:ea typeface="宋体" pitchFamily="2" charset="-122"/>
                <a:cs typeface="Times New Roman" pitchFamily="18" charset="0"/>
              </a:rPr>
            </a:br>
            <a:r>
              <a:rPr lang="en-US" altLang="zh-CN" sz="2400" b="1">
                <a:latin typeface="Times New Roman" pitchFamily="18" charset="0"/>
                <a:ea typeface="宋体" pitchFamily="2" charset="-122"/>
                <a:cs typeface="Times New Roman" pitchFamily="18" charset="0"/>
              </a:rPr>
              <a:t>       gcc foo.o bar.o -o myprog </a:t>
            </a:r>
            <a:br>
              <a:rPr lang="en-US" altLang="zh-CN" sz="2400" b="1">
                <a:latin typeface="Times New Roman" pitchFamily="18" charset="0"/>
                <a:ea typeface="宋体" pitchFamily="2" charset="-122"/>
                <a:cs typeface="Times New Roman" pitchFamily="18" charset="0"/>
              </a:rPr>
            </a:br>
            <a:r>
              <a:rPr lang="en-US" altLang="zh-CN" sz="2400" b="1">
                <a:latin typeface="Times New Roman" pitchFamily="18" charset="0"/>
                <a:ea typeface="宋体" pitchFamily="2" charset="-122"/>
                <a:cs typeface="Times New Roman" pitchFamily="18" charset="0"/>
              </a:rPr>
              <a:t>     </a:t>
            </a:r>
            <a:br>
              <a:rPr lang="en-US" altLang="zh-CN" sz="2400" b="1">
                <a:latin typeface="Times New Roman" pitchFamily="18" charset="0"/>
                <a:ea typeface="宋体" pitchFamily="2" charset="-122"/>
                <a:cs typeface="Times New Roman" pitchFamily="18" charset="0"/>
              </a:rPr>
            </a:br>
            <a:r>
              <a:rPr lang="en-US" altLang="zh-CN" sz="2400" b="1">
                <a:latin typeface="Times New Roman" pitchFamily="18" charset="0"/>
                <a:ea typeface="宋体" pitchFamily="2" charset="-122"/>
                <a:cs typeface="Times New Roman" pitchFamily="18" charset="0"/>
              </a:rPr>
              <a:t>    foo.o : foo.c foo.h bar.h </a:t>
            </a:r>
            <a:br>
              <a:rPr lang="en-US" altLang="zh-CN" sz="2400" b="1">
                <a:latin typeface="Times New Roman" pitchFamily="18" charset="0"/>
                <a:ea typeface="宋体" pitchFamily="2" charset="-122"/>
                <a:cs typeface="Times New Roman" pitchFamily="18" charset="0"/>
              </a:rPr>
            </a:br>
            <a:r>
              <a:rPr lang="en-US" altLang="zh-CN" sz="2400" b="1">
                <a:latin typeface="Times New Roman" pitchFamily="18" charset="0"/>
                <a:ea typeface="宋体" pitchFamily="2" charset="-122"/>
                <a:cs typeface="Times New Roman" pitchFamily="18" charset="0"/>
              </a:rPr>
              <a:t>       gcc -c foo.c -o foo.o </a:t>
            </a:r>
            <a:br>
              <a:rPr lang="en-US" altLang="zh-CN" sz="2400" b="1">
                <a:latin typeface="Times New Roman" pitchFamily="18" charset="0"/>
                <a:ea typeface="宋体" pitchFamily="2" charset="-122"/>
                <a:cs typeface="Times New Roman" pitchFamily="18" charset="0"/>
              </a:rPr>
            </a:br>
            <a:r>
              <a:rPr lang="en-US" altLang="zh-CN" sz="2400" b="1">
                <a:latin typeface="Times New Roman" pitchFamily="18" charset="0"/>
                <a:ea typeface="宋体" pitchFamily="2" charset="-122"/>
                <a:cs typeface="Times New Roman" pitchFamily="18" charset="0"/>
              </a:rPr>
              <a:t>     </a:t>
            </a:r>
            <a:br>
              <a:rPr lang="en-US" altLang="zh-CN" sz="2400" b="1">
                <a:latin typeface="Times New Roman" pitchFamily="18" charset="0"/>
                <a:ea typeface="宋体" pitchFamily="2" charset="-122"/>
                <a:cs typeface="Times New Roman" pitchFamily="18" charset="0"/>
              </a:rPr>
            </a:br>
            <a:r>
              <a:rPr lang="en-US" altLang="zh-CN" sz="2400" b="1">
                <a:latin typeface="Times New Roman" pitchFamily="18" charset="0"/>
                <a:ea typeface="宋体" pitchFamily="2" charset="-122"/>
                <a:cs typeface="Times New Roman" pitchFamily="18" charset="0"/>
              </a:rPr>
              <a:t>    bar.o : bar.c bar.h </a:t>
            </a:r>
            <a:br>
              <a:rPr lang="en-US" altLang="zh-CN" sz="2400" b="1">
                <a:latin typeface="Times New Roman" pitchFamily="18" charset="0"/>
                <a:ea typeface="宋体" pitchFamily="2" charset="-122"/>
                <a:cs typeface="Times New Roman" pitchFamily="18" charset="0"/>
              </a:rPr>
            </a:br>
            <a:r>
              <a:rPr lang="en-US" altLang="zh-CN" sz="2400" b="1">
                <a:latin typeface="Times New Roman" pitchFamily="18" charset="0"/>
                <a:ea typeface="宋体" pitchFamily="2" charset="-122"/>
                <a:cs typeface="Times New Roman" pitchFamily="18" charset="0"/>
              </a:rPr>
              <a:t>       gcc -c bar.c -o bar.o </a:t>
            </a:r>
            <a:br>
              <a:rPr lang="en-US" altLang="zh-CN" sz="2400" b="1">
                <a:latin typeface="Times New Roman" pitchFamily="18" charset="0"/>
                <a:ea typeface="宋体" pitchFamily="2" charset="-122"/>
                <a:cs typeface="Times New Roman" pitchFamily="18" charset="0"/>
              </a:rPr>
            </a:br>
            <a:endParaRPr lang="en-US" altLang="zh-CN" sz="2400" b="1">
              <a:solidFill>
                <a:srgbClr val="FF0000"/>
              </a:solidFill>
              <a:latin typeface="Times New Roman" pitchFamily="18" charset="0"/>
              <a:ea typeface="宋体" pitchFamily="2" charset="-122"/>
              <a:cs typeface="Times New Roman" pitchFamily="18" charset="0"/>
            </a:endParaRPr>
          </a:p>
        </p:txBody>
      </p:sp>
      <p:sp>
        <p:nvSpPr>
          <p:cNvPr id="29702" name="AutoShape 4"/>
          <p:cNvSpPr>
            <a:spLocks noChangeArrowheads="1"/>
          </p:cNvSpPr>
          <p:nvPr/>
        </p:nvSpPr>
        <p:spPr bwMode="auto">
          <a:xfrm>
            <a:off x="1847851" y="2781300"/>
            <a:ext cx="1655763" cy="863600"/>
          </a:xfrm>
          <a:prstGeom prst="wedgeRectCallout">
            <a:avLst>
              <a:gd name="adj1" fmla="val 60356"/>
              <a:gd name="adj2" fmla="val -69486"/>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第一个目标作为最终目标</a:t>
            </a:r>
          </a:p>
        </p:txBody>
      </p:sp>
      <p:sp>
        <p:nvSpPr>
          <p:cNvPr id="29703" name="AutoShape 5"/>
          <p:cNvSpPr>
            <a:spLocks noChangeArrowheads="1"/>
          </p:cNvSpPr>
          <p:nvPr/>
        </p:nvSpPr>
        <p:spPr bwMode="auto">
          <a:xfrm>
            <a:off x="1847850" y="4149725"/>
            <a:ext cx="1511300" cy="647700"/>
          </a:xfrm>
          <a:prstGeom prst="wedgeRectCallout">
            <a:avLst>
              <a:gd name="adj1" fmla="val 79519"/>
              <a:gd name="adj2" fmla="val -62500"/>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b="1" i="0">
                <a:solidFill>
                  <a:srgbClr val="FF0000"/>
                </a:solidFill>
                <a:ea typeface="楷体_GB2312" pitchFamily="49" charset="-122"/>
              </a:rPr>
              <a:t>命令前面必须是</a:t>
            </a:r>
            <a:r>
              <a:rPr lang="en-US" altLang="zh-CN" sz="1800" b="1" i="0">
                <a:solidFill>
                  <a:srgbClr val="FF0000"/>
                </a:solidFill>
                <a:latin typeface="Baskerville Old Face" pitchFamily="18" charset="0"/>
                <a:ea typeface="楷体_GB2312" pitchFamily="49" charset="-122"/>
              </a:rPr>
              <a:t>Tab</a:t>
            </a:r>
          </a:p>
        </p:txBody>
      </p:sp>
      <p:sp>
        <p:nvSpPr>
          <p:cNvPr id="29704" name="AutoShape 5"/>
          <p:cNvSpPr>
            <a:spLocks noChangeArrowheads="1"/>
          </p:cNvSpPr>
          <p:nvPr/>
        </p:nvSpPr>
        <p:spPr bwMode="auto">
          <a:xfrm>
            <a:off x="8328025" y="2439989"/>
            <a:ext cx="2160588" cy="682625"/>
          </a:xfrm>
          <a:prstGeom prst="wedgeRectCallout">
            <a:avLst>
              <a:gd name="adj1" fmla="val -124421"/>
              <a:gd name="adj2" fmla="val -40079"/>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solidFill>
                  <a:srgbClr val="FF0000"/>
                </a:solidFill>
                <a:ea typeface="楷体_GB2312" pitchFamily="49" charset="-122"/>
              </a:rPr>
              <a:t>一行写不完可用</a:t>
            </a:r>
            <a:r>
              <a:rPr lang="en-US" altLang="zh-CN" sz="1800" i="0">
                <a:solidFill>
                  <a:srgbClr val="FF0000"/>
                </a:solidFill>
                <a:ea typeface="楷体_GB2312" pitchFamily="49" charset="-122"/>
              </a:rPr>
              <a:t>\</a:t>
            </a:r>
            <a:r>
              <a:rPr lang="zh-CN" altLang="en-US" sz="1800" i="0">
                <a:solidFill>
                  <a:srgbClr val="FF0000"/>
                </a:solidFill>
                <a:ea typeface="楷体_GB2312" pitchFamily="49" charset="-122"/>
              </a:rPr>
              <a:t>换行，</a:t>
            </a:r>
            <a:r>
              <a:rPr lang="en-US" altLang="zh-CN" sz="1800" i="0">
                <a:solidFill>
                  <a:srgbClr val="FF0000"/>
                </a:solidFill>
                <a:ea typeface="楷体_GB2312" pitchFamily="49" charset="-122"/>
              </a:rPr>
              <a:t>\</a:t>
            </a:r>
            <a:r>
              <a:rPr lang="zh-CN" altLang="en-US" sz="1800" i="0">
                <a:solidFill>
                  <a:srgbClr val="FF0000"/>
                </a:solidFill>
                <a:ea typeface="楷体_GB2312" pitchFamily="49" charset="-122"/>
              </a:rPr>
              <a:t>后不要有空格</a:t>
            </a:r>
            <a:endParaRPr lang="en-US" altLang="zh-CN" sz="1800" i="0">
              <a:solidFill>
                <a:srgbClr val="FF0000"/>
              </a:solidFill>
              <a:latin typeface="Baskerville Old Face" pitchFamily="18" charset="0"/>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31749" name="Rectangle 3"/>
          <p:cNvSpPr>
            <a:spLocks noGrp="1" noChangeArrowheads="1"/>
          </p:cNvSpPr>
          <p:nvPr>
            <p:ph type="body" idx="1"/>
          </p:nvPr>
        </p:nvSpPr>
        <p:spPr/>
        <p:txBody>
          <a:bodyPr/>
          <a:lstStyle/>
          <a:p>
            <a:pPr eaLnBrk="1" hangingPunct="1">
              <a:spcBef>
                <a:spcPct val="30000"/>
              </a:spcBef>
            </a:pPr>
            <a:r>
              <a:rPr lang="zh-CN" altLang="en-US" sz="3200">
                <a:latin typeface="楷体_GB2312" pitchFamily="49" charset="-122"/>
                <a:ea typeface="楷体_GB2312" pitchFamily="49" charset="-122"/>
              </a:rPr>
              <a:t>在默认的方式下，输入</a:t>
            </a:r>
            <a:r>
              <a:rPr lang="en-US" altLang="zh-CN" sz="3200">
                <a:solidFill>
                  <a:srgbClr val="0070C0"/>
                </a:solidFill>
                <a:latin typeface="Comic Sans MS" pitchFamily="66" charset="0"/>
                <a:ea typeface="楷体_GB2312" pitchFamily="49" charset="-122"/>
              </a:rPr>
              <a:t>make</a:t>
            </a:r>
            <a:r>
              <a:rPr lang="zh-CN" altLang="en-US" sz="3200">
                <a:latin typeface="楷体_GB2312" pitchFamily="49" charset="-122"/>
                <a:ea typeface="楷体_GB2312" pitchFamily="49" charset="-122"/>
              </a:rPr>
              <a:t>命令</a:t>
            </a:r>
            <a:r>
              <a:rPr lang="zh-CN" altLang="en-US" sz="2900">
                <a:latin typeface="楷体_GB2312" pitchFamily="49" charset="-122"/>
                <a:ea typeface="楷体_GB2312" pitchFamily="49" charset="-122"/>
              </a:rPr>
              <a:t> </a:t>
            </a:r>
            <a:endParaRPr lang="zh-CN" altLang="en-US" sz="3200">
              <a:latin typeface="楷体_GB2312" pitchFamily="49" charset="-122"/>
              <a:ea typeface="楷体_GB2312" pitchFamily="49" charset="-122"/>
            </a:endParaRPr>
          </a:p>
          <a:p>
            <a:pPr lvl="1" eaLnBrk="1" hangingPunct="1">
              <a:spcBef>
                <a:spcPct val="30000"/>
              </a:spcBef>
            </a:pPr>
            <a:r>
              <a:rPr lang="en-US" altLang="zh-CN" sz="2800">
                <a:solidFill>
                  <a:srgbClr val="0070C0"/>
                </a:solidFill>
                <a:latin typeface="Comic Sans MS" pitchFamily="66" charset="0"/>
                <a:ea typeface="楷体_GB2312" pitchFamily="49" charset="-122"/>
              </a:rPr>
              <a:t>make</a:t>
            </a:r>
            <a:r>
              <a:rPr lang="zh-CN" altLang="en-US" sz="2800">
                <a:latin typeface="楷体_GB2312" pitchFamily="49" charset="-122"/>
                <a:ea typeface="楷体_GB2312" pitchFamily="49" charset="-122"/>
              </a:rPr>
              <a:t>会在当前目录下找名字叫</a:t>
            </a:r>
            <a:r>
              <a:rPr lang="zh-CN" altLang="en-US" sz="2800">
                <a:ea typeface="楷体_GB2312" pitchFamily="49" charset="-122"/>
              </a:rPr>
              <a:t>“</a:t>
            </a:r>
            <a:r>
              <a:rPr lang="en-US" altLang="zh-CN" sz="2800">
                <a:solidFill>
                  <a:srgbClr val="0070C0"/>
                </a:solidFill>
                <a:latin typeface="Comic Sans MS" pitchFamily="66" charset="0"/>
                <a:ea typeface="楷体_GB2312" pitchFamily="49" charset="-122"/>
              </a:rPr>
              <a:t>Makefile</a:t>
            </a:r>
            <a:r>
              <a:rPr lang="en-US" altLang="zh-CN" sz="2800">
                <a:ea typeface="楷体_GB2312" pitchFamily="49" charset="-122"/>
              </a:rPr>
              <a:t>”</a:t>
            </a:r>
            <a:r>
              <a:rPr lang="zh-CN" altLang="en-US" sz="2800">
                <a:latin typeface="楷体_GB2312" pitchFamily="49" charset="-122"/>
                <a:ea typeface="楷体_GB2312" pitchFamily="49" charset="-122"/>
              </a:rPr>
              <a:t>或</a:t>
            </a:r>
            <a:r>
              <a:rPr lang="zh-CN" altLang="en-US" sz="2800">
                <a:ea typeface="楷体_GB2312" pitchFamily="49" charset="-122"/>
              </a:rPr>
              <a:t>“</a:t>
            </a:r>
            <a:r>
              <a:rPr lang="en-US" altLang="zh-CN" sz="2800">
                <a:solidFill>
                  <a:srgbClr val="0070C0"/>
                </a:solidFill>
                <a:latin typeface="Comic Sans MS" pitchFamily="66" charset="0"/>
                <a:ea typeface="楷体_GB2312" pitchFamily="49" charset="-122"/>
              </a:rPr>
              <a:t>makefile</a:t>
            </a:r>
            <a:r>
              <a:rPr lang="en-US" altLang="zh-CN" sz="2800">
                <a:ea typeface="楷体_GB2312" pitchFamily="49" charset="-122"/>
              </a:rPr>
              <a:t>”</a:t>
            </a:r>
            <a:r>
              <a:rPr lang="zh-CN" altLang="en-US" sz="2800">
                <a:latin typeface="楷体_GB2312" pitchFamily="49" charset="-122"/>
                <a:ea typeface="楷体_GB2312" pitchFamily="49" charset="-122"/>
              </a:rPr>
              <a:t>的文件。 </a:t>
            </a:r>
          </a:p>
          <a:p>
            <a:pPr lvl="1" eaLnBrk="1" hangingPunct="1">
              <a:spcBef>
                <a:spcPct val="30000"/>
              </a:spcBef>
            </a:pPr>
            <a:r>
              <a:rPr lang="zh-CN" altLang="en-US" sz="2800">
                <a:latin typeface="楷体_GB2312" pitchFamily="49" charset="-122"/>
                <a:ea typeface="楷体_GB2312" pitchFamily="49" charset="-122"/>
              </a:rPr>
              <a:t>如果找到，它会找文件中的</a:t>
            </a:r>
            <a:r>
              <a:rPr lang="zh-CN" altLang="en-US" sz="2800">
                <a:solidFill>
                  <a:srgbClr val="0070C0"/>
                </a:solidFill>
              </a:rPr>
              <a:t>第一个目标文件</a:t>
            </a:r>
            <a:r>
              <a:rPr lang="zh-CN" altLang="en-US" sz="2800">
                <a:latin typeface="楷体_GB2312" pitchFamily="49" charset="-122"/>
                <a:ea typeface="楷体_GB2312" pitchFamily="49" charset="-122"/>
              </a:rPr>
              <a:t>，在上面的例子中，他会找到</a:t>
            </a:r>
            <a:r>
              <a:rPr lang="zh-CN" altLang="en-US" sz="2800">
                <a:ea typeface="楷体_GB2312" pitchFamily="49" charset="-122"/>
              </a:rPr>
              <a:t>“</a:t>
            </a:r>
            <a:r>
              <a:rPr lang="en-US" altLang="zh-CN" sz="2800">
                <a:latin typeface="Comic Sans MS" pitchFamily="66" charset="0"/>
                <a:ea typeface="楷体_GB2312" pitchFamily="49" charset="-122"/>
              </a:rPr>
              <a:t>myprog</a:t>
            </a:r>
            <a:r>
              <a:rPr lang="en-US" altLang="zh-CN" sz="2800">
                <a:ea typeface="楷体_GB2312" pitchFamily="49" charset="-122"/>
              </a:rPr>
              <a:t>”</a:t>
            </a:r>
            <a:r>
              <a:rPr lang="zh-CN" altLang="en-US" sz="2800">
                <a:latin typeface="楷体_GB2312" pitchFamily="49" charset="-122"/>
                <a:ea typeface="楷体_GB2312" pitchFamily="49" charset="-122"/>
              </a:rPr>
              <a:t>这个文件，并把这个文件作为最终的目标文件。 </a:t>
            </a:r>
          </a:p>
          <a:p>
            <a:pPr lvl="1" eaLnBrk="1" hangingPunct="1">
              <a:spcBef>
                <a:spcPct val="30000"/>
              </a:spcBef>
            </a:pPr>
            <a:r>
              <a:rPr lang="zh-CN" altLang="en-US" sz="2800">
                <a:latin typeface="楷体_GB2312" pitchFamily="49" charset="-122"/>
                <a:ea typeface="楷体_GB2312" pitchFamily="49" charset="-122"/>
              </a:rPr>
              <a:t>如果</a:t>
            </a:r>
            <a:r>
              <a:rPr lang="en-US" altLang="zh-CN" sz="2800">
                <a:latin typeface="Comic Sans MS" pitchFamily="66" charset="0"/>
                <a:ea typeface="楷体_GB2312" pitchFamily="49" charset="-122"/>
              </a:rPr>
              <a:t>myprog</a:t>
            </a:r>
            <a:r>
              <a:rPr lang="zh-CN" altLang="en-US" sz="2800">
                <a:latin typeface="楷体_GB2312" pitchFamily="49" charset="-122"/>
                <a:ea typeface="楷体_GB2312" pitchFamily="49" charset="-122"/>
              </a:rPr>
              <a:t>文件不存在，或是</a:t>
            </a:r>
            <a:r>
              <a:rPr lang="en-US" altLang="zh-CN" sz="2800">
                <a:latin typeface="Comic Sans MS" pitchFamily="66" charset="0"/>
                <a:ea typeface="楷体_GB2312" pitchFamily="49" charset="-122"/>
              </a:rPr>
              <a:t>myprog</a:t>
            </a:r>
            <a:r>
              <a:rPr lang="zh-CN" altLang="en-US" sz="2800">
                <a:latin typeface="楷体_GB2312" pitchFamily="49" charset="-122"/>
                <a:ea typeface="楷体_GB2312" pitchFamily="49" charset="-122"/>
              </a:rPr>
              <a:t>所依赖的后面的</a:t>
            </a:r>
            <a:r>
              <a:rPr lang="en-US" altLang="zh-CN" sz="2800">
                <a:latin typeface="Comic Sans MS" pitchFamily="66" charset="0"/>
                <a:ea typeface="楷体_GB2312" pitchFamily="49" charset="-122"/>
              </a:rPr>
              <a:t>[.o]</a:t>
            </a:r>
            <a:r>
              <a:rPr lang="zh-CN" altLang="en-US" sz="2800">
                <a:latin typeface="楷体_GB2312" pitchFamily="49" charset="-122"/>
                <a:ea typeface="楷体_GB2312" pitchFamily="49" charset="-122"/>
              </a:rPr>
              <a:t>文件的文件修改时间要比</a:t>
            </a:r>
            <a:r>
              <a:rPr lang="en-US" altLang="zh-CN" sz="2800">
                <a:latin typeface="Comic Sans MS" pitchFamily="66" charset="0"/>
                <a:ea typeface="楷体_GB2312" pitchFamily="49" charset="-122"/>
              </a:rPr>
              <a:t>myprog</a:t>
            </a:r>
            <a:r>
              <a:rPr lang="zh-CN" altLang="en-US" sz="2800">
                <a:latin typeface="楷体_GB2312" pitchFamily="49" charset="-122"/>
                <a:ea typeface="楷体_GB2312" pitchFamily="49" charset="-122"/>
              </a:rPr>
              <a:t>这个文件新，那么它就会执行后面所定义的命令来生成</a:t>
            </a:r>
            <a:r>
              <a:rPr lang="en-US" altLang="zh-CN" sz="2800">
                <a:latin typeface="Comic Sans MS" pitchFamily="66" charset="0"/>
                <a:ea typeface="楷体_GB2312" pitchFamily="49" charset="-122"/>
              </a:rPr>
              <a:t>myprog</a:t>
            </a:r>
            <a:r>
              <a:rPr lang="zh-CN" altLang="en-US" sz="2800">
                <a:latin typeface="楷体_GB2312" pitchFamily="49" charset="-122"/>
                <a:ea typeface="楷体_GB2312" pitchFamily="49" charset="-122"/>
              </a:rPr>
              <a:t>这个文件。 </a:t>
            </a:r>
          </a:p>
          <a:p>
            <a:pPr eaLnBrk="1" hangingPunct="1">
              <a:spcBef>
                <a:spcPct val="30000"/>
              </a:spcBef>
            </a:pPr>
            <a:endParaRPr lang="en-US" altLang="zh-CN" sz="2900">
              <a:latin typeface="楷体_GB2312" pitchFamily="49" charset="-122"/>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32773" name="Rectangle 3"/>
          <p:cNvSpPr>
            <a:spLocks noGrp="1" noChangeArrowheads="1"/>
          </p:cNvSpPr>
          <p:nvPr>
            <p:ph type="body" idx="1"/>
          </p:nvPr>
        </p:nvSpPr>
        <p:spPr>
          <a:xfrm>
            <a:off x="476435" y="1047058"/>
            <a:ext cx="10972799" cy="4626984"/>
          </a:xfrm>
        </p:spPr>
        <p:txBody>
          <a:bodyPr/>
          <a:lstStyle/>
          <a:p>
            <a:pPr lvl="1" eaLnBrk="1" hangingPunct="1"/>
            <a:r>
              <a:rPr lang="zh-CN" altLang="en-US" sz="2800">
                <a:latin typeface="楷体_GB2312" pitchFamily="49" charset="-122"/>
                <a:ea typeface="楷体_GB2312" pitchFamily="49" charset="-122"/>
              </a:rPr>
              <a:t>但是在检查</a:t>
            </a:r>
            <a:r>
              <a:rPr lang="en-US" altLang="zh-CN" sz="2800">
                <a:latin typeface="Comic Sans MS" pitchFamily="66" charset="0"/>
                <a:ea typeface="楷体_GB2312" pitchFamily="49" charset="-122"/>
              </a:rPr>
              <a:t>myprog</a:t>
            </a:r>
            <a:r>
              <a:rPr lang="zh-CN" altLang="en-US" sz="2800">
                <a:latin typeface="楷体_GB2312" pitchFamily="49" charset="-122"/>
                <a:ea typeface="楷体_GB2312" pitchFamily="49" charset="-122"/>
              </a:rPr>
              <a:t>所依赖的</a:t>
            </a:r>
            <a:r>
              <a:rPr lang="en-US" altLang="zh-CN" sz="2800">
                <a:latin typeface="楷体_GB2312" pitchFamily="49" charset="-122"/>
                <a:ea typeface="楷体_GB2312" pitchFamily="49" charset="-122"/>
              </a:rPr>
              <a:t>[.</a:t>
            </a:r>
            <a:r>
              <a:rPr lang="en-US" altLang="zh-CN" sz="2800">
                <a:latin typeface="Comic Sans MS" pitchFamily="66" charset="0"/>
                <a:ea typeface="楷体_GB2312" pitchFamily="49" charset="-122"/>
              </a:rPr>
              <a:t>o</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文件的时间戳之前，</a:t>
            </a:r>
            <a:r>
              <a:rPr lang="en-US" altLang="zh-CN" sz="2800">
                <a:latin typeface="Comic Sans MS" pitchFamily="66" charset="0"/>
                <a:ea typeface="楷体_GB2312" pitchFamily="49" charset="-122"/>
              </a:rPr>
              <a:t>make</a:t>
            </a:r>
            <a:r>
              <a:rPr lang="zh-CN" altLang="en-US" sz="2800">
                <a:latin typeface="楷体_GB2312" pitchFamily="49" charset="-122"/>
                <a:ea typeface="楷体_GB2312" pitchFamily="49" charset="-122"/>
              </a:rPr>
              <a:t>会往下查找把</a:t>
            </a:r>
            <a:r>
              <a:rPr lang="en-US" altLang="zh-CN" sz="2800">
                <a:latin typeface="楷体_GB2312" pitchFamily="49" charset="-122"/>
                <a:ea typeface="楷体_GB2312" pitchFamily="49" charset="-122"/>
              </a:rPr>
              <a:t>[.</a:t>
            </a:r>
            <a:r>
              <a:rPr lang="en-US" altLang="zh-CN" sz="2800">
                <a:latin typeface="Comic Sans MS" pitchFamily="66" charset="0"/>
                <a:ea typeface="楷体_GB2312" pitchFamily="49" charset="-122"/>
              </a:rPr>
              <a:t>o</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文件作为目标的规则</a:t>
            </a:r>
            <a:r>
              <a:rPr lang="en-US" altLang="zh-CN" sz="2800">
                <a:latin typeface="楷体_GB2312" pitchFamily="49" charset="-122"/>
                <a:ea typeface="楷体_GB2312" pitchFamily="49" charset="-122"/>
              </a:rPr>
              <a:t>(</a:t>
            </a:r>
            <a:r>
              <a:rPr lang="en-US" altLang="zh-CN" sz="2800" b="1">
                <a:solidFill>
                  <a:srgbClr val="0070C0"/>
                </a:solidFill>
                <a:latin typeface="楷体_GB2312" pitchFamily="49" charset="-122"/>
                <a:ea typeface="楷体_GB2312" pitchFamily="49" charset="-122"/>
              </a:rPr>
              <a:t>make</a:t>
            </a:r>
            <a:r>
              <a:rPr lang="zh-CN" altLang="en-US" sz="2800" b="1">
                <a:solidFill>
                  <a:srgbClr val="0070C0"/>
                </a:solidFill>
                <a:latin typeface="楷体_GB2312" pitchFamily="49" charset="-122"/>
                <a:ea typeface="楷体_GB2312" pitchFamily="49" charset="-122"/>
              </a:rPr>
              <a:t>并非按</a:t>
            </a:r>
            <a:r>
              <a:rPr lang="en-US" altLang="zh-CN" sz="2800" b="1">
                <a:solidFill>
                  <a:srgbClr val="0070C0"/>
                </a:solidFill>
                <a:latin typeface="楷体_GB2312" pitchFamily="49" charset="-122"/>
                <a:ea typeface="楷体_GB2312" pitchFamily="49" charset="-122"/>
              </a:rPr>
              <a:t>makefile</a:t>
            </a:r>
            <a:r>
              <a:rPr lang="zh-CN" altLang="en-US" sz="2800" b="1">
                <a:solidFill>
                  <a:srgbClr val="0070C0"/>
                </a:solidFill>
                <a:latin typeface="楷体_GB2312" pitchFamily="49" charset="-122"/>
                <a:ea typeface="楷体_GB2312" pitchFamily="49" charset="-122"/>
              </a:rPr>
              <a:t>的顺序执行各行</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a:t>
            </a:r>
          </a:p>
          <a:p>
            <a:pPr lvl="2" eaLnBrk="1" hangingPunct="1"/>
            <a:r>
              <a:rPr lang="zh-CN" altLang="en-US" sz="2400">
                <a:latin typeface="楷体_GB2312" pitchFamily="49" charset="-122"/>
                <a:ea typeface="楷体_GB2312" pitchFamily="49" charset="-122"/>
              </a:rPr>
              <a:t>找到关于 </a:t>
            </a:r>
            <a:r>
              <a:rPr lang="en-US" altLang="zh-CN" sz="2400">
                <a:latin typeface="Comic Sans MS" pitchFamily="66" charset="0"/>
                <a:ea typeface="楷体_GB2312" pitchFamily="49" charset="-122"/>
              </a:rPr>
              <a:t>foo.o</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的规则，该文件的依赖文件是 </a:t>
            </a:r>
            <a:r>
              <a:rPr lang="en-US" altLang="zh-CN" sz="2400">
                <a:latin typeface="Comic Sans MS" pitchFamily="66" charset="0"/>
                <a:ea typeface="楷体_GB2312" pitchFamily="49" charset="-122"/>
              </a:rPr>
              <a:t>foo.c,</a:t>
            </a:r>
            <a:r>
              <a:rPr lang="en-US" altLang="zh-CN" sz="2400">
                <a:latin typeface="楷体_GB2312" pitchFamily="49" charset="-122"/>
                <a:ea typeface="楷体_GB2312" pitchFamily="49" charset="-122"/>
              </a:rPr>
              <a:t> </a:t>
            </a:r>
            <a:r>
              <a:rPr lang="en-US" altLang="zh-CN" sz="2400">
                <a:latin typeface="Comic Sans MS" pitchFamily="66" charset="0"/>
                <a:ea typeface="楷体_GB2312" pitchFamily="49" charset="-122"/>
              </a:rPr>
              <a:t>foo.h</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和 </a:t>
            </a:r>
            <a:r>
              <a:rPr lang="en-US" altLang="zh-CN" sz="2400">
                <a:latin typeface="Comic Sans MS" pitchFamily="66" charset="0"/>
                <a:ea typeface="楷体_GB2312" pitchFamily="49" charset="-122"/>
              </a:rPr>
              <a:t>bar.h</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 它从下面再找不到生成这些依靠文件的规则，它就开始检查磁盘上这些依靠文件的时间戳。如果这些文件中任何一个的时间戳比 </a:t>
            </a:r>
            <a:r>
              <a:rPr lang="en-US" altLang="zh-CN" sz="2400">
                <a:latin typeface="Comic Sans MS" pitchFamily="66" charset="0"/>
                <a:ea typeface="楷体_GB2312" pitchFamily="49" charset="-122"/>
              </a:rPr>
              <a:t>foo.o</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的新，命令 </a:t>
            </a:r>
            <a:r>
              <a:rPr lang="zh-CN" altLang="en-US" sz="2400">
                <a:ea typeface="楷体_GB2312" pitchFamily="49" charset="-122"/>
              </a:rPr>
              <a:t>‘</a:t>
            </a:r>
            <a:r>
              <a:rPr lang="en-US" altLang="zh-CN" sz="2400">
                <a:latin typeface="Comic Sans MS" pitchFamily="66" charset="0"/>
                <a:ea typeface="楷体_GB2312" pitchFamily="49" charset="-122"/>
              </a:rPr>
              <a:t>gcc -o foo.o foo.c</a:t>
            </a:r>
            <a:r>
              <a:rPr lang="en-US" altLang="zh-CN" sz="2400">
                <a:ea typeface="楷体_GB2312" pitchFamily="49" charset="-122"/>
              </a:rPr>
              <a:t>’</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将会执行，从而更新 文件</a:t>
            </a:r>
            <a:r>
              <a:rPr lang="zh-CN" altLang="en-US" sz="2400">
                <a:latin typeface="Comic Sans MS" pitchFamily="66" charset="0"/>
                <a:ea typeface="楷体_GB2312" pitchFamily="49" charset="-122"/>
              </a:rPr>
              <a:t> </a:t>
            </a:r>
            <a:r>
              <a:rPr lang="en-US" altLang="zh-CN" sz="2400">
                <a:latin typeface="Comic Sans MS" pitchFamily="66" charset="0"/>
                <a:ea typeface="楷体_GB2312" pitchFamily="49" charset="-122"/>
              </a:rPr>
              <a:t>foo.o</a:t>
            </a:r>
            <a:endParaRPr lang="zh-CN" altLang="en-US" sz="2400">
              <a:latin typeface="楷体_GB2312" pitchFamily="49" charset="-122"/>
              <a:ea typeface="楷体_GB2312" pitchFamily="49" charset="-122"/>
            </a:endParaRPr>
          </a:p>
          <a:p>
            <a:pPr lvl="2" eaLnBrk="1" hangingPunct="1"/>
            <a:r>
              <a:rPr lang="zh-CN" altLang="en-US" sz="2400">
                <a:latin typeface="楷体_GB2312" pitchFamily="49" charset="-122"/>
                <a:ea typeface="楷体_GB2312" pitchFamily="49" charset="-122"/>
              </a:rPr>
              <a:t>接下来对文件 </a:t>
            </a:r>
            <a:r>
              <a:rPr lang="en-US" altLang="zh-CN" sz="2400">
                <a:latin typeface="Comic Sans MS" pitchFamily="66" charset="0"/>
                <a:ea typeface="楷体_GB2312" pitchFamily="49" charset="-122"/>
              </a:rPr>
              <a:t>bar.o</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做类似的检查，依赖文件在这里是文件 </a:t>
            </a:r>
            <a:r>
              <a:rPr lang="en-US" altLang="zh-CN" sz="2400">
                <a:latin typeface="Comic Sans MS" pitchFamily="66" charset="0"/>
                <a:ea typeface="楷体_GB2312" pitchFamily="49" charset="-122"/>
              </a:rPr>
              <a:t>bar.c</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和 </a:t>
            </a:r>
            <a:r>
              <a:rPr lang="en-US" altLang="zh-CN" sz="2400">
                <a:latin typeface="Comic Sans MS" pitchFamily="66" charset="0"/>
                <a:ea typeface="楷体_GB2312" pitchFamily="49" charset="-122"/>
              </a:rPr>
              <a:t>bar.h</a:t>
            </a:r>
            <a:endParaRPr lang="en-US" altLang="zh-CN" sz="2400">
              <a:latin typeface="楷体_GB2312" pitchFamily="49" charset="-122"/>
              <a:ea typeface="楷体_GB2312" pitchFamily="49" charset="-122"/>
            </a:endParaRPr>
          </a:p>
          <a:p>
            <a:pPr lvl="1" eaLnBrk="1" hangingPunct="1"/>
            <a:r>
              <a:rPr lang="zh-CN" altLang="en-US" sz="2800">
                <a:latin typeface="楷体_GB2312" pitchFamily="49" charset="-122"/>
                <a:ea typeface="楷体_GB2312" pitchFamily="49" charset="-122"/>
              </a:rPr>
              <a:t>现在，</a:t>
            </a:r>
            <a:r>
              <a:rPr lang="en-US" altLang="zh-CN" sz="2800">
                <a:latin typeface="Comic Sans MS" pitchFamily="66" charset="0"/>
                <a:ea typeface="楷体_GB2312" pitchFamily="49" charset="-122"/>
              </a:rPr>
              <a:t>make</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回到</a:t>
            </a:r>
            <a:r>
              <a:rPr lang="zh-CN" altLang="en-US" sz="2800">
                <a:ea typeface="楷体_GB2312" pitchFamily="49" charset="-122"/>
              </a:rPr>
              <a:t>‘</a:t>
            </a:r>
            <a:r>
              <a:rPr lang="en-US" altLang="zh-CN" sz="2800">
                <a:latin typeface="Comic Sans MS" pitchFamily="66" charset="0"/>
                <a:ea typeface="楷体_GB2312" pitchFamily="49" charset="-122"/>
              </a:rPr>
              <a:t>myprog</a:t>
            </a:r>
            <a:r>
              <a:rPr lang="en-US" altLang="zh-CN" sz="2800">
                <a:ea typeface="楷体_GB2312" pitchFamily="49" charset="-122"/>
              </a:rPr>
              <a:t>’</a:t>
            </a:r>
            <a:r>
              <a:rPr lang="zh-CN" altLang="en-US" sz="2800">
                <a:latin typeface="楷体_GB2312" pitchFamily="49" charset="-122"/>
                <a:ea typeface="楷体_GB2312" pitchFamily="49" charset="-122"/>
              </a:rPr>
              <a:t>的规则。如果刚才两个规则中的任何一个被执行，</a:t>
            </a:r>
            <a:r>
              <a:rPr lang="en-US" altLang="zh-CN" sz="2800">
                <a:latin typeface="Comic Sans MS" pitchFamily="66" charset="0"/>
                <a:ea typeface="楷体_GB2312" pitchFamily="49" charset="-122"/>
              </a:rPr>
              <a:t>myprog</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就需要重建（因为其中一个 </a:t>
            </a:r>
            <a:r>
              <a:rPr lang="en-US" altLang="zh-CN" sz="2800">
                <a:latin typeface="Comic Sans MS" pitchFamily="66" charset="0"/>
                <a:ea typeface="楷体_GB2312" pitchFamily="49" charset="-122"/>
              </a:rPr>
              <a:t>.o</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文件就会比 </a:t>
            </a:r>
            <a:r>
              <a:rPr lang="zh-CN" altLang="en-US" sz="2800">
                <a:ea typeface="楷体_GB2312" pitchFamily="49" charset="-122"/>
              </a:rPr>
              <a:t>‘</a:t>
            </a:r>
            <a:r>
              <a:rPr lang="en-US" altLang="zh-CN" sz="2800">
                <a:latin typeface="Comic Sans MS" pitchFamily="66" charset="0"/>
                <a:ea typeface="楷体_GB2312" pitchFamily="49" charset="-122"/>
              </a:rPr>
              <a:t>myprog</a:t>
            </a:r>
            <a:r>
              <a:rPr lang="en-US" altLang="zh-CN" sz="2800">
                <a:ea typeface="楷体_GB2312" pitchFamily="49" charset="-122"/>
              </a:rPr>
              <a:t>’</a:t>
            </a:r>
            <a:r>
              <a:rPr lang="zh-CN" altLang="en-US" sz="2800">
                <a:latin typeface="楷体_GB2312" pitchFamily="49" charset="-122"/>
                <a:ea typeface="楷体_GB2312" pitchFamily="49" charset="-122"/>
              </a:rPr>
              <a:t>新），因此连接命令将被执行。</a:t>
            </a:r>
          </a:p>
          <a:p>
            <a:pPr eaLnBrk="1" hangingPunct="1"/>
            <a:endParaRPr lang="en-US" altLang="zh-CN" sz="2800">
              <a:latin typeface="楷体_GB2312" pitchFamily="49" charset="-122"/>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altLang="zh-CN" sz="4000">
                <a:ea typeface="宋体" pitchFamily="2" charset="-122"/>
              </a:rPr>
              <a:t>Introduction to makefile</a:t>
            </a:r>
          </a:p>
        </p:txBody>
      </p:sp>
      <p:sp>
        <p:nvSpPr>
          <p:cNvPr id="33797" name="Rectangle 3"/>
          <p:cNvSpPr>
            <a:spLocks noGrp="1" noChangeArrowheads="1"/>
          </p:cNvSpPr>
          <p:nvPr>
            <p:ph type="body" idx="1"/>
          </p:nvPr>
        </p:nvSpPr>
        <p:spPr>
          <a:xfrm>
            <a:off x="609601" y="1031266"/>
            <a:ext cx="10972799" cy="4626984"/>
          </a:xfrm>
        </p:spPr>
        <p:txBody>
          <a:bodyPr/>
          <a:lstStyle/>
          <a:p>
            <a:pPr eaLnBrk="1" hangingPunct="1">
              <a:lnSpc>
                <a:spcPct val="80000"/>
              </a:lnSpc>
            </a:pPr>
            <a:r>
              <a:rPr lang="zh-CN" altLang="en-US" sz="2400">
                <a:ea typeface="楷体_GB2312" pitchFamily="49" charset="-122"/>
              </a:rPr>
              <a:t>复杂一点的例子（加入变量和隐晦规则）</a:t>
            </a:r>
          </a:p>
          <a:p>
            <a:pPr eaLnBrk="1" hangingPunct="1">
              <a:lnSpc>
                <a:spcPct val="80000"/>
              </a:lnSpc>
              <a:buFont typeface="Wingdings" pitchFamily="2" charset="2"/>
              <a:buNone/>
            </a:pPr>
            <a:r>
              <a:rPr lang="en-US" altLang="zh-CN" sz="1700">
                <a:solidFill>
                  <a:srgbClr val="0070C0"/>
                </a:solidFill>
                <a:latin typeface="Comic Sans MS" pitchFamily="66" charset="0"/>
                <a:ea typeface="宋体" pitchFamily="2" charset="-122"/>
              </a:rPr>
              <a:t>objects</a:t>
            </a:r>
            <a:r>
              <a:rPr lang="en-US" altLang="zh-CN" sz="1700">
                <a:solidFill>
                  <a:srgbClr val="CC0000"/>
                </a:solidFill>
                <a:latin typeface="Comic Sans MS" pitchFamily="66" charset="0"/>
                <a:ea typeface="宋体" pitchFamily="2" charset="-122"/>
              </a:rPr>
              <a:t> </a:t>
            </a:r>
            <a:r>
              <a:rPr lang="en-US" altLang="zh-CN" sz="1700">
                <a:latin typeface="Comic Sans MS" pitchFamily="66" charset="0"/>
                <a:ea typeface="宋体" pitchFamily="2" charset="-122"/>
              </a:rPr>
              <a:t>= main.o kbd.o command.o display.o \ </a:t>
            </a:r>
          </a:p>
          <a:p>
            <a:pPr eaLnBrk="1" hangingPunct="1">
              <a:lnSpc>
                <a:spcPct val="80000"/>
              </a:lnSpc>
              <a:buFont typeface="Wingdings" pitchFamily="2" charset="2"/>
              <a:buNone/>
            </a:pPr>
            <a:r>
              <a:rPr lang="en-US" altLang="zh-CN" sz="1700">
                <a:latin typeface="Comic Sans MS" pitchFamily="66" charset="0"/>
                <a:ea typeface="宋体" pitchFamily="2" charset="-122"/>
              </a:rPr>
              <a:t>insert.o search.o files.o utils.o </a:t>
            </a:r>
          </a:p>
          <a:p>
            <a:pPr eaLnBrk="1" hangingPunct="1">
              <a:lnSpc>
                <a:spcPct val="80000"/>
              </a:lnSpc>
              <a:buFont typeface="Wingdings" pitchFamily="2" charset="2"/>
              <a:buNone/>
            </a:pPr>
            <a:endParaRPr lang="en-US" altLang="zh-CN" sz="1700">
              <a:latin typeface="Comic Sans MS" pitchFamily="66" charset="0"/>
              <a:ea typeface="宋体" pitchFamily="2" charset="-122"/>
            </a:endParaRPr>
          </a:p>
          <a:p>
            <a:pPr eaLnBrk="1" hangingPunct="1">
              <a:lnSpc>
                <a:spcPct val="80000"/>
              </a:lnSpc>
              <a:buFont typeface="Wingdings" pitchFamily="2" charset="2"/>
              <a:buNone/>
            </a:pPr>
            <a:r>
              <a:rPr lang="en-US" altLang="zh-CN" sz="1700">
                <a:latin typeface="Comic Sans MS" pitchFamily="66" charset="0"/>
                <a:ea typeface="宋体" pitchFamily="2" charset="-122"/>
              </a:rPr>
              <a:t>edit : </a:t>
            </a:r>
            <a:r>
              <a:rPr lang="en-US" altLang="zh-CN" sz="1700">
                <a:solidFill>
                  <a:srgbClr val="0070C0"/>
                </a:solidFill>
                <a:latin typeface="Comic Sans MS" pitchFamily="66" charset="0"/>
                <a:ea typeface="宋体" pitchFamily="2" charset="-122"/>
              </a:rPr>
              <a:t>$(objects) </a:t>
            </a:r>
          </a:p>
          <a:p>
            <a:pPr eaLnBrk="1" hangingPunct="1">
              <a:lnSpc>
                <a:spcPct val="80000"/>
              </a:lnSpc>
              <a:buFont typeface="Wingdings" pitchFamily="2" charset="2"/>
              <a:buNone/>
            </a:pPr>
            <a:r>
              <a:rPr lang="en-US" altLang="zh-CN" sz="1700">
                <a:latin typeface="Comic Sans MS" pitchFamily="66" charset="0"/>
                <a:ea typeface="宋体" pitchFamily="2" charset="-122"/>
              </a:rPr>
              <a:t>	gcc -o edit </a:t>
            </a:r>
            <a:r>
              <a:rPr lang="en-US" altLang="zh-CN" sz="1700">
                <a:solidFill>
                  <a:srgbClr val="0070C0"/>
                </a:solidFill>
                <a:latin typeface="Comic Sans MS" pitchFamily="66" charset="0"/>
                <a:ea typeface="宋体" pitchFamily="2" charset="-122"/>
              </a:rPr>
              <a:t>$(objects) </a:t>
            </a:r>
          </a:p>
          <a:p>
            <a:pPr eaLnBrk="1" hangingPunct="1">
              <a:lnSpc>
                <a:spcPct val="80000"/>
              </a:lnSpc>
              <a:buFont typeface="Wingdings" pitchFamily="2" charset="2"/>
              <a:buNone/>
            </a:pPr>
            <a:endParaRPr lang="en-US" altLang="zh-CN" sz="1700">
              <a:latin typeface="Comic Sans MS" pitchFamily="66" charset="0"/>
              <a:ea typeface="宋体" pitchFamily="2" charset="-122"/>
            </a:endParaRPr>
          </a:p>
          <a:p>
            <a:pPr eaLnBrk="1" hangingPunct="1">
              <a:lnSpc>
                <a:spcPct val="80000"/>
              </a:lnSpc>
              <a:buFont typeface="Wingdings" pitchFamily="2" charset="2"/>
              <a:buNone/>
            </a:pPr>
            <a:r>
              <a:rPr lang="en-US" altLang="zh-CN" sz="1700">
                <a:latin typeface="Comic Sans MS" pitchFamily="66" charset="0"/>
                <a:ea typeface="宋体" pitchFamily="2" charset="-122"/>
              </a:rPr>
              <a:t>main.o : defs.h </a:t>
            </a:r>
          </a:p>
          <a:p>
            <a:pPr eaLnBrk="1" hangingPunct="1">
              <a:lnSpc>
                <a:spcPct val="80000"/>
              </a:lnSpc>
              <a:buFont typeface="Wingdings" pitchFamily="2" charset="2"/>
              <a:buNone/>
            </a:pPr>
            <a:r>
              <a:rPr lang="en-US" altLang="zh-CN" sz="1700">
                <a:latin typeface="Comic Sans MS" pitchFamily="66" charset="0"/>
                <a:ea typeface="宋体" pitchFamily="2" charset="-122"/>
              </a:rPr>
              <a:t>kbd.o : defs.h command.h </a:t>
            </a:r>
          </a:p>
          <a:p>
            <a:pPr eaLnBrk="1" hangingPunct="1">
              <a:lnSpc>
                <a:spcPct val="80000"/>
              </a:lnSpc>
              <a:buFont typeface="Wingdings" pitchFamily="2" charset="2"/>
              <a:buNone/>
            </a:pPr>
            <a:r>
              <a:rPr lang="en-US" altLang="zh-CN" sz="1700">
                <a:latin typeface="Comic Sans MS" pitchFamily="66" charset="0"/>
                <a:ea typeface="宋体" pitchFamily="2" charset="-122"/>
              </a:rPr>
              <a:t>command.o : defs.h command.h </a:t>
            </a:r>
          </a:p>
          <a:p>
            <a:pPr eaLnBrk="1" hangingPunct="1">
              <a:lnSpc>
                <a:spcPct val="80000"/>
              </a:lnSpc>
              <a:buFont typeface="Wingdings" pitchFamily="2" charset="2"/>
              <a:buNone/>
            </a:pPr>
            <a:r>
              <a:rPr lang="en-US" altLang="zh-CN" sz="1700">
                <a:latin typeface="Comic Sans MS" pitchFamily="66" charset="0"/>
                <a:ea typeface="宋体" pitchFamily="2" charset="-122"/>
              </a:rPr>
              <a:t>display.o : defs.h buffer.h </a:t>
            </a:r>
          </a:p>
          <a:p>
            <a:pPr eaLnBrk="1" hangingPunct="1">
              <a:lnSpc>
                <a:spcPct val="80000"/>
              </a:lnSpc>
              <a:buFont typeface="Wingdings" pitchFamily="2" charset="2"/>
              <a:buNone/>
            </a:pPr>
            <a:r>
              <a:rPr lang="en-US" altLang="zh-CN" sz="1700">
                <a:latin typeface="Comic Sans MS" pitchFamily="66" charset="0"/>
                <a:ea typeface="宋体" pitchFamily="2" charset="-122"/>
              </a:rPr>
              <a:t>insert.o : defs.h buffer.h </a:t>
            </a:r>
          </a:p>
          <a:p>
            <a:pPr eaLnBrk="1" hangingPunct="1">
              <a:lnSpc>
                <a:spcPct val="80000"/>
              </a:lnSpc>
              <a:buFont typeface="Wingdings" pitchFamily="2" charset="2"/>
              <a:buNone/>
            </a:pPr>
            <a:r>
              <a:rPr lang="en-US" altLang="zh-CN" sz="1700">
                <a:latin typeface="Comic Sans MS" pitchFamily="66" charset="0"/>
                <a:ea typeface="宋体" pitchFamily="2" charset="-122"/>
              </a:rPr>
              <a:t>search.o : defs.h buffer.h </a:t>
            </a:r>
          </a:p>
          <a:p>
            <a:pPr eaLnBrk="1" hangingPunct="1">
              <a:lnSpc>
                <a:spcPct val="80000"/>
              </a:lnSpc>
              <a:buFont typeface="Wingdings" pitchFamily="2" charset="2"/>
              <a:buNone/>
            </a:pPr>
            <a:r>
              <a:rPr lang="en-US" altLang="zh-CN" sz="1700">
                <a:latin typeface="Comic Sans MS" pitchFamily="66" charset="0"/>
                <a:ea typeface="宋体" pitchFamily="2" charset="-122"/>
              </a:rPr>
              <a:t>files.o : defs.h buffer.h command.h </a:t>
            </a:r>
          </a:p>
          <a:p>
            <a:pPr eaLnBrk="1" hangingPunct="1">
              <a:lnSpc>
                <a:spcPct val="80000"/>
              </a:lnSpc>
              <a:buFont typeface="Wingdings" pitchFamily="2" charset="2"/>
              <a:buNone/>
            </a:pPr>
            <a:r>
              <a:rPr lang="en-US" altLang="zh-CN" sz="1700">
                <a:latin typeface="Comic Sans MS" pitchFamily="66" charset="0"/>
                <a:ea typeface="宋体" pitchFamily="2" charset="-122"/>
              </a:rPr>
              <a:t>utils.o : defs.h </a:t>
            </a:r>
          </a:p>
          <a:p>
            <a:pPr eaLnBrk="1" hangingPunct="1">
              <a:lnSpc>
                <a:spcPct val="80000"/>
              </a:lnSpc>
              <a:buFont typeface="Wingdings" pitchFamily="2" charset="2"/>
              <a:buNone/>
            </a:pPr>
            <a:endParaRPr lang="en-US" altLang="zh-CN" sz="1700">
              <a:solidFill>
                <a:schemeClr val="accent2"/>
              </a:solidFill>
              <a:latin typeface="Comic Sans MS" pitchFamily="66" charset="0"/>
              <a:ea typeface="宋体" pitchFamily="2" charset="-122"/>
            </a:endParaRPr>
          </a:p>
          <a:p>
            <a:pPr eaLnBrk="1" hangingPunct="1">
              <a:lnSpc>
                <a:spcPct val="80000"/>
              </a:lnSpc>
              <a:buFont typeface="Wingdings" pitchFamily="2" charset="2"/>
              <a:buNone/>
            </a:pPr>
            <a:r>
              <a:rPr lang="en-US" altLang="zh-CN" sz="1700">
                <a:solidFill>
                  <a:srgbClr val="0070C0"/>
                </a:solidFill>
                <a:latin typeface="Comic Sans MS" pitchFamily="66" charset="0"/>
                <a:ea typeface="宋体" pitchFamily="2" charset="-122"/>
              </a:rPr>
              <a:t>clean : </a:t>
            </a:r>
          </a:p>
          <a:p>
            <a:pPr eaLnBrk="1" hangingPunct="1">
              <a:lnSpc>
                <a:spcPct val="80000"/>
              </a:lnSpc>
              <a:buFont typeface="Wingdings" pitchFamily="2" charset="2"/>
              <a:buNone/>
            </a:pPr>
            <a:r>
              <a:rPr lang="en-US" altLang="zh-CN" sz="1700">
                <a:latin typeface="Comic Sans MS" pitchFamily="66" charset="0"/>
                <a:ea typeface="宋体" pitchFamily="2" charset="-122"/>
              </a:rPr>
              <a:t>	rm edit $(objects) </a:t>
            </a:r>
          </a:p>
          <a:p>
            <a:pPr eaLnBrk="1" hangingPunct="1">
              <a:lnSpc>
                <a:spcPct val="80000"/>
              </a:lnSpc>
            </a:pPr>
            <a:endParaRPr lang="en-US" altLang="zh-CN" sz="1700">
              <a:latin typeface="Comic Sans MS" pitchFamily="66" charset="0"/>
              <a:ea typeface="宋体" pitchFamily="2" charset="-122"/>
            </a:endParaRPr>
          </a:p>
        </p:txBody>
      </p:sp>
      <p:sp>
        <p:nvSpPr>
          <p:cNvPr id="33798" name="AutoShape 4"/>
          <p:cNvSpPr>
            <a:spLocks noChangeArrowheads="1"/>
          </p:cNvSpPr>
          <p:nvPr/>
        </p:nvSpPr>
        <p:spPr bwMode="auto">
          <a:xfrm>
            <a:off x="5699918" y="1628654"/>
            <a:ext cx="3744913" cy="719137"/>
          </a:xfrm>
          <a:prstGeom prst="wedgeRectCallout">
            <a:avLst>
              <a:gd name="adj1" fmla="val -89623"/>
              <a:gd name="adj2" fmla="val -35263"/>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latin typeface="楷体_GB2312" pitchFamily="49" charset="-122"/>
                <a:ea typeface="楷体_GB2312" pitchFamily="49" charset="-122"/>
              </a:rPr>
              <a:t>当工程复杂的时候，用变量可以降低维护</a:t>
            </a:r>
            <a:r>
              <a:rPr lang="en-US" altLang="zh-CN" sz="1800" i="0">
                <a:latin typeface="Comic Sans MS" pitchFamily="66" charset="0"/>
                <a:ea typeface="楷体_GB2312" pitchFamily="49" charset="-122"/>
              </a:rPr>
              <a:t>makefile</a:t>
            </a:r>
            <a:r>
              <a:rPr lang="zh-CN" altLang="en-US" sz="1800" i="0">
                <a:latin typeface="楷体_GB2312" pitchFamily="49" charset="-122"/>
                <a:ea typeface="楷体_GB2312" pitchFamily="49" charset="-122"/>
              </a:rPr>
              <a:t>的复杂度</a:t>
            </a:r>
          </a:p>
        </p:txBody>
      </p:sp>
      <p:sp>
        <p:nvSpPr>
          <p:cNvPr id="33799" name="AutoShape 5"/>
          <p:cNvSpPr>
            <a:spLocks noChangeArrowheads="1"/>
          </p:cNvSpPr>
          <p:nvPr/>
        </p:nvSpPr>
        <p:spPr bwMode="auto">
          <a:xfrm>
            <a:off x="5699918" y="2945179"/>
            <a:ext cx="4537075" cy="1295400"/>
          </a:xfrm>
          <a:prstGeom prst="wedgeRectCallout">
            <a:avLst>
              <a:gd name="adj1" fmla="val -62611"/>
              <a:gd name="adj2" fmla="val -7394"/>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zh-CN" altLang="en-US" sz="1800" i="0">
                <a:latin typeface="楷体_GB2312" pitchFamily="49" charset="-122"/>
                <a:ea typeface="楷体_GB2312" pitchFamily="49" charset="-122"/>
              </a:rPr>
              <a:t>隐晦规则：</a:t>
            </a:r>
            <a:r>
              <a:rPr lang="en-US" altLang="zh-CN" sz="1800" i="0">
                <a:latin typeface="Comic Sans MS" pitchFamily="66" charset="0"/>
                <a:ea typeface="楷体_GB2312" pitchFamily="49" charset="-122"/>
              </a:rPr>
              <a:t>make</a:t>
            </a:r>
            <a:r>
              <a:rPr lang="zh-CN" altLang="en-US" sz="1800" i="0">
                <a:latin typeface="楷体_GB2312" pitchFamily="49" charset="-122"/>
                <a:ea typeface="楷体_GB2312" pitchFamily="49" charset="-122"/>
              </a:rPr>
              <a:t>可以自动推导依赖文件以及文件依赖关系后面的命令，于是我们就没必要去在每一个</a:t>
            </a:r>
            <a:r>
              <a:rPr lang="en-US" altLang="zh-CN" sz="1800" i="0">
                <a:latin typeface="Comic Sans MS" pitchFamily="66" charset="0"/>
                <a:ea typeface="楷体_GB2312" pitchFamily="49" charset="-122"/>
              </a:rPr>
              <a:t>[.o]</a:t>
            </a:r>
            <a:r>
              <a:rPr lang="zh-CN" altLang="en-US" sz="1800" i="0">
                <a:latin typeface="楷体_GB2312" pitchFamily="49" charset="-122"/>
                <a:ea typeface="楷体_GB2312" pitchFamily="49" charset="-122"/>
              </a:rPr>
              <a:t>文件后都写上类似的命令。 </a:t>
            </a:r>
          </a:p>
        </p:txBody>
      </p:sp>
      <p:sp>
        <p:nvSpPr>
          <p:cNvPr id="33800" name="AutoShape 6"/>
          <p:cNvSpPr>
            <a:spLocks noChangeArrowheads="1"/>
          </p:cNvSpPr>
          <p:nvPr/>
        </p:nvSpPr>
        <p:spPr bwMode="auto">
          <a:xfrm>
            <a:off x="5880100" y="5013326"/>
            <a:ext cx="3384550" cy="1152525"/>
          </a:xfrm>
          <a:prstGeom prst="wedgeRectCallout">
            <a:avLst>
              <a:gd name="adj1" fmla="val -95616"/>
              <a:gd name="adj2" fmla="val 43726"/>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en-US" altLang="zh-CN" sz="1800" i="0">
                <a:latin typeface="Comic Sans MS" pitchFamily="66" charset="0"/>
              </a:rPr>
              <a:t>clean</a:t>
            </a:r>
            <a:r>
              <a:rPr lang="zh-CN" altLang="en-US" sz="1800" i="0">
                <a:ea typeface="楷体_GB2312" pitchFamily="49" charset="-122"/>
              </a:rPr>
              <a:t>是个伪目标，也就是没有实际的依赖关系。要执行其下面的命令，用</a:t>
            </a:r>
            <a:r>
              <a:rPr lang="zh-CN" altLang="en-US" sz="1800" i="0"/>
              <a:t> </a:t>
            </a:r>
            <a:r>
              <a:rPr lang="en-US" altLang="zh-CN" sz="1800" i="0">
                <a:latin typeface="Comic Sans MS" pitchFamily="66" charset="0"/>
              </a:rPr>
              <a:t>make clean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35845" name="Rectangle 3"/>
          <p:cNvSpPr>
            <a:spLocks noGrp="1" noChangeArrowheads="1"/>
          </p:cNvSpPr>
          <p:nvPr>
            <p:ph type="body" idx="1"/>
          </p:nvPr>
        </p:nvSpPr>
        <p:spPr>
          <a:xfrm>
            <a:off x="1046285" y="1212850"/>
            <a:ext cx="10128738" cy="4959350"/>
          </a:xfrm>
        </p:spPr>
        <p:txBody>
          <a:bodyPr/>
          <a:lstStyle/>
          <a:p>
            <a:pPr eaLnBrk="1" hangingPunct="1"/>
            <a:r>
              <a:rPr lang="en-US" altLang="zh-CN" sz="4800"/>
              <a:t>Introduction to </a:t>
            </a:r>
            <a:r>
              <a:rPr lang="en-US" altLang="zh-CN" sz="4800" i="1"/>
              <a:t>gcc</a:t>
            </a:r>
          </a:p>
          <a:p>
            <a:pPr eaLnBrk="1" hangingPunct="1"/>
            <a:r>
              <a:rPr lang="en-US" altLang="zh-CN" sz="4800"/>
              <a:t>Introduction to makefile</a:t>
            </a:r>
          </a:p>
          <a:p>
            <a:pPr eaLnBrk="1" hangingPunct="1"/>
            <a:r>
              <a:rPr lang="en-US" altLang="zh-CN" sz="4800" b="1">
                <a:solidFill>
                  <a:srgbClr val="0070C0"/>
                </a:solidFill>
              </a:rPr>
              <a:t>Makefiles Structure of Nachos</a:t>
            </a:r>
          </a:p>
          <a:p>
            <a:pPr eaLnBrk="1" hangingPunct="1"/>
            <a:r>
              <a:rPr lang="en-US" altLang="zh-CN" sz="4800"/>
              <a:t>Building a Modified Nachos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981200" y="277814"/>
            <a:ext cx="8229600" cy="630237"/>
          </a:xfrm>
        </p:spPr>
        <p:txBody>
          <a:bodyPr/>
          <a:lstStyle/>
          <a:p>
            <a:r>
              <a:rPr lang="zh-CN" altLang="en-US">
                <a:ea typeface="宋体" pitchFamily="2" charset="-122"/>
              </a:rPr>
              <a:t>系统预定义变量</a:t>
            </a:r>
          </a:p>
        </p:txBody>
      </p:sp>
      <p:pic>
        <p:nvPicPr>
          <p:cNvPr id="36867"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00375" y="1052513"/>
            <a:ext cx="5341938" cy="3168650"/>
          </a:xfrm>
        </p:spPr>
      </p:pic>
      <p:sp>
        <p:nvSpPr>
          <p:cNvPr id="36870" name="矩形 6"/>
          <p:cNvSpPr>
            <a:spLocks noChangeArrowheads="1"/>
          </p:cNvSpPr>
          <p:nvPr/>
        </p:nvSpPr>
        <p:spPr bwMode="auto">
          <a:xfrm>
            <a:off x="1873250" y="4481514"/>
            <a:ext cx="8064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ea typeface="宋体" pitchFamily="2" charset="-122"/>
              </a:defRPr>
            </a:lvl1pPr>
            <a:lvl2pPr marL="742950" indent="-285750">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r>
              <a:rPr lang="en-US" altLang="zh-CN"/>
              <a:t>Makefile</a:t>
            </a:r>
            <a:r>
              <a:rPr lang="zh-CN" altLang="en-US"/>
              <a:t>有一些非常有用的变量：</a:t>
            </a:r>
            <a:endParaRPr lang="en-US" altLang="zh-CN"/>
          </a:p>
          <a:p>
            <a:r>
              <a:rPr lang="en-US" altLang="zh-CN"/>
              <a:t>$@   -- </a:t>
            </a:r>
            <a:r>
              <a:rPr lang="zh-CN" altLang="en-US"/>
              <a:t>目标文件，     </a:t>
            </a:r>
            <a:r>
              <a:rPr lang="en-US" altLang="zh-CN"/>
              <a:t>$^  -- </a:t>
            </a:r>
            <a:r>
              <a:rPr lang="zh-CN" altLang="en-US"/>
              <a:t>所有的依赖文件，      </a:t>
            </a:r>
            <a:r>
              <a:rPr lang="en-US" altLang="zh-CN"/>
              <a:t>$&lt;   -- </a:t>
            </a:r>
            <a:r>
              <a:rPr lang="zh-CN" altLang="en-US"/>
              <a:t>第一个依赖文件，</a:t>
            </a:r>
            <a:endParaRPr lang="en-US" altLang="zh-CN"/>
          </a:p>
          <a:p>
            <a:r>
              <a:rPr lang="en-US" altLang="zh-CN" i="0"/>
              <a:t>$?     -- </a:t>
            </a:r>
            <a:r>
              <a:rPr lang="zh-CN" altLang="en-US" i="0"/>
              <a:t>表示比目标还要新的依赖文件列表，</a:t>
            </a:r>
            <a:endParaRPr lang="en-US" altLang="zh-CN" i="0"/>
          </a:p>
          <a:p>
            <a:r>
              <a:rPr lang="en-US" altLang="zh-CN" i="0"/>
              <a:t>$%    -- </a:t>
            </a:r>
            <a:r>
              <a:rPr lang="zh-CN" altLang="en-US" i="0"/>
              <a:t>仅当目标是函数库文件中，表示规则中的目标成员名。</a:t>
            </a:r>
            <a:endParaRPr lang="en-US" altLang="zh-CN" i="0"/>
          </a:p>
          <a:p>
            <a:r>
              <a:rPr lang="en-US" altLang="zh-CN" i="0"/>
              <a:t>$+     -- </a:t>
            </a:r>
            <a:r>
              <a:rPr lang="zh-CN" altLang="en-US" i="0"/>
              <a:t>也是所有依赖目标的集合。只是它不去除重复的依赖目标。</a:t>
            </a:r>
            <a:endParaRPr lang="en-US" altLang="zh-CN" i="0"/>
          </a:p>
          <a:p>
            <a:r>
              <a:rPr lang="en-US" altLang="zh-CN" i="0"/>
              <a:t>$*     -- </a:t>
            </a:r>
            <a:r>
              <a:rPr lang="zh-CN" altLang="en-US" i="0"/>
              <a:t>这个变量表示目标模式中“</a:t>
            </a:r>
            <a:r>
              <a:rPr lang="en-US" altLang="zh-CN" i="0"/>
              <a:t>%”</a:t>
            </a:r>
            <a:r>
              <a:rPr lang="zh-CN" altLang="en-US" i="0"/>
              <a:t>及其之前的部分。</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tLang="zh-CN">
                <a:ea typeface="宋体" pitchFamily="2" charset="-122"/>
              </a:rPr>
              <a:t>Makefiles Structure of Nachos  </a:t>
            </a:r>
            <a:r>
              <a:rPr lang="zh-CN" altLang="en-US">
                <a:ea typeface="宋体" pitchFamily="2" charset="-122"/>
              </a:rPr>
              <a:t>（</a:t>
            </a:r>
            <a:r>
              <a:rPr lang="en-US" altLang="zh-CN">
                <a:ea typeface="宋体" pitchFamily="2" charset="-122"/>
              </a:rPr>
              <a:t>TOP</a:t>
            </a:r>
            <a:r>
              <a:rPr lang="zh-CN" altLang="en-US">
                <a:ea typeface="宋体" pitchFamily="2" charset="-122"/>
              </a:rPr>
              <a:t>）</a:t>
            </a:r>
            <a:endParaRPr lang="en-US" altLang="zh-CN">
              <a:ea typeface="宋体" pitchFamily="2" charset="-122"/>
            </a:endParaRPr>
          </a:p>
        </p:txBody>
      </p:sp>
      <p:sp>
        <p:nvSpPr>
          <p:cNvPr id="37893" name="Rectangle 3"/>
          <p:cNvSpPr>
            <a:spLocks noGrp="1" noChangeArrowheads="1"/>
          </p:cNvSpPr>
          <p:nvPr>
            <p:ph type="body" idx="1"/>
          </p:nvPr>
        </p:nvSpPr>
        <p:spPr>
          <a:xfrm>
            <a:off x="3163522" y="967155"/>
            <a:ext cx="6994525" cy="5381625"/>
          </a:xfrm>
        </p:spPr>
        <p:txBody>
          <a:bodyPr/>
          <a:lstStyle/>
          <a:p>
            <a:pPr eaLnBrk="1" hangingPunct="1">
              <a:lnSpc>
                <a:spcPct val="80000"/>
              </a:lnSpc>
              <a:buFont typeface="Wingdings" pitchFamily="2" charset="2"/>
              <a:buNone/>
            </a:pPr>
            <a:r>
              <a:rPr lang="en-US" altLang="zh-CN" sz="2600" u="sng">
                <a:latin typeface="Comic Sans MS" pitchFamily="66" charset="0"/>
                <a:ea typeface="宋体" pitchFamily="2" charset="-122"/>
              </a:rPr>
              <a:t>../code/</a:t>
            </a:r>
            <a:r>
              <a:rPr lang="en-US" altLang="zh-CN" sz="2600" u="sng">
                <a:solidFill>
                  <a:srgbClr val="0070C0"/>
                </a:solidFill>
                <a:latin typeface="Comic Sans MS" pitchFamily="66" charset="0"/>
                <a:ea typeface="宋体" pitchFamily="2" charset="-122"/>
              </a:rPr>
              <a:t>Makefile.common</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r>
              <a:rPr lang="en-US" altLang="zh-CN" sz="2600" u="sng">
                <a:latin typeface="Comic Sans MS" pitchFamily="66" charset="0"/>
                <a:ea typeface="宋体" pitchFamily="2" charset="-122"/>
              </a:rPr>
              <a:t>/</a:t>
            </a:r>
            <a:r>
              <a:rPr lang="en-US" altLang="zh-CN" sz="2600" u="sng">
                <a:solidFill>
                  <a:srgbClr val="0070C0"/>
                </a:solidFill>
                <a:latin typeface="Comic Sans MS" pitchFamily="66" charset="0"/>
                <a:ea typeface="宋体" pitchFamily="2" charset="-122"/>
              </a:rPr>
              <a:t>Makefile.dep</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/threads/</a:t>
            </a:r>
            <a:r>
              <a:rPr lang="en-US" altLang="zh-CN" sz="2600">
                <a:solidFill>
                  <a:srgbClr val="0070C0"/>
                </a:solidFill>
                <a:latin typeface="Comic Sans MS" pitchFamily="66" charset="0"/>
                <a:ea typeface="宋体" pitchFamily="2" charset="-122"/>
              </a:rPr>
              <a:t>Makefile</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r>
              <a:rPr lang="en-US" altLang="zh-CN" sz="2600">
                <a:solidFill>
                  <a:srgbClr val="0070C0"/>
                </a:solidFill>
                <a:latin typeface="Comic Sans MS" pitchFamily="66" charset="0"/>
                <a:ea typeface="宋体" pitchFamily="2" charset="-122"/>
              </a:rPr>
              <a:t>Makefile.local</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/filesys/Makefile</a:t>
            </a:r>
          </a:p>
          <a:p>
            <a:pPr lvl="2" eaLnBrk="1" hangingPunct="1">
              <a:lnSpc>
                <a:spcPct val="80000"/>
              </a:lnSpc>
              <a:buFont typeface="Wingdings" pitchFamily="2" charset="2"/>
              <a:buNone/>
            </a:pPr>
            <a:r>
              <a:rPr lang="en-US" altLang="zh-CN" sz="2600">
                <a:latin typeface="Comic Sans MS" pitchFamily="66" charset="0"/>
                <a:ea typeface="宋体" pitchFamily="2" charset="-122"/>
              </a:rPr>
              <a:t>		   /Makefile.local</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p>
          <a:p>
            <a:pPr lvl="2" eaLnBrk="1" hangingPunct="1">
              <a:lnSpc>
                <a:spcPct val="80000"/>
              </a:lnSpc>
              <a:buFont typeface="Wingdings" pitchFamily="2" charset="2"/>
              <a:buNone/>
            </a:pPr>
            <a:r>
              <a:rPr lang="en-US" altLang="zh-CN" sz="2600">
                <a:latin typeface="Comic Sans MS" pitchFamily="66" charset="0"/>
                <a:ea typeface="宋体" pitchFamily="2" charset="-122"/>
              </a:rPr>
              <a:t>	..</a:t>
            </a:r>
            <a:endParaRPr lang="en-US" altLang="zh-CN" sz="2000">
              <a:latin typeface="Comic Sans MS" pitchFamily="66" charset="0"/>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415562" y="311149"/>
            <a:ext cx="8880230" cy="396875"/>
          </a:xfrm>
        </p:spPr>
        <p:txBody>
          <a:bodyPr/>
          <a:lstStyle/>
          <a:p>
            <a:r>
              <a:rPr lang="en-US" altLang="zh-CN">
                <a:solidFill>
                  <a:srgbClr val="0070C0"/>
                </a:solidFill>
                <a:ea typeface="宋体" pitchFamily="2" charset="-122"/>
              </a:rPr>
              <a:t>Makefile.dep         </a:t>
            </a:r>
            <a:r>
              <a:rPr lang="zh-CN" altLang="en-US" sz="3200">
                <a:ea typeface="宋体" pitchFamily="2" charset="-122"/>
              </a:rPr>
              <a:t>硬件环境依赖的部分</a:t>
            </a:r>
          </a:p>
        </p:txBody>
      </p:sp>
      <p:sp>
        <p:nvSpPr>
          <p:cNvPr id="38918" name="文本框 5"/>
          <p:cNvSpPr txBox="1">
            <a:spLocks noChangeArrowheads="1"/>
          </p:cNvSpPr>
          <p:nvPr/>
        </p:nvSpPr>
        <p:spPr bwMode="auto">
          <a:xfrm>
            <a:off x="1107831" y="915988"/>
            <a:ext cx="7622931"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i="1">
                <a:solidFill>
                  <a:schemeClr val="tx1"/>
                </a:solidFill>
                <a:latin typeface="Arial" charset="0"/>
                <a:ea typeface="宋体" pitchFamily="2" charset="-122"/>
              </a:defRPr>
            </a:lvl1pPr>
            <a:lvl2pPr marL="742950" indent="-285750">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r>
              <a:rPr lang="en-US" altLang="zh-CN" dirty="0">
                <a:solidFill>
                  <a:srgbClr val="0070C0"/>
                </a:solidFill>
              </a:rPr>
              <a:t>CPP=/lib/</a:t>
            </a:r>
            <a:r>
              <a:rPr lang="en-US" altLang="zh-CN" dirty="0" err="1">
                <a:solidFill>
                  <a:srgbClr val="0070C0"/>
                </a:solidFill>
              </a:rPr>
              <a:t>cpp</a:t>
            </a:r>
            <a:endParaRPr lang="en-US" altLang="zh-CN" dirty="0">
              <a:solidFill>
                <a:srgbClr val="0070C0"/>
              </a:solidFill>
            </a:endParaRPr>
          </a:p>
          <a:p>
            <a:r>
              <a:rPr lang="en-US" altLang="zh-CN" dirty="0">
                <a:solidFill>
                  <a:srgbClr val="0070C0"/>
                </a:solidFill>
              </a:rPr>
              <a:t>CC = g++</a:t>
            </a:r>
          </a:p>
          <a:p>
            <a:r>
              <a:rPr lang="en-US" altLang="zh-CN" dirty="0">
                <a:solidFill>
                  <a:srgbClr val="0070C0"/>
                </a:solidFill>
              </a:rPr>
              <a:t>LD = g++</a:t>
            </a:r>
          </a:p>
          <a:p>
            <a:r>
              <a:rPr lang="en-US" altLang="zh-CN" dirty="0">
                <a:solidFill>
                  <a:srgbClr val="0070C0"/>
                </a:solidFill>
              </a:rPr>
              <a:t>AS = as</a:t>
            </a:r>
          </a:p>
          <a:p>
            <a:r>
              <a:rPr lang="en-US" altLang="zh-CN" dirty="0" err="1">
                <a:solidFill>
                  <a:srgbClr val="0070C0"/>
                </a:solidFill>
              </a:rPr>
              <a:t>uname</a:t>
            </a:r>
            <a:r>
              <a:rPr lang="en-US" altLang="zh-CN" dirty="0">
                <a:solidFill>
                  <a:srgbClr val="0070C0"/>
                </a:solidFill>
              </a:rPr>
              <a:t> = $(shell </a:t>
            </a:r>
            <a:r>
              <a:rPr lang="en-US" altLang="zh-CN" dirty="0" err="1">
                <a:solidFill>
                  <a:srgbClr val="0070C0"/>
                </a:solidFill>
              </a:rPr>
              <a:t>uname</a:t>
            </a:r>
            <a:r>
              <a:rPr lang="en-US" altLang="zh-CN" dirty="0">
                <a:solidFill>
                  <a:srgbClr val="0070C0"/>
                </a:solidFill>
              </a:rPr>
              <a:t>)</a:t>
            </a:r>
          </a:p>
          <a:p>
            <a:r>
              <a:rPr lang="en-US" altLang="zh-CN" dirty="0" err="1">
                <a:solidFill>
                  <a:srgbClr val="0070C0"/>
                </a:solidFill>
              </a:rPr>
              <a:t>mips_arch</a:t>
            </a:r>
            <a:r>
              <a:rPr lang="en-US" altLang="zh-CN" dirty="0">
                <a:solidFill>
                  <a:srgbClr val="0070C0"/>
                </a:solidFill>
              </a:rPr>
              <a:t> = </a:t>
            </a:r>
            <a:r>
              <a:rPr lang="en-US" altLang="zh-CN" dirty="0" err="1">
                <a:solidFill>
                  <a:srgbClr val="0070C0"/>
                </a:solidFill>
              </a:rPr>
              <a:t>dec</a:t>
            </a:r>
            <a:r>
              <a:rPr lang="en-US" altLang="zh-CN" dirty="0">
                <a:solidFill>
                  <a:srgbClr val="0070C0"/>
                </a:solidFill>
              </a:rPr>
              <a:t>-</a:t>
            </a:r>
            <a:r>
              <a:rPr lang="en-US" altLang="zh-CN" dirty="0" err="1">
                <a:solidFill>
                  <a:srgbClr val="0070C0"/>
                </a:solidFill>
              </a:rPr>
              <a:t>mips</a:t>
            </a:r>
            <a:r>
              <a:rPr lang="en-US" altLang="zh-CN" dirty="0">
                <a:solidFill>
                  <a:srgbClr val="0070C0"/>
                </a:solidFill>
              </a:rPr>
              <a:t>-Ultrix</a:t>
            </a:r>
          </a:p>
          <a:p>
            <a:endParaRPr lang="en-US" altLang="zh-CN" dirty="0">
              <a:solidFill>
                <a:srgbClr val="0070C0"/>
              </a:solidFill>
            </a:endParaRPr>
          </a:p>
          <a:p>
            <a:r>
              <a:rPr lang="en-US" altLang="zh-CN" dirty="0"/>
              <a:t># 386, 386BSD Unix, or NetBSD Unix </a:t>
            </a:r>
          </a:p>
          <a:p>
            <a:r>
              <a:rPr lang="en-US" altLang="zh-CN" dirty="0" err="1">
                <a:solidFill>
                  <a:srgbClr val="0070C0"/>
                </a:solidFill>
              </a:rPr>
              <a:t>ifeq</a:t>
            </a:r>
            <a:r>
              <a:rPr lang="en-US" altLang="zh-CN" dirty="0">
                <a:solidFill>
                  <a:srgbClr val="0070C0"/>
                </a:solidFill>
              </a:rPr>
              <a:t> ($(</a:t>
            </a:r>
            <a:r>
              <a:rPr lang="en-US" altLang="zh-CN" dirty="0" err="1">
                <a:solidFill>
                  <a:srgbClr val="0070C0"/>
                </a:solidFill>
              </a:rPr>
              <a:t>uname</a:t>
            </a:r>
            <a:r>
              <a:rPr lang="en-US" altLang="zh-CN" dirty="0">
                <a:solidFill>
                  <a:srgbClr val="0070C0"/>
                </a:solidFill>
              </a:rPr>
              <a:t>),Linux) </a:t>
            </a:r>
          </a:p>
          <a:p>
            <a:r>
              <a:rPr lang="en-US" altLang="zh-CN" dirty="0">
                <a:solidFill>
                  <a:srgbClr val="0070C0"/>
                </a:solidFill>
              </a:rPr>
              <a:t>HOST_LINUX=-</a:t>
            </a:r>
            <a:r>
              <a:rPr lang="en-US" altLang="zh-CN" dirty="0" err="1">
                <a:solidFill>
                  <a:srgbClr val="0070C0"/>
                </a:solidFill>
              </a:rPr>
              <a:t>linux</a:t>
            </a:r>
            <a:endParaRPr lang="en-US" altLang="zh-CN" dirty="0">
              <a:solidFill>
                <a:srgbClr val="0070C0"/>
              </a:solidFill>
            </a:endParaRPr>
          </a:p>
          <a:p>
            <a:r>
              <a:rPr lang="en-US" altLang="zh-CN" dirty="0">
                <a:solidFill>
                  <a:srgbClr val="0070C0"/>
                </a:solidFill>
              </a:rPr>
              <a:t>HOST = -DHOST_i386 -DHOST_LINUX</a:t>
            </a:r>
          </a:p>
          <a:p>
            <a:r>
              <a:rPr lang="en-US" altLang="zh-CN" dirty="0">
                <a:solidFill>
                  <a:srgbClr val="0070C0"/>
                </a:solidFill>
              </a:rPr>
              <a:t>CPP=/lib/</a:t>
            </a:r>
            <a:r>
              <a:rPr lang="en-US" altLang="zh-CN" dirty="0" err="1">
                <a:solidFill>
                  <a:srgbClr val="0070C0"/>
                </a:solidFill>
              </a:rPr>
              <a:t>cpp</a:t>
            </a:r>
            <a:endParaRPr lang="en-US" altLang="zh-CN" dirty="0">
              <a:solidFill>
                <a:srgbClr val="0070C0"/>
              </a:solidFill>
            </a:endParaRPr>
          </a:p>
          <a:p>
            <a:r>
              <a:rPr lang="en-US" altLang="zh-CN" dirty="0">
                <a:solidFill>
                  <a:srgbClr val="0070C0"/>
                </a:solidFill>
              </a:rPr>
              <a:t>CPPFLAGS = $(INCDIR) -D HOST_i386 -D HOST_LINUX</a:t>
            </a:r>
          </a:p>
          <a:p>
            <a:r>
              <a:rPr lang="en-US" altLang="zh-CN" dirty="0">
                <a:solidFill>
                  <a:srgbClr val="0070C0"/>
                </a:solidFill>
              </a:rPr>
              <a:t>arch = unknown-i386-linux</a:t>
            </a:r>
          </a:p>
          <a:p>
            <a:r>
              <a:rPr lang="en-US" altLang="zh-CN" dirty="0">
                <a:solidFill>
                  <a:srgbClr val="0070C0"/>
                </a:solidFill>
              </a:rPr>
              <a:t>ifdef  MAKEFILE_TEST</a:t>
            </a:r>
          </a:p>
          <a:p>
            <a:r>
              <a:rPr lang="en-US" altLang="zh-CN" dirty="0">
                <a:solidFill>
                  <a:srgbClr val="0070C0"/>
                </a:solidFill>
              </a:rPr>
              <a:t>GCCDIR = /</a:t>
            </a:r>
            <a:r>
              <a:rPr lang="en-US" altLang="zh-CN" dirty="0" err="1">
                <a:solidFill>
                  <a:srgbClr val="0070C0"/>
                </a:solidFill>
              </a:rPr>
              <a:t>usr</a:t>
            </a:r>
            <a:r>
              <a:rPr lang="en-US" altLang="zh-CN" dirty="0">
                <a:solidFill>
                  <a:srgbClr val="0070C0"/>
                </a:solidFill>
              </a:rPr>
              <a:t>/local/</a:t>
            </a:r>
            <a:r>
              <a:rPr lang="en-US" altLang="zh-CN" dirty="0" err="1">
                <a:solidFill>
                  <a:srgbClr val="0070C0"/>
                </a:solidFill>
              </a:rPr>
              <a:t>mips</a:t>
            </a:r>
            <a:r>
              <a:rPr lang="en-US" altLang="zh-CN" dirty="0">
                <a:solidFill>
                  <a:srgbClr val="0070C0"/>
                </a:solidFill>
              </a:rPr>
              <a:t>/bin/</a:t>
            </a:r>
            <a:r>
              <a:rPr lang="en-US" altLang="zh-CN" dirty="0" err="1">
                <a:solidFill>
                  <a:srgbClr val="0070C0"/>
                </a:solidFill>
              </a:rPr>
              <a:t>decstation-ultrix</a:t>
            </a:r>
            <a:r>
              <a:rPr lang="en-US" altLang="zh-CN" dirty="0">
                <a:solidFill>
                  <a:srgbClr val="0070C0"/>
                </a:solidFill>
              </a:rPr>
              <a:t>-</a:t>
            </a:r>
          </a:p>
          <a:p>
            <a:r>
              <a:rPr lang="en-US" altLang="zh-CN" dirty="0">
                <a:solidFill>
                  <a:srgbClr val="0070C0"/>
                </a:solidFill>
              </a:rPr>
              <a:t>LDFLAGS = -T script –N</a:t>
            </a:r>
          </a:p>
          <a:p>
            <a:r>
              <a:rPr lang="en-US" altLang="zh-CN" dirty="0">
                <a:solidFill>
                  <a:srgbClr val="0070C0"/>
                </a:solidFill>
              </a:rPr>
              <a:t>ASFLAGS = -mips2</a:t>
            </a:r>
          </a:p>
          <a:p>
            <a:r>
              <a:rPr lang="en-US" altLang="zh-CN" dirty="0">
                <a:solidFill>
                  <a:srgbClr val="0070C0"/>
                </a:solidFill>
              </a:rPr>
              <a:t>endif</a:t>
            </a:r>
          </a:p>
          <a:p>
            <a:r>
              <a:rPr lang="en-US" altLang="zh-CN" dirty="0">
                <a:solidFill>
                  <a:srgbClr val="0070C0"/>
                </a:solidFill>
              </a:rPr>
              <a:t>endif</a:t>
            </a:r>
          </a:p>
        </p:txBody>
      </p:sp>
      <p:sp>
        <p:nvSpPr>
          <p:cNvPr id="38919" name="矩形 6"/>
          <p:cNvSpPr>
            <a:spLocks noChangeArrowheads="1"/>
          </p:cNvSpPr>
          <p:nvPr/>
        </p:nvSpPr>
        <p:spPr bwMode="auto">
          <a:xfrm>
            <a:off x="6884988" y="1331914"/>
            <a:ext cx="3783012"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ea typeface="宋体" pitchFamily="2" charset="-122"/>
              </a:defRPr>
            </a:lvl1pPr>
            <a:lvl2pPr marL="742950" indent="-285750">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r>
              <a:rPr lang="zh-CN" altLang="en-US">
                <a:solidFill>
                  <a:srgbClr val="0070C0"/>
                </a:solidFill>
              </a:rPr>
              <a:t>arch_dir = arch/$(arch)</a:t>
            </a:r>
            <a:endParaRPr lang="en-US" altLang="zh-CN">
              <a:solidFill>
                <a:srgbClr val="0070C0"/>
              </a:solidFill>
            </a:endParaRPr>
          </a:p>
          <a:p>
            <a:r>
              <a:rPr lang="zh-CN" altLang="en-US">
                <a:solidFill>
                  <a:srgbClr val="0070C0"/>
                </a:solidFill>
              </a:rPr>
              <a:t>obj_dir = $(arch_dir)/objects</a:t>
            </a:r>
            <a:endParaRPr lang="en-US" altLang="zh-CN">
              <a:solidFill>
                <a:srgbClr val="0070C0"/>
              </a:solidFill>
            </a:endParaRPr>
          </a:p>
          <a:p>
            <a:r>
              <a:rPr lang="zh-CN" altLang="en-US">
                <a:solidFill>
                  <a:srgbClr val="0070C0"/>
                </a:solidFill>
              </a:rPr>
              <a:t>bin_dir = $(arch_dir)/bin</a:t>
            </a:r>
            <a:endParaRPr lang="en-US" altLang="zh-CN">
              <a:solidFill>
                <a:srgbClr val="0070C0"/>
              </a:solidFill>
            </a:endParaRPr>
          </a:p>
          <a:p>
            <a:r>
              <a:rPr lang="zh-CN" altLang="en-US">
                <a:solidFill>
                  <a:srgbClr val="0070C0"/>
                </a:solidFill>
              </a:rPr>
              <a:t>depends_dir = $(arch_dir)/depends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altLang="zh-CN">
                <a:ea typeface="宋体" pitchFamily="2" charset="-122"/>
              </a:rPr>
              <a:t>Makefiles Structure of Nachos</a:t>
            </a:r>
          </a:p>
        </p:txBody>
      </p:sp>
      <p:sp>
        <p:nvSpPr>
          <p:cNvPr id="39941" name="Rectangle 3"/>
          <p:cNvSpPr>
            <a:spLocks noGrp="1" noChangeArrowheads="1"/>
          </p:cNvSpPr>
          <p:nvPr>
            <p:ph type="body" idx="1"/>
          </p:nvPr>
        </p:nvSpPr>
        <p:spPr>
          <a:xfrm>
            <a:off x="2135189" y="1125538"/>
            <a:ext cx="7273925" cy="5111750"/>
          </a:xfrm>
        </p:spPr>
        <p:txBody>
          <a:bodyPr/>
          <a:lstStyle/>
          <a:p>
            <a:pPr eaLnBrk="1" hangingPunct="1">
              <a:lnSpc>
                <a:spcPct val="90000"/>
              </a:lnSpc>
              <a:buFont typeface="Wingdings" pitchFamily="2" charset="2"/>
              <a:buNone/>
            </a:pPr>
            <a:r>
              <a:rPr lang="en-US" altLang="zh-CN" sz="3600">
                <a:solidFill>
                  <a:srgbClr val="0070C0"/>
                </a:solidFill>
                <a:latin typeface="Baskerville Old Face" pitchFamily="18" charset="0"/>
                <a:ea typeface="宋体" pitchFamily="2" charset="-122"/>
              </a:rPr>
              <a:t>Makefile</a:t>
            </a:r>
            <a:r>
              <a:rPr lang="en-US" altLang="zh-CN" sz="3600">
                <a:latin typeface="Baskerville Old Face" pitchFamily="18" charset="0"/>
                <a:ea typeface="宋体" pitchFamily="2" charset="-122"/>
              </a:rPr>
              <a:t> includes:</a:t>
            </a:r>
          </a:p>
          <a:p>
            <a:pPr lvl="1" eaLnBrk="1" hangingPunct="1">
              <a:lnSpc>
                <a:spcPct val="90000"/>
              </a:lnSpc>
            </a:pPr>
            <a:r>
              <a:rPr lang="en-US" altLang="zh-CN" sz="3600">
                <a:latin typeface="Baskerville Old Face" pitchFamily="18" charset="0"/>
                <a:ea typeface="宋体" pitchFamily="2" charset="-122"/>
              </a:rPr>
              <a:t>Makefile.local</a:t>
            </a:r>
          </a:p>
          <a:p>
            <a:pPr lvl="1" eaLnBrk="1" hangingPunct="1">
              <a:lnSpc>
                <a:spcPct val="90000"/>
              </a:lnSpc>
            </a:pPr>
            <a:r>
              <a:rPr lang="en-US" altLang="zh-CN" sz="3600">
                <a:latin typeface="Baskerville Old Face" pitchFamily="18" charset="0"/>
                <a:ea typeface="宋体" pitchFamily="2" charset="-122"/>
              </a:rPr>
              <a:t>../Makefile.common</a:t>
            </a:r>
          </a:p>
          <a:p>
            <a:pPr eaLnBrk="1" hangingPunct="1">
              <a:lnSpc>
                <a:spcPct val="90000"/>
              </a:lnSpc>
              <a:buFont typeface="Wingdings" pitchFamily="2" charset="2"/>
              <a:buNone/>
            </a:pPr>
            <a:endParaRPr lang="en-US" altLang="zh-CN" sz="2800" i="1">
              <a:solidFill>
                <a:srgbClr val="CC0000"/>
              </a:solidFill>
              <a:latin typeface="Baskerville Old Face" pitchFamily="18" charset="0"/>
              <a:ea typeface="宋体" pitchFamily="2" charset="-122"/>
            </a:endParaRPr>
          </a:p>
        </p:txBody>
      </p:sp>
      <p:sp>
        <p:nvSpPr>
          <p:cNvPr id="40966" name="文本框 1"/>
          <p:cNvSpPr txBox="1">
            <a:spLocks noChangeArrowheads="1"/>
          </p:cNvSpPr>
          <p:nvPr/>
        </p:nvSpPr>
        <p:spPr bwMode="auto">
          <a:xfrm>
            <a:off x="2602156" y="3519733"/>
            <a:ext cx="6365997" cy="156350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2" eaLnBrk="1" hangingPunct="1">
              <a:lnSpc>
                <a:spcPct val="90000"/>
              </a:lnSpc>
              <a:buFont typeface="Wingdings" panose="05000000000000000000" pitchFamily="2" charset="2"/>
              <a:buNone/>
              <a:defRPr/>
            </a:pPr>
            <a:r>
              <a:rPr lang="en-US" altLang="zh-CN" sz="2800" dirty="0">
                <a:solidFill>
                  <a:srgbClr val="0070C0"/>
                </a:solidFill>
                <a:latin typeface="+mn-ea"/>
                <a:ea typeface="+mn-ea"/>
              </a:rPr>
              <a:t>……</a:t>
            </a:r>
          </a:p>
          <a:p>
            <a:pPr lvl="2" eaLnBrk="1" hangingPunct="1">
              <a:lnSpc>
                <a:spcPct val="90000"/>
              </a:lnSpc>
              <a:buFont typeface="Wingdings" panose="05000000000000000000" pitchFamily="2" charset="2"/>
              <a:buNone/>
              <a:defRPr/>
            </a:pPr>
            <a:r>
              <a:rPr lang="en-US" altLang="zh-CN" sz="2800" dirty="0">
                <a:solidFill>
                  <a:srgbClr val="0070C0"/>
                </a:solidFill>
                <a:latin typeface="+mn-ea"/>
                <a:ea typeface="+mn-ea"/>
              </a:rPr>
              <a:t>include </a:t>
            </a:r>
            <a:r>
              <a:rPr lang="en-US" altLang="zh-CN" sz="2800" dirty="0" err="1">
                <a:solidFill>
                  <a:srgbClr val="0070C0"/>
                </a:solidFill>
                <a:latin typeface="+mn-ea"/>
                <a:ea typeface="+mn-ea"/>
              </a:rPr>
              <a:t>Makefile.local</a:t>
            </a:r>
            <a:endParaRPr lang="en-US" altLang="zh-CN" sz="2800" dirty="0">
              <a:solidFill>
                <a:srgbClr val="0070C0"/>
              </a:solidFill>
              <a:latin typeface="+mn-ea"/>
              <a:ea typeface="+mn-ea"/>
            </a:endParaRPr>
          </a:p>
          <a:p>
            <a:pPr lvl="2" eaLnBrk="1" hangingPunct="1">
              <a:lnSpc>
                <a:spcPct val="90000"/>
              </a:lnSpc>
              <a:buFont typeface="Wingdings" panose="05000000000000000000" pitchFamily="2" charset="2"/>
              <a:buNone/>
              <a:defRPr/>
            </a:pPr>
            <a:r>
              <a:rPr lang="en-US" altLang="zh-CN" sz="2800" dirty="0">
                <a:solidFill>
                  <a:srgbClr val="0070C0"/>
                </a:solidFill>
                <a:latin typeface="+mn-ea"/>
                <a:ea typeface="+mn-ea"/>
              </a:rPr>
              <a:t>include ../</a:t>
            </a:r>
            <a:r>
              <a:rPr lang="en-US" altLang="zh-CN" sz="2800" dirty="0" err="1">
                <a:solidFill>
                  <a:srgbClr val="0070C0"/>
                </a:solidFill>
                <a:latin typeface="+mn-ea"/>
                <a:ea typeface="+mn-ea"/>
              </a:rPr>
              <a:t>Makefile.common</a:t>
            </a:r>
            <a:endParaRPr lang="en-US" altLang="zh-CN" sz="2800" dirty="0">
              <a:solidFill>
                <a:srgbClr val="0070C0"/>
              </a:solidFill>
              <a:latin typeface="+mn-ea"/>
              <a:ea typeface="+mn-ea"/>
            </a:endParaRPr>
          </a:p>
          <a:p>
            <a:pPr>
              <a:defRPr/>
            </a:pPr>
            <a:endParaRPr lang="zh-CN" altLang="en-US" sz="2000" dirty="0">
              <a:latin typeface="+mn-ea"/>
              <a:ea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1981200" y="277814"/>
            <a:ext cx="8229600" cy="655637"/>
          </a:xfrm>
        </p:spPr>
        <p:txBody>
          <a:bodyPr/>
          <a:lstStyle/>
          <a:p>
            <a:pPr eaLnBrk="1" hangingPunct="1"/>
            <a:r>
              <a:rPr lang="en-US" altLang="zh-CN">
                <a:ea typeface="宋体" pitchFamily="2" charset="-122"/>
              </a:rPr>
              <a:t> </a:t>
            </a:r>
            <a:r>
              <a:rPr lang="en-US" altLang="zh-CN" b="1">
                <a:solidFill>
                  <a:srgbClr val="0070C0"/>
                </a:solidFill>
                <a:latin typeface="Comic Sans MS" pitchFamily="66" charset="0"/>
                <a:ea typeface="宋体" pitchFamily="2" charset="-122"/>
              </a:rPr>
              <a:t>Makefile.local</a:t>
            </a:r>
            <a:r>
              <a:rPr lang="zh-CN" altLang="en-US">
                <a:ea typeface="宋体" pitchFamily="2" charset="-122"/>
              </a:rPr>
              <a:t>（</a:t>
            </a:r>
            <a:r>
              <a:rPr lang="en-US" altLang="zh-CN">
                <a:ea typeface="宋体" pitchFamily="2" charset="-122"/>
              </a:rPr>
              <a:t>/threads</a:t>
            </a:r>
            <a:r>
              <a:rPr lang="zh-CN" altLang="en-US">
                <a:ea typeface="宋体" pitchFamily="2" charset="-122"/>
              </a:rPr>
              <a:t>）</a:t>
            </a:r>
            <a:endParaRPr lang="en-US" altLang="zh-CN">
              <a:ea typeface="宋体" pitchFamily="2" charset="-122"/>
            </a:endParaRPr>
          </a:p>
        </p:txBody>
      </p:sp>
      <p:sp>
        <p:nvSpPr>
          <p:cNvPr id="40965" name="Rectangle 3"/>
          <p:cNvSpPr>
            <a:spLocks noGrp="1" noChangeArrowheads="1"/>
          </p:cNvSpPr>
          <p:nvPr>
            <p:ph type="body" idx="1"/>
          </p:nvPr>
        </p:nvSpPr>
        <p:spPr>
          <a:xfrm>
            <a:off x="1981200" y="893763"/>
            <a:ext cx="8886092" cy="5256213"/>
          </a:xfrm>
        </p:spPr>
        <p:txBody>
          <a:bodyPr/>
          <a:lstStyle/>
          <a:p>
            <a:pPr eaLnBrk="1" hangingPunct="1">
              <a:lnSpc>
                <a:spcPct val="80000"/>
              </a:lnSpc>
              <a:buFont typeface="Wingdings" pitchFamily="2" charset="2"/>
              <a:buNone/>
            </a:pPr>
            <a:r>
              <a:rPr lang="en-US" altLang="zh-CN" sz="2500">
                <a:latin typeface="Baskerville Old Face" pitchFamily="18" charset="0"/>
                <a:ea typeface="宋体" pitchFamily="2" charset="-122"/>
              </a:rPr>
              <a:t>defines macros: </a:t>
            </a:r>
          </a:p>
          <a:p>
            <a:pPr eaLnBrk="1" hangingPunct="1">
              <a:lnSpc>
                <a:spcPct val="80000"/>
              </a:lnSpc>
              <a:buFont typeface="Wingdings" pitchFamily="2" charset="2"/>
              <a:buNone/>
            </a:pPr>
            <a:r>
              <a:rPr lang="en-US" altLang="zh-CN" sz="2100">
                <a:latin typeface="Comic Sans MS" pitchFamily="66" charset="0"/>
                <a:ea typeface="宋体" pitchFamily="2" charset="-122"/>
              </a:rPr>
              <a:t>		SFILES</a:t>
            </a:r>
            <a:r>
              <a:rPr lang="zh-CN" altLang="en-US" sz="2100">
                <a:latin typeface="Comic Sans MS" pitchFamily="66" charset="0"/>
                <a:ea typeface="宋体" pitchFamily="2" charset="-122"/>
              </a:rPr>
              <a:t>，</a:t>
            </a:r>
            <a:r>
              <a:rPr lang="en-US" altLang="zh-CN" sz="2100">
                <a:latin typeface="Comic Sans MS" pitchFamily="66" charset="0"/>
                <a:ea typeface="宋体" pitchFamily="2" charset="-122"/>
              </a:rPr>
              <a:t>CCFILES, INCPATH </a:t>
            </a:r>
            <a:r>
              <a:rPr lang="en-US" altLang="zh-CN" sz="2100">
                <a:latin typeface="Baskerville Old Face" pitchFamily="18" charset="0"/>
                <a:ea typeface="宋体" pitchFamily="2" charset="-122"/>
              </a:rPr>
              <a:t>and </a:t>
            </a:r>
            <a:r>
              <a:rPr lang="en-US" altLang="zh-CN" sz="2100">
                <a:latin typeface="Comic Sans MS" pitchFamily="66" charset="0"/>
                <a:ea typeface="宋体" pitchFamily="2" charset="-122"/>
              </a:rPr>
              <a:t>DEFINES</a:t>
            </a:r>
          </a:p>
          <a:p>
            <a:pPr eaLnBrk="1" hangingPunct="1">
              <a:lnSpc>
                <a:spcPct val="80000"/>
              </a:lnSpc>
              <a:buFont typeface="Wingdings" pitchFamily="2" charset="2"/>
              <a:buNone/>
            </a:pPr>
            <a:endParaRPr lang="en-US" altLang="zh-CN" sz="1000" i="1">
              <a:solidFill>
                <a:srgbClr val="CC0000"/>
              </a:solidFill>
              <a:latin typeface="Baskerville Old Face" pitchFamily="18" charset="0"/>
              <a:ea typeface="宋体" pitchFamily="2" charset="-122"/>
            </a:endParaRPr>
          </a:p>
          <a:p>
            <a:pPr lvl="1" eaLnBrk="1" hangingPunct="1">
              <a:lnSpc>
                <a:spcPct val="80000"/>
              </a:lnSpc>
              <a:buFont typeface="Wingdings" pitchFamily="2" charset="2"/>
              <a:buNone/>
            </a:pPr>
            <a:r>
              <a:rPr lang="en-US" altLang="zh-CN" sz="1900" i="1">
                <a:solidFill>
                  <a:srgbClr val="0070C0"/>
                </a:solidFill>
                <a:ea typeface="宋体" pitchFamily="2" charset="-122"/>
              </a:rPr>
              <a:t>SFILES = switch$(HOST_LINUX).s</a:t>
            </a:r>
          </a:p>
          <a:p>
            <a:pPr lvl="1" eaLnBrk="1" hangingPunct="1">
              <a:lnSpc>
                <a:spcPct val="80000"/>
              </a:lnSpc>
              <a:buFont typeface="Wingdings" pitchFamily="2" charset="2"/>
              <a:buNone/>
            </a:pPr>
            <a:r>
              <a:rPr lang="en-US" altLang="zh-CN" sz="1900" i="1">
                <a:solidFill>
                  <a:srgbClr val="CC0000"/>
                </a:solidFill>
                <a:ea typeface="宋体" pitchFamily="2" charset="-122"/>
              </a:rPr>
              <a:t> </a:t>
            </a:r>
            <a:r>
              <a:rPr lang="en-US" altLang="zh-CN" sz="1900" i="1">
                <a:solidFill>
                  <a:srgbClr val="0070C0"/>
                </a:solidFill>
                <a:ea typeface="宋体" pitchFamily="2" charset="-122"/>
              </a:rPr>
              <a:t>CCFILES =   </a:t>
            </a:r>
            <a:r>
              <a:rPr lang="en-US" altLang="zh-CN" sz="1900" i="1">
                <a:solidFill>
                  <a:srgbClr val="002060"/>
                </a:solidFill>
                <a:ea typeface="宋体" pitchFamily="2" charset="-122"/>
              </a:rPr>
              <a:t>main.cc\	</a:t>
            </a:r>
          </a:p>
          <a:p>
            <a:pPr lvl="1" eaLnBrk="1" hangingPunct="1">
              <a:lnSpc>
                <a:spcPct val="80000"/>
              </a:lnSpc>
              <a:buFont typeface="Wingdings" pitchFamily="2" charset="2"/>
              <a:buNone/>
            </a:pPr>
            <a:r>
              <a:rPr lang="en-US" altLang="zh-CN" sz="1900" i="1">
                <a:solidFill>
                  <a:srgbClr val="CC0000"/>
                </a:solidFill>
                <a:ea typeface="宋体" pitchFamily="2" charset="-122"/>
              </a:rPr>
              <a:t>			</a:t>
            </a:r>
            <a:r>
              <a:rPr lang="en-US" altLang="zh-CN" sz="1900" i="1">
                <a:solidFill>
                  <a:srgbClr val="0070C0"/>
                </a:solidFill>
                <a:ea typeface="宋体" pitchFamily="2" charset="-122"/>
              </a:rPr>
              <a:t>list.cc\	</a:t>
            </a:r>
          </a:p>
          <a:p>
            <a:pPr lvl="1" eaLnBrk="1" hangingPunct="1">
              <a:lnSpc>
                <a:spcPct val="80000"/>
              </a:lnSpc>
              <a:buFont typeface="Wingdings" pitchFamily="2" charset="2"/>
              <a:buNone/>
            </a:pPr>
            <a:r>
              <a:rPr lang="en-US" altLang="zh-CN" sz="1900" i="1">
                <a:solidFill>
                  <a:srgbClr val="0070C0"/>
                </a:solidFill>
                <a:ea typeface="宋体" pitchFamily="2" charset="-122"/>
              </a:rPr>
              <a:t>			scheduler.cc\	</a:t>
            </a:r>
          </a:p>
          <a:p>
            <a:pPr lvl="1" eaLnBrk="1" hangingPunct="1">
              <a:lnSpc>
                <a:spcPct val="80000"/>
              </a:lnSpc>
              <a:buFont typeface="Wingdings" pitchFamily="2" charset="2"/>
              <a:buNone/>
            </a:pPr>
            <a:r>
              <a:rPr lang="en-US" altLang="zh-CN" sz="1900" i="1">
                <a:solidFill>
                  <a:srgbClr val="0070C0"/>
                </a:solidFill>
                <a:ea typeface="宋体" pitchFamily="2" charset="-122"/>
              </a:rPr>
              <a:t>			synch.cc\	</a:t>
            </a:r>
          </a:p>
          <a:p>
            <a:pPr lvl="1" eaLnBrk="1" hangingPunct="1">
              <a:lnSpc>
                <a:spcPct val="80000"/>
              </a:lnSpc>
              <a:buFont typeface="Wingdings" pitchFamily="2" charset="2"/>
              <a:buNone/>
            </a:pPr>
            <a:r>
              <a:rPr lang="en-US" altLang="zh-CN" sz="1900" i="1">
                <a:solidFill>
                  <a:srgbClr val="0070C0"/>
                </a:solidFill>
                <a:ea typeface="宋体" pitchFamily="2" charset="-122"/>
              </a:rPr>
              <a:t>			synchlist.cc\	</a:t>
            </a:r>
          </a:p>
          <a:p>
            <a:pPr lvl="1" eaLnBrk="1" hangingPunct="1">
              <a:lnSpc>
                <a:spcPct val="80000"/>
              </a:lnSpc>
              <a:buFont typeface="Wingdings" pitchFamily="2" charset="2"/>
              <a:buNone/>
            </a:pPr>
            <a:r>
              <a:rPr lang="en-US" altLang="zh-CN" sz="1900" i="1">
                <a:solidFill>
                  <a:srgbClr val="0070C0"/>
                </a:solidFill>
                <a:ea typeface="宋体" pitchFamily="2" charset="-122"/>
              </a:rPr>
              <a:t>			system.cc\	</a:t>
            </a:r>
          </a:p>
          <a:p>
            <a:pPr lvl="1" eaLnBrk="1" hangingPunct="1">
              <a:lnSpc>
                <a:spcPct val="80000"/>
              </a:lnSpc>
              <a:buFont typeface="Wingdings" pitchFamily="2" charset="2"/>
              <a:buNone/>
            </a:pPr>
            <a:r>
              <a:rPr lang="en-US" altLang="zh-CN" sz="1900" i="1">
                <a:solidFill>
                  <a:srgbClr val="0070C0"/>
                </a:solidFill>
                <a:ea typeface="宋体" pitchFamily="2" charset="-122"/>
              </a:rPr>
              <a:t>			thread.cc\	</a:t>
            </a:r>
          </a:p>
          <a:p>
            <a:pPr lvl="1" eaLnBrk="1" hangingPunct="1">
              <a:lnSpc>
                <a:spcPct val="80000"/>
              </a:lnSpc>
              <a:buFont typeface="Wingdings" pitchFamily="2" charset="2"/>
              <a:buNone/>
            </a:pPr>
            <a:r>
              <a:rPr lang="en-US" altLang="zh-CN" sz="1900" i="1">
                <a:solidFill>
                  <a:srgbClr val="0070C0"/>
                </a:solidFill>
                <a:ea typeface="宋体" pitchFamily="2" charset="-122"/>
              </a:rPr>
              <a:t>			utility.cc\	</a:t>
            </a:r>
          </a:p>
          <a:p>
            <a:pPr lvl="1" eaLnBrk="1" hangingPunct="1">
              <a:lnSpc>
                <a:spcPct val="80000"/>
              </a:lnSpc>
              <a:buFont typeface="Wingdings" pitchFamily="2" charset="2"/>
              <a:buNone/>
            </a:pPr>
            <a:r>
              <a:rPr lang="en-US" altLang="zh-CN" sz="1900" i="1">
                <a:solidFill>
                  <a:srgbClr val="CC0000"/>
                </a:solidFill>
                <a:ea typeface="宋体" pitchFamily="2" charset="-122"/>
              </a:rPr>
              <a:t>			</a:t>
            </a:r>
            <a:r>
              <a:rPr lang="en-US" altLang="zh-CN" sz="1900" i="1">
                <a:solidFill>
                  <a:srgbClr val="002060"/>
                </a:solidFill>
                <a:ea typeface="宋体" pitchFamily="2" charset="-122"/>
              </a:rPr>
              <a:t>threadtest.cc\	</a:t>
            </a:r>
          </a:p>
          <a:p>
            <a:pPr lvl="1" eaLnBrk="1" hangingPunct="1">
              <a:lnSpc>
                <a:spcPct val="80000"/>
              </a:lnSpc>
              <a:buFont typeface="Wingdings" pitchFamily="2" charset="2"/>
              <a:buNone/>
            </a:pPr>
            <a:r>
              <a:rPr lang="en-US" altLang="zh-CN" sz="1900" i="1">
                <a:solidFill>
                  <a:srgbClr val="002060"/>
                </a:solidFill>
                <a:ea typeface="宋体" pitchFamily="2" charset="-122"/>
              </a:rPr>
              <a:t>			synchtest.cc\</a:t>
            </a:r>
            <a:r>
              <a:rPr lang="en-US" altLang="zh-CN" sz="1900" i="1">
                <a:solidFill>
                  <a:srgbClr val="CC0000"/>
                </a:solidFill>
                <a:ea typeface="宋体" pitchFamily="2" charset="-122"/>
              </a:rPr>
              <a:t>	</a:t>
            </a:r>
          </a:p>
          <a:p>
            <a:pPr lvl="1" eaLnBrk="1" hangingPunct="1">
              <a:lnSpc>
                <a:spcPct val="80000"/>
              </a:lnSpc>
              <a:buFont typeface="Wingdings" pitchFamily="2" charset="2"/>
              <a:buNone/>
            </a:pPr>
            <a:r>
              <a:rPr lang="en-US" altLang="zh-CN" sz="1900" i="1">
                <a:solidFill>
                  <a:srgbClr val="CC0000"/>
                </a:solidFill>
                <a:ea typeface="宋体" pitchFamily="2" charset="-122"/>
              </a:rPr>
              <a:t>			</a:t>
            </a:r>
            <a:r>
              <a:rPr lang="en-US" altLang="zh-CN" sz="1900" i="1">
                <a:solidFill>
                  <a:srgbClr val="0070C0"/>
                </a:solidFill>
                <a:ea typeface="宋体" pitchFamily="2" charset="-122"/>
              </a:rPr>
              <a:t>interrupt.cc\	</a:t>
            </a:r>
          </a:p>
          <a:p>
            <a:pPr lvl="1" eaLnBrk="1" hangingPunct="1">
              <a:lnSpc>
                <a:spcPct val="80000"/>
              </a:lnSpc>
              <a:buFont typeface="Wingdings" pitchFamily="2" charset="2"/>
              <a:buNone/>
            </a:pPr>
            <a:r>
              <a:rPr lang="en-US" altLang="zh-CN" sz="1900" i="1">
                <a:solidFill>
                  <a:srgbClr val="0070C0"/>
                </a:solidFill>
                <a:ea typeface="宋体" pitchFamily="2" charset="-122"/>
              </a:rPr>
              <a:t>			sysdep.cc\	</a:t>
            </a:r>
          </a:p>
          <a:p>
            <a:pPr lvl="1" eaLnBrk="1" hangingPunct="1">
              <a:lnSpc>
                <a:spcPct val="80000"/>
              </a:lnSpc>
              <a:buFont typeface="Wingdings" pitchFamily="2" charset="2"/>
              <a:buNone/>
            </a:pPr>
            <a:r>
              <a:rPr lang="en-US" altLang="zh-CN" sz="1900" i="1">
                <a:solidFill>
                  <a:srgbClr val="0070C0"/>
                </a:solidFill>
                <a:ea typeface="宋体" pitchFamily="2" charset="-122"/>
              </a:rPr>
              <a:t>			stats.cc\	</a:t>
            </a:r>
          </a:p>
          <a:p>
            <a:pPr lvl="1" eaLnBrk="1" hangingPunct="1">
              <a:lnSpc>
                <a:spcPct val="80000"/>
              </a:lnSpc>
              <a:buFont typeface="Wingdings" pitchFamily="2" charset="2"/>
              <a:buNone/>
            </a:pPr>
            <a:r>
              <a:rPr lang="en-US" altLang="zh-CN" sz="1900" i="1">
                <a:solidFill>
                  <a:srgbClr val="0070C0"/>
                </a:solidFill>
                <a:ea typeface="宋体" pitchFamily="2" charset="-122"/>
              </a:rPr>
              <a:t>			timer.cc</a:t>
            </a:r>
            <a:endParaRPr lang="en-US" altLang="zh-CN" sz="1800" i="1">
              <a:solidFill>
                <a:srgbClr val="0070C0"/>
              </a:solidFill>
              <a:ea typeface="宋体" pitchFamily="2" charset="-122"/>
            </a:endParaRPr>
          </a:p>
        </p:txBody>
      </p:sp>
      <p:sp>
        <p:nvSpPr>
          <p:cNvPr id="40966" name="矩形 1"/>
          <p:cNvSpPr>
            <a:spLocks noChangeArrowheads="1"/>
          </p:cNvSpPr>
          <p:nvPr/>
        </p:nvSpPr>
        <p:spPr bwMode="auto">
          <a:xfrm>
            <a:off x="6424246" y="5589589"/>
            <a:ext cx="45720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i="1">
                <a:solidFill>
                  <a:schemeClr val="tx1"/>
                </a:solidFill>
                <a:latin typeface="Arial" charset="0"/>
                <a:ea typeface="宋体" pitchFamily="2" charset="-122"/>
              </a:defRPr>
            </a:lvl1pPr>
            <a:lvl2pPr>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lvl="1" eaLnBrk="1" hangingPunct="1">
              <a:lnSpc>
                <a:spcPct val="80000"/>
              </a:lnSpc>
              <a:buFont typeface="Wingdings" pitchFamily="2" charset="2"/>
              <a:buNone/>
            </a:pPr>
            <a:r>
              <a:rPr lang="en-US" altLang="zh-CN" sz="1900">
                <a:solidFill>
                  <a:srgbClr val="0070C0"/>
                </a:solidFill>
              </a:rPr>
              <a:t>INCPATH += -I../threads -I../machine</a:t>
            </a:r>
          </a:p>
          <a:p>
            <a:pPr lvl="1" eaLnBrk="1" hangingPunct="1">
              <a:lnSpc>
                <a:spcPct val="80000"/>
              </a:lnSpc>
              <a:buFont typeface="Wingdings" pitchFamily="2" charset="2"/>
              <a:buNone/>
            </a:pPr>
            <a:r>
              <a:rPr lang="en-US" altLang="zh-CN" sz="1900">
                <a:solidFill>
                  <a:srgbClr val="0070C0"/>
                </a:solidFill>
              </a:rPr>
              <a:t>DEFINES += -DTHREADS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8197" name="Rectangle 3"/>
          <p:cNvSpPr>
            <a:spLocks noGrp="1" noChangeArrowheads="1"/>
          </p:cNvSpPr>
          <p:nvPr>
            <p:ph type="body" idx="1"/>
          </p:nvPr>
        </p:nvSpPr>
        <p:spPr/>
        <p:txBody>
          <a:bodyPr/>
          <a:lstStyle/>
          <a:p>
            <a:pPr eaLnBrk="1" hangingPunct="1"/>
            <a:r>
              <a:rPr lang="en-US" altLang="zh-CN" sz="3600" b="1">
                <a:solidFill>
                  <a:srgbClr val="0070C0"/>
                </a:solidFill>
                <a:cs typeface="Times New Roman" pitchFamily="18" charset="0"/>
              </a:rPr>
              <a:t>gcc</a:t>
            </a:r>
            <a:r>
              <a:rPr lang="zh-CN" altLang="en-US" sz="3600">
                <a:cs typeface="Times New Roman" pitchFamily="18" charset="0"/>
              </a:rPr>
              <a:t>（</a:t>
            </a:r>
            <a:r>
              <a:rPr lang="en-US" altLang="zh-CN" sz="3600">
                <a:cs typeface="Times New Roman" pitchFamily="18" charset="0"/>
              </a:rPr>
              <a:t>GNU Compiler Collection</a:t>
            </a:r>
            <a:r>
              <a:rPr lang="zh-CN" altLang="en-US" sz="3600">
                <a:cs typeface="Times New Roman" pitchFamily="18" charset="0"/>
              </a:rPr>
              <a:t>）是</a:t>
            </a:r>
            <a:r>
              <a:rPr lang="en-US" altLang="zh-CN" sz="3600">
                <a:cs typeface="Times New Roman" pitchFamily="18" charset="0"/>
              </a:rPr>
              <a:t>GNU</a:t>
            </a:r>
            <a:r>
              <a:rPr lang="zh-CN" altLang="en-US" sz="3600">
                <a:cs typeface="Times New Roman" pitchFamily="18" charset="0"/>
              </a:rPr>
              <a:t>推出的功能强大、性能优越的多平台编译器，是</a:t>
            </a:r>
            <a:r>
              <a:rPr lang="en-US" altLang="zh-CN" sz="3600">
                <a:cs typeface="Times New Roman" pitchFamily="18" charset="0"/>
              </a:rPr>
              <a:t>GNU</a:t>
            </a:r>
            <a:r>
              <a:rPr lang="zh-CN" altLang="en-US" sz="3600">
                <a:cs typeface="Times New Roman" pitchFamily="18" charset="0"/>
              </a:rPr>
              <a:t>的代表作品之一</a:t>
            </a:r>
          </a:p>
          <a:p>
            <a:pPr eaLnBrk="1" hangingPunct="1"/>
            <a:r>
              <a:rPr lang="en-US" altLang="zh-CN" sz="3600" b="1">
                <a:solidFill>
                  <a:srgbClr val="0070C0"/>
                </a:solidFill>
                <a:cs typeface="Times New Roman" pitchFamily="18" charset="0"/>
              </a:rPr>
              <a:t>gcc</a:t>
            </a:r>
            <a:r>
              <a:rPr lang="zh-CN" altLang="en-US" sz="3600"/>
              <a:t>编译器能将</a:t>
            </a:r>
            <a:r>
              <a:rPr lang="en-US" altLang="zh-CN" sz="3600"/>
              <a:t>C</a:t>
            </a:r>
            <a:r>
              <a:rPr lang="zh-CN" altLang="en-US" sz="3600"/>
              <a:t>、</a:t>
            </a:r>
            <a:r>
              <a:rPr lang="en-US" altLang="zh-CN" sz="3600"/>
              <a:t>C++</a:t>
            </a:r>
            <a:r>
              <a:rPr lang="zh-CN" altLang="en-US" sz="3600"/>
              <a:t>语言源程序、汇编程序和目标程序编译、链接成可执行文件</a:t>
            </a:r>
          </a:p>
          <a:p>
            <a:pPr eaLnBrk="1" hangingPunct="1"/>
            <a:r>
              <a:rPr lang="zh-CN" altLang="en-US" sz="3600"/>
              <a:t>与一般的编译器相比，</a:t>
            </a:r>
            <a:r>
              <a:rPr lang="en-US" altLang="zh-CN" sz="3600" b="1">
                <a:solidFill>
                  <a:srgbClr val="0070C0"/>
                </a:solidFill>
              </a:rPr>
              <a:t>gcc</a:t>
            </a:r>
            <a:r>
              <a:rPr lang="zh-CN" altLang="en-US" sz="3600"/>
              <a:t>编译产生的代码的执行效率平均要高</a:t>
            </a:r>
            <a:r>
              <a:rPr lang="en-US" altLang="zh-CN" sz="3600"/>
              <a:t>20%~30%</a:t>
            </a:r>
            <a:r>
              <a:rPr lang="zh-CN" altLang="en-US" sz="360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957388" y="87923"/>
            <a:ext cx="8686800" cy="701064"/>
          </a:xfrm>
        </p:spPr>
        <p:txBody>
          <a:bodyPr/>
          <a:lstStyle/>
          <a:p>
            <a:pPr eaLnBrk="1" hangingPunct="1"/>
            <a:r>
              <a:rPr lang="en-US" altLang="zh-CN" sz="3200" b="1">
                <a:solidFill>
                  <a:srgbClr val="0070C0"/>
                </a:solidFill>
                <a:latin typeface="Comic Sans MS" pitchFamily="66" charset="0"/>
                <a:ea typeface="宋体" pitchFamily="2" charset="-122"/>
              </a:rPr>
              <a:t>Makefile.common</a:t>
            </a:r>
            <a:r>
              <a:rPr lang="zh-CN" altLang="en-US" sz="3200" b="1">
                <a:solidFill>
                  <a:srgbClr val="0070C0"/>
                </a:solidFill>
                <a:latin typeface="Comic Sans MS" pitchFamily="66" charset="0"/>
                <a:ea typeface="宋体" pitchFamily="2" charset="-122"/>
              </a:rPr>
              <a:t>    </a:t>
            </a:r>
            <a:r>
              <a:rPr lang="en-US" altLang="zh-CN" sz="3200" b="1">
                <a:solidFill>
                  <a:srgbClr val="0070C0"/>
                </a:solidFill>
                <a:latin typeface="Comic Sans MS" pitchFamily="66" charset="0"/>
                <a:ea typeface="宋体" pitchFamily="2" charset="-122"/>
              </a:rPr>
              <a:t>-1</a:t>
            </a:r>
            <a:endParaRPr lang="en-US" altLang="zh-CN">
              <a:solidFill>
                <a:srgbClr val="0070C0"/>
              </a:solidFill>
              <a:ea typeface="宋体" pitchFamily="2" charset="-122"/>
            </a:endParaRPr>
          </a:p>
        </p:txBody>
      </p:sp>
      <p:sp>
        <p:nvSpPr>
          <p:cNvPr id="28677" name="Rectangle 3"/>
          <p:cNvSpPr>
            <a:spLocks noGrp="1" noChangeArrowheads="1"/>
          </p:cNvSpPr>
          <p:nvPr>
            <p:ph type="body" idx="1"/>
          </p:nvPr>
        </p:nvSpPr>
        <p:spPr>
          <a:xfrm>
            <a:off x="1239715" y="1093789"/>
            <a:ext cx="9794631" cy="4471987"/>
          </a:xfrm>
        </p:spPr>
        <p:txBody>
          <a:bodyPr/>
          <a:lstStyle/>
          <a:p>
            <a:pPr marL="0" indent="0" eaLnBrk="1" hangingPunct="1">
              <a:buNone/>
              <a:defRPr/>
            </a:pPr>
            <a:r>
              <a:rPr lang="en-US" altLang="zh-CN" sz="3200" i="1" dirty="0">
                <a:solidFill>
                  <a:srgbClr val="0070C0"/>
                </a:solidFill>
                <a:ea typeface="宋体" panose="02010600030101010101" pitchFamily="2" charset="-122"/>
              </a:rPr>
              <a:t>include ../</a:t>
            </a:r>
            <a:r>
              <a:rPr lang="en-US" altLang="zh-CN" sz="3200" i="1" dirty="0" err="1">
                <a:solidFill>
                  <a:srgbClr val="0070C0"/>
                </a:solidFill>
                <a:ea typeface="宋体" panose="02010600030101010101" pitchFamily="2" charset="-122"/>
              </a:rPr>
              <a:t>Makefile.dep</a:t>
            </a:r>
            <a:endParaRPr lang="en-US" altLang="zh-CN" sz="3200" i="1" dirty="0">
              <a:solidFill>
                <a:srgbClr val="0070C0"/>
              </a:solidFill>
              <a:ea typeface="宋体" panose="02010600030101010101" pitchFamily="2" charset="-122"/>
            </a:endParaRPr>
          </a:p>
          <a:p>
            <a:pPr marL="0" indent="0" eaLnBrk="1" hangingPunct="1">
              <a:buNone/>
              <a:defRPr/>
            </a:pPr>
            <a:endParaRPr lang="en-US" altLang="zh-CN" sz="3200" dirty="0">
              <a:ea typeface="宋体" panose="02010600030101010101" pitchFamily="2" charset="-122"/>
            </a:endParaRPr>
          </a:p>
          <a:p>
            <a:pPr eaLnBrk="1" hangingPunct="1">
              <a:defRPr/>
            </a:pPr>
            <a:r>
              <a:rPr lang="en-US" altLang="zh-CN" sz="3200" dirty="0">
                <a:latin typeface="Baskerville Old Face" panose="02020602080505020303" pitchFamily="18" charset="0"/>
                <a:ea typeface="宋体" panose="02010600030101010101" pitchFamily="2" charset="-122"/>
              </a:rPr>
              <a:t>Includes it for the system-dependent definitions of</a:t>
            </a:r>
          </a:p>
          <a:p>
            <a:pPr lvl="1" eaLnBrk="1" hangingPunct="1">
              <a:defRPr/>
            </a:pPr>
            <a:r>
              <a:rPr lang="en-US" altLang="zh-CN" sz="2800" dirty="0">
                <a:latin typeface="Baskerville Old Face" panose="02020602080505020303" pitchFamily="18" charset="0"/>
                <a:ea typeface="隶书" panose="02010509060101010101" pitchFamily="49" charset="-122"/>
              </a:rPr>
              <a:t>macros</a:t>
            </a:r>
            <a:r>
              <a:rPr lang="en-US" altLang="zh-CN" sz="2800" dirty="0">
                <a:ea typeface="宋体" panose="02010600030101010101" pitchFamily="2" charset="-122"/>
              </a:rPr>
              <a:t> </a:t>
            </a:r>
            <a:r>
              <a:rPr lang="en-US" altLang="zh-CN" sz="2800" dirty="0">
                <a:solidFill>
                  <a:srgbClr val="0070C0"/>
                </a:solidFill>
                <a:latin typeface="Comic Sans MS" panose="030F0702030302020204" pitchFamily="66" charset="0"/>
                <a:ea typeface="宋体" panose="02010600030101010101" pitchFamily="2" charset="-122"/>
              </a:rPr>
              <a:t>CPP, CC, LD</a:t>
            </a:r>
            <a:r>
              <a:rPr lang="en-US" altLang="zh-CN" sz="2800" dirty="0">
                <a:solidFill>
                  <a:srgbClr val="0070C0"/>
                </a:solidFill>
                <a:ea typeface="宋体" panose="02010600030101010101" pitchFamily="2" charset="-122"/>
              </a:rPr>
              <a:t> </a:t>
            </a:r>
            <a:r>
              <a:rPr lang="en-US" altLang="zh-CN" sz="2800" dirty="0">
                <a:latin typeface="Baskerville Old Face" panose="02020602080505020303" pitchFamily="18" charset="0"/>
                <a:ea typeface="隶书" panose="02010509060101010101" pitchFamily="49" charset="-122"/>
              </a:rPr>
              <a:t>and</a:t>
            </a:r>
            <a:r>
              <a:rPr lang="en-US" altLang="zh-CN" sz="2800" dirty="0">
                <a:ea typeface="宋体" panose="02010600030101010101" pitchFamily="2" charset="-122"/>
              </a:rPr>
              <a:t> </a:t>
            </a:r>
            <a:r>
              <a:rPr lang="en-US" altLang="zh-CN" sz="2800" dirty="0">
                <a:solidFill>
                  <a:srgbClr val="0070C0"/>
                </a:solidFill>
                <a:latin typeface="Comic Sans MS" panose="030F0702030302020204" pitchFamily="66" charset="0"/>
                <a:ea typeface="宋体" panose="02010600030101010101" pitchFamily="2" charset="-122"/>
              </a:rPr>
              <a:t>AS</a:t>
            </a:r>
            <a:r>
              <a:rPr lang="en-US" altLang="zh-CN" sz="2800" dirty="0">
                <a:ea typeface="宋体" panose="02010600030101010101" pitchFamily="2" charset="-122"/>
              </a:rPr>
              <a:t> </a:t>
            </a:r>
            <a:r>
              <a:rPr lang="en-US" altLang="zh-CN" sz="2800" dirty="0">
                <a:latin typeface="Baskerville Old Face" panose="02020602080505020303" pitchFamily="18" charset="0"/>
                <a:ea typeface="隶书" panose="02010509060101010101" pitchFamily="49" charset="-122"/>
              </a:rPr>
              <a:t>(C Preprocessor, C++ Compiler, C++ Linker and Assembler)</a:t>
            </a:r>
          </a:p>
          <a:p>
            <a:pPr lvl="1" eaLnBrk="1" hangingPunct="1">
              <a:defRPr/>
            </a:pPr>
            <a:r>
              <a:rPr lang="en-US" altLang="zh-CN" sz="2800" dirty="0">
                <a:latin typeface="Baskerville Old Face" panose="02020602080505020303" pitchFamily="18" charset="0"/>
                <a:ea typeface="隶书" panose="02010509060101010101" pitchFamily="49" charset="-122"/>
              </a:rPr>
              <a:t>macros</a:t>
            </a:r>
            <a:r>
              <a:rPr lang="en-US" altLang="zh-CN" sz="2800" dirty="0">
                <a:ea typeface="宋体" panose="02010600030101010101" pitchFamily="2" charset="-122"/>
              </a:rPr>
              <a:t> </a:t>
            </a:r>
            <a:r>
              <a:rPr lang="en-US" altLang="zh-CN" sz="2800" dirty="0">
                <a:solidFill>
                  <a:srgbClr val="0070C0"/>
                </a:solidFill>
                <a:latin typeface="Comic Sans MS" panose="030F0702030302020204" pitchFamily="66" charset="0"/>
                <a:ea typeface="宋体" panose="02010600030101010101" pitchFamily="2" charset="-122"/>
              </a:rPr>
              <a:t>HOST, arch, CPPFLAGS, GCCDIR, LDFLAGS</a:t>
            </a:r>
            <a:r>
              <a:rPr lang="en-US" altLang="zh-CN" sz="2800" dirty="0">
                <a:solidFill>
                  <a:srgbClr val="0070C0"/>
                </a:solidFill>
                <a:ea typeface="宋体" panose="02010600030101010101" pitchFamily="2" charset="-122"/>
              </a:rPr>
              <a:t> </a:t>
            </a:r>
            <a:r>
              <a:rPr lang="en-US" altLang="zh-CN" sz="2800" dirty="0">
                <a:latin typeface="Baskerville Old Face" panose="02020602080505020303" pitchFamily="18" charset="0"/>
                <a:ea typeface="隶书" panose="02010509060101010101" pitchFamily="49" charset="-122"/>
              </a:rPr>
              <a:t>and</a:t>
            </a:r>
            <a:r>
              <a:rPr lang="en-US" altLang="zh-CN" sz="2800" dirty="0">
                <a:ea typeface="宋体" panose="02010600030101010101" pitchFamily="2" charset="-122"/>
              </a:rPr>
              <a:t> </a:t>
            </a:r>
            <a:r>
              <a:rPr lang="en-US" altLang="zh-CN" sz="2800" dirty="0">
                <a:solidFill>
                  <a:srgbClr val="0070C0"/>
                </a:solidFill>
                <a:latin typeface="Comic Sans MS" panose="030F0702030302020204" pitchFamily="66" charset="0"/>
                <a:ea typeface="宋体" panose="02010600030101010101" pitchFamily="2" charset="-122"/>
              </a:rPr>
              <a:t>ASFLAGS</a:t>
            </a:r>
          </a:p>
          <a:p>
            <a:pPr lvl="1" eaLnBrk="1" hangingPunct="1">
              <a:defRPr/>
            </a:pPr>
            <a:r>
              <a:rPr lang="en-US" altLang="zh-CN" sz="2800" dirty="0">
                <a:latin typeface="Baskerville Old Face" panose="02020602080505020303" pitchFamily="18" charset="0"/>
                <a:ea typeface="隶书" panose="02010509060101010101" pitchFamily="49" charset="-122"/>
              </a:rPr>
              <a:t>macros for subdirectories:</a:t>
            </a:r>
            <a:r>
              <a:rPr lang="en-US" altLang="zh-CN" sz="2800" dirty="0">
                <a:ea typeface="宋体" panose="02010600030101010101" pitchFamily="2" charset="-122"/>
              </a:rPr>
              <a:t> </a:t>
            </a:r>
            <a:r>
              <a:rPr lang="en-US" altLang="zh-CN" sz="2800" dirty="0" err="1">
                <a:solidFill>
                  <a:srgbClr val="0070C0"/>
                </a:solidFill>
                <a:latin typeface="Comic Sans MS" panose="030F0702030302020204" pitchFamily="66" charset="0"/>
                <a:ea typeface="宋体" panose="02010600030101010101" pitchFamily="2" charset="-122"/>
              </a:rPr>
              <a:t>arch_dir</a:t>
            </a:r>
            <a:r>
              <a:rPr lang="en-US" altLang="zh-CN" sz="2800" dirty="0">
                <a:solidFill>
                  <a:srgbClr val="0070C0"/>
                </a:solidFill>
                <a:latin typeface="Comic Sans MS" panose="030F0702030302020204" pitchFamily="66" charset="0"/>
                <a:ea typeface="宋体" panose="02010600030101010101" pitchFamily="2" charset="-122"/>
              </a:rPr>
              <a:t>, </a:t>
            </a:r>
            <a:r>
              <a:rPr lang="en-US" altLang="zh-CN" sz="2800" dirty="0" err="1">
                <a:solidFill>
                  <a:srgbClr val="0070C0"/>
                </a:solidFill>
                <a:latin typeface="Comic Sans MS" panose="030F0702030302020204" pitchFamily="66" charset="0"/>
                <a:ea typeface="宋体" panose="02010600030101010101" pitchFamily="2" charset="-122"/>
              </a:rPr>
              <a:t>obj_dir</a:t>
            </a:r>
            <a:r>
              <a:rPr lang="en-US" altLang="zh-CN" sz="2800" dirty="0">
                <a:solidFill>
                  <a:srgbClr val="0070C0"/>
                </a:solidFill>
                <a:latin typeface="Comic Sans MS" panose="030F0702030302020204" pitchFamily="66" charset="0"/>
                <a:ea typeface="宋体" panose="02010600030101010101" pitchFamily="2" charset="-122"/>
              </a:rPr>
              <a:t>, </a:t>
            </a:r>
            <a:r>
              <a:rPr lang="en-US" altLang="zh-CN" sz="2800" dirty="0" err="1">
                <a:solidFill>
                  <a:srgbClr val="0070C0"/>
                </a:solidFill>
                <a:latin typeface="Comic Sans MS" panose="030F0702030302020204" pitchFamily="66" charset="0"/>
                <a:ea typeface="宋体" panose="02010600030101010101" pitchFamily="2" charset="-122"/>
              </a:rPr>
              <a:t>bin_dir</a:t>
            </a:r>
            <a:r>
              <a:rPr lang="en-US" altLang="zh-CN" sz="2800" dirty="0">
                <a:solidFill>
                  <a:srgbClr val="0070C0"/>
                </a:solidFill>
                <a:ea typeface="宋体" panose="02010600030101010101" pitchFamily="2" charset="-122"/>
              </a:rPr>
              <a:t> </a:t>
            </a:r>
            <a:r>
              <a:rPr lang="en-US" altLang="zh-CN" sz="2800" dirty="0">
                <a:latin typeface="Baskerville Old Face" panose="02020602080505020303" pitchFamily="18" charset="0"/>
                <a:ea typeface="隶书" panose="02010509060101010101" pitchFamily="49" charset="-122"/>
              </a:rPr>
              <a:t>and </a:t>
            </a:r>
            <a:r>
              <a:rPr lang="en-US" altLang="zh-CN" sz="2800" dirty="0" err="1">
                <a:solidFill>
                  <a:srgbClr val="0070C0"/>
                </a:solidFill>
                <a:latin typeface="Comic Sans MS" panose="030F0702030302020204" pitchFamily="66" charset="0"/>
                <a:ea typeface="宋体" panose="02010600030101010101" pitchFamily="2" charset="-122"/>
              </a:rPr>
              <a:t>depends_dir</a:t>
            </a:r>
            <a:endParaRPr lang="en-US" altLang="zh-CN" sz="2800" dirty="0">
              <a:solidFill>
                <a:srgbClr val="0070C0"/>
              </a:solidFill>
              <a:latin typeface="Comic Sans MS" panose="030F0702030302020204" pitchFamily="66" charset="0"/>
              <a:ea typeface="宋体" panose="02010600030101010101" pitchFamily="2" charset="-122"/>
            </a:endParaRPr>
          </a:p>
          <a:p>
            <a:pPr eaLnBrk="1" hangingPunct="1">
              <a:defRPr/>
            </a:pPr>
            <a:endParaRPr lang="en-US" altLang="zh-CN" sz="2800" dirty="0">
              <a:solidFill>
                <a:srgbClr val="CC0000"/>
              </a:solidFill>
              <a:latin typeface="Comic Sans MS" panose="030F0702030302020204" pitchFamily="66" charset="0"/>
              <a:ea typeface="宋体" panose="02010600030101010101" pitchFamily="2" charset="-122"/>
            </a:endParaRPr>
          </a:p>
          <a:p>
            <a:pPr eaLnBrk="1" hangingPunct="1">
              <a:defRPr/>
            </a:pPr>
            <a:endParaRPr lang="en-US" altLang="zh-CN" sz="32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body" idx="1"/>
          </p:nvPr>
        </p:nvSpPr>
        <p:spPr>
          <a:xfrm>
            <a:off x="1914525" y="1089025"/>
            <a:ext cx="8362950" cy="4471988"/>
          </a:xfrm>
        </p:spPr>
        <p:txBody>
          <a:bodyPr/>
          <a:lstStyle/>
          <a:p>
            <a:pPr eaLnBrk="1" hangingPunct="1">
              <a:lnSpc>
                <a:spcPct val="90000"/>
              </a:lnSpc>
              <a:defRPr/>
            </a:pPr>
            <a:r>
              <a:rPr lang="en-US" altLang="zh-CN" sz="2800" dirty="0">
                <a:latin typeface="Baskerville Old Face" panose="02020602080505020303" pitchFamily="18" charset="0"/>
                <a:ea typeface="宋体" panose="02010600030101010101" pitchFamily="2" charset="-122"/>
              </a:rPr>
              <a:t>sets</a:t>
            </a:r>
            <a:r>
              <a:rPr lang="en-US" altLang="zh-CN" sz="2800" dirty="0">
                <a:solidFill>
                  <a:srgbClr val="FF0000"/>
                </a:solidFill>
                <a:latin typeface="Baskerville Old Face" panose="02020602080505020303" pitchFamily="18" charset="0"/>
                <a:ea typeface="宋体" panose="02010600030101010101" pitchFamily="2" charset="-122"/>
              </a:rPr>
              <a:t> </a:t>
            </a:r>
            <a:r>
              <a:rPr lang="en-US" altLang="zh-CN" sz="2800" dirty="0" err="1">
                <a:solidFill>
                  <a:srgbClr val="0070C0"/>
                </a:solidFill>
                <a:latin typeface="Comic Sans MS" panose="030F0702030302020204" pitchFamily="66" charset="0"/>
                <a:ea typeface="宋体" panose="02010600030101010101" pitchFamily="2" charset="-122"/>
              </a:rPr>
              <a:t>vpath</a:t>
            </a:r>
            <a:r>
              <a:rPr lang="en-US" altLang="zh-CN" sz="2800" dirty="0">
                <a:solidFill>
                  <a:srgbClr val="FF0000"/>
                </a:solidFill>
                <a:latin typeface="Baskerville Old Face" panose="02020602080505020303" pitchFamily="18" charset="0"/>
                <a:ea typeface="宋体" panose="02010600030101010101" pitchFamily="2" charset="-122"/>
              </a:rPr>
              <a:t> </a:t>
            </a:r>
            <a:r>
              <a:rPr lang="en-US" altLang="zh-CN" sz="2800" dirty="0">
                <a:latin typeface="Baskerville Old Face" panose="02020602080505020303" pitchFamily="18" charset="0"/>
                <a:ea typeface="宋体" panose="02010600030101010101" pitchFamily="2" charset="-122"/>
              </a:rPr>
              <a:t>to find files if they cannot be found in the current directory</a:t>
            </a:r>
          </a:p>
          <a:p>
            <a:pPr eaLnBrk="1" hangingPunct="1">
              <a:lnSpc>
                <a:spcPct val="90000"/>
              </a:lnSpc>
              <a:buFont typeface="Wingdings" pitchFamily="2" charset="2"/>
              <a:buNone/>
              <a:defRPr/>
            </a:pPr>
            <a:r>
              <a:rPr lang="en-US" altLang="zh-CN" sz="2600" i="1" dirty="0">
                <a:ea typeface="宋体" panose="02010600030101010101" pitchFamily="2" charset="-122"/>
              </a:rPr>
              <a:t>	</a:t>
            </a:r>
            <a:r>
              <a:rPr lang="en-US" altLang="zh-CN" sz="1800" i="1" dirty="0" err="1">
                <a:solidFill>
                  <a:srgbClr val="0070C0"/>
                </a:solidFill>
                <a:ea typeface="宋体" panose="02010600030101010101" pitchFamily="2" charset="-122"/>
              </a:rPr>
              <a:t>vpath</a:t>
            </a:r>
            <a:r>
              <a:rPr lang="en-US" altLang="zh-CN" sz="1800" i="1" dirty="0">
                <a:solidFill>
                  <a:srgbClr val="0070C0"/>
                </a:solidFill>
                <a:ea typeface="宋体" panose="02010600030101010101" pitchFamily="2" charset="-122"/>
              </a:rPr>
              <a:t> %.cc ../network</a:t>
            </a:r>
            <a:r>
              <a:rPr lang="en-US" altLang="zh-CN" sz="1800" i="1">
                <a:solidFill>
                  <a:srgbClr val="0070C0"/>
                </a:solidFill>
                <a:ea typeface="宋体" panose="02010600030101010101" pitchFamily="2" charset="-122"/>
              </a:rPr>
              <a:t>:../filesys:../</a:t>
            </a:r>
            <a:r>
              <a:rPr lang="en-US" altLang="zh-CN" sz="1800" i="1" dirty="0" err="1">
                <a:solidFill>
                  <a:srgbClr val="0070C0"/>
                </a:solidFill>
                <a:ea typeface="宋体" panose="02010600030101010101" pitchFamily="2" charset="-122"/>
              </a:rPr>
              <a:t>userprog</a:t>
            </a:r>
            <a:r>
              <a:rPr lang="en-US" altLang="zh-CN" sz="1800" i="1" dirty="0">
                <a:solidFill>
                  <a:srgbClr val="0070C0"/>
                </a:solidFill>
                <a:ea typeface="宋体" panose="02010600030101010101" pitchFamily="2" charset="-122"/>
              </a:rPr>
              <a:t>:../threads:../machine</a:t>
            </a:r>
          </a:p>
          <a:p>
            <a:pPr eaLnBrk="1" hangingPunct="1">
              <a:lnSpc>
                <a:spcPct val="90000"/>
              </a:lnSpc>
              <a:buFont typeface="Wingdings" pitchFamily="2" charset="2"/>
              <a:buNone/>
              <a:defRPr/>
            </a:pPr>
            <a:r>
              <a:rPr lang="en-US" altLang="zh-CN" sz="1800" i="1" dirty="0">
                <a:solidFill>
                  <a:srgbClr val="0070C0"/>
                </a:solidFill>
                <a:ea typeface="宋体" panose="02010600030101010101" pitchFamily="2" charset="-122"/>
              </a:rPr>
              <a:t>	</a:t>
            </a:r>
            <a:r>
              <a:rPr lang="en-US" altLang="zh-CN" sz="1800" i="1" dirty="0" err="1">
                <a:solidFill>
                  <a:srgbClr val="0070C0"/>
                </a:solidFill>
                <a:ea typeface="宋体" panose="02010600030101010101" pitchFamily="2" charset="-122"/>
              </a:rPr>
              <a:t>vpath</a:t>
            </a:r>
            <a:r>
              <a:rPr lang="en-US" altLang="zh-CN" sz="1800" i="1" dirty="0">
                <a:solidFill>
                  <a:srgbClr val="0070C0"/>
                </a:solidFill>
                <a:ea typeface="宋体" panose="02010600030101010101" pitchFamily="2" charset="-122"/>
              </a:rPr>
              <a:t> %.h ../network</a:t>
            </a:r>
            <a:r>
              <a:rPr lang="en-US" altLang="zh-CN" sz="1800" i="1">
                <a:solidFill>
                  <a:srgbClr val="0070C0"/>
                </a:solidFill>
                <a:ea typeface="宋体" panose="02010600030101010101" pitchFamily="2" charset="-122"/>
              </a:rPr>
              <a:t>:../filesys:../</a:t>
            </a:r>
            <a:r>
              <a:rPr lang="en-US" altLang="zh-CN" sz="1800" i="1" dirty="0" err="1">
                <a:solidFill>
                  <a:srgbClr val="0070C0"/>
                </a:solidFill>
                <a:ea typeface="宋体" panose="02010600030101010101" pitchFamily="2" charset="-122"/>
              </a:rPr>
              <a:t>userprog</a:t>
            </a:r>
            <a:r>
              <a:rPr lang="en-US" altLang="zh-CN" sz="1800" i="1" dirty="0">
                <a:solidFill>
                  <a:srgbClr val="0070C0"/>
                </a:solidFill>
                <a:ea typeface="宋体" panose="02010600030101010101" pitchFamily="2" charset="-122"/>
              </a:rPr>
              <a:t>:../threads:../machine</a:t>
            </a:r>
          </a:p>
          <a:p>
            <a:pPr eaLnBrk="1" hangingPunct="1">
              <a:lnSpc>
                <a:spcPct val="90000"/>
              </a:lnSpc>
              <a:buFont typeface="Wingdings" pitchFamily="2" charset="2"/>
              <a:buNone/>
              <a:defRPr/>
            </a:pPr>
            <a:r>
              <a:rPr lang="en-US" altLang="zh-CN" sz="1800" i="1" dirty="0">
                <a:solidFill>
                  <a:srgbClr val="0070C0"/>
                </a:solidFill>
                <a:ea typeface="宋体" panose="02010600030101010101" pitchFamily="2" charset="-122"/>
              </a:rPr>
              <a:t>	</a:t>
            </a:r>
            <a:r>
              <a:rPr lang="en-US" altLang="zh-CN" sz="1800" i="1" dirty="0" err="1">
                <a:solidFill>
                  <a:srgbClr val="0070C0"/>
                </a:solidFill>
                <a:ea typeface="宋体" panose="02010600030101010101" pitchFamily="2" charset="-122"/>
              </a:rPr>
              <a:t>vpath</a:t>
            </a:r>
            <a:r>
              <a:rPr lang="en-US" altLang="zh-CN" sz="1800" i="1" dirty="0">
                <a:solidFill>
                  <a:srgbClr val="0070C0"/>
                </a:solidFill>
                <a:ea typeface="宋体" panose="02010600030101010101" pitchFamily="2" charset="-122"/>
              </a:rPr>
              <a:t> %.s ../network</a:t>
            </a:r>
            <a:r>
              <a:rPr lang="en-US" altLang="zh-CN" sz="1800" i="1">
                <a:solidFill>
                  <a:srgbClr val="0070C0"/>
                </a:solidFill>
                <a:ea typeface="宋体" panose="02010600030101010101" pitchFamily="2" charset="-122"/>
              </a:rPr>
              <a:t>:../filesys:../</a:t>
            </a:r>
            <a:r>
              <a:rPr lang="en-US" altLang="zh-CN" sz="1800" i="1" dirty="0" err="1">
                <a:solidFill>
                  <a:srgbClr val="0070C0"/>
                </a:solidFill>
                <a:ea typeface="宋体" panose="02010600030101010101" pitchFamily="2" charset="-122"/>
              </a:rPr>
              <a:t>userprog</a:t>
            </a:r>
            <a:r>
              <a:rPr lang="en-US" altLang="zh-CN" sz="1800" i="1" dirty="0">
                <a:solidFill>
                  <a:srgbClr val="0070C0"/>
                </a:solidFill>
                <a:ea typeface="宋体" panose="02010600030101010101" pitchFamily="2" charset="-122"/>
              </a:rPr>
              <a:t>:../threads:../machine</a:t>
            </a:r>
          </a:p>
          <a:p>
            <a:pPr eaLnBrk="1" hangingPunct="1">
              <a:lnSpc>
                <a:spcPct val="90000"/>
              </a:lnSpc>
              <a:buFont typeface="Wingdings" pitchFamily="2" charset="2"/>
              <a:buNone/>
              <a:defRPr/>
            </a:pPr>
            <a:endParaRPr lang="en-US" altLang="zh-CN" sz="1800" i="1" dirty="0">
              <a:latin typeface="Comic Sans MS" panose="030F0702030302020204" pitchFamily="66" charset="0"/>
              <a:ea typeface="宋体" panose="02010600030101010101" pitchFamily="2" charset="-122"/>
            </a:endParaRPr>
          </a:p>
          <a:p>
            <a:pPr eaLnBrk="1" hangingPunct="1">
              <a:lnSpc>
                <a:spcPct val="90000"/>
              </a:lnSpc>
              <a:buFont typeface="Wingdings" pitchFamily="2" charset="2"/>
              <a:buNone/>
              <a:defRPr/>
            </a:pPr>
            <a:endParaRPr lang="en-US" altLang="zh-CN" sz="2600" i="1" dirty="0">
              <a:ea typeface="宋体" panose="02010600030101010101" pitchFamily="2" charset="-122"/>
            </a:endParaRPr>
          </a:p>
          <a:p>
            <a:pPr eaLnBrk="1" hangingPunct="1">
              <a:lnSpc>
                <a:spcPct val="90000"/>
              </a:lnSpc>
              <a:defRPr/>
            </a:pPr>
            <a:endParaRPr lang="en-US" altLang="zh-CN" sz="3500" dirty="0">
              <a:ea typeface="宋体" panose="02010600030101010101" pitchFamily="2" charset="-122"/>
            </a:endParaRPr>
          </a:p>
          <a:p>
            <a:pPr eaLnBrk="1" hangingPunct="1">
              <a:lnSpc>
                <a:spcPct val="90000"/>
              </a:lnSpc>
              <a:defRPr/>
            </a:pPr>
            <a:r>
              <a:rPr lang="en-US" altLang="zh-CN" sz="2800" dirty="0">
                <a:latin typeface="Baskerville Old Face" panose="02020602080505020303" pitchFamily="18" charset="0"/>
                <a:ea typeface="宋体" panose="02010600030101010101" pitchFamily="2" charset="-122"/>
              </a:rPr>
              <a:t>defines </a:t>
            </a:r>
            <a:r>
              <a:rPr lang="en-US" altLang="zh-CN" sz="2800" dirty="0">
                <a:solidFill>
                  <a:srgbClr val="0070C0"/>
                </a:solidFill>
                <a:latin typeface="Comic Sans MS" panose="030F0702030302020204" pitchFamily="66" charset="0"/>
                <a:ea typeface="宋体" panose="02010600030101010101" pitchFamily="2" charset="-122"/>
              </a:rPr>
              <a:t>CFLAGS</a:t>
            </a:r>
            <a:r>
              <a:rPr lang="en-US" altLang="zh-CN" sz="2800" dirty="0">
                <a:latin typeface="Baskerville Old Face" panose="02020602080505020303" pitchFamily="18" charset="0"/>
                <a:ea typeface="宋体" panose="02010600030101010101" pitchFamily="2" charset="-122"/>
              </a:rPr>
              <a:t> to be used as the compiling flags for </a:t>
            </a:r>
            <a:r>
              <a:rPr lang="en-US" altLang="zh-CN" sz="2800" dirty="0">
                <a:solidFill>
                  <a:srgbClr val="0070C0"/>
                </a:solidFill>
                <a:latin typeface="Comic Sans MS" panose="030F0702030302020204" pitchFamily="66" charset="0"/>
                <a:ea typeface="宋体" panose="02010600030101010101" pitchFamily="2" charset="-122"/>
              </a:rPr>
              <a:t>g++</a:t>
            </a:r>
          </a:p>
          <a:p>
            <a:pPr eaLnBrk="1" hangingPunct="1">
              <a:lnSpc>
                <a:spcPct val="90000"/>
              </a:lnSpc>
              <a:buFont typeface="Wingdings" pitchFamily="2" charset="2"/>
              <a:buNone/>
              <a:defRPr/>
            </a:pPr>
            <a:r>
              <a:rPr lang="en-US" altLang="zh-CN" sz="2200" dirty="0">
                <a:ea typeface="宋体" panose="02010600030101010101" pitchFamily="2" charset="-122"/>
              </a:rPr>
              <a:t>	</a:t>
            </a:r>
            <a:r>
              <a:rPr lang="en-US" altLang="zh-CN" sz="1600" i="1" dirty="0">
                <a:solidFill>
                  <a:srgbClr val="0070C0"/>
                </a:solidFill>
                <a:latin typeface="+mn-ea"/>
              </a:rPr>
              <a:t>CFLAGS = -g -Wall -</a:t>
            </a:r>
            <a:r>
              <a:rPr lang="en-US" altLang="zh-CN" sz="1600" i="1" dirty="0" err="1">
                <a:solidFill>
                  <a:srgbClr val="0070C0"/>
                </a:solidFill>
                <a:latin typeface="+mn-ea"/>
              </a:rPr>
              <a:t>Wshadow</a:t>
            </a:r>
            <a:r>
              <a:rPr lang="en-US" altLang="zh-CN" sz="1600" i="1" dirty="0">
                <a:solidFill>
                  <a:srgbClr val="0070C0"/>
                </a:solidFill>
                <a:latin typeface="+mn-ea"/>
              </a:rPr>
              <a:t> $(INCPATH) $(DEFINES) $(HOST) -DCH</a:t>
            </a:r>
            <a:r>
              <a:rPr lang="en-US" altLang="zh-CN" sz="1600" dirty="0">
                <a:solidFill>
                  <a:srgbClr val="0070C0"/>
                </a:solidFill>
                <a:latin typeface="+mn-ea"/>
              </a:rPr>
              <a:t>ANGED</a:t>
            </a:r>
          </a:p>
          <a:p>
            <a:pPr eaLnBrk="1" hangingPunct="1">
              <a:lnSpc>
                <a:spcPct val="90000"/>
              </a:lnSpc>
              <a:defRPr/>
            </a:pPr>
            <a:endParaRPr lang="en-US" altLang="zh-CN" sz="1600" dirty="0">
              <a:latin typeface="Comic Sans MS" panose="030F0702030302020204" pitchFamily="66" charset="0"/>
              <a:ea typeface="宋体" panose="02010600030101010101" pitchFamily="2" charset="-122"/>
            </a:endParaRPr>
          </a:p>
        </p:txBody>
      </p:sp>
      <p:sp>
        <p:nvSpPr>
          <p:cNvPr id="43013" name="AutoShape 5"/>
          <p:cNvSpPr>
            <a:spLocks noChangeArrowheads="1"/>
          </p:cNvSpPr>
          <p:nvPr/>
        </p:nvSpPr>
        <p:spPr bwMode="auto">
          <a:xfrm>
            <a:off x="2146300" y="3141663"/>
            <a:ext cx="8064500" cy="1008062"/>
          </a:xfrm>
          <a:prstGeom prst="roundRect">
            <a:avLst>
              <a:gd name="adj" fmla="val 16667"/>
            </a:avLst>
          </a:prstGeom>
          <a:solidFill>
            <a:schemeClr val="accent1"/>
          </a:solidFill>
          <a:ln w="9525">
            <a:solidFill>
              <a:schemeClr val="tx1"/>
            </a:solidFill>
            <a:round/>
            <a:headEnd/>
            <a:tailEnd/>
          </a:ln>
        </p:spPr>
        <p:txBody>
          <a:bodyPr tIns="118800"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en-US" altLang="zh-CN" sz="2000" i="0">
                <a:latin typeface="Comic Sans MS" pitchFamily="66" charset="0"/>
              </a:rPr>
              <a:t>vpath</a:t>
            </a:r>
            <a:r>
              <a:rPr lang="zh-CN" altLang="en-US" sz="2000" i="0"/>
              <a:t>是</a:t>
            </a:r>
            <a:r>
              <a:rPr lang="en-US" altLang="zh-CN" sz="2000" i="0">
                <a:latin typeface="Comic Sans MS" pitchFamily="66" charset="0"/>
                <a:ea typeface="楷体_GB2312" pitchFamily="49" charset="-122"/>
              </a:rPr>
              <a:t>makefile</a:t>
            </a:r>
            <a:r>
              <a:rPr lang="zh-CN" altLang="en-US" sz="2000" i="0">
                <a:latin typeface="方正舒体" pitchFamily="2" charset="-122"/>
                <a:ea typeface="方正舒体" pitchFamily="2" charset="-122"/>
              </a:rPr>
              <a:t>中的特殊变量，如果没有这个变量，</a:t>
            </a:r>
            <a:r>
              <a:rPr lang="en-US" altLang="zh-CN" sz="2000" i="0">
                <a:latin typeface="Comic Sans MS" pitchFamily="66" charset="0"/>
                <a:ea typeface="方正舒体" pitchFamily="2" charset="-122"/>
              </a:rPr>
              <a:t>make</a:t>
            </a:r>
            <a:r>
              <a:rPr lang="zh-CN" altLang="en-US" sz="2000" i="0">
                <a:latin typeface="方正舒体" pitchFamily="2" charset="-122"/>
                <a:ea typeface="方正舒体" pitchFamily="2" charset="-122"/>
              </a:rPr>
              <a:t>只会在当前路径寻找相关文件，定义后，当前路径找不到就到指定路径下找。</a:t>
            </a:r>
          </a:p>
          <a:p>
            <a:pPr algn="ctr" eaLnBrk="1" hangingPunct="1">
              <a:spcBef>
                <a:spcPct val="0"/>
              </a:spcBef>
              <a:buClrTx/>
              <a:buSzTx/>
              <a:buFontTx/>
              <a:buNone/>
            </a:pPr>
            <a:endParaRPr lang="en-US" altLang="zh-CN" sz="2000"/>
          </a:p>
        </p:txBody>
      </p:sp>
      <p:sp>
        <p:nvSpPr>
          <p:cNvPr id="43014" name="标题 2"/>
          <p:cNvSpPr>
            <a:spLocks noGrp="1"/>
          </p:cNvSpPr>
          <p:nvPr>
            <p:ph type="title"/>
          </p:nvPr>
        </p:nvSpPr>
        <p:spPr/>
        <p:txBody>
          <a:bodyPr/>
          <a:lstStyle/>
          <a:p>
            <a:r>
              <a:rPr lang="en-US" altLang="zh-CN" b="1">
                <a:solidFill>
                  <a:srgbClr val="0070C0"/>
                </a:solidFill>
                <a:latin typeface="Comic Sans MS" pitchFamily="66" charset="0"/>
                <a:ea typeface="宋体" pitchFamily="2" charset="-122"/>
              </a:rPr>
              <a:t>../Makefile.common  -2</a:t>
            </a:r>
            <a:endParaRPr lang="zh-CN" altLang="en-US">
              <a:solidFill>
                <a:srgbClr val="0070C0"/>
              </a:solidFill>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zh-CN" b="1">
                <a:solidFill>
                  <a:srgbClr val="0070C0"/>
                </a:solidFill>
                <a:latin typeface="Comic Sans MS" pitchFamily="66" charset="0"/>
                <a:ea typeface="宋体" pitchFamily="2" charset="-122"/>
              </a:rPr>
              <a:t>../Makefile.common  -3</a:t>
            </a:r>
            <a:endParaRPr lang="en-US" altLang="zh-CN">
              <a:solidFill>
                <a:srgbClr val="0070C0"/>
              </a:solidFill>
              <a:ea typeface="宋体" pitchFamily="2" charset="-122"/>
            </a:endParaRPr>
          </a:p>
        </p:txBody>
      </p:sp>
      <p:sp>
        <p:nvSpPr>
          <p:cNvPr id="44037" name="Rectangle 3"/>
          <p:cNvSpPr>
            <a:spLocks noGrp="1" noChangeArrowheads="1"/>
          </p:cNvSpPr>
          <p:nvPr>
            <p:ph type="body" idx="1"/>
          </p:nvPr>
        </p:nvSpPr>
        <p:spPr>
          <a:xfrm>
            <a:off x="1310053" y="1449388"/>
            <a:ext cx="9574823" cy="4722812"/>
          </a:xfrm>
        </p:spPr>
        <p:txBody>
          <a:bodyPr/>
          <a:lstStyle/>
          <a:p>
            <a:pPr eaLnBrk="1" hangingPunct="1"/>
            <a:r>
              <a:rPr lang="en-US" altLang="zh-CN" sz="2400">
                <a:latin typeface="Baskerville Old Face" pitchFamily="18" charset="0"/>
                <a:ea typeface="宋体" pitchFamily="2" charset="-122"/>
              </a:rPr>
              <a:t>defines macros</a:t>
            </a:r>
            <a:r>
              <a:rPr lang="en-US" altLang="zh-CN" sz="2400">
                <a:ea typeface="宋体" pitchFamily="2" charset="-122"/>
              </a:rPr>
              <a:t> </a:t>
            </a:r>
            <a:r>
              <a:rPr lang="en-US" altLang="zh-CN" sz="2400">
                <a:solidFill>
                  <a:srgbClr val="0070C0"/>
                </a:solidFill>
                <a:latin typeface="Comic Sans MS" pitchFamily="66" charset="0"/>
                <a:ea typeface="宋体" pitchFamily="2" charset="-122"/>
              </a:rPr>
              <a:t>s_ofiles, c_ofiles, cc_ofiles</a:t>
            </a:r>
            <a:r>
              <a:rPr lang="en-US" altLang="zh-CN" sz="2400">
                <a:solidFill>
                  <a:srgbClr val="0070C0"/>
                </a:solidFill>
                <a:ea typeface="宋体" pitchFamily="2" charset="-122"/>
              </a:rPr>
              <a:t> </a:t>
            </a:r>
            <a:r>
              <a:rPr lang="en-US" altLang="zh-CN" sz="2400">
                <a:latin typeface="Baskerville Old Face" pitchFamily="18" charset="0"/>
                <a:ea typeface="宋体" pitchFamily="2" charset="-122"/>
              </a:rPr>
              <a:t>and </a:t>
            </a:r>
            <a:r>
              <a:rPr lang="en-US" altLang="zh-CN" sz="2400">
                <a:solidFill>
                  <a:srgbClr val="0070C0"/>
                </a:solidFill>
                <a:latin typeface="Comic Sans MS" pitchFamily="66" charset="0"/>
                <a:ea typeface="宋体" pitchFamily="2" charset="-122"/>
              </a:rPr>
              <a:t>ofiles</a:t>
            </a:r>
            <a:r>
              <a:rPr lang="en-US" altLang="zh-CN" sz="2400">
                <a:ea typeface="宋体" pitchFamily="2" charset="-122"/>
              </a:rPr>
              <a:t> </a:t>
            </a:r>
            <a:r>
              <a:rPr lang="en-US" altLang="zh-CN" sz="2400">
                <a:latin typeface="Baskerville Old Face" pitchFamily="18" charset="0"/>
                <a:ea typeface="宋体" pitchFamily="2" charset="-122"/>
              </a:rPr>
              <a:t>for the object files as the targets for compilation with</a:t>
            </a:r>
            <a:r>
              <a:rPr lang="en-US" altLang="zh-CN" sz="2400">
                <a:ea typeface="宋体" pitchFamily="2" charset="-122"/>
              </a:rPr>
              <a:t> </a:t>
            </a:r>
            <a:r>
              <a:rPr lang="en-US" altLang="zh-CN" sz="2400">
                <a:solidFill>
                  <a:srgbClr val="0070C0"/>
                </a:solidFill>
                <a:latin typeface="Comic Sans MS" pitchFamily="66" charset="0"/>
                <a:ea typeface="宋体" pitchFamily="2" charset="-122"/>
              </a:rPr>
              <a:t>g++</a:t>
            </a:r>
          </a:p>
          <a:p>
            <a:pPr lvl="2" eaLnBrk="1" hangingPunct="1">
              <a:buFont typeface="Wingdings" pitchFamily="2" charset="2"/>
              <a:buNone/>
            </a:pPr>
            <a:r>
              <a:rPr lang="en-US" altLang="zh-CN" sz="2400" i="1">
                <a:solidFill>
                  <a:srgbClr val="0070C0"/>
                </a:solidFill>
                <a:ea typeface="宋体" pitchFamily="2" charset="-122"/>
              </a:rPr>
              <a:t>s_ofiles = $(SFILES:%.s=$(obj_dir)/%.o)</a:t>
            </a:r>
          </a:p>
          <a:p>
            <a:pPr lvl="2" eaLnBrk="1" hangingPunct="1">
              <a:buFont typeface="Wingdings" pitchFamily="2" charset="2"/>
              <a:buNone/>
            </a:pPr>
            <a:r>
              <a:rPr lang="en-US" altLang="zh-CN" sz="2400" i="1">
                <a:solidFill>
                  <a:srgbClr val="0070C0"/>
                </a:solidFill>
                <a:ea typeface="宋体" pitchFamily="2" charset="-122"/>
              </a:rPr>
              <a:t>c_ofiles = $(CFILES:%.c=$(obj_dir)/%.o)</a:t>
            </a:r>
          </a:p>
          <a:p>
            <a:pPr lvl="2" eaLnBrk="1" hangingPunct="1">
              <a:buFont typeface="Wingdings" pitchFamily="2" charset="2"/>
              <a:buNone/>
            </a:pPr>
            <a:r>
              <a:rPr lang="en-US" altLang="zh-CN" sz="2400" i="1">
                <a:solidFill>
                  <a:srgbClr val="0070C0"/>
                </a:solidFill>
                <a:ea typeface="宋体" pitchFamily="2" charset="-122"/>
              </a:rPr>
              <a:t>cc_ofiles = $(CCFILES:%.cc=$(obj_dir)/%.o)</a:t>
            </a:r>
          </a:p>
          <a:p>
            <a:pPr lvl="2" eaLnBrk="1" hangingPunct="1">
              <a:buFont typeface="Wingdings" pitchFamily="2" charset="2"/>
              <a:buNone/>
            </a:pPr>
            <a:r>
              <a:rPr lang="en-US" altLang="zh-CN" sz="2400">
                <a:solidFill>
                  <a:srgbClr val="0070C0"/>
                </a:solidFill>
                <a:ea typeface="宋体" pitchFamily="2" charset="-122"/>
              </a:rPr>
              <a:t>ofiles = $(cc_ofiles) $(c_ofiles) $(s_ofiles)</a:t>
            </a:r>
          </a:p>
          <a:p>
            <a:pPr eaLnBrk="1" hangingPunct="1"/>
            <a:endParaRPr lang="en-US" altLang="zh-CN" sz="2800">
              <a:solidFill>
                <a:srgbClr val="CC0000"/>
              </a:solidFill>
              <a:latin typeface="Comic Sans MS" pitchFamily="66" charset="0"/>
              <a:ea typeface="宋体" pitchFamily="2" charset="-122"/>
            </a:endParaRPr>
          </a:p>
        </p:txBody>
      </p:sp>
      <p:sp>
        <p:nvSpPr>
          <p:cNvPr id="44038" name="AutoShape 4"/>
          <p:cNvSpPr>
            <a:spLocks noChangeArrowheads="1"/>
          </p:cNvSpPr>
          <p:nvPr/>
        </p:nvSpPr>
        <p:spPr bwMode="auto">
          <a:xfrm>
            <a:off x="2303464" y="4941888"/>
            <a:ext cx="6840537" cy="1008062"/>
          </a:xfrm>
          <a:prstGeom prst="roundRect">
            <a:avLst>
              <a:gd name="adj" fmla="val 16667"/>
            </a:avLst>
          </a:prstGeom>
          <a:solidFill>
            <a:schemeClr val="accent1"/>
          </a:solidFill>
          <a:ln w="9525">
            <a:solidFill>
              <a:schemeClr val="tx1"/>
            </a:solidFill>
            <a:round/>
            <a:headEnd/>
            <a:tailEnd/>
          </a:ln>
        </p:spPr>
        <p:txBody>
          <a:bodyPr tIns="118800"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2000" i="0">
                <a:latin typeface="Comic Sans MS" pitchFamily="66" charset="0"/>
                <a:ea typeface="方正舒体" pitchFamily="2" charset="-122"/>
              </a:rPr>
              <a:t>把</a:t>
            </a:r>
            <a:r>
              <a:rPr lang="zh-CN" altLang="en-US" sz="2000" i="0">
                <a:latin typeface="Comic Sans MS" pitchFamily="66" charset="0"/>
              </a:rPr>
              <a:t> </a:t>
            </a:r>
            <a:r>
              <a:rPr lang="en-US" altLang="zh-CN" sz="2000" i="0">
                <a:latin typeface="Comic Sans MS" pitchFamily="66" charset="0"/>
              </a:rPr>
              <a:t>SFILES</a:t>
            </a:r>
            <a:r>
              <a:rPr lang="zh-CN" altLang="en-US" sz="2000" i="0">
                <a:latin typeface="Comic Sans MS" pitchFamily="66" charset="0"/>
              </a:rPr>
              <a:t>（</a:t>
            </a:r>
            <a:r>
              <a:rPr lang="en-US" altLang="zh-CN" sz="2000" i="0">
                <a:latin typeface="Comic Sans MS" pitchFamily="66" charset="0"/>
              </a:rPr>
              <a:t>CFILES, CCFILES</a:t>
            </a:r>
            <a:r>
              <a:rPr lang="zh-CN" altLang="en-US" sz="2000" i="0">
                <a:latin typeface="Comic Sans MS" pitchFamily="66" charset="0"/>
              </a:rPr>
              <a:t>）</a:t>
            </a:r>
            <a:r>
              <a:rPr lang="zh-CN" altLang="en-US" sz="2000" i="0">
                <a:latin typeface="Comic Sans MS" pitchFamily="66" charset="0"/>
                <a:ea typeface="方正舒体" pitchFamily="2" charset="-122"/>
              </a:rPr>
              <a:t>中的所有字符串结尾的</a:t>
            </a:r>
            <a:r>
              <a:rPr lang="en-US" altLang="zh-CN" sz="2000" i="0">
                <a:latin typeface="Comic Sans MS" pitchFamily="66" charset="0"/>
              </a:rPr>
              <a:t>.s</a:t>
            </a:r>
            <a:r>
              <a:rPr lang="zh-CN" altLang="en-US" sz="2000" i="0">
                <a:latin typeface="Comic Sans MS" pitchFamily="66" charset="0"/>
                <a:ea typeface="方正舒体" pitchFamily="2" charset="-122"/>
              </a:rPr>
              <a:t>替换为</a:t>
            </a:r>
            <a:r>
              <a:rPr lang="en-US" altLang="zh-CN" sz="2000" i="0">
                <a:latin typeface="Comic Sans MS" pitchFamily="66" charset="0"/>
              </a:rPr>
              <a:t>.o</a:t>
            </a:r>
            <a:r>
              <a:rPr lang="zh-CN" altLang="en-US" sz="2000" i="0">
                <a:latin typeface="Comic Sans MS" pitchFamily="66" charset="0"/>
              </a:rPr>
              <a:t>，</a:t>
            </a:r>
            <a:r>
              <a:rPr lang="zh-CN" altLang="en-US" sz="2000" i="0">
                <a:latin typeface="Comic Sans MS" pitchFamily="66" charset="0"/>
                <a:ea typeface="方正舒体" pitchFamily="2" charset="-122"/>
              </a:rPr>
              <a:t>并在其前面加上路径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zh-CN" b="1">
                <a:solidFill>
                  <a:srgbClr val="0070C0"/>
                </a:solidFill>
                <a:latin typeface="Comic Sans MS" pitchFamily="66" charset="0"/>
                <a:ea typeface="宋体" pitchFamily="2" charset="-122"/>
              </a:rPr>
              <a:t>../Makefile.common   -4</a:t>
            </a:r>
            <a:endParaRPr lang="en-US" altLang="zh-CN">
              <a:solidFill>
                <a:srgbClr val="0070C0"/>
              </a:solidFill>
              <a:ea typeface="宋体" pitchFamily="2" charset="-122"/>
            </a:endParaRPr>
          </a:p>
        </p:txBody>
      </p:sp>
      <p:sp>
        <p:nvSpPr>
          <p:cNvPr id="46085" name="Rectangle 3"/>
          <p:cNvSpPr>
            <a:spLocks noGrp="1" noChangeArrowheads="1"/>
          </p:cNvSpPr>
          <p:nvPr>
            <p:ph type="body" idx="1"/>
          </p:nvPr>
        </p:nvSpPr>
        <p:spPr>
          <a:xfrm>
            <a:off x="1266093" y="943708"/>
            <a:ext cx="9410700" cy="5386388"/>
          </a:xfrm>
        </p:spPr>
        <p:txBody>
          <a:bodyPr/>
          <a:lstStyle/>
          <a:p>
            <a:pPr eaLnBrk="1" hangingPunct="1">
              <a:lnSpc>
                <a:spcPct val="80000"/>
              </a:lnSpc>
            </a:pPr>
            <a:r>
              <a:rPr lang="zh-CN" altLang="en-US" sz="2400">
                <a:ea typeface="楷体_GB2312" pitchFamily="49" charset="-122"/>
              </a:rPr>
              <a:t>最终目标</a:t>
            </a:r>
            <a:r>
              <a:rPr lang="zh-CN" altLang="en-US" sz="1400" i="1">
                <a:solidFill>
                  <a:srgbClr val="CC0000"/>
                </a:solidFill>
                <a:ea typeface="宋体" pitchFamily="2" charset="-122"/>
              </a:rPr>
              <a:t>	</a:t>
            </a:r>
          </a:p>
          <a:p>
            <a:pPr lvl="1" eaLnBrk="1" hangingPunct="1">
              <a:lnSpc>
                <a:spcPct val="80000"/>
              </a:lnSpc>
              <a:buFont typeface="Wingdings" pitchFamily="2" charset="2"/>
              <a:buNone/>
            </a:pPr>
            <a:r>
              <a:rPr lang="zh-CN" altLang="en-US" sz="1600" i="1">
                <a:solidFill>
                  <a:srgbClr val="CC0000"/>
                </a:solidFill>
                <a:ea typeface="宋体" pitchFamily="2" charset="-122"/>
              </a:rPr>
              <a:t>	</a:t>
            </a:r>
            <a:r>
              <a:rPr lang="en-US" altLang="zh-CN" sz="2800" b="1" i="1">
                <a:solidFill>
                  <a:srgbClr val="0070C0"/>
                </a:solidFill>
                <a:ea typeface="宋体" pitchFamily="2" charset="-122"/>
              </a:rPr>
              <a:t>program = $(bin_dir)/nachos</a:t>
            </a:r>
          </a:p>
          <a:p>
            <a:pPr lvl="1" eaLnBrk="1" hangingPunct="1">
              <a:lnSpc>
                <a:spcPct val="80000"/>
              </a:lnSpc>
              <a:buFont typeface="Wingdings" pitchFamily="2" charset="2"/>
              <a:buNone/>
            </a:pPr>
            <a:endParaRPr lang="en-US" altLang="zh-CN" b="1">
              <a:ea typeface="宋体" pitchFamily="2" charset="-122"/>
            </a:endParaRPr>
          </a:p>
          <a:p>
            <a:pPr lvl="1" eaLnBrk="1" hangingPunct="1">
              <a:lnSpc>
                <a:spcPct val="80000"/>
              </a:lnSpc>
              <a:buFont typeface="Wingdings" pitchFamily="2" charset="2"/>
              <a:buNone/>
            </a:pPr>
            <a:r>
              <a:rPr lang="en-US" altLang="zh-CN" sz="2400">
                <a:ea typeface="宋体" pitchFamily="2" charset="-122"/>
              </a:rPr>
              <a:t>	</a:t>
            </a:r>
            <a:r>
              <a:rPr lang="en-US" altLang="zh-CN" sz="2400" i="1">
                <a:solidFill>
                  <a:srgbClr val="00B0F0"/>
                </a:solidFill>
                <a:ea typeface="宋体" pitchFamily="2" charset="-122"/>
              </a:rPr>
              <a:t>$(program): $(ofiles)</a:t>
            </a:r>
          </a:p>
          <a:p>
            <a:pPr lvl="1" eaLnBrk="1" hangingPunct="1">
              <a:lnSpc>
                <a:spcPct val="80000"/>
              </a:lnSpc>
              <a:buFont typeface="Wingdings" pitchFamily="2" charset="2"/>
              <a:buNone/>
            </a:pPr>
            <a:endParaRPr lang="en-US" altLang="zh-CN" sz="2000" i="1">
              <a:solidFill>
                <a:srgbClr val="00B0F0"/>
              </a:solidFill>
              <a:ea typeface="宋体" pitchFamily="2" charset="-122"/>
            </a:endParaRPr>
          </a:p>
          <a:p>
            <a:pPr lvl="1" eaLnBrk="1" hangingPunct="1">
              <a:lnSpc>
                <a:spcPct val="80000"/>
              </a:lnSpc>
              <a:buFont typeface="Wingdings" pitchFamily="2" charset="2"/>
              <a:buNone/>
            </a:pPr>
            <a:r>
              <a:rPr lang="en-US" altLang="zh-CN" sz="2400" i="1">
                <a:solidFill>
                  <a:srgbClr val="00B0F0"/>
                </a:solidFill>
                <a:ea typeface="宋体" pitchFamily="2" charset="-122"/>
              </a:rPr>
              <a:t>	$(bin_dir)/%  :</a:t>
            </a:r>
          </a:p>
          <a:p>
            <a:pPr lvl="1" eaLnBrk="1" hangingPunct="1">
              <a:lnSpc>
                <a:spcPct val="80000"/>
              </a:lnSpc>
              <a:buFont typeface="Wingdings" pitchFamily="2" charset="2"/>
              <a:buNone/>
            </a:pPr>
            <a:r>
              <a:rPr lang="en-US" altLang="zh-CN" sz="2400" i="1">
                <a:solidFill>
                  <a:srgbClr val="0070C0"/>
                </a:solidFill>
                <a:ea typeface="宋体" pitchFamily="2" charset="-122"/>
              </a:rPr>
              <a:t>		@echo "&gt;&gt;&gt; Linking" $@ "&lt;&lt;&lt;"</a:t>
            </a:r>
          </a:p>
          <a:p>
            <a:pPr lvl="1" eaLnBrk="1" hangingPunct="1">
              <a:lnSpc>
                <a:spcPct val="80000"/>
              </a:lnSpc>
              <a:buFont typeface="Wingdings" pitchFamily="2" charset="2"/>
              <a:buNone/>
            </a:pPr>
            <a:r>
              <a:rPr lang="en-US" altLang="zh-CN" sz="2400" i="1">
                <a:solidFill>
                  <a:srgbClr val="0070C0"/>
                </a:solidFill>
                <a:ea typeface="宋体" pitchFamily="2" charset="-122"/>
              </a:rPr>
              <a:t>		$(LD) $^ $(LDFLAGS) -o $@</a:t>
            </a:r>
          </a:p>
          <a:p>
            <a:pPr lvl="1" eaLnBrk="1" hangingPunct="1">
              <a:lnSpc>
                <a:spcPct val="80000"/>
              </a:lnSpc>
              <a:buFont typeface="Wingdings" pitchFamily="2" charset="2"/>
              <a:buNone/>
            </a:pPr>
            <a:r>
              <a:rPr lang="en-US" altLang="zh-CN" sz="2400" i="1">
                <a:solidFill>
                  <a:srgbClr val="0070C0"/>
                </a:solidFill>
                <a:ea typeface="宋体" pitchFamily="2" charset="-122"/>
              </a:rPr>
              <a:t>		ln -sf $@ $(notdir $@)</a:t>
            </a:r>
          </a:p>
          <a:p>
            <a:pPr eaLnBrk="1" hangingPunct="1">
              <a:lnSpc>
                <a:spcPct val="80000"/>
              </a:lnSpc>
              <a:buFont typeface="Wingdings" pitchFamily="2" charset="2"/>
              <a:buNone/>
            </a:pPr>
            <a:endParaRPr lang="en-US" altLang="zh-CN" sz="2000" i="1">
              <a:solidFill>
                <a:srgbClr val="CC0000"/>
              </a:solidFill>
              <a:latin typeface="Comic Sans MS" pitchFamily="66" charset="0"/>
              <a:ea typeface="宋体" pitchFamily="2" charset="-122"/>
            </a:endParaRPr>
          </a:p>
          <a:p>
            <a:pPr lvl="1" eaLnBrk="1" hangingPunct="1">
              <a:lnSpc>
                <a:spcPct val="80000"/>
              </a:lnSpc>
            </a:pPr>
            <a:r>
              <a:rPr lang="en-US" altLang="zh-CN" sz="2000">
                <a:solidFill>
                  <a:srgbClr val="0070C0"/>
                </a:solidFill>
                <a:latin typeface="Comic Sans MS" pitchFamily="66" charset="0"/>
                <a:ea typeface="宋体" pitchFamily="2" charset="-122"/>
              </a:rPr>
              <a:t>%</a:t>
            </a:r>
            <a:r>
              <a:rPr lang="en-US" altLang="zh-CN" sz="2000">
                <a:ea typeface="宋体" pitchFamily="2" charset="-122"/>
              </a:rPr>
              <a:t> is any non-empty strings</a:t>
            </a:r>
          </a:p>
          <a:p>
            <a:pPr lvl="1" eaLnBrk="1" hangingPunct="1">
              <a:lnSpc>
                <a:spcPct val="80000"/>
              </a:lnSpc>
            </a:pPr>
            <a:r>
              <a:rPr lang="en-US" altLang="zh-CN" sz="2000">
                <a:solidFill>
                  <a:srgbClr val="0070C0"/>
                </a:solidFill>
                <a:latin typeface="Comic Sans MS" pitchFamily="66" charset="0"/>
                <a:ea typeface="宋体" pitchFamily="2" charset="-122"/>
              </a:rPr>
              <a:t>$@</a:t>
            </a:r>
            <a:r>
              <a:rPr lang="en-US" altLang="zh-CN" sz="2000">
                <a:solidFill>
                  <a:srgbClr val="CC0000"/>
                </a:solidFill>
                <a:ea typeface="宋体" pitchFamily="2" charset="-122"/>
              </a:rPr>
              <a:t> </a:t>
            </a:r>
            <a:r>
              <a:rPr lang="en-US" altLang="zh-CN" sz="2000">
                <a:ea typeface="宋体" pitchFamily="2" charset="-122"/>
              </a:rPr>
              <a:t>is the matched target of the rule</a:t>
            </a:r>
          </a:p>
          <a:p>
            <a:pPr lvl="1" eaLnBrk="1" hangingPunct="1">
              <a:lnSpc>
                <a:spcPct val="80000"/>
              </a:lnSpc>
            </a:pPr>
            <a:r>
              <a:rPr lang="en-US" altLang="zh-CN" sz="2000">
                <a:solidFill>
                  <a:srgbClr val="0070C0"/>
                </a:solidFill>
                <a:latin typeface="Comic Sans MS" pitchFamily="66" charset="0"/>
                <a:ea typeface="宋体" pitchFamily="2" charset="-122"/>
              </a:rPr>
              <a:t>$^</a:t>
            </a:r>
            <a:r>
              <a:rPr lang="en-US" altLang="zh-CN" sz="2000">
                <a:ea typeface="宋体" pitchFamily="2" charset="-122"/>
              </a:rPr>
              <a:t> is all the dependence files matched.</a:t>
            </a:r>
          </a:p>
          <a:p>
            <a:pPr lvl="1" eaLnBrk="1" hangingPunct="1">
              <a:lnSpc>
                <a:spcPct val="80000"/>
              </a:lnSpc>
              <a:buClr>
                <a:schemeClr val="tx1"/>
              </a:buClr>
            </a:pPr>
            <a:r>
              <a:rPr lang="en-US" altLang="zh-CN" sz="2000">
                <a:solidFill>
                  <a:srgbClr val="0070C0"/>
                </a:solidFill>
                <a:latin typeface="Comic Sans MS" pitchFamily="66" charset="0"/>
                <a:ea typeface="宋体" pitchFamily="2" charset="-122"/>
              </a:rPr>
              <a:t>notdir</a:t>
            </a:r>
            <a:r>
              <a:rPr lang="en-US" altLang="zh-CN" sz="2000">
                <a:solidFill>
                  <a:srgbClr val="CC0000"/>
                </a:solidFill>
                <a:latin typeface="Comic Sans MS" pitchFamily="66" charset="0"/>
                <a:ea typeface="宋体" pitchFamily="2" charset="-122"/>
              </a:rPr>
              <a:t> </a:t>
            </a:r>
            <a:r>
              <a:rPr lang="en-US" altLang="zh-CN" sz="2000">
                <a:ea typeface="宋体" pitchFamily="2" charset="-122"/>
              </a:rPr>
              <a:t>is to extract non-directory part of the argument.</a:t>
            </a:r>
          </a:p>
          <a:p>
            <a:pPr lvl="1" eaLnBrk="1" hangingPunct="1">
              <a:lnSpc>
                <a:spcPct val="80000"/>
              </a:lnSpc>
            </a:pPr>
            <a:endParaRPr lang="en-US" altLang="zh-CN" sz="2000">
              <a:ea typeface="宋体" pitchFamily="2" charset="-122"/>
            </a:endParaRPr>
          </a:p>
          <a:p>
            <a:pPr eaLnBrk="1" hangingPunct="1">
              <a:lnSpc>
                <a:spcPct val="80000"/>
              </a:lnSpc>
            </a:pPr>
            <a:endParaRPr lang="en-US" altLang="zh-CN" sz="2400">
              <a:ea typeface="宋体" pitchFamily="2" charset="-122"/>
            </a:endParaRPr>
          </a:p>
        </p:txBody>
      </p:sp>
      <p:sp>
        <p:nvSpPr>
          <p:cNvPr id="46086" name="AutoShape 5"/>
          <p:cNvSpPr>
            <a:spLocks noChangeArrowheads="1"/>
          </p:cNvSpPr>
          <p:nvPr/>
        </p:nvSpPr>
        <p:spPr bwMode="auto">
          <a:xfrm>
            <a:off x="7248525" y="2279650"/>
            <a:ext cx="3130550" cy="503238"/>
          </a:xfrm>
          <a:prstGeom prst="roundRect">
            <a:avLst>
              <a:gd name="adj" fmla="val 16667"/>
            </a:avLst>
          </a:prstGeom>
          <a:solidFill>
            <a:schemeClr val="accent1"/>
          </a:solidFill>
          <a:ln w="9525">
            <a:solidFill>
              <a:schemeClr val="tx1"/>
            </a:solidFill>
            <a:round/>
            <a:headEnd/>
            <a:tailEnd/>
          </a:ln>
        </p:spPr>
        <p:txBody>
          <a:bodyPr tIns="118800"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2000" i="0">
                <a:latin typeface="Comic Sans MS" pitchFamily="66" charset="0"/>
                <a:ea typeface="方正舒体" pitchFamily="2" charset="-122"/>
              </a:rPr>
              <a:t>多规则目标，会被合并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1981200" y="0"/>
            <a:ext cx="8229600" cy="788988"/>
          </a:xfrm>
        </p:spPr>
        <p:txBody>
          <a:bodyPr/>
          <a:lstStyle/>
          <a:p>
            <a:pPr eaLnBrk="1" hangingPunct="1"/>
            <a:r>
              <a:rPr lang="en-US" altLang="zh-CN" b="1">
                <a:solidFill>
                  <a:srgbClr val="0070C0"/>
                </a:solidFill>
                <a:latin typeface="Comic Sans MS" pitchFamily="66" charset="0"/>
                <a:ea typeface="宋体" pitchFamily="2" charset="-122"/>
              </a:rPr>
              <a:t>../Makefile.common   -5</a:t>
            </a:r>
            <a:endParaRPr lang="en-US" altLang="zh-CN">
              <a:solidFill>
                <a:srgbClr val="0070C0"/>
              </a:solidFill>
              <a:ea typeface="宋体" pitchFamily="2" charset="-122"/>
            </a:endParaRPr>
          </a:p>
        </p:txBody>
      </p:sp>
      <p:sp>
        <p:nvSpPr>
          <p:cNvPr id="48133" name="Rectangle 3"/>
          <p:cNvSpPr>
            <a:spLocks noGrp="1" noChangeArrowheads="1"/>
          </p:cNvSpPr>
          <p:nvPr>
            <p:ph type="body" idx="1"/>
          </p:nvPr>
        </p:nvSpPr>
        <p:spPr>
          <a:xfrm>
            <a:off x="1949450" y="848214"/>
            <a:ext cx="8229600" cy="5767387"/>
          </a:xfrm>
        </p:spPr>
        <p:txBody>
          <a:bodyPr/>
          <a:lstStyle/>
          <a:p>
            <a:pPr marL="381000" indent="-381000" eaLnBrk="1" hangingPunct="1">
              <a:lnSpc>
                <a:spcPct val="95000"/>
              </a:lnSpc>
              <a:spcBef>
                <a:spcPts val="600"/>
              </a:spcBef>
              <a:defRPr/>
            </a:pPr>
            <a:r>
              <a:rPr lang="en-US" altLang="zh-CN" sz="3500" dirty="0">
                <a:latin typeface="Baskerville Old Face" panose="02020602080505020303" pitchFamily="18" charset="0"/>
                <a:ea typeface="宋体" panose="02010600030101010101" pitchFamily="2" charset="-122"/>
              </a:rPr>
              <a:t>static pattern rules to build </a:t>
            </a:r>
            <a:r>
              <a:rPr lang="en-US" altLang="zh-CN" sz="3500" dirty="0">
                <a:solidFill>
                  <a:srgbClr val="00B0F0"/>
                </a:solidFill>
                <a:latin typeface="Comic Sans MS" panose="030F0702030302020204" pitchFamily="66" charset="0"/>
                <a:ea typeface="宋体" panose="02010600030101010101" pitchFamily="2" charset="-122"/>
              </a:rPr>
              <a:t>object (.o)</a:t>
            </a:r>
            <a:r>
              <a:rPr lang="en-US" altLang="zh-CN" sz="3500" dirty="0">
                <a:solidFill>
                  <a:schemeClr val="tx2"/>
                </a:solidFill>
                <a:latin typeface="Comic Sans MS" panose="030F0702030302020204" pitchFamily="66" charset="0"/>
                <a:ea typeface="宋体" panose="02010600030101010101" pitchFamily="2" charset="-122"/>
              </a:rPr>
              <a:t> </a:t>
            </a:r>
            <a:r>
              <a:rPr lang="en-US" altLang="zh-CN" sz="3500" dirty="0">
                <a:solidFill>
                  <a:srgbClr val="00B0F0"/>
                </a:solidFill>
                <a:latin typeface="Comic Sans MS" panose="030F0702030302020204" pitchFamily="66" charset="0"/>
                <a:ea typeface="宋体" panose="02010600030101010101" pitchFamily="2" charset="-122"/>
              </a:rPr>
              <a:t>files</a:t>
            </a:r>
            <a:r>
              <a:rPr lang="en-US" altLang="zh-CN" sz="3500" dirty="0">
                <a:latin typeface="Baskerville Old Face" panose="02020602080505020303" pitchFamily="18" charset="0"/>
                <a:ea typeface="宋体" panose="02010600030101010101" pitchFamily="2" charset="-122"/>
              </a:rPr>
              <a:t> from C++ code </a:t>
            </a:r>
            <a:r>
              <a:rPr lang="en-US" altLang="zh-CN" sz="3500" dirty="0">
                <a:solidFill>
                  <a:srgbClr val="00B0F0"/>
                </a:solidFill>
                <a:latin typeface="Baskerville Old Face" panose="02020602080505020303" pitchFamily="18" charset="0"/>
                <a:ea typeface="宋体" panose="02010600030101010101" pitchFamily="2" charset="-122"/>
              </a:rPr>
              <a:t>(.cc files</a:t>
            </a:r>
            <a:r>
              <a:rPr lang="en-US" altLang="zh-CN" sz="3500" dirty="0">
                <a:latin typeface="Baskerville Old Face" panose="02020602080505020303" pitchFamily="18" charset="0"/>
                <a:ea typeface="宋体" panose="02010600030101010101" pitchFamily="2" charset="-122"/>
              </a:rPr>
              <a:t>)</a:t>
            </a:r>
          </a:p>
          <a:p>
            <a:pPr marL="381000" indent="-381000" eaLnBrk="1" hangingPunct="1">
              <a:lnSpc>
                <a:spcPts val="2000"/>
              </a:lnSpc>
              <a:spcBef>
                <a:spcPts val="600"/>
              </a:spcBef>
              <a:defRPr/>
            </a:pPr>
            <a:r>
              <a:rPr lang="en-US" altLang="zh-CN" sz="3500" dirty="0">
                <a:latin typeface="Baskerville Old Face" panose="02020602080505020303" pitchFamily="18" charset="0"/>
                <a:ea typeface="宋体" panose="02010600030101010101" pitchFamily="2" charset="-122"/>
              </a:rPr>
              <a:t>there are </a:t>
            </a:r>
            <a:r>
              <a:rPr lang="en-US" altLang="zh-CN" sz="3500" u="sng" dirty="0">
                <a:latin typeface="Baskerville Old Face" panose="02020602080505020303" pitchFamily="18" charset="0"/>
                <a:ea typeface="宋体" panose="02010600030101010101" pitchFamily="2" charset="-122"/>
              </a:rPr>
              <a:t>two rules</a:t>
            </a:r>
            <a:r>
              <a:rPr lang="en-US" altLang="zh-CN" sz="3500" dirty="0">
                <a:latin typeface="Baskerville Old Face" panose="02020602080505020303" pitchFamily="18" charset="0"/>
                <a:ea typeface="宋体" panose="02010600030101010101" pitchFamily="2" charset="-122"/>
              </a:rPr>
              <a:t> to build object files: </a:t>
            </a:r>
          </a:p>
          <a:p>
            <a:pPr marL="800100" lvl="1" indent="-239713" eaLnBrk="1" hangingPunct="1">
              <a:lnSpc>
                <a:spcPts val="2000"/>
              </a:lnSpc>
              <a:defRPr/>
            </a:pPr>
            <a:r>
              <a:rPr lang="en-US" altLang="zh-CN" sz="2700" b="1" dirty="0">
                <a:solidFill>
                  <a:srgbClr val="00B0F0"/>
                </a:solidFill>
                <a:latin typeface="Baskerville Old Face" panose="02020602080505020303" pitchFamily="18" charset="0"/>
                <a:ea typeface="宋体" panose="02010600030101010101" pitchFamily="2" charset="-122"/>
              </a:rPr>
              <a:t>One</a:t>
            </a:r>
            <a:r>
              <a:rPr lang="en-US" altLang="zh-CN" sz="3500" dirty="0">
                <a:solidFill>
                  <a:schemeClr val="tx2"/>
                </a:solidFill>
                <a:latin typeface="Comic Sans MS" panose="030F0702030302020204" pitchFamily="66" charset="0"/>
                <a:ea typeface="宋体" panose="02010600030101010101" pitchFamily="2" charset="-122"/>
                <a:cs typeface="+mn-cs"/>
              </a:rPr>
              <a:t> </a:t>
            </a:r>
            <a:r>
              <a:rPr lang="en-US" altLang="zh-CN" sz="3100" dirty="0">
                <a:latin typeface="Baskerville Old Face" panose="02020602080505020303" pitchFamily="18" charset="0"/>
                <a:ea typeface="宋体" panose="02010600030101010101" pitchFamily="2" charset="-122"/>
              </a:rPr>
              <a:t>is defined as follows</a:t>
            </a:r>
          </a:p>
          <a:p>
            <a:pPr marL="800100" lvl="1" indent="-239713" eaLnBrk="1" hangingPunct="1">
              <a:buNone/>
              <a:defRPr/>
            </a:pPr>
            <a:r>
              <a:rPr lang="en-US" altLang="zh-CN" sz="2200" dirty="0">
                <a:ea typeface="宋体" panose="02010600030101010101" pitchFamily="2" charset="-122"/>
              </a:rPr>
              <a:t>	</a:t>
            </a:r>
            <a:r>
              <a:rPr lang="en-US" altLang="zh-CN" sz="2200" b="1" dirty="0">
                <a:ea typeface="宋体" panose="02010600030101010101" pitchFamily="2" charset="-122"/>
              </a:rPr>
              <a:t>  </a:t>
            </a:r>
            <a:r>
              <a:rPr lang="en-US" altLang="zh-CN" sz="2000" b="1" dirty="0">
                <a:solidFill>
                  <a:srgbClr val="0070C0"/>
                </a:solidFill>
                <a:ea typeface="宋体" panose="02010600030101010101" pitchFamily="2" charset="-122"/>
                <a:cs typeface="Arial" panose="020B0604020202020204" pitchFamily="34" charset="0"/>
              </a:rPr>
              <a:t>$(</a:t>
            </a:r>
            <a:r>
              <a:rPr lang="en-US" altLang="zh-CN" sz="2000" b="1" dirty="0" err="1">
                <a:solidFill>
                  <a:srgbClr val="0070C0"/>
                </a:solidFill>
                <a:ea typeface="宋体" panose="02010600030101010101" pitchFamily="2" charset="-122"/>
                <a:cs typeface="Arial" panose="020B0604020202020204" pitchFamily="34" charset="0"/>
              </a:rPr>
              <a:t>obj_dir</a:t>
            </a:r>
            <a:r>
              <a:rPr lang="en-US" altLang="zh-CN" sz="2000" b="1" dirty="0">
                <a:solidFill>
                  <a:srgbClr val="0070C0"/>
                </a:solidFill>
                <a:ea typeface="宋体" panose="02010600030101010101" pitchFamily="2" charset="-122"/>
                <a:cs typeface="Arial" panose="020B0604020202020204" pitchFamily="34" charset="0"/>
              </a:rPr>
              <a:t>)/%.o: %.cc</a:t>
            </a:r>
          </a:p>
          <a:p>
            <a:pPr marL="1527175" lvl="2" indent="-547688" eaLnBrk="1" hangingPunct="1">
              <a:buNone/>
              <a:defRPr/>
            </a:pPr>
            <a:r>
              <a:rPr lang="en-US" altLang="zh-CN" sz="2000" b="1" dirty="0">
                <a:solidFill>
                  <a:srgbClr val="0070C0"/>
                </a:solidFill>
                <a:ea typeface="宋体" panose="02010600030101010101" pitchFamily="2" charset="-122"/>
                <a:cs typeface="Arial" panose="020B0604020202020204" pitchFamily="34" charset="0"/>
              </a:rPr>
              <a:t>		@echo "&gt;&gt;&gt; Compiling" $&lt; "&lt;&lt;&lt;"</a:t>
            </a:r>
          </a:p>
          <a:p>
            <a:pPr marL="1527175" lvl="2" indent="-547688" eaLnBrk="1" hangingPunct="1">
              <a:buNone/>
              <a:defRPr/>
            </a:pPr>
            <a:r>
              <a:rPr lang="en-US" altLang="zh-CN" sz="2000" b="1" dirty="0">
                <a:solidFill>
                  <a:srgbClr val="0070C0"/>
                </a:solidFill>
                <a:ea typeface="宋体" panose="02010600030101010101" pitchFamily="2" charset="-122"/>
                <a:cs typeface="Arial" panose="020B0604020202020204" pitchFamily="34" charset="0"/>
              </a:rPr>
              <a:t>		$(CC) $(CFLAGS) -c -o $@ $&lt;</a:t>
            </a:r>
          </a:p>
          <a:p>
            <a:pPr marL="1527175" lvl="2" indent="-547688" eaLnBrk="1" hangingPunct="1">
              <a:buNone/>
              <a:defRPr/>
            </a:pPr>
            <a:r>
              <a:rPr lang="pt-BR" altLang="zh-CN" sz="2000" b="1" dirty="0">
                <a:solidFill>
                  <a:srgbClr val="0070C0"/>
                </a:solidFill>
                <a:ea typeface="宋体" panose="02010600030101010101" pitchFamily="2" charset="-122"/>
                <a:cs typeface="Arial" panose="020B0604020202020204" pitchFamily="34" charset="0"/>
              </a:rPr>
              <a:t>$(obj_dir)/%.o: %.c	</a:t>
            </a:r>
          </a:p>
          <a:p>
            <a:pPr marL="1527175" lvl="2" indent="-547688" eaLnBrk="1" hangingPunct="1">
              <a:buNone/>
              <a:defRPr/>
            </a:pPr>
            <a:r>
              <a:rPr lang="pt-BR" altLang="zh-CN" sz="2000" b="1" dirty="0">
                <a:solidFill>
                  <a:srgbClr val="0070C0"/>
                </a:solidFill>
                <a:ea typeface="宋体" panose="02010600030101010101" pitchFamily="2" charset="-122"/>
                <a:cs typeface="Arial" panose="020B0604020202020204" pitchFamily="34" charset="0"/>
              </a:rPr>
              <a:t>           @echo "&gt;&gt;&gt; Compiling" $&lt; "&lt;&lt;&lt;"	</a:t>
            </a:r>
          </a:p>
          <a:p>
            <a:pPr marL="1527175" lvl="2" indent="-547688" eaLnBrk="1" hangingPunct="1">
              <a:buNone/>
              <a:defRPr/>
            </a:pPr>
            <a:r>
              <a:rPr lang="pt-BR" altLang="zh-CN" sz="2000" b="1" dirty="0">
                <a:solidFill>
                  <a:srgbClr val="0070C0"/>
                </a:solidFill>
                <a:ea typeface="宋体" panose="02010600030101010101" pitchFamily="2" charset="-122"/>
                <a:cs typeface="Arial" panose="020B0604020202020204" pitchFamily="34" charset="0"/>
              </a:rPr>
              <a:t>            $(CC) $(CFLAGS) -c -o $@ $&lt;</a:t>
            </a:r>
          </a:p>
          <a:p>
            <a:pPr marL="1527175" lvl="2" indent="-547688" eaLnBrk="1" hangingPunct="1">
              <a:buNone/>
              <a:defRPr/>
            </a:pPr>
            <a:r>
              <a:rPr lang="en-US" altLang="zh-CN" sz="2000" b="1" dirty="0">
                <a:solidFill>
                  <a:srgbClr val="0070C0"/>
                </a:solidFill>
                <a:ea typeface="宋体" panose="02010600030101010101" pitchFamily="2" charset="-122"/>
                <a:cs typeface="Arial" panose="020B0604020202020204" pitchFamily="34" charset="0"/>
              </a:rPr>
              <a:t>$(</a:t>
            </a:r>
            <a:r>
              <a:rPr lang="en-US" altLang="zh-CN" sz="2000" b="1" dirty="0" err="1">
                <a:solidFill>
                  <a:srgbClr val="0070C0"/>
                </a:solidFill>
                <a:ea typeface="宋体" panose="02010600030101010101" pitchFamily="2" charset="-122"/>
                <a:cs typeface="Arial" panose="020B0604020202020204" pitchFamily="34" charset="0"/>
              </a:rPr>
              <a:t>obj_dir</a:t>
            </a:r>
            <a:r>
              <a:rPr lang="en-US" altLang="zh-CN" sz="2000" b="1" dirty="0">
                <a:solidFill>
                  <a:srgbClr val="0070C0"/>
                </a:solidFill>
                <a:ea typeface="宋体" panose="02010600030101010101" pitchFamily="2" charset="-122"/>
                <a:cs typeface="Arial" panose="020B0604020202020204" pitchFamily="34" charset="0"/>
              </a:rPr>
              <a:t>)/%.o: %.s</a:t>
            </a:r>
          </a:p>
          <a:p>
            <a:pPr marL="1527175" lvl="2" indent="-547688" eaLnBrk="1" hangingPunct="1">
              <a:buNone/>
              <a:defRPr/>
            </a:pPr>
            <a:r>
              <a:rPr lang="en-US" altLang="zh-CN" sz="2000" b="1" dirty="0">
                <a:solidFill>
                  <a:srgbClr val="0070C0"/>
                </a:solidFill>
                <a:ea typeface="宋体" panose="02010600030101010101" pitchFamily="2" charset="-122"/>
                <a:cs typeface="Arial" panose="020B0604020202020204" pitchFamily="34" charset="0"/>
              </a:rPr>
              <a:t>            ……</a:t>
            </a:r>
          </a:p>
          <a:p>
            <a:pPr marL="800100" lvl="1" indent="-239713" eaLnBrk="1" hangingPunct="1">
              <a:buNone/>
              <a:defRPr/>
            </a:pPr>
            <a:r>
              <a:rPr lang="en-US" altLang="zh-CN" sz="2400" dirty="0">
                <a:solidFill>
                  <a:srgbClr val="00B0F0"/>
                </a:solidFill>
                <a:ea typeface="宋体" panose="02010600030101010101" pitchFamily="2" charset="-122"/>
              </a:rPr>
              <a:t>		</a:t>
            </a:r>
            <a:r>
              <a:rPr lang="en-US" altLang="zh-CN" sz="2400" dirty="0">
                <a:solidFill>
                  <a:srgbClr val="00B0F0"/>
                </a:solidFill>
                <a:latin typeface="Comic Sans MS" panose="030F0702030302020204" pitchFamily="66" charset="0"/>
                <a:ea typeface="宋体" panose="02010600030101010101" pitchFamily="2" charset="-122"/>
              </a:rPr>
              <a:t>$&lt; is the first dependence file</a:t>
            </a:r>
          </a:p>
          <a:p>
            <a:pPr marL="381000" indent="-381000" eaLnBrk="1" hangingPunct="1">
              <a:defRPr/>
            </a:pPr>
            <a:endParaRPr lang="en-US" altLang="zh-CN" i="1" dirty="0">
              <a:solidFill>
                <a:srgbClr val="CC0000"/>
              </a:solidFill>
              <a:latin typeface="Comic Sans MS" panose="030F0702030302020204" pitchFamily="66" charset="0"/>
              <a:ea typeface="宋体" panose="02010600030101010101" pitchFamily="2" charset="-122"/>
            </a:endParaRPr>
          </a:p>
        </p:txBody>
      </p:sp>
      <p:cxnSp>
        <p:nvCxnSpPr>
          <p:cNvPr id="48134" name="直接箭头连接符 2"/>
          <p:cNvCxnSpPr>
            <a:cxnSpLocks noChangeShapeType="1"/>
          </p:cNvCxnSpPr>
          <p:nvPr/>
        </p:nvCxnSpPr>
        <p:spPr bwMode="auto">
          <a:xfrm>
            <a:off x="1981200" y="3357563"/>
            <a:ext cx="801688"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直接箭头连接符 8"/>
          <p:cNvCxnSpPr>
            <a:cxnSpLocks noChangeShapeType="1"/>
          </p:cNvCxnSpPr>
          <p:nvPr/>
        </p:nvCxnSpPr>
        <p:spPr bwMode="auto">
          <a:xfrm>
            <a:off x="1949450" y="4365625"/>
            <a:ext cx="801688"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6" name="直接箭头连接符 9"/>
          <p:cNvCxnSpPr>
            <a:cxnSpLocks noChangeShapeType="1"/>
          </p:cNvCxnSpPr>
          <p:nvPr/>
        </p:nvCxnSpPr>
        <p:spPr bwMode="auto">
          <a:xfrm>
            <a:off x="1949450" y="5516563"/>
            <a:ext cx="801688"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en-US" altLang="zh-CN" b="1">
                <a:solidFill>
                  <a:srgbClr val="0070C0"/>
                </a:solidFill>
                <a:latin typeface="Comic Sans MS" pitchFamily="66" charset="0"/>
                <a:ea typeface="宋体" pitchFamily="2" charset="-122"/>
              </a:rPr>
              <a:t>../Makefile.common  -6</a:t>
            </a:r>
            <a:endParaRPr lang="en-US" altLang="zh-CN">
              <a:solidFill>
                <a:srgbClr val="0070C0"/>
              </a:solidFill>
              <a:ea typeface="宋体" pitchFamily="2" charset="-122"/>
            </a:endParaRPr>
          </a:p>
        </p:txBody>
      </p:sp>
      <p:sp>
        <p:nvSpPr>
          <p:cNvPr id="49157" name="Rectangle 3"/>
          <p:cNvSpPr>
            <a:spLocks noGrp="1" noChangeArrowheads="1"/>
          </p:cNvSpPr>
          <p:nvPr>
            <p:ph type="body" idx="1"/>
          </p:nvPr>
        </p:nvSpPr>
        <p:spPr>
          <a:xfrm>
            <a:off x="1919288" y="930275"/>
            <a:ext cx="8229600" cy="5583238"/>
          </a:xfrm>
        </p:spPr>
        <p:txBody>
          <a:bodyPr/>
          <a:lstStyle/>
          <a:p>
            <a:pPr lvl="1" eaLnBrk="1" hangingPunct="1">
              <a:defRPr/>
            </a:pPr>
            <a:r>
              <a:rPr lang="en-US" altLang="zh-CN" sz="2700" b="1" dirty="0">
                <a:solidFill>
                  <a:srgbClr val="00B0F0"/>
                </a:solidFill>
                <a:latin typeface="Baskerville Old Face" panose="02020602080505020303" pitchFamily="18" charset="0"/>
                <a:ea typeface="宋体" panose="02010600030101010101" pitchFamily="2" charset="-122"/>
              </a:rPr>
              <a:t>The other </a:t>
            </a:r>
            <a:r>
              <a:rPr lang="en-US" altLang="zh-CN" sz="2700" dirty="0">
                <a:latin typeface="Baskerville Old Face" panose="02020602080505020303" pitchFamily="18" charset="0"/>
                <a:ea typeface="宋体" panose="02010600030101010101" pitchFamily="2" charset="-122"/>
              </a:rPr>
              <a:t>is one of the rules automatically generated and included in </a:t>
            </a:r>
            <a:r>
              <a:rPr lang="en-US" altLang="zh-CN" sz="2700" dirty="0" err="1">
                <a:latin typeface="Comic Sans MS" panose="030F0702030302020204" pitchFamily="66" charset="0"/>
                <a:ea typeface="宋体" panose="02010600030101010101" pitchFamily="2" charset="-122"/>
              </a:rPr>
              <a:t>Makefile.common</a:t>
            </a:r>
            <a:r>
              <a:rPr lang="en-US" altLang="zh-CN" sz="2700" dirty="0">
                <a:latin typeface="Baskerville Old Face" panose="02020602080505020303" pitchFamily="18" charset="0"/>
                <a:ea typeface="宋体" panose="02010600030101010101" pitchFamily="2" charset="-122"/>
              </a:rPr>
              <a:t>. </a:t>
            </a:r>
            <a:endParaRPr lang="en-US" altLang="zh-CN" sz="3100" dirty="0">
              <a:latin typeface="Baskerville Old Face" panose="02020602080505020303" pitchFamily="18" charset="0"/>
              <a:ea typeface="宋体" panose="02010600030101010101" pitchFamily="2" charset="-122"/>
            </a:endParaRPr>
          </a:p>
          <a:p>
            <a:pPr lvl="1" eaLnBrk="1" hangingPunct="1">
              <a:buFont typeface="Wingdings" pitchFamily="2" charset="2"/>
              <a:buNone/>
              <a:defRPr/>
            </a:pPr>
            <a:r>
              <a:rPr lang="en-US" altLang="zh-CN" sz="3100" dirty="0">
                <a:latin typeface="Baskerville Old Face" panose="02020602080505020303" pitchFamily="18" charset="0"/>
                <a:ea typeface="宋体" panose="02010600030101010101" pitchFamily="2" charset="-122"/>
              </a:rPr>
              <a:t>	</a:t>
            </a:r>
            <a:r>
              <a:rPr lang="en-US" altLang="zh-CN" sz="2300" dirty="0">
                <a:latin typeface="Comic Sans MS" panose="030F0702030302020204" pitchFamily="66" charset="0"/>
                <a:ea typeface="宋体" panose="02010600030101010101" pitchFamily="2" charset="-122"/>
              </a:rPr>
              <a:t>For example, for making </a:t>
            </a:r>
            <a:r>
              <a:rPr lang="en-US" altLang="zh-CN" sz="2300" dirty="0" err="1">
                <a:latin typeface="Comic Sans MS" panose="030F0702030302020204" pitchFamily="66" charset="0"/>
                <a:ea typeface="宋体" panose="02010600030101010101" pitchFamily="2" charset="-122"/>
              </a:rPr>
              <a:t>main.o</a:t>
            </a:r>
            <a:r>
              <a:rPr lang="en-US" altLang="zh-CN" sz="2300" dirty="0">
                <a:latin typeface="Comic Sans MS" panose="030F0702030302020204" pitchFamily="66" charset="0"/>
                <a:ea typeface="宋体" panose="02010600030101010101" pitchFamily="2" charset="-122"/>
              </a:rPr>
              <a:t> the rule is</a:t>
            </a:r>
          </a:p>
          <a:p>
            <a:pPr lvl="1" eaLnBrk="1" hangingPunct="1">
              <a:buFont typeface="Wingdings" pitchFamily="2" charset="2"/>
              <a:buNone/>
              <a:defRPr/>
            </a:pPr>
            <a:r>
              <a:rPr lang="en-US" altLang="zh-CN" sz="2200" b="1" dirty="0">
                <a:ea typeface="宋体" panose="02010600030101010101" pitchFamily="2" charset="-122"/>
              </a:rPr>
              <a:t>	</a:t>
            </a:r>
            <a:r>
              <a:rPr lang="en-US" altLang="zh-CN" sz="1800" b="1" i="1" dirty="0">
                <a:solidFill>
                  <a:srgbClr val="0070C0"/>
                </a:solidFill>
                <a:ea typeface="宋体" panose="02010600030101010101" pitchFamily="2" charset="-122"/>
              </a:rPr>
              <a:t>arch/unknown-i386-linux/depends/</a:t>
            </a:r>
            <a:r>
              <a:rPr lang="en-US" altLang="zh-CN" sz="1800" b="1" i="1" dirty="0" err="1">
                <a:solidFill>
                  <a:srgbClr val="0070C0"/>
                </a:solidFill>
                <a:ea typeface="宋体" panose="02010600030101010101" pitchFamily="2" charset="-122"/>
              </a:rPr>
              <a:t>main.d</a:t>
            </a:r>
            <a:r>
              <a:rPr lang="en-US" altLang="zh-CN" sz="1800" b="1" i="1" dirty="0">
                <a:solidFill>
                  <a:srgbClr val="0070C0"/>
                </a:solidFill>
                <a:ea typeface="宋体" panose="02010600030101010101" pitchFamily="2" charset="-122"/>
              </a:rPr>
              <a:t> arch/unknown-i386-linux/objects/</a:t>
            </a:r>
            <a:r>
              <a:rPr lang="en-US" altLang="zh-CN" sz="1800" b="1" i="1" dirty="0" err="1">
                <a:solidFill>
                  <a:srgbClr val="0070C0"/>
                </a:solidFill>
                <a:ea typeface="宋体" panose="02010600030101010101" pitchFamily="2" charset="-122"/>
              </a:rPr>
              <a:t>main.o</a:t>
            </a:r>
            <a:r>
              <a:rPr lang="en-US" altLang="zh-CN" sz="1800" b="1" i="1" dirty="0">
                <a:solidFill>
                  <a:srgbClr val="0070C0"/>
                </a:solidFill>
                <a:ea typeface="宋体" panose="02010600030101010101" pitchFamily="2" charset="-122"/>
              </a:rPr>
              <a:t>: \</a:t>
            </a:r>
          </a:p>
          <a:p>
            <a:pPr lvl="1" eaLnBrk="1" hangingPunct="1">
              <a:buFont typeface="Wingdings" pitchFamily="2" charset="2"/>
              <a:buNone/>
              <a:defRPr/>
            </a:pPr>
            <a:r>
              <a:rPr lang="en-US" altLang="zh-CN" sz="1800" b="1" i="1" dirty="0">
                <a:solidFill>
                  <a:srgbClr val="0070C0"/>
                </a:solidFill>
                <a:ea typeface="宋体" panose="02010600030101010101" pitchFamily="2" charset="-122"/>
              </a:rPr>
              <a:t>	main.cc </a:t>
            </a:r>
            <a:r>
              <a:rPr lang="en-US" altLang="zh-CN" sz="1800" b="1" i="1" dirty="0" err="1">
                <a:solidFill>
                  <a:srgbClr val="0070C0"/>
                </a:solidFill>
                <a:ea typeface="宋体" panose="02010600030101010101" pitchFamily="2" charset="-122"/>
              </a:rPr>
              <a:t>copyright.h</a:t>
            </a:r>
            <a:r>
              <a:rPr lang="en-US" altLang="zh-CN" sz="1800" b="1" i="1" dirty="0">
                <a:solidFill>
                  <a:srgbClr val="0070C0"/>
                </a:solidFill>
                <a:ea typeface="宋体" panose="02010600030101010101" pitchFamily="2" charset="-122"/>
              </a:rPr>
              <a:t> </a:t>
            </a:r>
            <a:r>
              <a:rPr lang="en-US" altLang="zh-CN" sz="1800" b="1" i="1" dirty="0" err="1">
                <a:solidFill>
                  <a:srgbClr val="0070C0"/>
                </a:solidFill>
                <a:ea typeface="宋体" panose="02010600030101010101" pitchFamily="2" charset="-122"/>
              </a:rPr>
              <a:t>utility.h</a:t>
            </a:r>
            <a:r>
              <a:rPr lang="en-US" altLang="zh-CN" sz="1800" b="1" i="1" dirty="0">
                <a:solidFill>
                  <a:srgbClr val="0070C0"/>
                </a:solidFill>
                <a:ea typeface="宋体" panose="02010600030101010101" pitchFamily="2" charset="-122"/>
              </a:rPr>
              <a:t> ../machine/</a:t>
            </a:r>
            <a:r>
              <a:rPr lang="en-US" altLang="zh-CN" sz="1800" b="1" i="1" dirty="0" err="1">
                <a:solidFill>
                  <a:srgbClr val="0070C0"/>
                </a:solidFill>
                <a:ea typeface="宋体" panose="02010600030101010101" pitchFamily="2" charset="-122"/>
              </a:rPr>
              <a:t>sysdep.h</a:t>
            </a:r>
            <a:r>
              <a:rPr lang="en-US" altLang="zh-CN" sz="1800" b="1" i="1" dirty="0">
                <a:solidFill>
                  <a:srgbClr val="0070C0"/>
                </a:solidFill>
                <a:ea typeface="宋体" panose="02010600030101010101" pitchFamily="2" charset="-122"/>
              </a:rPr>
              <a:t> \</a:t>
            </a:r>
          </a:p>
          <a:p>
            <a:pPr lvl="1" eaLnBrk="1" hangingPunct="1">
              <a:buFont typeface="Wingdings" pitchFamily="2" charset="2"/>
              <a:buNone/>
              <a:defRPr/>
            </a:pPr>
            <a:r>
              <a:rPr lang="en-US" altLang="zh-CN" sz="1800" b="1" i="1" dirty="0">
                <a:solidFill>
                  <a:srgbClr val="0070C0"/>
                </a:solidFill>
                <a:ea typeface="宋体" panose="02010600030101010101" pitchFamily="2" charset="-122"/>
              </a:rPr>
              <a:t>	../threads/</a:t>
            </a:r>
            <a:r>
              <a:rPr lang="en-US" altLang="zh-CN" sz="1800" b="1" i="1" dirty="0" err="1">
                <a:solidFill>
                  <a:srgbClr val="0070C0"/>
                </a:solidFill>
                <a:ea typeface="宋体" panose="02010600030101010101" pitchFamily="2" charset="-122"/>
              </a:rPr>
              <a:t>copyright.h</a:t>
            </a:r>
            <a:r>
              <a:rPr lang="en-US" altLang="zh-CN" sz="1800" b="1" i="1" dirty="0">
                <a:solidFill>
                  <a:srgbClr val="0070C0"/>
                </a:solidFill>
                <a:ea typeface="宋体" panose="02010600030101010101" pitchFamily="2" charset="-122"/>
              </a:rPr>
              <a:t> </a:t>
            </a:r>
            <a:r>
              <a:rPr lang="en-US" altLang="zh-CN" sz="1800" b="1" i="1" dirty="0" err="1">
                <a:solidFill>
                  <a:srgbClr val="0070C0"/>
                </a:solidFill>
                <a:ea typeface="宋体" panose="02010600030101010101" pitchFamily="2" charset="-122"/>
              </a:rPr>
              <a:t>system.h</a:t>
            </a:r>
            <a:r>
              <a:rPr lang="en-US" altLang="zh-CN" sz="1800" b="1" i="1" dirty="0">
                <a:solidFill>
                  <a:srgbClr val="0070C0"/>
                </a:solidFill>
                <a:ea typeface="宋体" panose="02010600030101010101" pitchFamily="2" charset="-122"/>
              </a:rPr>
              <a:t> </a:t>
            </a:r>
            <a:r>
              <a:rPr lang="en-US" altLang="zh-CN" sz="1800" b="1" i="1" dirty="0" err="1">
                <a:solidFill>
                  <a:srgbClr val="0070C0"/>
                </a:solidFill>
                <a:ea typeface="宋体" panose="02010600030101010101" pitchFamily="2" charset="-122"/>
              </a:rPr>
              <a:t>thread.h</a:t>
            </a:r>
            <a:r>
              <a:rPr lang="en-US" altLang="zh-CN" sz="1800" b="1" i="1" dirty="0">
                <a:solidFill>
                  <a:srgbClr val="0070C0"/>
                </a:solidFill>
                <a:ea typeface="宋体" panose="02010600030101010101" pitchFamily="2" charset="-122"/>
              </a:rPr>
              <a:t> </a:t>
            </a:r>
            <a:r>
              <a:rPr lang="en-US" altLang="zh-CN" sz="1800" b="1" i="1" dirty="0" err="1">
                <a:solidFill>
                  <a:srgbClr val="0070C0"/>
                </a:solidFill>
                <a:ea typeface="宋体" panose="02010600030101010101" pitchFamily="2" charset="-122"/>
              </a:rPr>
              <a:t>scheduler.h</a:t>
            </a:r>
            <a:r>
              <a:rPr lang="en-US" altLang="zh-CN" sz="1800" b="1" i="1" dirty="0">
                <a:solidFill>
                  <a:srgbClr val="0070C0"/>
                </a:solidFill>
                <a:ea typeface="宋体" panose="02010600030101010101" pitchFamily="2" charset="-122"/>
              </a:rPr>
              <a:t> </a:t>
            </a:r>
            <a:r>
              <a:rPr lang="en-US" altLang="zh-CN" sz="1800" b="1" i="1" dirty="0" err="1">
                <a:solidFill>
                  <a:srgbClr val="0070C0"/>
                </a:solidFill>
                <a:ea typeface="宋体" panose="02010600030101010101" pitchFamily="2" charset="-122"/>
              </a:rPr>
              <a:t>list.h</a:t>
            </a:r>
            <a:r>
              <a:rPr lang="en-US" altLang="zh-CN" sz="1800" b="1" i="1" dirty="0">
                <a:solidFill>
                  <a:srgbClr val="0070C0"/>
                </a:solidFill>
                <a:ea typeface="宋体" panose="02010600030101010101" pitchFamily="2" charset="-122"/>
              </a:rPr>
              <a:t> \</a:t>
            </a:r>
          </a:p>
          <a:p>
            <a:pPr lvl="1" eaLnBrk="1" hangingPunct="1">
              <a:buFont typeface="Wingdings" pitchFamily="2" charset="2"/>
              <a:buNone/>
              <a:defRPr/>
            </a:pPr>
            <a:r>
              <a:rPr lang="en-US" altLang="zh-CN" sz="1800" b="1" i="1" dirty="0">
                <a:solidFill>
                  <a:srgbClr val="0070C0"/>
                </a:solidFill>
                <a:ea typeface="宋体" panose="02010600030101010101" pitchFamily="2" charset="-122"/>
              </a:rPr>
              <a:t>	../machine/</a:t>
            </a:r>
            <a:r>
              <a:rPr lang="en-US" altLang="zh-CN" sz="1800" b="1" i="1" dirty="0" err="1">
                <a:solidFill>
                  <a:srgbClr val="0070C0"/>
                </a:solidFill>
                <a:ea typeface="宋体" panose="02010600030101010101" pitchFamily="2" charset="-122"/>
              </a:rPr>
              <a:t>interrupt.h</a:t>
            </a:r>
            <a:r>
              <a:rPr lang="en-US" altLang="zh-CN" sz="1800" b="1" i="1" dirty="0">
                <a:solidFill>
                  <a:srgbClr val="0070C0"/>
                </a:solidFill>
                <a:ea typeface="宋体" panose="02010600030101010101" pitchFamily="2" charset="-122"/>
              </a:rPr>
              <a:t> ../threads/</a:t>
            </a:r>
            <a:r>
              <a:rPr lang="en-US" altLang="zh-CN" sz="1800" b="1" i="1" dirty="0" err="1">
                <a:solidFill>
                  <a:srgbClr val="0070C0"/>
                </a:solidFill>
                <a:ea typeface="宋体" panose="02010600030101010101" pitchFamily="2" charset="-122"/>
              </a:rPr>
              <a:t>list.h</a:t>
            </a:r>
            <a:r>
              <a:rPr lang="en-US" altLang="zh-CN" sz="1800" b="1" i="1" dirty="0">
                <a:solidFill>
                  <a:srgbClr val="0070C0"/>
                </a:solidFill>
                <a:ea typeface="宋体" panose="02010600030101010101" pitchFamily="2" charset="-122"/>
              </a:rPr>
              <a:t> ../machine/</a:t>
            </a:r>
            <a:r>
              <a:rPr lang="en-US" altLang="zh-CN" sz="1800" b="1" i="1" dirty="0" err="1">
                <a:solidFill>
                  <a:srgbClr val="0070C0"/>
                </a:solidFill>
                <a:ea typeface="宋体" panose="02010600030101010101" pitchFamily="2" charset="-122"/>
              </a:rPr>
              <a:t>stats.h</a:t>
            </a:r>
            <a:r>
              <a:rPr lang="en-US" altLang="zh-CN" sz="1800" b="1" i="1" dirty="0">
                <a:solidFill>
                  <a:srgbClr val="0070C0"/>
                </a:solidFill>
                <a:ea typeface="宋体" panose="02010600030101010101" pitchFamily="2" charset="-122"/>
              </a:rPr>
              <a:t> \</a:t>
            </a:r>
          </a:p>
          <a:p>
            <a:pPr lvl="1" eaLnBrk="1" hangingPunct="1">
              <a:buFont typeface="Wingdings" pitchFamily="2" charset="2"/>
              <a:buNone/>
              <a:defRPr/>
            </a:pPr>
            <a:r>
              <a:rPr lang="en-US" altLang="zh-CN" sz="1800" b="1" i="1" dirty="0">
                <a:solidFill>
                  <a:srgbClr val="0070C0"/>
                </a:solidFill>
                <a:ea typeface="宋体" panose="02010600030101010101" pitchFamily="2" charset="-122"/>
              </a:rPr>
              <a:t>	../machine/</a:t>
            </a:r>
            <a:r>
              <a:rPr lang="en-US" altLang="zh-CN" sz="1800" b="1" i="1" dirty="0" err="1">
                <a:solidFill>
                  <a:srgbClr val="0070C0"/>
                </a:solidFill>
                <a:ea typeface="宋体" panose="02010600030101010101" pitchFamily="2" charset="-122"/>
              </a:rPr>
              <a:t>timer.h</a:t>
            </a:r>
            <a:r>
              <a:rPr lang="en-US" altLang="zh-CN" sz="1800" b="1" i="1" dirty="0">
                <a:solidFill>
                  <a:srgbClr val="0070C0"/>
                </a:solidFill>
                <a:ea typeface="宋体" panose="02010600030101010101" pitchFamily="2" charset="-122"/>
              </a:rPr>
              <a:t> ../threads/</a:t>
            </a:r>
            <a:r>
              <a:rPr lang="en-US" altLang="zh-CN" sz="1800" b="1" i="1" dirty="0" err="1">
                <a:solidFill>
                  <a:srgbClr val="0070C0"/>
                </a:solidFill>
                <a:ea typeface="宋体" panose="02010600030101010101" pitchFamily="2" charset="-122"/>
              </a:rPr>
              <a:t>utility.h</a:t>
            </a:r>
            <a:endParaRPr lang="en-US" altLang="zh-CN" sz="1800" b="1" i="1" dirty="0">
              <a:solidFill>
                <a:srgbClr val="0070C0"/>
              </a:solidFill>
              <a:ea typeface="宋体" panose="02010600030101010101" pitchFamily="2" charset="-122"/>
            </a:endParaRPr>
          </a:p>
          <a:p>
            <a:pPr lvl="1" eaLnBrk="1" hangingPunct="1">
              <a:buFont typeface="Wingdings" pitchFamily="2" charset="2"/>
              <a:buNone/>
              <a:defRPr/>
            </a:pPr>
            <a:endParaRPr lang="en-US" altLang="zh-CN" sz="1800" i="1" dirty="0">
              <a:solidFill>
                <a:srgbClr val="CC0000"/>
              </a:solidFill>
              <a:latin typeface="Comic Sans MS" panose="030F0702030302020204" pitchFamily="66" charset="0"/>
              <a:ea typeface="宋体" panose="02010600030101010101" pitchFamily="2" charset="-122"/>
            </a:endParaRPr>
          </a:p>
          <a:p>
            <a:pPr lvl="1" eaLnBrk="1" hangingPunct="1">
              <a:buFont typeface="Wingdings" pitchFamily="2" charset="2"/>
              <a:buNone/>
              <a:defRPr/>
            </a:pPr>
            <a:r>
              <a:rPr lang="en-US" altLang="zh-CN" sz="2300" dirty="0">
                <a:solidFill>
                  <a:schemeClr val="tx2"/>
                </a:solidFill>
                <a:latin typeface="Comic Sans MS" panose="030F0702030302020204" pitchFamily="66" charset="0"/>
                <a:ea typeface="宋体" panose="02010600030101010101" pitchFamily="2" charset="-122"/>
              </a:rPr>
              <a:t>	</a:t>
            </a:r>
            <a:r>
              <a:rPr lang="en-US" altLang="zh-CN" sz="2300" dirty="0">
                <a:latin typeface="Comic Sans MS" panose="030F0702030302020204" pitchFamily="66" charset="0"/>
                <a:ea typeface="宋体" panose="02010600030101010101" pitchFamily="2" charset="-122"/>
              </a:rPr>
              <a:t>It lists </a:t>
            </a:r>
            <a:r>
              <a:rPr lang="en-US" altLang="zh-CN" sz="2300" u="sng" dirty="0">
                <a:solidFill>
                  <a:srgbClr val="0070C0"/>
                </a:solidFill>
                <a:latin typeface="Comic Sans MS" panose="030F0702030302020204" pitchFamily="66" charset="0"/>
                <a:ea typeface="宋体" panose="02010600030101010101" pitchFamily="2" charset="-122"/>
              </a:rPr>
              <a:t>all the head files</a:t>
            </a:r>
            <a:r>
              <a:rPr lang="en-US" altLang="zh-CN" sz="2300" dirty="0">
                <a:solidFill>
                  <a:srgbClr val="0070C0"/>
                </a:solidFill>
                <a:latin typeface="Comic Sans MS" panose="030F0702030302020204" pitchFamily="66" charset="0"/>
                <a:ea typeface="宋体" panose="02010600030101010101" pitchFamily="2" charset="-122"/>
              </a:rPr>
              <a:t> </a:t>
            </a:r>
            <a:r>
              <a:rPr lang="en-US" altLang="zh-CN" sz="2300" dirty="0">
                <a:latin typeface="Comic Sans MS" panose="030F0702030302020204" pitchFamily="66" charset="0"/>
                <a:ea typeface="宋体" panose="02010600030101010101" pitchFamily="2" charset="-122"/>
              </a:rPr>
              <a:t>included directly or indirectly by main.cc  and therefore </a:t>
            </a:r>
            <a:r>
              <a:rPr lang="en-US" altLang="zh-CN" sz="2300" dirty="0" err="1">
                <a:latin typeface="Comic Sans MS" panose="030F0702030302020204" pitchFamily="66" charset="0"/>
                <a:ea typeface="宋体" panose="02010600030101010101" pitchFamily="2" charset="-122"/>
              </a:rPr>
              <a:t>main.o</a:t>
            </a:r>
            <a:r>
              <a:rPr lang="en-US" altLang="zh-CN" sz="2300" dirty="0">
                <a:latin typeface="Comic Sans MS" panose="030F0702030302020204" pitchFamily="66" charset="0"/>
                <a:ea typeface="宋体" panose="02010600030101010101" pitchFamily="2" charset="-122"/>
              </a:rPr>
              <a:t> depends on them.</a:t>
            </a:r>
          </a:p>
          <a:p>
            <a:pPr lvl="1" eaLnBrk="1" hangingPunct="1">
              <a:buFont typeface="Wingdings" pitchFamily="2" charset="2"/>
              <a:buNone/>
              <a:defRPr/>
            </a:pPr>
            <a:endParaRPr lang="en-US" altLang="zh-CN" sz="2300" dirty="0">
              <a:solidFill>
                <a:schemeClr val="tx2"/>
              </a:solidFill>
              <a:latin typeface="Comic Sans MS" panose="030F0702030302020204" pitchFamily="66" charset="0"/>
              <a:ea typeface="宋体" panose="02010600030101010101" pitchFamily="2" charset="-122"/>
            </a:endParaRPr>
          </a:p>
          <a:p>
            <a:pPr eaLnBrk="1" hangingPunct="1">
              <a:defRPr/>
            </a:pPr>
            <a:endParaRPr lang="en-US" altLang="zh-CN" sz="18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zh-CN" b="1">
                <a:solidFill>
                  <a:srgbClr val="0070C0"/>
                </a:solidFill>
                <a:latin typeface="Comic Sans MS" pitchFamily="66" charset="0"/>
                <a:ea typeface="宋体" pitchFamily="2" charset="-122"/>
              </a:rPr>
              <a:t>../Makefile.common   -7</a:t>
            </a:r>
            <a:endParaRPr lang="en-US" altLang="zh-CN">
              <a:solidFill>
                <a:srgbClr val="0070C0"/>
              </a:solidFill>
              <a:ea typeface="宋体" pitchFamily="2" charset="-122"/>
            </a:endParaRPr>
          </a:p>
        </p:txBody>
      </p:sp>
      <p:sp>
        <p:nvSpPr>
          <p:cNvPr id="50181" name="Rectangle 3"/>
          <p:cNvSpPr>
            <a:spLocks noGrp="1" noChangeArrowheads="1"/>
          </p:cNvSpPr>
          <p:nvPr>
            <p:ph type="body" idx="1"/>
          </p:nvPr>
        </p:nvSpPr>
        <p:spPr>
          <a:xfrm>
            <a:off x="1993900" y="1162050"/>
            <a:ext cx="8229600" cy="5538788"/>
          </a:xfrm>
        </p:spPr>
        <p:txBody>
          <a:bodyPr/>
          <a:lstStyle/>
          <a:p>
            <a:pPr lvl="1" eaLnBrk="1" hangingPunct="1"/>
            <a:r>
              <a:rPr lang="en-US" altLang="zh-CN" sz="2300">
                <a:latin typeface="Baskerville Old Face" pitchFamily="18" charset="0"/>
                <a:ea typeface="宋体" pitchFamily="2" charset="-122"/>
              </a:rPr>
              <a:t>This rule is in file </a:t>
            </a:r>
            <a:r>
              <a:rPr lang="en-US" altLang="zh-CN" sz="2300">
                <a:latin typeface="Comic Sans MS" pitchFamily="66" charset="0"/>
                <a:ea typeface="宋体" pitchFamily="2" charset="-122"/>
              </a:rPr>
              <a:t>arch/unknown-i386-linux/depends /main.d</a:t>
            </a:r>
            <a:r>
              <a:rPr lang="en-US" altLang="zh-CN" sz="2300">
                <a:latin typeface="Baskerville Old Face" pitchFamily="18" charset="0"/>
                <a:ea typeface="宋体" pitchFamily="2" charset="-122"/>
              </a:rPr>
              <a:t> and included in </a:t>
            </a:r>
            <a:r>
              <a:rPr lang="en-US" altLang="zh-CN" sz="2300">
                <a:latin typeface="Comic Sans MS" pitchFamily="66" charset="0"/>
                <a:ea typeface="宋体" pitchFamily="2" charset="-122"/>
              </a:rPr>
              <a:t>Makefile.common</a:t>
            </a:r>
            <a:r>
              <a:rPr lang="en-US" altLang="zh-CN" sz="2300">
                <a:latin typeface="Baskerville Old Face" pitchFamily="18" charset="0"/>
                <a:ea typeface="宋体" pitchFamily="2" charset="-122"/>
              </a:rPr>
              <a:t> through</a:t>
            </a:r>
          </a:p>
          <a:p>
            <a:pPr lvl="2" eaLnBrk="1" hangingPunct="1">
              <a:buFont typeface="Wingdings" pitchFamily="2" charset="2"/>
              <a:buNone/>
            </a:pPr>
            <a:endParaRPr lang="en-US" altLang="zh-CN" i="1">
              <a:solidFill>
                <a:srgbClr val="CC0000"/>
              </a:solidFill>
              <a:latin typeface="Comic Sans MS" pitchFamily="66" charset="0"/>
              <a:ea typeface="宋体" pitchFamily="2" charset="-122"/>
            </a:endParaRPr>
          </a:p>
          <a:p>
            <a:pPr lvl="2" eaLnBrk="1" hangingPunct="1">
              <a:buFont typeface="Wingdings" pitchFamily="2" charset="2"/>
              <a:buNone/>
            </a:pPr>
            <a:r>
              <a:rPr lang="en-US" altLang="zh-CN" i="1">
                <a:solidFill>
                  <a:srgbClr val="0070C0"/>
                </a:solidFill>
                <a:latin typeface="Comic Sans MS" pitchFamily="66" charset="0"/>
                <a:ea typeface="宋体" pitchFamily="2" charset="-122"/>
              </a:rPr>
              <a:t>s_dfiles = $(SFILES:%.s=$(depends_dir)/%.d)</a:t>
            </a:r>
          </a:p>
          <a:p>
            <a:pPr lvl="2" eaLnBrk="1" hangingPunct="1">
              <a:buFont typeface="Wingdings" pitchFamily="2" charset="2"/>
              <a:buNone/>
            </a:pPr>
            <a:r>
              <a:rPr lang="en-US" altLang="zh-CN" i="1">
                <a:solidFill>
                  <a:srgbClr val="0070C0"/>
                </a:solidFill>
                <a:latin typeface="Comic Sans MS" pitchFamily="66" charset="0"/>
                <a:ea typeface="宋体" pitchFamily="2" charset="-122"/>
              </a:rPr>
              <a:t>c_dfiles = $(CFILES:%.c=$(depends_dir)/%.d)</a:t>
            </a:r>
          </a:p>
          <a:p>
            <a:pPr lvl="2" eaLnBrk="1" hangingPunct="1">
              <a:buFont typeface="Wingdings" pitchFamily="2" charset="2"/>
              <a:buNone/>
            </a:pPr>
            <a:r>
              <a:rPr lang="en-US" altLang="zh-CN" i="1">
                <a:solidFill>
                  <a:srgbClr val="0070C0"/>
                </a:solidFill>
                <a:latin typeface="Comic Sans MS" pitchFamily="66" charset="0"/>
                <a:ea typeface="宋体" pitchFamily="2" charset="-122"/>
              </a:rPr>
              <a:t>cc_dfiles = $(CCFILES:%.cc=$(depends_dir)/%.d)</a:t>
            </a:r>
          </a:p>
          <a:p>
            <a:pPr lvl="2" eaLnBrk="1" hangingPunct="1">
              <a:buFont typeface="Wingdings" pitchFamily="2" charset="2"/>
              <a:buNone/>
            </a:pPr>
            <a:endParaRPr lang="en-US" altLang="zh-CN" i="1">
              <a:solidFill>
                <a:srgbClr val="0070C0"/>
              </a:solidFill>
              <a:latin typeface="Comic Sans MS" pitchFamily="66" charset="0"/>
              <a:ea typeface="宋体" pitchFamily="2" charset="-122"/>
            </a:endParaRPr>
          </a:p>
          <a:p>
            <a:pPr lvl="2" eaLnBrk="1" hangingPunct="1">
              <a:buFont typeface="Wingdings" pitchFamily="2" charset="2"/>
              <a:buNone/>
            </a:pPr>
            <a:r>
              <a:rPr lang="en-US" altLang="zh-CN" i="1">
                <a:solidFill>
                  <a:srgbClr val="0070C0"/>
                </a:solidFill>
                <a:latin typeface="Comic Sans MS" pitchFamily="66" charset="0"/>
                <a:ea typeface="宋体" pitchFamily="2" charset="-122"/>
              </a:rPr>
              <a:t>dfiles = $(cc_dfiles) $(c_dfiles) $(s_dfiles)</a:t>
            </a:r>
          </a:p>
          <a:p>
            <a:pPr lvl="2" eaLnBrk="1" hangingPunct="1">
              <a:buFont typeface="Wingdings" pitchFamily="2" charset="2"/>
              <a:buNone/>
            </a:pPr>
            <a:r>
              <a:rPr lang="en-US" altLang="zh-CN" sz="2800" i="1">
                <a:latin typeface="Comic Sans MS" pitchFamily="66" charset="0"/>
                <a:ea typeface="宋体" pitchFamily="2" charset="-122"/>
              </a:rPr>
              <a:t>......(see next page)</a:t>
            </a:r>
          </a:p>
          <a:p>
            <a:pPr lvl="2" eaLnBrk="1" hangingPunct="1">
              <a:buFont typeface="Wingdings" pitchFamily="2" charset="2"/>
              <a:buNone/>
            </a:pPr>
            <a:endParaRPr lang="en-US" altLang="zh-CN" sz="3200" i="1">
              <a:solidFill>
                <a:schemeClr val="accent2"/>
              </a:solidFill>
              <a:latin typeface="Comic Sans MS" pitchFamily="66" charset="0"/>
              <a:ea typeface="宋体" pitchFamily="2" charset="-122"/>
            </a:endParaRPr>
          </a:p>
          <a:p>
            <a:pPr lvl="2" eaLnBrk="1" hangingPunct="1">
              <a:buFont typeface="Wingdings" pitchFamily="2" charset="2"/>
              <a:buNone/>
            </a:pPr>
            <a:r>
              <a:rPr lang="en-US" altLang="zh-CN" sz="2000" i="1">
                <a:solidFill>
                  <a:srgbClr val="0070C0"/>
                </a:solidFill>
                <a:latin typeface="Comic Sans MS" pitchFamily="66" charset="0"/>
                <a:ea typeface="宋体" pitchFamily="2" charset="-122"/>
              </a:rPr>
              <a:t>include $(dfiles)</a:t>
            </a:r>
            <a:endParaRPr lang="en-US" altLang="zh-CN" i="1">
              <a:solidFill>
                <a:srgbClr val="0070C0"/>
              </a:solidFill>
              <a:latin typeface="Comic Sans MS" pitchFamily="66" charset="0"/>
              <a:ea typeface="宋体" pitchFamily="2" charset="-122"/>
            </a:endParaRPr>
          </a:p>
          <a:p>
            <a:pPr lvl="1" eaLnBrk="1" hangingPunct="1">
              <a:buFont typeface="Wingdings" pitchFamily="2" charset="2"/>
              <a:buNone/>
            </a:pPr>
            <a:endParaRPr lang="en-US" altLang="zh-CN" sz="2300">
              <a:latin typeface="Baskerville Old Face" pitchFamily="18" charset="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zh-CN" sz="2800">
                <a:latin typeface="Comic Sans MS" panose="030F0702030302020204" pitchFamily="66" charset="0"/>
                <a:ea typeface="宋体" pitchFamily="2" charset="-122"/>
              </a:rPr>
              <a:t>How to generate the dependence rules for the head files?</a:t>
            </a:r>
          </a:p>
        </p:txBody>
      </p:sp>
      <p:sp>
        <p:nvSpPr>
          <p:cNvPr id="51205" name="Rectangle 3"/>
          <p:cNvSpPr>
            <a:spLocks noGrp="1" noChangeArrowheads="1"/>
          </p:cNvSpPr>
          <p:nvPr>
            <p:ph type="body" idx="1"/>
          </p:nvPr>
        </p:nvSpPr>
        <p:spPr>
          <a:xfrm>
            <a:off x="868973" y="1023206"/>
            <a:ext cx="10454054" cy="4471987"/>
          </a:xfrm>
        </p:spPr>
        <p:txBody>
          <a:bodyPr/>
          <a:lstStyle/>
          <a:p>
            <a:pPr marL="266700" indent="-266700" eaLnBrk="1" hangingPunct="1"/>
            <a:r>
              <a:rPr lang="en-US" altLang="zh-CN" sz="2800">
                <a:latin typeface="Baskerville Old Face" pitchFamily="18" charset="0"/>
                <a:ea typeface="宋体" pitchFamily="2" charset="-122"/>
              </a:rPr>
              <a:t>Use</a:t>
            </a:r>
            <a:r>
              <a:rPr lang="en-US" altLang="zh-CN" sz="2800">
                <a:ea typeface="宋体" pitchFamily="2" charset="-122"/>
              </a:rPr>
              <a:t> </a:t>
            </a:r>
            <a:r>
              <a:rPr lang="en-US" altLang="zh-CN" sz="2800">
                <a:solidFill>
                  <a:srgbClr val="0070C0"/>
                </a:solidFill>
                <a:latin typeface="Comic Sans MS" pitchFamily="66" charset="0"/>
                <a:ea typeface="宋体" pitchFamily="2" charset="-122"/>
              </a:rPr>
              <a:t>g++</a:t>
            </a:r>
            <a:r>
              <a:rPr lang="en-US" altLang="zh-CN" sz="2800">
                <a:solidFill>
                  <a:srgbClr val="0070C0"/>
                </a:solidFill>
                <a:ea typeface="宋体" pitchFamily="2" charset="-122"/>
              </a:rPr>
              <a:t> </a:t>
            </a:r>
            <a:r>
              <a:rPr lang="en-US" altLang="zh-CN" sz="2800">
                <a:latin typeface="Baskerville Old Face" pitchFamily="18" charset="0"/>
                <a:ea typeface="宋体" pitchFamily="2" charset="-122"/>
              </a:rPr>
              <a:t>with option</a:t>
            </a:r>
            <a:r>
              <a:rPr lang="en-US" altLang="zh-CN" sz="2800">
                <a:ea typeface="宋体" pitchFamily="2" charset="-122"/>
              </a:rPr>
              <a:t> </a:t>
            </a:r>
            <a:r>
              <a:rPr lang="en-US" altLang="zh-CN" sz="2800" b="1">
                <a:solidFill>
                  <a:srgbClr val="0070C0"/>
                </a:solidFill>
                <a:latin typeface="Comic Sans MS" pitchFamily="66" charset="0"/>
                <a:ea typeface="宋体" pitchFamily="2" charset="-122"/>
              </a:rPr>
              <a:t>–MM </a:t>
            </a:r>
            <a:r>
              <a:rPr lang="en-US" altLang="zh-CN" sz="2800">
                <a:latin typeface="Baskerville Old Face" pitchFamily="18" charset="0"/>
                <a:ea typeface="宋体" pitchFamily="2" charset="-122"/>
              </a:rPr>
              <a:t>and use the same flag</a:t>
            </a:r>
            <a:r>
              <a:rPr lang="en-US" altLang="zh-CN" sz="2800">
                <a:ea typeface="宋体" pitchFamily="2" charset="-122"/>
              </a:rPr>
              <a:t> </a:t>
            </a:r>
            <a:r>
              <a:rPr lang="en-US" altLang="zh-CN" sz="2800">
                <a:solidFill>
                  <a:srgbClr val="0070C0"/>
                </a:solidFill>
                <a:latin typeface="Comic Sans MS" pitchFamily="66" charset="0"/>
                <a:ea typeface="宋体" pitchFamily="2" charset="-122"/>
              </a:rPr>
              <a:t>CCFLAGS</a:t>
            </a:r>
            <a:r>
              <a:rPr lang="en-US" altLang="zh-CN" sz="2800">
                <a:ea typeface="宋体" pitchFamily="2" charset="-122"/>
              </a:rPr>
              <a:t> </a:t>
            </a:r>
            <a:r>
              <a:rPr lang="en-US" altLang="zh-CN" sz="2800">
                <a:latin typeface="Baskerville Old Face" pitchFamily="18" charset="0"/>
                <a:ea typeface="宋体" pitchFamily="2" charset="-122"/>
              </a:rPr>
              <a:t>as you would compile the source code</a:t>
            </a:r>
          </a:p>
          <a:p>
            <a:pPr marL="266700" indent="-266700" eaLnBrk="1" hangingPunct="1"/>
            <a:r>
              <a:rPr lang="en-US" altLang="zh-CN" sz="2800">
                <a:latin typeface="Baskerville Old Face" pitchFamily="18" charset="0"/>
                <a:ea typeface="宋体" pitchFamily="2" charset="-122"/>
              </a:rPr>
              <a:t>Let us try</a:t>
            </a:r>
            <a:r>
              <a:rPr lang="en-US" altLang="zh-CN" sz="2800">
                <a:ea typeface="宋体" pitchFamily="2" charset="-122"/>
              </a:rPr>
              <a:t> </a:t>
            </a:r>
            <a:r>
              <a:rPr lang="en-US" altLang="zh-CN" sz="2800">
                <a:solidFill>
                  <a:srgbClr val="0070C0"/>
                </a:solidFill>
                <a:latin typeface="Comic Sans MS" pitchFamily="66" charset="0"/>
                <a:ea typeface="宋体" pitchFamily="2" charset="-122"/>
              </a:rPr>
              <a:t>g++ -MM</a:t>
            </a:r>
            <a:r>
              <a:rPr lang="en-US" altLang="zh-CN" sz="2800">
                <a:solidFill>
                  <a:srgbClr val="0070C0"/>
                </a:solidFill>
                <a:ea typeface="宋体" pitchFamily="2" charset="-122"/>
              </a:rPr>
              <a:t> </a:t>
            </a:r>
            <a:r>
              <a:rPr lang="en-US" altLang="zh-CN" sz="2800">
                <a:latin typeface="Baskerville Old Face" pitchFamily="18" charset="0"/>
                <a:ea typeface="宋体" pitchFamily="2" charset="-122"/>
              </a:rPr>
              <a:t>manually:</a:t>
            </a:r>
          </a:p>
          <a:p>
            <a:pPr marL="1225550" lvl="2" indent="-228600" eaLnBrk="1" hangingPunct="1">
              <a:buNone/>
            </a:pPr>
            <a:r>
              <a:rPr lang="en-US" altLang="zh-CN" sz="2400">
                <a:ea typeface="宋体" pitchFamily="2" charset="-122"/>
              </a:rPr>
              <a:t> </a:t>
            </a:r>
          </a:p>
          <a:p>
            <a:pPr marL="1225550" lvl="2" indent="-228600" eaLnBrk="1" hangingPunct="1">
              <a:buNone/>
            </a:pPr>
            <a:r>
              <a:rPr lang="en-US" altLang="zh-CN" sz="2400">
                <a:solidFill>
                  <a:srgbClr val="0070C0"/>
                </a:solidFill>
                <a:latin typeface="Comic Sans MS" pitchFamily="66" charset="0"/>
                <a:ea typeface="宋体" pitchFamily="2" charset="-122"/>
              </a:rPr>
              <a:t>g++ </a:t>
            </a:r>
            <a:r>
              <a:rPr lang="en-US" altLang="zh-CN" sz="2400" b="1">
                <a:solidFill>
                  <a:srgbClr val="0070C0"/>
                </a:solidFill>
                <a:latin typeface="Comic Sans MS" pitchFamily="66" charset="0"/>
                <a:ea typeface="宋体" pitchFamily="2" charset="-122"/>
              </a:rPr>
              <a:t>-MM </a:t>
            </a:r>
            <a:r>
              <a:rPr lang="en-US" altLang="zh-CN" sz="2400">
                <a:solidFill>
                  <a:srgbClr val="0070C0"/>
                </a:solidFill>
                <a:latin typeface="Comic Sans MS" pitchFamily="66" charset="0"/>
                <a:ea typeface="宋体" pitchFamily="2" charset="-122"/>
              </a:rPr>
              <a:t>-g -Wall -Wshadow -I../threads -I../machine </a:t>
            </a:r>
          </a:p>
          <a:p>
            <a:pPr marL="1225550" lvl="2" indent="-228600" eaLnBrk="1" hangingPunct="1">
              <a:buNone/>
            </a:pPr>
            <a:r>
              <a:rPr lang="en-US" altLang="zh-CN" sz="2400">
                <a:solidFill>
                  <a:srgbClr val="0070C0"/>
                </a:solidFill>
                <a:latin typeface="Comic Sans MS" pitchFamily="66" charset="0"/>
                <a:ea typeface="宋体" pitchFamily="2" charset="-122"/>
              </a:rPr>
              <a:t>-DTHREADS -DHOST_ALPHA -DCHANGED main.cc</a:t>
            </a:r>
          </a:p>
          <a:p>
            <a:pPr marL="1225550" lvl="2" indent="-228600" eaLnBrk="1" hangingPunct="1">
              <a:buNone/>
            </a:pPr>
            <a:endParaRPr lang="en-US" altLang="zh-CN" sz="1600">
              <a:ea typeface="宋体" pitchFamily="2" charset="-122"/>
            </a:endParaRPr>
          </a:p>
          <a:p>
            <a:pPr marL="1225550" lvl="2" indent="-228600" eaLnBrk="1" hangingPunct="1">
              <a:buNone/>
            </a:pPr>
            <a:r>
              <a:rPr lang="en-US" altLang="zh-CN" sz="2400">
                <a:latin typeface="Baskerville Old Face" pitchFamily="18" charset="0"/>
                <a:ea typeface="宋体" pitchFamily="2" charset="-122"/>
              </a:rPr>
              <a:t>main.o: main.cc copyright.h utility.h ../machine/sysdep.h \</a:t>
            </a:r>
          </a:p>
          <a:p>
            <a:pPr marL="1225550" lvl="2" indent="-228600" eaLnBrk="1" hangingPunct="1">
              <a:buNone/>
            </a:pPr>
            <a:r>
              <a:rPr lang="en-US" altLang="zh-CN" sz="2400">
                <a:latin typeface="Baskerville Old Face" pitchFamily="18" charset="0"/>
                <a:ea typeface="宋体" pitchFamily="2" charset="-122"/>
              </a:rPr>
              <a:t>../threads/copyright.h system.h thread.h scheduler.h list.h \</a:t>
            </a:r>
          </a:p>
          <a:p>
            <a:pPr marL="1225550" lvl="2" indent="-228600" eaLnBrk="1" hangingPunct="1">
              <a:buNone/>
            </a:pPr>
            <a:r>
              <a:rPr lang="en-US" altLang="zh-CN" sz="2400">
                <a:latin typeface="Baskerville Old Face" pitchFamily="18" charset="0"/>
                <a:ea typeface="宋体" pitchFamily="2" charset="-122"/>
              </a:rPr>
              <a:t>../machine/interrupt.h ../threads/list.h ../machine/stats.h \</a:t>
            </a:r>
          </a:p>
          <a:p>
            <a:pPr marL="1225550" lvl="2" indent="-228600" eaLnBrk="1" hangingPunct="1">
              <a:buNone/>
            </a:pPr>
            <a:r>
              <a:rPr lang="en-US" altLang="zh-CN" sz="2400">
                <a:latin typeface="Baskerville Old Face" pitchFamily="18" charset="0"/>
                <a:ea typeface="宋体" pitchFamily="2" charset="-122"/>
              </a:rPr>
              <a:t>../machine/timer.h ../threads/utility.h</a:t>
            </a:r>
          </a:p>
          <a:p>
            <a:pPr marL="266700" indent="-266700" eaLnBrk="1" hangingPunct="1"/>
            <a:endParaRPr lang="en-US" altLang="zh-CN" sz="3200">
              <a:latin typeface="Baskerville Old Face" pitchFamily="18" charset="0"/>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669" y="1019908"/>
            <a:ext cx="10826113" cy="52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矩形 6"/>
          <p:cNvSpPr>
            <a:spLocks noChangeArrowheads="1"/>
          </p:cNvSpPr>
          <p:nvPr/>
        </p:nvSpPr>
        <p:spPr bwMode="auto">
          <a:xfrm>
            <a:off x="1847850" y="271584"/>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ea typeface="宋体" pitchFamily="2" charset="-122"/>
              </a:defRPr>
            </a:lvl1pPr>
            <a:lvl2pPr marL="742950" indent="-285750">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r>
              <a:rPr lang="en-US" altLang="zh-CN" sz="3200" b="1">
                <a:solidFill>
                  <a:srgbClr val="0070C0"/>
                </a:solidFill>
                <a:latin typeface="Comic Sans MS" pitchFamily="66" charset="0"/>
              </a:rPr>
              <a:t>Rules for generating dependent head files</a:t>
            </a:r>
            <a:endParaRPr lang="zh-CN" altLang="en-US" sz="3200" b="1">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zh-CN" b="1">
                <a:solidFill>
                  <a:srgbClr val="0070C0"/>
                </a:solidFill>
                <a:latin typeface="Comic Sans MS" pitchFamily="66" charset="0"/>
                <a:ea typeface="宋体" pitchFamily="2" charset="-122"/>
              </a:rPr>
              <a:t>../Makefile.common   -8</a:t>
            </a:r>
            <a:endParaRPr lang="en-US" altLang="zh-CN">
              <a:solidFill>
                <a:srgbClr val="0070C0"/>
              </a:solidFill>
              <a:ea typeface="宋体" pitchFamily="2" charset="-122"/>
            </a:endParaRPr>
          </a:p>
        </p:txBody>
      </p:sp>
      <p:sp>
        <p:nvSpPr>
          <p:cNvPr id="53253" name="Rectangle 3"/>
          <p:cNvSpPr>
            <a:spLocks noGrp="1" noChangeArrowheads="1"/>
          </p:cNvSpPr>
          <p:nvPr>
            <p:ph type="body" idx="1"/>
          </p:nvPr>
        </p:nvSpPr>
        <p:spPr>
          <a:xfrm>
            <a:off x="1847850" y="1196975"/>
            <a:ext cx="8434388" cy="5111750"/>
          </a:xfrm>
        </p:spPr>
        <p:txBody>
          <a:bodyPr/>
          <a:lstStyle/>
          <a:p>
            <a:pPr marL="179388" indent="-179388" eaLnBrk="1" hangingPunct="1">
              <a:lnSpc>
                <a:spcPct val="90000"/>
              </a:lnSpc>
            </a:pPr>
            <a:r>
              <a:rPr lang="en-US" altLang="zh-CN" sz="2400">
                <a:latin typeface="Baskerville Old Face" pitchFamily="18" charset="0"/>
                <a:ea typeface="宋体" pitchFamily="2" charset="-122"/>
              </a:rPr>
              <a:t>Rule to generate dependence rules for the head files and store them in the corresponding dependence files (dfiles)</a:t>
            </a:r>
          </a:p>
          <a:p>
            <a:pPr lvl="1" eaLnBrk="1" hangingPunct="1">
              <a:lnSpc>
                <a:spcPct val="90000"/>
              </a:lnSpc>
              <a:buFont typeface="Wingdings" pitchFamily="2" charset="2"/>
              <a:buNone/>
            </a:pPr>
            <a:endParaRPr lang="en-US" altLang="zh-CN" sz="2400" i="1">
              <a:solidFill>
                <a:srgbClr val="CC0000"/>
              </a:solidFill>
              <a:latin typeface="Comic Sans MS" pitchFamily="66" charset="0"/>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$(depends_dir)/%.d: %.cc</a:t>
            </a:r>
          </a:p>
          <a:p>
            <a:pPr lvl="1" eaLnBrk="1" hangingPunct="1">
              <a:buFont typeface="Wingdings" pitchFamily="2" charset="2"/>
              <a:buNone/>
            </a:pPr>
            <a:r>
              <a:rPr lang="en-US" altLang="zh-CN" sz="2000" b="1" i="1">
                <a:solidFill>
                  <a:srgbClr val="0070C0"/>
                </a:solidFill>
                <a:ea typeface="宋体" pitchFamily="2" charset="-122"/>
              </a:rPr>
              <a:t>	@echo "&gt;&gt;&gt; Building dependency file for " $&lt; "&lt;&lt;&lt;"</a:t>
            </a:r>
          </a:p>
          <a:p>
            <a:pPr lvl="1" eaLnBrk="1" hangingPunct="1">
              <a:buFont typeface="Wingdings" pitchFamily="2" charset="2"/>
              <a:buNone/>
            </a:pPr>
            <a:r>
              <a:rPr lang="en-US" altLang="zh-CN" sz="2000" b="1" i="1">
                <a:solidFill>
                  <a:srgbClr val="0070C0"/>
                </a:solidFill>
                <a:ea typeface="宋体" pitchFamily="2" charset="-122"/>
              </a:rPr>
              <a:t>	@$(SHELL) -ec '$(CC) -MM $(CFLAGS) $&lt; \</a:t>
            </a:r>
          </a:p>
          <a:p>
            <a:pPr lvl="1" eaLnBrk="1" hangingPunct="1">
              <a:buFont typeface="Wingdings" pitchFamily="2" charset="2"/>
              <a:buNone/>
            </a:pPr>
            <a:r>
              <a:rPr lang="en-US" altLang="zh-CN" sz="2000" b="1" i="1">
                <a:solidFill>
                  <a:srgbClr val="0070C0"/>
                </a:solidFill>
                <a:ea typeface="宋体" pitchFamily="2" charset="-122"/>
              </a:rPr>
              <a:t>	| sed '\''s@$*.o[ ]*:@$(depends_dir)/$(notdir $@) $(obj_dir)/&amp;@g'\'' &gt; $@‘</a:t>
            </a:r>
          </a:p>
          <a:p>
            <a:pPr lvl="1" eaLnBrk="1" hangingPunct="1">
              <a:lnSpc>
                <a:spcPct val="90000"/>
              </a:lnSpc>
              <a:buFont typeface="Wingdings" pitchFamily="2" charset="2"/>
              <a:buNone/>
            </a:pPr>
            <a:endParaRPr lang="en-US" altLang="zh-CN" sz="2000" i="1">
              <a:solidFill>
                <a:schemeClr val="accent2"/>
              </a:solidFill>
              <a:latin typeface="Comic Sans MS" pitchFamily="66" charset="0"/>
              <a:ea typeface="宋体" pitchFamily="2" charset="-122"/>
            </a:endParaRPr>
          </a:p>
          <a:p>
            <a:pPr lvl="1" eaLnBrk="1" hangingPunct="1">
              <a:lnSpc>
                <a:spcPct val="90000"/>
              </a:lnSpc>
            </a:pPr>
            <a:r>
              <a:rPr lang="en-US" altLang="zh-CN" sz="2000">
                <a:latin typeface="Baskerville Old Face" pitchFamily="18" charset="0"/>
                <a:ea typeface="宋体" pitchFamily="2" charset="-122"/>
              </a:rPr>
              <a:t>uses </a:t>
            </a:r>
            <a:r>
              <a:rPr lang="en-US" altLang="zh-CN" sz="2000">
                <a:solidFill>
                  <a:srgbClr val="0070C0"/>
                </a:solidFill>
                <a:latin typeface="Comic Sans MS" pitchFamily="66" charset="0"/>
                <a:ea typeface="宋体" pitchFamily="2" charset="-122"/>
              </a:rPr>
              <a:t>g++ -MM</a:t>
            </a:r>
            <a:r>
              <a:rPr lang="en-US" altLang="zh-CN" sz="2000">
                <a:solidFill>
                  <a:srgbClr val="0070C0"/>
                </a:solidFill>
                <a:latin typeface="Baskerville Old Face" pitchFamily="18" charset="0"/>
                <a:ea typeface="宋体" pitchFamily="2" charset="-122"/>
              </a:rPr>
              <a:t> </a:t>
            </a:r>
            <a:r>
              <a:rPr lang="en-US" altLang="zh-CN" sz="2000">
                <a:latin typeface="Baskerville Old Face" pitchFamily="18" charset="0"/>
                <a:ea typeface="宋体" pitchFamily="2" charset="-122"/>
              </a:rPr>
              <a:t>to generate dependence rules</a:t>
            </a:r>
          </a:p>
          <a:p>
            <a:pPr lvl="1" eaLnBrk="1" hangingPunct="1">
              <a:lnSpc>
                <a:spcPct val="90000"/>
              </a:lnSpc>
            </a:pPr>
            <a:r>
              <a:rPr lang="en-US" altLang="zh-CN" sz="2000">
                <a:latin typeface="Baskerville Old Face" pitchFamily="18" charset="0"/>
                <a:ea typeface="宋体" pitchFamily="2" charset="-122"/>
              </a:rPr>
              <a:t>uses</a:t>
            </a:r>
            <a:r>
              <a:rPr lang="en-US" altLang="zh-CN" sz="2000">
                <a:latin typeface="Comic Sans MS" pitchFamily="66" charset="0"/>
                <a:ea typeface="宋体" pitchFamily="2" charset="-122"/>
              </a:rPr>
              <a:t> </a:t>
            </a:r>
            <a:r>
              <a:rPr lang="en-US" altLang="zh-CN" sz="2000">
                <a:solidFill>
                  <a:srgbClr val="0070C0"/>
                </a:solidFill>
                <a:latin typeface="Comic Sans MS" pitchFamily="66" charset="0"/>
                <a:ea typeface="宋体" pitchFamily="2" charset="-122"/>
              </a:rPr>
              <a:t>sed</a:t>
            </a:r>
            <a:r>
              <a:rPr lang="en-US" altLang="zh-CN" sz="2000">
                <a:latin typeface="Baskerville Old Face" pitchFamily="18" charset="0"/>
                <a:ea typeface="宋体" pitchFamily="2" charset="-122"/>
              </a:rPr>
              <a:t> to add the directory prefix and an addition target for dependence file itself.</a:t>
            </a:r>
          </a:p>
          <a:p>
            <a:pPr lvl="1" eaLnBrk="1" hangingPunct="1">
              <a:lnSpc>
                <a:spcPct val="90000"/>
              </a:lnSpc>
            </a:pPr>
            <a:r>
              <a:rPr lang="en-US" altLang="zh-CN" sz="2000">
                <a:latin typeface="Baskerville Old Face" pitchFamily="18" charset="0"/>
                <a:ea typeface="宋体" pitchFamily="2" charset="-122"/>
              </a:rPr>
              <a:t>Combined with the  rules in dependence files, this rule makes a new dependence file if any of the head file or the .cc file is changed</a:t>
            </a:r>
            <a:r>
              <a:rPr lang="en-US" altLang="zh-CN" sz="2000">
                <a:ea typeface="宋体" pitchFamily="2" charset="-122"/>
              </a:rPr>
              <a:t>.</a:t>
            </a:r>
          </a:p>
          <a:p>
            <a:pPr marL="179388" indent="-179388" eaLnBrk="1" hangingPunct="1">
              <a:lnSpc>
                <a:spcPct val="90000"/>
              </a:lnSpc>
            </a:pPr>
            <a:endParaRPr lang="en-US" altLang="zh-CN" sz="220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0245" name="Rectangle 3"/>
          <p:cNvSpPr>
            <a:spLocks noGrp="1" noChangeArrowheads="1"/>
          </p:cNvSpPr>
          <p:nvPr>
            <p:ph type="body" idx="1"/>
          </p:nvPr>
        </p:nvSpPr>
        <p:spPr>
          <a:xfrm>
            <a:off x="1981201" y="1143000"/>
            <a:ext cx="8507413" cy="5029200"/>
          </a:xfrm>
        </p:spPr>
        <p:txBody>
          <a:bodyPr/>
          <a:lstStyle/>
          <a:p>
            <a:pPr eaLnBrk="1" hangingPunct="1">
              <a:lnSpc>
                <a:spcPct val="90000"/>
              </a:lnSpc>
              <a:spcBef>
                <a:spcPct val="50000"/>
              </a:spcBef>
            </a:pPr>
            <a:r>
              <a:rPr lang="en-US" altLang="zh-CN" sz="3400" b="1">
                <a:cs typeface="Times New Roman" pitchFamily="18" charset="0"/>
              </a:rPr>
              <a:t>gcc</a:t>
            </a:r>
            <a:r>
              <a:rPr lang="zh-CN" altLang="en-US" sz="3200">
                <a:cs typeface="Times New Roman" pitchFamily="18" charset="0"/>
              </a:rPr>
              <a:t>通过后缀来区别输入文件的类别：</a:t>
            </a:r>
            <a:endParaRPr lang="zh-CN" altLang="en-US" sz="2800">
              <a:solidFill>
                <a:srgbClr val="FF0000"/>
              </a:solidFill>
              <a:cs typeface="Times New Roman" pitchFamily="18" charset="0"/>
            </a:endParaRPr>
          </a:p>
          <a:p>
            <a:pPr lvl="1" eaLnBrk="1" hangingPunct="1">
              <a:lnSpc>
                <a:spcPct val="90000"/>
              </a:lnSpc>
              <a:spcBef>
                <a:spcPct val="50000"/>
              </a:spcBef>
            </a:pPr>
            <a:r>
              <a:rPr lang="en-US" altLang="zh-CN" sz="2400">
                <a:solidFill>
                  <a:srgbClr val="0070C0"/>
                </a:solidFill>
                <a:cs typeface="Times New Roman" pitchFamily="18" charset="0"/>
              </a:rPr>
              <a:t>.c</a:t>
            </a:r>
            <a:r>
              <a:rPr lang="zh-CN" altLang="en-US" sz="2400">
                <a:cs typeface="Times New Roman" pitchFamily="18" charset="0"/>
              </a:rPr>
              <a:t>为后缀的文件，</a:t>
            </a:r>
            <a:r>
              <a:rPr lang="en-US" altLang="zh-CN" sz="2400">
                <a:cs typeface="Times New Roman" pitchFamily="18" charset="0"/>
              </a:rPr>
              <a:t>C</a:t>
            </a:r>
            <a:r>
              <a:rPr lang="zh-CN" altLang="en-US" sz="2400">
                <a:cs typeface="Times New Roman" pitchFamily="18" charset="0"/>
              </a:rPr>
              <a:t>语言源代码文件</a:t>
            </a:r>
          </a:p>
          <a:p>
            <a:pPr lvl="1" eaLnBrk="1" hangingPunct="1">
              <a:lnSpc>
                <a:spcPct val="90000"/>
              </a:lnSpc>
              <a:spcBef>
                <a:spcPct val="50000"/>
              </a:spcBef>
            </a:pPr>
            <a:r>
              <a:rPr lang="en-US" altLang="zh-CN" sz="2400">
                <a:solidFill>
                  <a:srgbClr val="0070C0"/>
                </a:solidFill>
                <a:cs typeface="Times New Roman" pitchFamily="18" charset="0"/>
              </a:rPr>
              <a:t>.a</a:t>
            </a:r>
            <a:r>
              <a:rPr lang="zh-CN" altLang="en-US" sz="2400">
                <a:cs typeface="Times New Roman" pitchFamily="18" charset="0"/>
              </a:rPr>
              <a:t>为后缀的文件，是由目标文件构成的函数库文件</a:t>
            </a:r>
          </a:p>
          <a:p>
            <a:pPr lvl="1" eaLnBrk="1" hangingPunct="1">
              <a:lnSpc>
                <a:spcPct val="90000"/>
              </a:lnSpc>
              <a:spcBef>
                <a:spcPct val="50000"/>
              </a:spcBef>
            </a:pPr>
            <a:r>
              <a:rPr lang="en-US" altLang="zh-CN" sz="2400">
                <a:solidFill>
                  <a:srgbClr val="0070C0"/>
                </a:solidFill>
                <a:cs typeface="Times New Roman" pitchFamily="18" charset="0"/>
              </a:rPr>
              <a:t>.C</a:t>
            </a:r>
            <a:r>
              <a:rPr lang="zh-CN" altLang="en-US" sz="2400">
                <a:cs typeface="Times New Roman" pitchFamily="18" charset="0"/>
              </a:rPr>
              <a:t>，</a:t>
            </a:r>
            <a:r>
              <a:rPr lang="en-US" altLang="zh-CN" sz="2400">
                <a:solidFill>
                  <a:srgbClr val="0070C0"/>
                </a:solidFill>
                <a:cs typeface="Times New Roman" pitchFamily="18" charset="0"/>
              </a:rPr>
              <a:t>.cc</a:t>
            </a:r>
            <a:r>
              <a:rPr lang="zh-CN" altLang="en-US" sz="2400">
                <a:cs typeface="Times New Roman" pitchFamily="18" charset="0"/>
              </a:rPr>
              <a:t>或</a:t>
            </a:r>
            <a:r>
              <a:rPr lang="en-US" altLang="zh-CN" sz="2400">
                <a:solidFill>
                  <a:srgbClr val="0070C0"/>
                </a:solidFill>
                <a:cs typeface="Times New Roman" pitchFamily="18" charset="0"/>
              </a:rPr>
              <a:t>.cpp </a:t>
            </a:r>
            <a:r>
              <a:rPr lang="zh-CN" altLang="en-US" sz="2400">
                <a:cs typeface="Times New Roman" pitchFamily="18" charset="0"/>
              </a:rPr>
              <a:t>为后缀的文件，是</a:t>
            </a:r>
            <a:r>
              <a:rPr lang="en-US" altLang="zh-CN" sz="2400">
                <a:cs typeface="Times New Roman" pitchFamily="18" charset="0"/>
              </a:rPr>
              <a:t>C++</a:t>
            </a:r>
            <a:r>
              <a:rPr lang="zh-CN" altLang="en-US" sz="2400">
                <a:cs typeface="Times New Roman" pitchFamily="18" charset="0"/>
              </a:rPr>
              <a:t>源代码文件</a:t>
            </a:r>
          </a:p>
          <a:p>
            <a:pPr lvl="1" eaLnBrk="1" hangingPunct="1"/>
            <a:r>
              <a:rPr lang="en-US" altLang="zh-CN" sz="2400">
                <a:solidFill>
                  <a:srgbClr val="0070C0"/>
                </a:solidFill>
                <a:cs typeface="Times New Roman" pitchFamily="18" charset="0"/>
              </a:rPr>
              <a:t>.i</a:t>
            </a:r>
            <a:r>
              <a:rPr lang="en-US" altLang="zh-CN" sz="2400">
                <a:cs typeface="Times New Roman" pitchFamily="18" charset="0"/>
              </a:rPr>
              <a:t> </a:t>
            </a:r>
            <a:r>
              <a:rPr lang="zh-CN" altLang="en-US" sz="2400">
                <a:cs typeface="Times New Roman" pitchFamily="18" charset="0"/>
              </a:rPr>
              <a:t>为后缀的文件</a:t>
            </a:r>
            <a:r>
              <a:rPr lang="en-US" altLang="zh-CN" sz="2400">
                <a:cs typeface="Times New Roman" pitchFamily="18" charset="0"/>
              </a:rPr>
              <a:t>: </a:t>
            </a:r>
            <a:r>
              <a:rPr lang="zh-CN" altLang="en-US" sz="2400">
                <a:cs typeface="Times New Roman" pitchFamily="18" charset="0"/>
              </a:rPr>
              <a:t>是已经预处理过的</a:t>
            </a:r>
            <a:r>
              <a:rPr lang="en-US" altLang="zh-CN" sz="2400">
                <a:cs typeface="Times New Roman" pitchFamily="18" charset="0"/>
              </a:rPr>
              <a:t>C</a:t>
            </a:r>
            <a:r>
              <a:rPr lang="zh-CN" altLang="en-US" sz="2400">
                <a:cs typeface="Times New Roman" pitchFamily="18" charset="0"/>
              </a:rPr>
              <a:t>源代码文件</a:t>
            </a:r>
          </a:p>
          <a:p>
            <a:pPr lvl="1" eaLnBrk="1" hangingPunct="1"/>
            <a:r>
              <a:rPr lang="en-US" altLang="zh-CN" sz="2400">
                <a:solidFill>
                  <a:srgbClr val="0070C0"/>
                </a:solidFill>
                <a:cs typeface="Times New Roman" pitchFamily="18" charset="0"/>
              </a:rPr>
              <a:t>.ii</a:t>
            </a:r>
            <a:r>
              <a:rPr lang="zh-CN" altLang="en-US" sz="2400">
                <a:cs typeface="Times New Roman" pitchFamily="18" charset="0"/>
              </a:rPr>
              <a:t>为后缀的文件</a:t>
            </a:r>
            <a:r>
              <a:rPr lang="en-US" altLang="zh-CN" sz="2400">
                <a:cs typeface="Times New Roman" pitchFamily="18" charset="0"/>
              </a:rPr>
              <a:t>: </a:t>
            </a:r>
            <a:r>
              <a:rPr lang="zh-CN" altLang="en-US" sz="2400">
                <a:cs typeface="Times New Roman" pitchFamily="18" charset="0"/>
              </a:rPr>
              <a:t>是已经预处理过的</a:t>
            </a:r>
            <a:r>
              <a:rPr lang="en-US" altLang="zh-CN" sz="2400">
                <a:cs typeface="Times New Roman" pitchFamily="18" charset="0"/>
              </a:rPr>
              <a:t>C++</a:t>
            </a:r>
            <a:r>
              <a:rPr lang="zh-CN" altLang="en-US" sz="2400">
                <a:cs typeface="Times New Roman" pitchFamily="18" charset="0"/>
              </a:rPr>
              <a:t>源代码文件</a:t>
            </a:r>
          </a:p>
          <a:p>
            <a:pPr lvl="1" eaLnBrk="1" hangingPunct="1">
              <a:lnSpc>
                <a:spcPct val="90000"/>
              </a:lnSpc>
              <a:spcBef>
                <a:spcPct val="50000"/>
              </a:spcBef>
            </a:pPr>
            <a:r>
              <a:rPr lang="en-US" altLang="zh-CN" sz="2400">
                <a:solidFill>
                  <a:srgbClr val="0070C0"/>
                </a:solidFill>
                <a:cs typeface="Times New Roman" pitchFamily="18" charset="0"/>
              </a:rPr>
              <a:t>.h</a:t>
            </a:r>
            <a:r>
              <a:rPr lang="zh-CN" altLang="en-US" sz="2400">
                <a:cs typeface="Times New Roman" pitchFamily="18" charset="0"/>
              </a:rPr>
              <a:t>为后缀的文件，是程序所包含的头文件</a:t>
            </a:r>
          </a:p>
          <a:p>
            <a:pPr lvl="1" eaLnBrk="1" hangingPunct="1">
              <a:lnSpc>
                <a:spcPct val="90000"/>
              </a:lnSpc>
              <a:spcBef>
                <a:spcPct val="50000"/>
              </a:spcBef>
            </a:pPr>
            <a:r>
              <a:rPr lang="en-US" altLang="zh-CN" sz="2400">
                <a:solidFill>
                  <a:srgbClr val="0070C0"/>
                </a:solidFill>
                <a:cs typeface="Times New Roman" pitchFamily="18" charset="0"/>
              </a:rPr>
              <a:t>.o</a:t>
            </a:r>
            <a:r>
              <a:rPr lang="zh-CN" altLang="en-US" sz="2400">
                <a:cs typeface="Times New Roman" pitchFamily="18" charset="0"/>
              </a:rPr>
              <a:t>为后缀的文件，是编译后的目标文件</a:t>
            </a:r>
          </a:p>
          <a:p>
            <a:pPr lvl="1" eaLnBrk="1" hangingPunct="1"/>
            <a:r>
              <a:rPr lang="en-US" altLang="zh-CN" sz="2400">
                <a:solidFill>
                  <a:srgbClr val="0070C0"/>
                </a:solidFill>
                <a:cs typeface="Times New Roman" pitchFamily="18" charset="0"/>
              </a:rPr>
              <a:t>.s</a:t>
            </a:r>
            <a:r>
              <a:rPr lang="zh-CN" altLang="en-US" sz="2400">
                <a:cs typeface="Times New Roman" pitchFamily="18" charset="0"/>
              </a:rPr>
              <a:t>为后缀的文件</a:t>
            </a:r>
            <a:r>
              <a:rPr lang="en-US" altLang="zh-CN" sz="2400">
                <a:cs typeface="Times New Roman" pitchFamily="18" charset="0"/>
              </a:rPr>
              <a:t>: </a:t>
            </a:r>
            <a:r>
              <a:rPr lang="zh-CN" altLang="en-US" sz="2400">
                <a:cs typeface="Times New Roman" pitchFamily="18" charset="0"/>
              </a:rPr>
              <a:t>是汇编语言源代码文件</a:t>
            </a:r>
          </a:p>
          <a:p>
            <a:pPr lvl="1" eaLnBrk="1" hangingPunct="1"/>
            <a:r>
              <a:rPr lang="en-US" altLang="zh-CN" sz="2400">
                <a:solidFill>
                  <a:srgbClr val="0070C0"/>
                </a:solidFill>
                <a:cs typeface="Times New Roman" pitchFamily="18" charset="0"/>
              </a:rPr>
              <a:t>.S</a:t>
            </a:r>
            <a:r>
              <a:rPr lang="zh-CN" altLang="en-US" sz="2400">
                <a:cs typeface="Times New Roman" pitchFamily="18" charset="0"/>
              </a:rPr>
              <a:t>为后缀的文件</a:t>
            </a:r>
            <a:r>
              <a:rPr lang="en-US" altLang="zh-CN" sz="2400">
                <a:cs typeface="Times New Roman" pitchFamily="18" charset="0"/>
              </a:rPr>
              <a:t>: </a:t>
            </a:r>
            <a:r>
              <a:rPr lang="zh-CN" altLang="en-US" sz="2400">
                <a:cs typeface="Times New Roman" pitchFamily="18" charset="0"/>
              </a:rPr>
              <a:t>是经过预编译的汇编语言源代码文件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b="1">
                <a:solidFill>
                  <a:srgbClr val="0070C0"/>
                </a:solidFill>
                <a:latin typeface="Comic Sans MS" pitchFamily="66" charset="0"/>
                <a:ea typeface="宋体" pitchFamily="2" charset="-122"/>
              </a:rPr>
              <a:t>../Makefile.common   -9</a:t>
            </a:r>
            <a:endParaRPr lang="zh-CN" altLang="en-US">
              <a:solidFill>
                <a:srgbClr val="0070C0"/>
              </a:solidFill>
              <a:ea typeface="宋体" pitchFamily="2" charset="-122"/>
            </a:endParaRPr>
          </a:p>
        </p:txBody>
      </p:sp>
      <p:sp>
        <p:nvSpPr>
          <p:cNvPr id="55299" name="内容占位符 2"/>
          <p:cNvSpPr>
            <a:spLocks noGrp="1"/>
          </p:cNvSpPr>
          <p:nvPr>
            <p:ph idx="1"/>
          </p:nvPr>
        </p:nvSpPr>
        <p:spPr>
          <a:xfrm>
            <a:off x="1981201" y="1143000"/>
            <a:ext cx="8435975" cy="5029200"/>
          </a:xfrm>
        </p:spPr>
        <p:txBody>
          <a:bodyPr/>
          <a:lstStyle/>
          <a:p>
            <a:r>
              <a:rPr lang="en-US" altLang="zh-CN" dirty="0">
                <a:ea typeface="宋体" pitchFamily="2" charset="-122"/>
              </a:rPr>
              <a:t>Clean &amp; </a:t>
            </a:r>
            <a:r>
              <a:rPr lang="en-US" altLang="zh-CN" dirty="0" err="1">
                <a:ea typeface="宋体" pitchFamily="2" charset="-122"/>
              </a:rPr>
              <a:t>tmpclean</a:t>
            </a:r>
            <a:endParaRPr lang="en-US" altLang="zh-CN" dirty="0">
              <a:ea typeface="宋体" pitchFamily="2" charset="-122"/>
            </a:endParaRPr>
          </a:p>
          <a:p>
            <a:pPr>
              <a:buFont typeface="Wingdings" pitchFamily="2" charset="2"/>
              <a:buNone/>
            </a:pPr>
            <a:endParaRPr lang="en-US" altLang="zh-CN" dirty="0">
              <a:ea typeface="宋体" pitchFamily="2" charset="-122"/>
            </a:endParaRPr>
          </a:p>
          <a:p>
            <a:pPr>
              <a:buFont typeface="Wingdings" pitchFamily="2" charset="2"/>
              <a:buNone/>
            </a:pPr>
            <a:r>
              <a:rPr lang="en-US" altLang="zh-CN" sz="2000" b="1" i="1" dirty="0">
                <a:solidFill>
                  <a:srgbClr val="0070C0"/>
                </a:solidFill>
                <a:ea typeface="宋体" pitchFamily="2" charset="-122"/>
              </a:rPr>
              <a:t>clean:	</a:t>
            </a:r>
          </a:p>
          <a:p>
            <a:pPr>
              <a:buFont typeface="Wingdings" pitchFamily="2" charset="2"/>
              <a:buNone/>
            </a:pPr>
            <a:r>
              <a:rPr lang="en-US" altLang="zh-CN" sz="2000" b="1" i="1" dirty="0">
                <a:solidFill>
                  <a:srgbClr val="0070C0"/>
                </a:solidFill>
                <a:ea typeface="宋体" pitchFamily="2" charset="-122"/>
              </a:rPr>
              <a:t>	rm -f `find $(</a:t>
            </a:r>
            <a:r>
              <a:rPr lang="en-US" altLang="zh-CN" sz="2000" b="1" i="1" dirty="0" err="1">
                <a:solidFill>
                  <a:srgbClr val="0070C0"/>
                </a:solidFill>
                <a:ea typeface="宋体" pitchFamily="2" charset="-122"/>
              </a:rPr>
              <a:t>arch_dir</a:t>
            </a:r>
            <a:r>
              <a:rPr lang="en-US" altLang="zh-CN" sz="2000" b="1" i="1" dirty="0">
                <a:solidFill>
                  <a:srgbClr val="0070C0"/>
                </a:solidFill>
                <a:ea typeface="宋体" pitchFamily="2" charset="-122"/>
              </a:rPr>
              <a:t>) -type f -print | </a:t>
            </a:r>
            <a:r>
              <a:rPr lang="en-US" altLang="zh-CN" sz="2000" b="1" i="1" dirty="0" err="1">
                <a:solidFill>
                  <a:srgbClr val="0070C0"/>
                </a:solidFill>
                <a:ea typeface="宋体" pitchFamily="2" charset="-122"/>
              </a:rPr>
              <a:t>egrep</a:t>
            </a:r>
            <a:r>
              <a:rPr lang="en-US" altLang="zh-CN" sz="2000" b="1" i="1" dirty="0">
                <a:solidFill>
                  <a:srgbClr val="0070C0"/>
                </a:solidFill>
                <a:ea typeface="宋体" pitchFamily="2" charset="-122"/>
              </a:rPr>
              <a:t> -v '(</a:t>
            </a:r>
            <a:r>
              <a:rPr lang="en-US" altLang="zh-CN" sz="2000" b="1" i="1" dirty="0" err="1">
                <a:solidFill>
                  <a:srgbClr val="0070C0"/>
                </a:solidFill>
                <a:ea typeface="宋体" pitchFamily="2" charset="-122"/>
              </a:rPr>
              <a:t>CVS|cvsignore</a:t>
            </a:r>
            <a:r>
              <a:rPr lang="en-US" altLang="zh-CN" sz="2000" b="1" i="1" dirty="0">
                <a:solidFill>
                  <a:srgbClr val="0070C0"/>
                </a:solidFill>
                <a:ea typeface="宋体" pitchFamily="2" charset="-122"/>
              </a:rPr>
              <a:t>)’`	</a:t>
            </a:r>
          </a:p>
          <a:p>
            <a:pPr>
              <a:buFont typeface="Wingdings" pitchFamily="2" charset="2"/>
              <a:buNone/>
            </a:pPr>
            <a:r>
              <a:rPr lang="en-US" altLang="zh-CN" sz="2000" b="1" i="1">
                <a:solidFill>
                  <a:srgbClr val="0070C0"/>
                </a:solidFill>
                <a:ea typeface="宋体" pitchFamily="2" charset="-122"/>
              </a:rPr>
              <a:t>	rm -f nachos coff2noff coff2flat	</a:t>
            </a:r>
          </a:p>
          <a:p>
            <a:pPr>
              <a:buFont typeface="Wingdings" pitchFamily="2" charset="2"/>
              <a:buNone/>
            </a:pPr>
            <a:r>
              <a:rPr lang="en-US" altLang="zh-CN" sz="2000" b="1" i="1" dirty="0">
                <a:solidFill>
                  <a:srgbClr val="0070C0"/>
                </a:solidFill>
                <a:ea typeface="宋体" pitchFamily="2" charset="-122"/>
              </a:rPr>
              <a:t>	rm -f *.</a:t>
            </a:r>
            <a:r>
              <a:rPr lang="en-US" altLang="zh-CN" sz="2000" b="1" i="1" dirty="0" err="1">
                <a:solidFill>
                  <a:srgbClr val="0070C0"/>
                </a:solidFill>
                <a:ea typeface="宋体" pitchFamily="2" charset="-122"/>
              </a:rPr>
              <a:t>noff</a:t>
            </a:r>
            <a:r>
              <a:rPr lang="en-US" altLang="zh-CN" sz="2000" b="1" i="1" dirty="0">
                <a:solidFill>
                  <a:srgbClr val="0070C0"/>
                </a:solidFill>
                <a:ea typeface="宋体" pitchFamily="2" charset="-122"/>
              </a:rPr>
              <a:t> *.flat</a:t>
            </a:r>
          </a:p>
          <a:p>
            <a:pPr>
              <a:buFont typeface="Wingdings" pitchFamily="2" charset="2"/>
              <a:buNone/>
            </a:pPr>
            <a:endParaRPr lang="en-US" altLang="zh-CN" sz="2000" b="1" i="1" dirty="0">
              <a:solidFill>
                <a:srgbClr val="0070C0"/>
              </a:solidFill>
              <a:ea typeface="宋体" pitchFamily="2" charset="-122"/>
            </a:endParaRPr>
          </a:p>
          <a:p>
            <a:pPr>
              <a:buFont typeface="Wingdings" pitchFamily="2" charset="2"/>
              <a:buNone/>
            </a:pPr>
            <a:r>
              <a:rPr lang="en-US" altLang="zh-CN" sz="2000" b="1" i="1" dirty="0" err="1">
                <a:solidFill>
                  <a:srgbClr val="0070C0"/>
                </a:solidFill>
                <a:ea typeface="宋体" pitchFamily="2" charset="-122"/>
              </a:rPr>
              <a:t>tmpclean</a:t>
            </a:r>
            <a:r>
              <a:rPr lang="en-US" altLang="zh-CN" sz="2000" b="1" i="1" dirty="0">
                <a:solidFill>
                  <a:srgbClr val="0070C0"/>
                </a:solidFill>
                <a:ea typeface="宋体" pitchFamily="2" charset="-122"/>
              </a:rPr>
              <a:t>:	</a:t>
            </a:r>
          </a:p>
          <a:p>
            <a:pPr>
              <a:buFont typeface="Wingdings" pitchFamily="2" charset="2"/>
              <a:buNone/>
            </a:pPr>
            <a:r>
              <a:rPr lang="en-US" altLang="zh-CN" sz="2000" b="1" i="1" dirty="0">
                <a:solidFill>
                  <a:srgbClr val="0070C0"/>
                </a:solidFill>
                <a:ea typeface="宋体" pitchFamily="2" charset="-122"/>
              </a:rPr>
              <a:t>	rm -f </a:t>
            </a:r>
            <a:r>
              <a:rPr lang="en-US" altLang="zh-CN" sz="2000" b="1" i="1" dirty="0" err="1">
                <a:solidFill>
                  <a:srgbClr val="0070C0"/>
                </a:solidFill>
                <a:ea typeface="宋体" pitchFamily="2" charset="-122"/>
              </a:rPr>
              <a:t>tmp</a:t>
            </a:r>
            <a:r>
              <a:rPr lang="en-US" altLang="zh-CN" sz="2000" b="1" i="1" dirty="0">
                <a:solidFill>
                  <a:srgbClr val="0070C0"/>
                </a:solidFill>
                <a:ea typeface="宋体" pitchFamily="2" charset="-122"/>
              </a:rPr>
              <a:t>*</a:t>
            </a:r>
            <a:endParaRPr lang="zh-CN" altLang="en-US" sz="2000" b="1" i="1" dirty="0">
              <a:solidFill>
                <a:srgbClr val="0070C0"/>
              </a:solidFill>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zh-CN" sz="3200">
                <a:solidFill>
                  <a:srgbClr val="0070C0"/>
                </a:solidFill>
              </a:rPr>
              <a:t>32/64</a:t>
            </a:r>
            <a:r>
              <a:rPr lang="zh-CN" altLang="en-US" sz="3200">
                <a:solidFill>
                  <a:srgbClr val="0070C0"/>
                </a:solidFill>
              </a:rPr>
              <a:t>位</a:t>
            </a:r>
            <a:r>
              <a:rPr lang="en-US" altLang="zh-CN" sz="3200">
                <a:solidFill>
                  <a:srgbClr val="0070C0"/>
                </a:solidFill>
              </a:rPr>
              <a:t>Host OS</a:t>
            </a:r>
            <a:r>
              <a:rPr lang="zh-CN" altLang="en-US" sz="3200">
                <a:solidFill>
                  <a:srgbClr val="0070C0"/>
                </a:solidFill>
              </a:rPr>
              <a:t>自适应</a:t>
            </a:r>
            <a:r>
              <a:rPr lang="en-US" altLang="zh-CN" sz="3200">
                <a:solidFill>
                  <a:srgbClr val="0070C0"/>
                </a:solidFill>
              </a:rPr>
              <a:t>(Nachos-3.4-UALR-LW</a:t>
            </a:r>
            <a:r>
              <a:rPr lang="zh-CN" altLang="en-US" sz="3200">
                <a:solidFill>
                  <a:srgbClr val="0070C0"/>
                </a:solidFill>
              </a:rPr>
              <a:t>版新增</a:t>
            </a:r>
            <a:r>
              <a:rPr lang="en-US" altLang="zh-CN" sz="3200">
                <a:solidFill>
                  <a:srgbClr val="0070C0"/>
                </a:solidFill>
              </a:rPr>
              <a:t>)</a:t>
            </a:r>
          </a:p>
        </p:txBody>
      </p:sp>
      <p:sp>
        <p:nvSpPr>
          <p:cNvPr id="53253" name="Rectangle 3"/>
          <p:cNvSpPr>
            <a:spLocks noGrp="1" noChangeArrowheads="1"/>
          </p:cNvSpPr>
          <p:nvPr>
            <p:ph type="body" idx="1"/>
          </p:nvPr>
        </p:nvSpPr>
        <p:spPr>
          <a:xfrm>
            <a:off x="1847850" y="1196975"/>
            <a:ext cx="8434388" cy="5111750"/>
          </a:xfrm>
        </p:spPr>
        <p:txBody>
          <a:bodyPr/>
          <a:lstStyle/>
          <a:p>
            <a:pPr marL="179388" indent="-179388" eaLnBrk="1" hangingPunct="1">
              <a:lnSpc>
                <a:spcPct val="90000"/>
              </a:lnSpc>
            </a:pPr>
            <a:r>
              <a:rPr lang="en-US" altLang="zh-CN" sz="2400"/>
              <a:t>Makefile.dep</a:t>
            </a:r>
            <a:r>
              <a:rPr lang="zh-CN" altLang="en-US" sz="2400"/>
              <a:t>文件尾部增加：</a:t>
            </a:r>
            <a:endParaRPr lang="en-US" altLang="zh-CN" sz="2400"/>
          </a:p>
          <a:p>
            <a:pPr lvl="1" eaLnBrk="1" hangingPunct="1">
              <a:lnSpc>
                <a:spcPct val="90000"/>
              </a:lnSpc>
              <a:buFont typeface="Wingdings" pitchFamily="2" charset="2"/>
              <a:buNone/>
            </a:pPr>
            <a:endParaRPr lang="en-US" altLang="zh-CN" sz="2400" i="1">
              <a:solidFill>
                <a:srgbClr val="CC0000"/>
              </a:solidFill>
              <a:latin typeface="Comic Sans MS" pitchFamily="66" charset="0"/>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 32/64 bit compiler dependent options. Aug. 5, 2021</a:t>
            </a: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longbit = $(shell getconf LONG_BIT)</a:t>
            </a: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ifeq ($(longbit),64)</a:t>
            </a:r>
          </a:p>
          <a:p>
            <a:pPr lvl="1" eaLnBrk="1" hangingPunct="1">
              <a:buFont typeface="Wingdings" pitchFamily="2" charset="2"/>
              <a:buNone/>
            </a:pPr>
            <a:r>
              <a:rPr lang="en-US" altLang="zh-CN" sz="2000" b="1" i="1">
                <a:solidFill>
                  <a:srgbClr val="0070C0"/>
                </a:solidFill>
                <a:ea typeface="宋体" pitchFamily="2" charset="-122"/>
              </a:rPr>
              <a:t>GCCOPT32 = -m32</a:t>
            </a:r>
          </a:p>
          <a:p>
            <a:pPr lvl="1" eaLnBrk="1" hangingPunct="1">
              <a:buFont typeface="Wingdings" pitchFamily="2" charset="2"/>
              <a:buNone/>
            </a:pPr>
            <a:r>
              <a:rPr lang="en-US" altLang="zh-CN" sz="2000" b="1" i="1">
                <a:solidFill>
                  <a:srgbClr val="0070C0"/>
                </a:solidFill>
                <a:ea typeface="宋体" pitchFamily="2" charset="-122"/>
              </a:rPr>
              <a:t>ifndef MAKEFILE_TEST</a:t>
            </a:r>
          </a:p>
          <a:p>
            <a:pPr lvl="1" eaLnBrk="1" hangingPunct="1">
              <a:buFont typeface="Wingdings" pitchFamily="2" charset="2"/>
              <a:buNone/>
            </a:pPr>
            <a:r>
              <a:rPr lang="en-US" altLang="zh-CN" sz="2000" b="1" i="1">
                <a:solidFill>
                  <a:srgbClr val="0070C0"/>
                </a:solidFill>
                <a:ea typeface="宋体" pitchFamily="2" charset="-122"/>
              </a:rPr>
              <a:t>ASOPT32 = --32</a:t>
            </a:r>
          </a:p>
          <a:p>
            <a:pPr lvl="1" eaLnBrk="1" hangingPunct="1">
              <a:buFont typeface="Wingdings" pitchFamily="2" charset="2"/>
              <a:buNone/>
            </a:pPr>
            <a:r>
              <a:rPr lang="en-US" altLang="zh-CN" sz="2000" b="1" i="1">
                <a:solidFill>
                  <a:srgbClr val="0070C0"/>
                </a:solidFill>
                <a:ea typeface="宋体" pitchFamily="2" charset="-122"/>
              </a:rPr>
              <a:t>endif</a:t>
            </a:r>
          </a:p>
          <a:p>
            <a:pPr lvl="1" eaLnBrk="1" hangingPunct="1">
              <a:buFont typeface="Wingdings" pitchFamily="2" charset="2"/>
              <a:buNone/>
            </a:pPr>
            <a:r>
              <a:rPr lang="en-US" altLang="zh-CN" sz="2000" b="1" i="1">
                <a:solidFill>
                  <a:srgbClr val="0070C0"/>
                </a:solidFill>
                <a:ea typeface="宋体" pitchFamily="2" charset="-122"/>
              </a:rPr>
              <a:t>endif</a:t>
            </a:r>
            <a:endParaRPr lang="en-US" altLang="zh-CN" sz="2000" i="1">
              <a:solidFill>
                <a:schemeClr val="accent2"/>
              </a:solidFill>
              <a:latin typeface="Comic Sans MS" pitchFamily="66" charset="0"/>
              <a:ea typeface="宋体" pitchFamily="2" charset="-122"/>
            </a:endParaRPr>
          </a:p>
          <a:p>
            <a:pPr marL="179388" indent="-179388" eaLnBrk="1" hangingPunct="1">
              <a:lnSpc>
                <a:spcPct val="90000"/>
              </a:lnSpc>
            </a:pPr>
            <a:endParaRPr lang="en-US" altLang="zh-CN" sz="2200">
              <a:ea typeface="宋体" pitchFamily="2" charset="-122"/>
            </a:endParaRPr>
          </a:p>
        </p:txBody>
      </p:sp>
    </p:spTree>
    <p:extLst>
      <p:ext uri="{BB962C8B-B14F-4D97-AF65-F5344CB8AC3E}">
        <p14:creationId xmlns:p14="http://schemas.microsoft.com/office/powerpoint/2010/main" val="765786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zh-CN" sz="3200">
                <a:solidFill>
                  <a:srgbClr val="0070C0"/>
                </a:solidFill>
              </a:rPr>
              <a:t>32/64</a:t>
            </a:r>
            <a:r>
              <a:rPr lang="zh-CN" altLang="en-US" sz="3200">
                <a:solidFill>
                  <a:srgbClr val="0070C0"/>
                </a:solidFill>
              </a:rPr>
              <a:t>位</a:t>
            </a:r>
            <a:r>
              <a:rPr lang="en-US" altLang="zh-CN" sz="3200">
                <a:solidFill>
                  <a:srgbClr val="0070C0"/>
                </a:solidFill>
              </a:rPr>
              <a:t>Host OS</a:t>
            </a:r>
            <a:r>
              <a:rPr lang="zh-CN" altLang="en-US" sz="3200">
                <a:solidFill>
                  <a:srgbClr val="0070C0"/>
                </a:solidFill>
              </a:rPr>
              <a:t>自适应</a:t>
            </a:r>
            <a:r>
              <a:rPr lang="en-US" altLang="zh-CN" sz="3200">
                <a:solidFill>
                  <a:srgbClr val="0070C0"/>
                </a:solidFill>
              </a:rPr>
              <a:t>(Nachos-3.4-UALR-LW</a:t>
            </a:r>
            <a:r>
              <a:rPr lang="zh-CN" altLang="en-US" sz="3200">
                <a:solidFill>
                  <a:srgbClr val="0070C0"/>
                </a:solidFill>
              </a:rPr>
              <a:t>版新增</a:t>
            </a:r>
            <a:r>
              <a:rPr lang="en-US" altLang="zh-CN" sz="3200">
                <a:solidFill>
                  <a:srgbClr val="0070C0"/>
                </a:solidFill>
              </a:rPr>
              <a:t>)</a:t>
            </a:r>
          </a:p>
        </p:txBody>
      </p:sp>
      <p:sp>
        <p:nvSpPr>
          <p:cNvPr id="53253" name="Rectangle 3"/>
          <p:cNvSpPr>
            <a:spLocks noGrp="1" noChangeArrowheads="1"/>
          </p:cNvSpPr>
          <p:nvPr>
            <p:ph type="body" idx="1"/>
          </p:nvPr>
        </p:nvSpPr>
        <p:spPr>
          <a:xfrm>
            <a:off x="1146699" y="1054932"/>
            <a:ext cx="9898602" cy="5111750"/>
          </a:xfrm>
        </p:spPr>
        <p:txBody>
          <a:bodyPr/>
          <a:lstStyle/>
          <a:p>
            <a:pPr marL="179388" indent="-179388" eaLnBrk="1" hangingPunct="1">
              <a:lnSpc>
                <a:spcPct val="90000"/>
              </a:lnSpc>
            </a:pPr>
            <a:r>
              <a:rPr lang="en-US" altLang="zh-CN" sz="2400"/>
              <a:t>Makefile.common</a:t>
            </a:r>
            <a:r>
              <a:rPr lang="zh-CN" altLang="en-US" sz="2400"/>
              <a:t>文件中有</a:t>
            </a:r>
            <a:r>
              <a:rPr lang="en-US" altLang="zh-CN" sz="2400"/>
              <a:t>(</a:t>
            </a:r>
            <a:r>
              <a:rPr lang="zh-CN" altLang="en-US" sz="2400"/>
              <a:t>分散在各处</a:t>
            </a:r>
            <a:r>
              <a:rPr lang="en-US" altLang="zh-CN" sz="2400"/>
              <a:t>)</a:t>
            </a:r>
            <a:r>
              <a:rPr lang="zh-CN" altLang="en-US" sz="2400"/>
              <a:t>：</a:t>
            </a:r>
            <a:endParaRPr lang="en-US" altLang="zh-CN" sz="2400" i="1">
              <a:solidFill>
                <a:srgbClr val="CC0000"/>
              </a:solidFill>
              <a:latin typeface="Comic Sans MS" pitchFamily="66" charset="0"/>
              <a:ea typeface="宋体" pitchFamily="2" charset="-122"/>
            </a:endParaRP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CFLAGS = $(GCCOPT32) -g -Wall -Wshadow $(INCPATH) $(DEFINES) $(HOST) -DCHANGED</a:t>
            </a: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$(CC) $(CFLAGS) -c -o $@ $&lt;</a:t>
            </a: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endParaRPr lang="en-US" altLang="zh-CN" sz="2000" b="1" i="1">
              <a:solidFill>
                <a:srgbClr val="0070C0"/>
              </a:solidFill>
              <a:ea typeface="宋体" pitchFamily="2" charset="-122"/>
            </a:endParaRPr>
          </a:p>
          <a:p>
            <a:pPr lvl="1" eaLnBrk="1" hangingPunct="1">
              <a:buFont typeface="Wingdings" pitchFamily="2" charset="2"/>
              <a:buNone/>
            </a:pPr>
            <a:r>
              <a:rPr lang="en-US" altLang="zh-CN" sz="2000" b="1" i="1">
                <a:solidFill>
                  <a:srgbClr val="0070C0"/>
                </a:solidFill>
                <a:ea typeface="宋体" pitchFamily="2" charset="-122"/>
              </a:rPr>
              <a:t>$(LD) $(GCCOPT32) $^ $(LDFLAGS) -o $@</a:t>
            </a:r>
          </a:p>
          <a:p>
            <a:pPr lvl="1" eaLnBrk="1" hangingPunct="1">
              <a:buFont typeface="Wingdings" pitchFamily="2" charset="2"/>
              <a:buNone/>
            </a:pPr>
            <a:endParaRPr lang="pt-BR" altLang="zh-CN" sz="2000" b="1" i="1">
              <a:solidFill>
                <a:srgbClr val="0070C0"/>
              </a:solidFill>
              <a:ea typeface="宋体" pitchFamily="2" charset="-122"/>
            </a:endParaRPr>
          </a:p>
          <a:p>
            <a:pPr lvl="1" eaLnBrk="1" hangingPunct="1">
              <a:buFont typeface="Wingdings" pitchFamily="2" charset="2"/>
              <a:buNone/>
            </a:pPr>
            <a:endParaRPr lang="pt-BR" altLang="zh-CN" sz="2000" b="1" i="1">
              <a:solidFill>
                <a:srgbClr val="0070C0"/>
              </a:solidFill>
              <a:ea typeface="宋体" pitchFamily="2" charset="-122"/>
            </a:endParaRPr>
          </a:p>
          <a:p>
            <a:pPr lvl="1" eaLnBrk="1" hangingPunct="1">
              <a:buFont typeface="Wingdings" pitchFamily="2" charset="2"/>
              <a:buNone/>
            </a:pPr>
            <a:r>
              <a:rPr lang="pt-BR" altLang="zh-CN" sz="2000" b="1" i="1">
                <a:solidFill>
                  <a:srgbClr val="0070C0"/>
                </a:solidFill>
                <a:ea typeface="宋体" pitchFamily="2" charset="-122"/>
              </a:rPr>
              <a:t>$(AS) $(ASOPT32) -o $@ $(obj_dir)/tmp.s</a:t>
            </a:r>
          </a:p>
          <a:p>
            <a:pPr marL="179388" indent="-179388" eaLnBrk="1" hangingPunct="1">
              <a:lnSpc>
                <a:spcPct val="90000"/>
              </a:lnSpc>
            </a:pPr>
            <a:endParaRPr lang="en-US" altLang="zh-CN" sz="2200">
              <a:ea typeface="宋体" pitchFamily="2" charset="-122"/>
            </a:endParaRPr>
          </a:p>
        </p:txBody>
      </p:sp>
    </p:spTree>
    <p:extLst>
      <p:ext uri="{BB962C8B-B14F-4D97-AF65-F5344CB8AC3E}">
        <p14:creationId xmlns:p14="http://schemas.microsoft.com/office/powerpoint/2010/main" val="3407062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56325" name="Rectangle 3"/>
          <p:cNvSpPr>
            <a:spLocks noGrp="1" noChangeArrowheads="1"/>
          </p:cNvSpPr>
          <p:nvPr>
            <p:ph type="body" idx="1"/>
          </p:nvPr>
        </p:nvSpPr>
        <p:spPr>
          <a:xfrm>
            <a:off x="1143000" y="1212850"/>
            <a:ext cx="9970476" cy="4959350"/>
          </a:xfrm>
        </p:spPr>
        <p:txBody>
          <a:bodyPr/>
          <a:lstStyle/>
          <a:p>
            <a:pPr eaLnBrk="1" hangingPunct="1"/>
            <a:r>
              <a:rPr lang="en-US" altLang="zh-CN" sz="4800"/>
              <a:t>Introduction to </a:t>
            </a:r>
            <a:r>
              <a:rPr lang="en-US" altLang="zh-CN" sz="4800" i="1"/>
              <a:t>gcc</a:t>
            </a:r>
          </a:p>
          <a:p>
            <a:pPr eaLnBrk="1" hangingPunct="1"/>
            <a:r>
              <a:rPr lang="en-US" altLang="zh-CN" sz="4800"/>
              <a:t>Introduction to makefile</a:t>
            </a:r>
          </a:p>
          <a:p>
            <a:pPr eaLnBrk="1" hangingPunct="1"/>
            <a:r>
              <a:rPr lang="en-US" altLang="zh-CN" sz="4800"/>
              <a:t>Makefiles Structure of Nachos</a:t>
            </a:r>
          </a:p>
          <a:p>
            <a:pPr eaLnBrk="1" hangingPunct="1"/>
            <a:r>
              <a:rPr lang="en-US" altLang="zh-CN" sz="4800" b="1">
                <a:solidFill>
                  <a:srgbClr val="0070C0"/>
                </a:solidFill>
              </a:rPr>
              <a:t>Building a Modified Nachos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57349" name="Rectangle 3"/>
          <p:cNvSpPr>
            <a:spLocks noGrp="1" noChangeArrowheads="1"/>
          </p:cNvSpPr>
          <p:nvPr>
            <p:ph type="body" idx="1"/>
          </p:nvPr>
        </p:nvSpPr>
        <p:spPr/>
        <p:txBody>
          <a:bodyPr/>
          <a:lstStyle/>
          <a:p>
            <a:pPr eaLnBrk="1" hangingPunct="1"/>
            <a:r>
              <a:rPr lang="en-US" altLang="zh-CN" sz="2200">
                <a:latin typeface="Baskerville Old Face" pitchFamily="18" charset="0"/>
                <a:ea typeface="宋体" pitchFamily="2" charset="-122"/>
              </a:rPr>
              <a:t>Assume that you are required to build a new Nachos in a separate directory called </a:t>
            </a:r>
            <a:r>
              <a:rPr lang="en-US" altLang="zh-CN" sz="2200">
                <a:solidFill>
                  <a:srgbClr val="0070C0"/>
                </a:solidFill>
                <a:latin typeface="Comic Sans MS" pitchFamily="66" charset="0"/>
                <a:ea typeface="宋体" pitchFamily="2" charset="-122"/>
              </a:rPr>
              <a:t>../lab2</a:t>
            </a:r>
            <a:r>
              <a:rPr lang="en-US" altLang="zh-CN" sz="2200">
                <a:latin typeface="Baskerville Old Face" pitchFamily="18" charset="0"/>
                <a:ea typeface="宋体" pitchFamily="2" charset="-122"/>
              </a:rPr>
              <a:t>.</a:t>
            </a:r>
          </a:p>
          <a:p>
            <a:pPr eaLnBrk="1" hangingPunct="1"/>
            <a:r>
              <a:rPr lang="en-US" altLang="zh-CN" sz="2200">
                <a:latin typeface="Baskerville Old Face" pitchFamily="18" charset="0"/>
                <a:ea typeface="宋体" pitchFamily="2" charset="-122"/>
              </a:rPr>
              <a:t>Suppose that you need to change class </a:t>
            </a:r>
            <a:r>
              <a:rPr lang="en-US" altLang="zh-CN" sz="2200" b="1" i="1">
                <a:solidFill>
                  <a:srgbClr val="0070C0"/>
                </a:solidFill>
                <a:latin typeface="Comic Sans MS" pitchFamily="66" charset="0"/>
                <a:ea typeface="宋体" pitchFamily="2" charset="-122"/>
              </a:rPr>
              <a:t>Scheduler</a:t>
            </a:r>
            <a:r>
              <a:rPr lang="en-US" altLang="zh-CN" sz="2200">
                <a:latin typeface="Baskerville Old Face" pitchFamily="18" charset="0"/>
                <a:ea typeface="宋体" pitchFamily="2" charset="-122"/>
              </a:rPr>
              <a:t>. You do not want to change the original </a:t>
            </a:r>
            <a:r>
              <a:rPr lang="en-US" altLang="zh-CN" sz="2200">
                <a:solidFill>
                  <a:srgbClr val="0070C0"/>
                </a:solidFill>
                <a:latin typeface="Comic Sans MS" pitchFamily="66" charset="0"/>
                <a:ea typeface="宋体" pitchFamily="2" charset="-122"/>
              </a:rPr>
              <a:t>scheduler.h</a:t>
            </a:r>
            <a:r>
              <a:rPr lang="en-US" altLang="zh-CN" sz="2200">
                <a:latin typeface="Baskerville Old Face" pitchFamily="18" charset="0"/>
                <a:ea typeface="宋体" pitchFamily="2" charset="-122"/>
              </a:rPr>
              <a:t> and </a:t>
            </a:r>
            <a:r>
              <a:rPr lang="en-US" altLang="zh-CN" sz="2200">
                <a:solidFill>
                  <a:srgbClr val="0070C0"/>
                </a:solidFill>
                <a:latin typeface="Comic Sans MS" pitchFamily="66" charset="0"/>
                <a:ea typeface="宋体" pitchFamily="2" charset="-122"/>
              </a:rPr>
              <a:t>scheduler.cc</a:t>
            </a:r>
            <a:r>
              <a:rPr lang="en-US" altLang="zh-CN" sz="2200">
                <a:solidFill>
                  <a:srgbClr val="0070C0"/>
                </a:solidFill>
                <a:latin typeface="Baskerville Old Face" pitchFamily="18" charset="0"/>
                <a:ea typeface="宋体" pitchFamily="2" charset="-122"/>
              </a:rPr>
              <a:t> </a:t>
            </a:r>
            <a:r>
              <a:rPr lang="en-US" altLang="zh-CN" sz="2200">
                <a:latin typeface="Baskerville Old Face" pitchFamily="18" charset="0"/>
                <a:ea typeface="宋体" pitchFamily="2" charset="-122"/>
              </a:rPr>
              <a:t>in directory </a:t>
            </a:r>
            <a:r>
              <a:rPr lang="en-US" altLang="zh-CN" sz="2200">
                <a:solidFill>
                  <a:srgbClr val="0070C0"/>
                </a:solidFill>
                <a:latin typeface="Comic Sans MS" pitchFamily="66" charset="0"/>
                <a:ea typeface="宋体" pitchFamily="2" charset="-122"/>
              </a:rPr>
              <a:t>../threads/.</a:t>
            </a:r>
          </a:p>
          <a:p>
            <a:pPr eaLnBrk="1" hangingPunct="1"/>
            <a:endParaRPr lang="en-US" altLang="zh-CN" sz="2200">
              <a:solidFill>
                <a:srgbClr val="CC0000"/>
              </a:solidFill>
              <a:latin typeface="Comic Sans MS" pitchFamily="66" charset="0"/>
              <a:ea typeface="宋体" pitchFamily="2" charset="-122"/>
            </a:endParaRPr>
          </a:p>
          <a:p>
            <a:pPr eaLnBrk="1" hangingPunct="1"/>
            <a:r>
              <a:rPr lang="en-US" altLang="zh-CN" sz="2400" b="1">
                <a:latin typeface="Baskerville Old Face" pitchFamily="18" charset="0"/>
                <a:ea typeface="宋体" pitchFamily="2" charset="-122"/>
              </a:rPr>
              <a:t>What you can do is </a:t>
            </a:r>
            <a:r>
              <a:rPr lang="en-US" altLang="zh-CN" sz="2200">
                <a:latin typeface="Baskerville Old Face" pitchFamily="18" charset="0"/>
                <a:ea typeface="宋体" pitchFamily="2" charset="-122"/>
              </a:rPr>
              <a:t>to </a:t>
            </a:r>
            <a:r>
              <a:rPr lang="en-US" altLang="zh-CN" sz="2800" b="1">
                <a:solidFill>
                  <a:srgbClr val="002060"/>
                </a:solidFill>
                <a:latin typeface="Baskerville Old Face" pitchFamily="18" charset="0"/>
                <a:ea typeface="宋体" pitchFamily="2" charset="-122"/>
              </a:rPr>
              <a:t>copy these two files </a:t>
            </a:r>
            <a:r>
              <a:rPr lang="en-US" altLang="zh-CN" sz="2200">
                <a:latin typeface="Baskerville Old Face" pitchFamily="18" charset="0"/>
                <a:ea typeface="宋体" pitchFamily="2" charset="-122"/>
              </a:rPr>
              <a:t>from </a:t>
            </a:r>
            <a:r>
              <a:rPr lang="en-US" altLang="zh-CN" sz="2200">
                <a:solidFill>
                  <a:srgbClr val="0070C0"/>
                </a:solidFill>
                <a:latin typeface="Comic Sans MS" pitchFamily="66" charset="0"/>
                <a:ea typeface="宋体" pitchFamily="2" charset="-122"/>
              </a:rPr>
              <a:t>../threads/</a:t>
            </a:r>
            <a:r>
              <a:rPr lang="en-US" altLang="zh-CN" sz="2200">
                <a:solidFill>
                  <a:srgbClr val="0070C0"/>
                </a:solidFill>
                <a:latin typeface="Baskerville Old Face" pitchFamily="18" charset="0"/>
                <a:ea typeface="宋体" pitchFamily="2" charset="-122"/>
              </a:rPr>
              <a:t> </a:t>
            </a:r>
            <a:r>
              <a:rPr lang="en-US" altLang="zh-CN" sz="2200">
                <a:latin typeface="Baskerville Old Face" pitchFamily="18" charset="0"/>
                <a:ea typeface="宋体" pitchFamily="2" charset="-122"/>
              </a:rPr>
              <a:t>to </a:t>
            </a:r>
            <a:r>
              <a:rPr lang="en-US" altLang="zh-CN" sz="2200">
                <a:solidFill>
                  <a:srgbClr val="0070C0"/>
                </a:solidFill>
                <a:latin typeface="Comic Sans MS" pitchFamily="66" charset="0"/>
                <a:ea typeface="宋体" pitchFamily="2" charset="-122"/>
              </a:rPr>
              <a:t>../lab2/</a:t>
            </a:r>
            <a:r>
              <a:rPr lang="en-US" altLang="zh-CN" sz="2200">
                <a:solidFill>
                  <a:srgbClr val="0070C0"/>
                </a:solidFill>
                <a:latin typeface="Baskerville Old Face" pitchFamily="18" charset="0"/>
                <a:ea typeface="宋体" pitchFamily="2" charset="-122"/>
              </a:rPr>
              <a:t> </a:t>
            </a:r>
            <a:r>
              <a:rPr lang="en-US" altLang="zh-CN" sz="2200">
                <a:latin typeface="Baskerville Old Face" pitchFamily="18" charset="0"/>
                <a:ea typeface="宋体" pitchFamily="2" charset="-122"/>
              </a:rPr>
              <a:t>and make changes to them in </a:t>
            </a:r>
            <a:r>
              <a:rPr lang="en-US" altLang="zh-CN" sz="2200">
                <a:solidFill>
                  <a:srgbClr val="0070C0"/>
                </a:solidFill>
                <a:latin typeface="Comic Sans MS" pitchFamily="66" charset="0"/>
                <a:ea typeface="宋体" pitchFamily="2" charset="-122"/>
              </a:rPr>
              <a:t>../lab2/</a:t>
            </a:r>
          </a:p>
          <a:p>
            <a:pPr eaLnBrk="1" hangingPunct="1"/>
            <a:r>
              <a:rPr lang="en-US" altLang="zh-CN" sz="2200">
                <a:latin typeface="Baskerville Old Face" pitchFamily="18" charset="0"/>
                <a:ea typeface="宋体" pitchFamily="2" charset="-122"/>
              </a:rPr>
              <a:t>Suppose that you want to build the new Nachos in </a:t>
            </a:r>
            <a:r>
              <a:rPr lang="en-US" altLang="zh-CN" sz="2200">
                <a:solidFill>
                  <a:srgbClr val="0070C0"/>
                </a:solidFill>
                <a:latin typeface="Comic Sans MS" pitchFamily="66" charset="0"/>
                <a:ea typeface="宋体" pitchFamily="2" charset="-122"/>
              </a:rPr>
              <a:t>../lab2/</a:t>
            </a:r>
            <a:r>
              <a:rPr lang="en-US" altLang="zh-CN" sz="2200">
                <a:solidFill>
                  <a:srgbClr val="0070C0"/>
                </a:solidFill>
                <a:latin typeface="Baskerville Old Face" pitchFamily="18" charset="0"/>
                <a:ea typeface="宋体" pitchFamily="2" charset="-122"/>
              </a:rPr>
              <a:t> </a:t>
            </a:r>
            <a:r>
              <a:rPr lang="en-US" altLang="zh-CN" sz="2200">
                <a:latin typeface="Baskerville Old Face" pitchFamily="18" charset="0"/>
                <a:ea typeface="宋体" pitchFamily="2" charset="-122"/>
              </a:rPr>
              <a:t>using the new </a:t>
            </a:r>
            <a:r>
              <a:rPr lang="en-US" altLang="zh-CN" sz="2200">
                <a:solidFill>
                  <a:srgbClr val="0070C0"/>
                </a:solidFill>
                <a:latin typeface="Comic Sans MS" pitchFamily="66" charset="0"/>
                <a:ea typeface="宋体" pitchFamily="2" charset="-122"/>
              </a:rPr>
              <a:t>scheduler.h</a:t>
            </a:r>
            <a:r>
              <a:rPr lang="en-US" altLang="zh-CN" sz="2200">
                <a:solidFill>
                  <a:srgbClr val="CC0000"/>
                </a:solidFill>
                <a:latin typeface="Baskerville Old Face" pitchFamily="18" charset="0"/>
                <a:ea typeface="宋体" pitchFamily="2" charset="-122"/>
              </a:rPr>
              <a:t> </a:t>
            </a:r>
            <a:r>
              <a:rPr lang="en-US" altLang="zh-CN" sz="2200">
                <a:latin typeface="Baskerville Old Face" pitchFamily="18" charset="0"/>
                <a:ea typeface="宋体" pitchFamily="2" charset="-122"/>
              </a:rPr>
              <a:t>and </a:t>
            </a:r>
            <a:r>
              <a:rPr lang="en-US" altLang="zh-CN" sz="2200">
                <a:solidFill>
                  <a:srgbClr val="0070C0"/>
                </a:solidFill>
                <a:latin typeface="Comic Sans MS" pitchFamily="66" charset="0"/>
                <a:ea typeface="宋体" pitchFamily="2" charset="-122"/>
              </a:rPr>
              <a:t>scheduler.cc </a:t>
            </a:r>
            <a:r>
              <a:rPr lang="en-US" altLang="zh-CN" sz="2200">
                <a:latin typeface="Baskerville Old Face" pitchFamily="18" charset="0"/>
                <a:ea typeface="宋体" pitchFamily="2" charset="-122"/>
              </a:rPr>
              <a:t>there.</a:t>
            </a:r>
          </a:p>
          <a:p>
            <a:pPr eaLnBrk="1" hangingPunct="1"/>
            <a:r>
              <a:rPr lang="en-US" altLang="zh-CN" sz="2600" b="1">
                <a:latin typeface="Baskerville Old Face" pitchFamily="18" charset="0"/>
                <a:ea typeface="宋体" pitchFamily="2"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57349" name="Rectangle 3"/>
          <p:cNvSpPr>
            <a:spLocks noGrp="1" noChangeArrowheads="1"/>
          </p:cNvSpPr>
          <p:nvPr>
            <p:ph type="body" idx="1"/>
          </p:nvPr>
        </p:nvSpPr>
        <p:spPr/>
        <p:txBody>
          <a:bodyPr/>
          <a:lstStyle/>
          <a:p>
            <a:pPr eaLnBrk="1" hangingPunct="1">
              <a:defRPr/>
            </a:pPr>
            <a:r>
              <a:rPr lang="en-US" altLang="zh-CN" sz="2600" dirty="0">
                <a:latin typeface="Baskerville Old Face" panose="02020602080505020303" pitchFamily="18" charset="0"/>
                <a:ea typeface="宋体" panose="02010600030101010101" pitchFamily="2" charset="-122"/>
              </a:rPr>
              <a:t>Copy the empty </a:t>
            </a:r>
            <a:r>
              <a:rPr lang="en-US" altLang="zh-CN" sz="2600" dirty="0">
                <a:solidFill>
                  <a:srgbClr val="0070C0"/>
                </a:solidFill>
                <a:latin typeface="Comic Sans MS" panose="030F0702030302020204" pitchFamily="66" charset="0"/>
                <a:ea typeface="宋体" panose="02010600030101010101" pitchFamily="2" charset="-122"/>
              </a:rPr>
              <a:t>arch/</a:t>
            </a:r>
            <a:r>
              <a:rPr lang="en-US" altLang="zh-CN" sz="2600" dirty="0">
                <a:latin typeface="Baskerville Old Face" panose="02020602080505020303" pitchFamily="18" charset="0"/>
                <a:ea typeface="宋体" panose="02010600030101010101" pitchFamily="2" charset="-122"/>
              </a:rPr>
              <a:t> directory tree recursively and files </a:t>
            </a:r>
            <a:r>
              <a:rPr lang="en-US" altLang="zh-CN" sz="2600" dirty="0" err="1">
                <a:solidFill>
                  <a:srgbClr val="0070C0"/>
                </a:solidFill>
                <a:latin typeface="Comic Sans MS" panose="030F0702030302020204" pitchFamily="66" charset="0"/>
                <a:ea typeface="宋体" panose="02010600030101010101" pitchFamily="2" charset="-122"/>
              </a:rPr>
              <a:t>Makefile</a:t>
            </a:r>
            <a:r>
              <a:rPr lang="en-US" altLang="zh-CN" sz="2600" dirty="0">
                <a:latin typeface="Baskerville Old Face" panose="02020602080505020303" pitchFamily="18" charset="0"/>
                <a:ea typeface="宋体" panose="02010600030101010101" pitchFamily="2" charset="-122"/>
              </a:rPr>
              <a:t> and </a:t>
            </a:r>
            <a:r>
              <a:rPr lang="en-US" altLang="zh-CN" sz="2600" dirty="0" err="1">
                <a:solidFill>
                  <a:srgbClr val="0070C0"/>
                </a:solidFill>
                <a:latin typeface="Comic Sans MS" panose="030F0702030302020204" pitchFamily="66" charset="0"/>
                <a:ea typeface="宋体" panose="02010600030101010101" pitchFamily="2" charset="-122"/>
              </a:rPr>
              <a:t>Makefile.local</a:t>
            </a:r>
            <a:r>
              <a:rPr lang="en-US" altLang="zh-CN" sz="2600" dirty="0">
                <a:solidFill>
                  <a:srgbClr val="0070C0"/>
                </a:solidFill>
                <a:latin typeface="Comic Sans MS" panose="030F0702030302020204" pitchFamily="66"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from  </a:t>
            </a:r>
            <a:r>
              <a:rPr lang="en-US" altLang="zh-CN" sz="2600" dirty="0">
                <a:solidFill>
                  <a:srgbClr val="0070C0"/>
                </a:solidFill>
                <a:latin typeface="Comic Sans MS" panose="030F0702030302020204" pitchFamily="66" charset="0"/>
                <a:ea typeface="宋体" panose="02010600030101010101" pitchFamily="2" charset="-122"/>
              </a:rPr>
              <a:t>../threads/</a:t>
            </a:r>
            <a:r>
              <a:rPr lang="en-US" altLang="zh-CN" sz="2600" dirty="0">
                <a:solidFill>
                  <a:srgbClr val="0070C0"/>
                </a:solidFill>
                <a:latin typeface="Baskerville Old Face" panose="02020602080505020303" pitchFamily="18"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to </a:t>
            </a:r>
            <a:r>
              <a:rPr lang="en-US" altLang="zh-CN" sz="2600" dirty="0">
                <a:solidFill>
                  <a:srgbClr val="0070C0"/>
                </a:solidFill>
                <a:latin typeface="Comic Sans MS" panose="030F0702030302020204" pitchFamily="66" charset="0"/>
                <a:ea typeface="宋体" panose="02010600030101010101" pitchFamily="2" charset="-122"/>
              </a:rPr>
              <a:t>../lab2</a:t>
            </a:r>
            <a:r>
              <a:rPr lang="en-US" altLang="zh-CN" sz="2600" dirty="0">
                <a:latin typeface="Comic Sans MS" panose="030F0702030302020204" pitchFamily="66" charset="0"/>
                <a:ea typeface="宋体" panose="02010600030101010101" pitchFamily="2" charset="-122"/>
              </a:rPr>
              <a:t>.</a:t>
            </a:r>
          </a:p>
          <a:p>
            <a:pPr eaLnBrk="1" hangingPunct="1">
              <a:defRPr/>
            </a:pPr>
            <a:r>
              <a:rPr lang="en-US" altLang="zh-CN" sz="2600" dirty="0">
                <a:latin typeface="Baskerville Old Face" panose="02020602080505020303" pitchFamily="18" charset="0"/>
                <a:ea typeface="宋体" panose="02010600030101010101" pitchFamily="2" charset="-122"/>
              </a:rPr>
              <a:t>Modify </a:t>
            </a:r>
            <a:r>
              <a:rPr lang="en-US" altLang="zh-CN" sz="2600" dirty="0" err="1">
                <a:latin typeface="Baskerville Old Face" panose="02020602080505020303" pitchFamily="18" charset="0"/>
                <a:ea typeface="宋体" panose="02010600030101010101" pitchFamily="2" charset="-122"/>
              </a:rPr>
              <a:t>makefiles</a:t>
            </a:r>
            <a:r>
              <a:rPr lang="en-US" altLang="zh-CN" sz="2600" dirty="0">
                <a:latin typeface="Baskerville Old Face" panose="02020602080505020303" pitchFamily="18" charset="0"/>
                <a:ea typeface="宋体" panose="02010600030101010101" pitchFamily="2" charset="-122"/>
              </a:rPr>
              <a:t> </a:t>
            </a:r>
            <a:r>
              <a:rPr lang="en-US" altLang="zh-CN" sz="2600" dirty="0" err="1">
                <a:solidFill>
                  <a:srgbClr val="0070C0"/>
                </a:solidFill>
                <a:latin typeface="Comic Sans MS" panose="030F0702030302020204" pitchFamily="66" charset="0"/>
                <a:ea typeface="宋体" panose="02010600030101010101" pitchFamily="2" charset="-122"/>
              </a:rPr>
              <a:t>Makefile</a:t>
            </a:r>
            <a:r>
              <a:rPr lang="en-US" altLang="zh-CN" sz="2600" dirty="0">
                <a:solidFill>
                  <a:srgbClr val="CC0000"/>
                </a:solidFill>
                <a:latin typeface="Comic Sans MS" panose="030F0702030302020204" pitchFamily="66"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and </a:t>
            </a:r>
            <a:r>
              <a:rPr lang="en-US" altLang="zh-CN" sz="2600" dirty="0" err="1">
                <a:solidFill>
                  <a:srgbClr val="0070C0"/>
                </a:solidFill>
                <a:latin typeface="Comic Sans MS" panose="030F0702030302020204" pitchFamily="66" charset="0"/>
                <a:ea typeface="宋体" panose="02010600030101010101" pitchFamily="2" charset="-122"/>
              </a:rPr>
              <a:t>Makefile.local</a:t>
            </a:r>
            <a:r>
              <a:rPr lang="en-US" altLang="zh-CN" sz="2600" dirty="0">
                <a:solidFill>
                  <a:srgbClr val="0070C0"/>
                </a:solidFill>
                <a:latin typeface="Comic Sans MS" panose="030F0702030302020204" pitchFamily="66"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so that you can build the new Nachos properly.</a:t>
            </a:r>
          </a:p>
          <a:p>
            <a:pPr lvl="1" eaLnBrk="1" hangingPunct="1">
              <a:defRPr/>
            </a:pPr>
            <a:r>
              <a:rPr lang="en-US" altLang="zh-CN" sz="2200" dirty="0" err="1">
                <a:solidFill>
                  <a:srgbClr val="0070C0"/>
                </a:solidFill>
                <a:latin typeface="Comic Sans MS" panose="030F0702030302020204" pitchFamily="66" charset="0"/>
                <a:ea typeface="宋体" panose="02010600030101010101" pitchFamily="2" charset="-122"/>
              </a:rPr>
              <a:t>Makefile</a:t>
            </a:r>
            <a:r>
              <a:rPr lang="en-US" altLang="zh-CN" sz="2200" dirty="0">
                <a:latin typeface="Comic Sans MS" panose="030F0702030302020204" pitchFamily="66" charset="0"/>
                <a:ea typeface="宋体" panose="02010600030101010101" pitchFamily="2" charset="-122"/>
              </a:rPr>
              <a:t> </a:t>
            </a:r>
            <a:r>
              <a:rPr lang="en-US" altLang="zh-CN" sz="2200" dirty="0">
                <a:latin typeface="Baskerville Old Face" panose="02020602080505020303" pitchFamily="18" charset="0"/>
                <a:ea typeface="宋体" panose="02010600030101010101" pitchFamily="2" charset="-122"/>
              </a:rPr>
              <a:t>in </a:t>
            </a:r>
            <a:r>
              <a:rPr lang="en-US" altLang="zh-CN" sz="2200" dirty="0">
                <a:latin typeface="Comic Sans MS" panose="030F0702030302020204" pitchFamily="66" charset="0"/>
                <a:ea typeface="宋体" panose="02010600030101010101" pitchFamily="2" charset="-122"/>
              </a:rPr>
              <a:t>../lab2</a:t>
            </a:r>
            <a:r>
              <a:rPr lang="en-US" altLang="zh-CN" sz="2200" dirty="0">
                <a:latin typeface="Baskerville Old Face" panose="02020602080505020303" pitchFamily="18" charset="0"/>
                <a:ea typeface="宋体" panose="02010600030101010101" pitchFamily="2" charset="-122"/>
              </a:rPr>
              <a:t> does not need changes, </a:t>
            </a:r>
          </a:p>
          <a:p>
            <a:pPr lvl="1" eaLnBrk="1" hangingPunct="1">
              <a:defRPr/>
            </a:pPr>
            <a:r>
              <a:rPr lang="en-US" altLang="zh-CN" sz="2200" dirty="0">
                <a:latin typeface="Baskerville Old Face" panose="02020602080505020303" pitchFamily="18" charset="0"/>
                <a:ea typeface="宋体" panose="02010600030101010101" pitchFamily="2" charset="-122"/>
              </a:rPr>
              <a:t>but you do need to change </a:t>
            </a:r>
            <a:r>
              <a:rPr lang="en-US" altLang="zh-CN" sz="2200" b="1" dirty="0" err="1">
                <a:solidFill>
                  <a:srgbClr val="0070C0"/>
                </a:solidFill>
                <a:latin typeface="Comic Sans MS" panose="030F0702030302020204" pitchFamily="66" charset="0"/>
                <a:ea typeface="宋体" panose="02010600030101010101" pitchFamily="2" charset="-122"/>
              </a:rPr>
              <a:t>Makefile.local</a:t>
            </a:r>
            <a:r>
              <a:rPr lang="en-US" altLang="zh-CN" sz="2200" dirty="0">
                <a:solidFill>
                  <a:srgbClr val="0070C0"/>
                </a:solidFill>
                <a:latin typeface="Baskerville Old Face" panose="02020602080505020303" pitchFamily="18" charset="0"/>
                <a:ea typeface="宋体" panose="02010600030101010101" pitchFamily="2" charset="-122"/>
              </a:rPr>
              <a:t> </a:t>
            </a:r>
            <a:r>
              <a:rPr lang="en-US" altLang="zh-CN" sz="2200" dirty="0">
                <a:latin typeface="Baskerville Old Face" panose="02020602080505020303" pitchFamily="18" charset="0"/>
                <a:ea typeface="宋体" panose="02010600030101010101" pitchFamily="2" charset="-122"/>
              </a:rPr>
              <a:t>in </a:t>
            </a:r>
            <a:r>
              <a:rPr lang="en-US" altLang="zh-CN" sz="2200" dirty="0">
                <a:latin typeface="Comic Sans MS" panose="030F0702030302020204" pitchFamily="66" charset="0"/>
                <a:ea typeface="宋体" panose="02010600030101010101" pitchFamily="2" charset="-122"/>
              </a:rPr>
              <a:t>../lab2/.</a:t>
            </a:r>
          </a:p>
          <a:p>
            <a:pPr lvl="2" eaLnBrk="1" hangingPunct="1">
              <a:defRPr/>
            </a:pPr>
            <a:r>
              <a:rPr lang="en-US" altLang="zh-CN" dirty="0">
                <a:latin typeface="Baskerville Old Face" panose="02020602080505020303" pitchFamily="18" charset="0"/>
                <a:ea typeface="宋体" panose="02010600030101010101" pitchFamily="2" charset="-122"/>
              </a:rPr>
              <a:t>The definition of </a:t>
            </a:r>
            <a:r>
              <a:rPr lang="en-US" altLang="zh-CN" sz="2400" dirty="0">
                <a:solidFill>
                  <a:srgbClr val="0070C0"/>
                </a:solidFill>
                <a:latin typeface="Comic Sans MS" panose="030F0702030302020204" pitchFamily="66" charset="0"/>
                <a:ea typeface="宋体" panose="02010600030101010101" pitchFamily="2" charset="-122"/>
              </a:rPr>
              <a:t>CCFILES</a:t>
            </a:r>
            <a:r>
              <a:rPr lang="en-US" altLang="zh-CN" dirty="0">
                <a:latin typeface="Baskerville Old Face" panose="02020602080505020303" pitchFamily="18" charset="0"/>
                <a:ea typeface="宋体" panose="02010600030101010101" pitchFamily="2" charset="-122"/>
              </a:rPr>
              <a:t> does not need changes, because make will follow the </a:t>
            </a:r>
            <a:r>
              <a:rPr lang="en-US" altLang="zh-CN" sz="2400" dirty="0" err="1">
                <a:solidFill>
                  <a:srgbClr val="0070C0"/>
                </a:solidFill>
                <a:latin typeface="Comic Sans MS" panose="030F0702030302020204" pitchFamily="66" charset="0"/>
                <a:ea typeface="宋体" panose="02010600030101010101" pitchFamily="2" charset="-122"/>
              </a:rPr>
              <a:t>vpaths</a:t>
            </a:r>
            <a:r>
              <a:rPr lang="en-US" altLang="zh-CN" dirty="0">
                <a:latin typeface="Baskerville Old Face" panose="02020602080505020303" pitchFamily="18" charset="0"/>
                <a:ea typeface="宋体" panose="02010600030101010101" pitchFamily="2" charset="-122"/>
              </a:rPr>
              <a:t> to find the required source files if they are not in the current directory</a:t>
            </a:r>
          </a:p>
          <a:p>
            <a:pPr lvl="2" eaLnBrk="1" hangingPunct="1">
              <a:defRPr/>
            </a:pPr>
            <a:r>
              <a:rPr lang="en-US" altLang="zh-CN" b="1" dirty="0">
                <a:latin typeface="Baskerville Old Face" panose="02020602080505020303" pitchFamily="18" charset="0"/>
                <a:ea typeface="宋体" panose="02010600030101010101" pitchFamily="2" charset="-122"/>
              </a:rPr>
              <a:t>The re-definition of  </a:t>
            </a:r>
            <a:r>
              <a:rPr lang="en-US" altLang="zh-CN" sz="2400" b="1" dirty="0">
                <a:solidFill>
                  <a:srgbClr val="0070C0"/>
                </a:solidFill>
                <a:latin typeface="Comic Sans MS" panose="030F0702030302020204" pitchFamily="66" charset="0"/>
                <a:ea typeface="宋体" panose="02010600030101010101" pitchFamily="2" charset="-122"/>
              </a:rPr>
              <a:t>INCPATH</a:t>
            </a:r>
            <a:r>
              <a:rPr lang="en-US" altLang="zh-CN" sz="2400" b="1" dirty="0">
                <a:solidFill>
                  <a:srgbClr val="CC0000"/>
                </a:solidFill>
                <a:latin typeface="Comic Sans MS" panose="030F0702030302020204" pitchFamily="66" charset="0"/>
                <a:ea typeface="宋体" panose="02010600030101010101" pitchFamily="2" charset="-122"/>
              </a:rPr>
              <a:t> </a:t>
            </a:r>
            <a:r>
              <a:rPr lang="en-US" altLang="zh-CN" b="1" dirty="0">
                <a:latin typeface="Baskerville Old Face" panose="02020602080505020303" pitchFamily="18" charset="0"/>
                <a:ea typeface="宋体" panose="02010600030101010101" pitchFamily="2" charset="-122"/>
              </a:rPr>
              <a:t>needs changes.</a:t>
            </a:r>
          </a:p>
          <a:p>
            <a:pPr eaLnBrk="1" hangingPunct="1">
              <a:defRPr/>
            </a:pPr>
            <a:endParaRPr lang="en-US" altLang="zh-CN" sz="2600" dirty="0">
              <a:latin typeface="Baskerville Old Face" panose="02020602080505020303"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0421" name="Rectangle 3"/>
          <p:cNvSpPr>
            <a:spLocks noGrp="1" noChangeArrowheads="1"/>
          </p:cNvSpPr>
          <p:nvPr>
            <p:ph type="body" idx="1"/>
          </p:nvPr>
        </p:nvSpPr>
        <p:spPr/>
        <p:txBody>
          <a:bodyPr/>
          <a:lstStyle/>
          <a:p>
            <a:pPr eaLnBrk="1" hangingPunct="1"/>
            <a:r>
              <a:rPr lang="en-US" altLang="zh-CN" sz="2800" b="1">
                <a:solidFill>
                  <a:srgbClr val="0070C0"/>
                </a:solidFill>
                <a:latin typeface="Baskerville Old Face" pitchFamily="18" charset="0"/>
                <a:ea typeface="宋体" pitchFamily="2" charset="-122"/>
              </a:rPr>
              <a:t>The first Solution: (complicated)</a:t>
            </a:r>
          </a:p>
          <a:p>
            <a:pPr eaLnBrk="1" hangingPunct="1">
              <a:buFont typeface="Wingdings" pitchFamily="2" charset="2"/>
              <a:buNone/>
            </a:pPr>
            <a:r>
              <a:rPr lang="en-US" altLang="zh-CN" sz="2800">
                <a:latin typeface="Baskerville Old Face" pitchFamily="18" charset="0"/>
                <a:ea typeface="宋体" pitchFamily="2" charset="-122"/>
              </a:rPr>
              <a:t>	</a:t>
            </a:r>
          </a:p>
          <a:p>
            <a:pPr eaLnBrk="1" hangingPunct="1">
              <a:buFont typeface="Wingdings" pitchFamily="2" charset="2"/>
              <a:buNone/>
            </a:pPr>
            <a:r>
              <a:rPr lang="en-US" altLang="zh-CN" sz="2800">
                <a:latin typeface="Baskerville Old Face" pitchFamily="18" charset="0"/>
                <a:ea typeface="宋体" pitchFamily="2" charset="-122"/>
              </a:rPr>
              <a:t>	</a:t>
            </a:r>
            <a:r>
              <a:rPr lang="en-US" altLang="zh-CN" sz="2800">
                <a:latin typeface="Comic Sans MS" pitchFamily="66" charset="0"/>
                <a:ea typeface="宋体" pitchFamily="2" charset="-122"/>
              </a:rPr>
              <a:t>change the re-definition of </a:t>
            </a:r>
            <a:r>
              <a:rPr lang="en-US" altLang="zh-CN" sz="2800">
                <a:solidFill>
                  <a:srgbClr val="0070C0"/>
                </a:solidFill>
                <a:latin typeface="Comic Sans MS" pitchFamily="66" charset="0"/>
                <a:ea typeface="宋体" pitchFamily="2" charset="-122"/>
              </a:rPr>
              <a:t>INCPATH</a:t>
            </a:r>
            <a:r>
              <a:rPr lang="en-US" altLang="zh-CN" sz="2800">
                <a:solidFill>
                  <a:schemeClr val="tx2"/>
                </a:solidFill>
                <a:latin typeface="Comic Sans MS" pitchFamily="66" charset="0"/>
                <a:ea typeface="宋体" pitchFamily="2" charset="-122"/>
              </a:rPr>
              <a:t> </a:t>
            </a:r>
            <a:r>
              <a:rPr lang="en-US" altLang="zh-CN" sz="2800">
                <a:latin typeface="Comic Sans MS" pitchFamily="66" charset="0"/>
                <a:ea typeface="宋体" pitchFamily="2" charset="-122"/>
              </a:rPr>
              <a:t>as follows</a:t>
            </a:r>
            <a:r>
              <a:rPr lang="en-US" altLang="zh-CN" sz="2800">
                <a:ea typeface="宋体" pitchFamily="2" charset="-122"/>
              </a:rPr>
              <a:t>:</a:t>
            </a:r>
          </a:p>
          <a:p>
            <a:pPr eaLnBrk="1" hangingPunct="1">
              <a:buFont typeface="Wingdings" pitchFamily="2" charset="2"/>
              <a:buNone/>
            </a:pPr>
            <a:r>
              <a:rPr lang="en-US" altLang="zh-CN" sz="2800">
                <a:ea typeface="宋体" pitchFamily="2" charset="-122"/>
              </a:rPr>
              <a:t>	</a:t>
            </a:r>
          </a:p>
          <a:p>
            <a:pPr eaLnBrk="1" hangingPunct="1">
              <a:buFont typeface="Wingdings" pitchFamily="2" charset="2"/>
              <a:buNone/>
            </a:pPr>
            <a:r>
              <a:rPr lang="en-US" altLang="zh-CN" sz="2800">
                <a:ea typeface="宋体" pitchFamily="2" charset="-122"/>
              </a:rPr>
              <a:t>	</a:t>
            </a:r>
            <a:r>
              <a:rPr lang="en-US" altLang="zh-CN" sz="2800" i="1">
                <a:latin typeface="Comic Sans MS" pitchFamily="66" charset="0"/>
                <a:ea typeface="宋体" pitchFamily="2" charset="-122"/>
              </a:rPr>
              <a:t>INCPATH </a:t>
            </a:r>
            <a:r>
              <a:rPr lang="en-US" altLang="zh-CN" sz="2800" i="1">
                <a:solidFill>
                  <a:srgbClr val="0070C0"/>
                </a:solidFill>
                <a:latin typeface="Comic Sans MS" pitchFamily="66" charset="0"/>
                <a:ea typeface="宋体" pitchFamily="2" charset="-122"/>
              </a:rPr>
              <a:t>+= -I../lab2 </a:t>
            </a:r>
            <a:r>
              <a:rPr lang="en-US" altLang="zh-CN" sz="2800" i="1">
                <a:latin typeface="Comic Sans MS" pitchFamily="66" charset="0"/>
                <a:ea typeface="宋体" pitchFamily="2" charset="-122"/>
              </a:rPr>
              <a:t>-I../threads -I../machine</a:t>
            </a:r>
          </a:p>
          <a:p>
            <a:pPr eaLnBrk="1" hangingPunct="1">
              <a:buFont typeface="Wingdings" pitchFamily="2" charset="2"/>
              <a:buNone/>
            </a:pPr>
            <a:endParaRPr lang="en-US" altLang="zh-CN" sz="2800">
              <a:latin typeface="Comic Sans MS" pitchFamily="66" charset="0"/>
              <a:ea typeface="宋体" pitchFamily="2" charset="-122"/>
            </a:endParaRPr>
          </a:p>
          <a:p>
            <a:pPr eaLnBrk="1" hangingPunct="1">
              <a:buFont typeface="Wingdings" pitchFamily="2" charset="2"/>
              <a:buNone/>
            </a:pPr>
            <a:r>
              <a:rPr lang="en-US" altLang="zh-CN" sz="2800">
                <a:ea typeface="宋体" pitchFamily="2" charset="-122"/>
              </a:rPr>
              <a:t>	</a:t>
            </a:r>
            <a:r>
              <a:rPr lang="zh-CN" altLang="en-US" sz="2800">
                <a:solidFill>
                  <a:srgbClr val="0070C0"/>
                </a:solidFill>
              </a:rPr>
              <a:t>优先使用</a:t>
            </a:r>
            <a:r>
              <a:rPr lang="zh-CN" altLang="en-US" sz="2800"/>
              <a:t>目录</a:t>
            </a:r>
            <a:r>
              <a:rPr lang="en-US" altLang="zh-CN" sz="2800"/>
              <a:t>lab2</a:t>
            </a:r>
            <a:r>
              <a:rPr lang="zh-CN" altLang="en-US" sz="2800"/>
              <a:t>中的</a:t>
            </a:r>
            <a:r>
              <a:rPr lang="en-US" altLang="zh-CN" sz="2800"/>
              <a:t>include</a:t>
            </a:r>
            <a:r>
              <a:rPr lang="zh-CN" altLang="en-US" sz="2800"/>
              <a:t>文件</a:t>
            </a:r>
            <a:endParaRPr lang="en-US" altLang="zh-CN" sz="2800"/>
          </a:p>
          <a:p>
            <a:pPr eaLnBrk="1" hangingPunct="1"/>
            <a:endParaRPr lang="en-US" altLang="zh-CN">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1445" name="Rectangle 3"/>
          <p:cNvSpPr>
            <a:spLocks noGrp="1" noChangeArrowheads="1"/>
          </p:cNvSpPr>
          <p:nvPr>
            <p:ph type="body" idx="1"/>
          </p:nvPr>
        </p:nvSpPr>
        <p:spPr>
          <a:xfrm>
            <a:off x="609600" y="1016654"/>
            <a:ext cx="10972799" cy="4626984"/>
          </a:xfrm>
        </p:spPr>
        <p:txBody>
          <a:bodyPr/>
          <a:lstStyle/>
          <a:p>
            <a:pPr eaLnBrk="1" hangingPunct="1">
              <a:defRPr/>
            </a:pPr>
            <a:r>
              <a:rPr lang="en-US" altLang="zh-CN" sz="2200" dirty="0">
                <a:latin typeface="Baskerville Old Face" panose="02020602080505020303" pitchFamily="18" charset="0"/>
                <a:ea typeface="宋体" panose="02010600030101010101" pitchFamily="2" charset="-122"/>
              </a:rPr>
              <a:t>But, in this Nachos, only the new </a:t>
            </a:r>
            <a:r>
              <a:rPr lang="en-US" altLang="zh-CN" sz="2200" i="1" dirty="0">
                <a:latin typeface="Comic Sans MS" panose="030F0702030302020204" pitchFamily="66" charset="0"/>
                <a:ea typeface="宋体" panose="02010600030101010101" pitchFamily="2" charset="-122"/>
              </a:rPr>
              <a:t>scheduler.cc</a:t>
            </a:r>
            <a:r>
              <a:rPr lang="en-US" altLang="zh-CN" sz="2200" dirty="0">
                <a:latin typeface="Baskerville Old Face" panose="02020602080505020303" pitchFamily="18" charset="0"/>
                <a:ea typeface="宋体" panose="02010600030101010101" pitchFamily="2" charset="-122"/>
              </a:rPr>
              <a:t> uses the new </a:t>
            </a:r>
            <a:r>
              <a:rPr lang="en-US" altLang="zh-CN" sz="2200" i="1" dirty="0" err="1">
                <a:latin typeface="Comic Sans MS" panose="030F0702030302020204" pitchFamily="66" charset="0"/>
                <a:ea typeface="宋体" panose="02010600030101010101" pitchFamily="2" charset="-122"/>
              </a:rPr>
              <a:t>scheduler.h</a:t>
            </a:r>
            <a:r>
              <a:rPr lang="en-US" altLang="zh-CN" sz="2200" dirty="0">
                <a:latin typeface="Baskerville Old Face" panose="02020602080505020303" pitchFamily="18" charset="0"/>
                <a:ea typeface="宋体" panose="02010600030101010101" pitchFamily="2" charset="-122"/>
              </a:rPr>
              <a:t>. </a:t>
            </a:r>
          </a:p>
          <a:p>
            <a:pPr eaLnBrk="1" hangingPunct="1">
              <a:defRPr/>
            </a:pPr>
            <a:r>
              <a:rPr lang="en-US" altLang="zh-CN" sz="2200" dirty="0">
                <a:latin typeface="Baskerville Old Face" panose="02020602080505020303" pitchFamily="18" charset="0"/>
                <a:ea typeface="宋体" panose="02010600030101010101" pitchFamily="2" charset="-122"/>
              </a:rPr>
              <a:t>This can be shown by the following script(</a:t>
            </a:r>
            <a:r>
              <a:rPr lang="zh-CN" altLang="en-US" sz="2200" b="1" dirty="0">
                <a:solidFill>
                  <a:srgbClr val="0070C0"/>
                </a:solidFill>
                <a:latin typeface="Baskerville Old Face" panose="02020602080505020303" pitchFamily="18" charset="0"/>
                <a:ea typeface="宋体" panose="02010600030101010101" pitchFamily="2" charset="-122"/>
              </a:rPr>
              <a:t>注意也依赖</a:t>
            </a:r>
            <a:r>
              <a:rPr lang="en-US" altLang="zh-CN" sz="2200" b="1" dirty="0" err="1">
                <a:solidFill>
                  <a:srgbClr val="0070C0"/>
                </a:solidFill>
                <a:latin typeface="Baskerville Old Face" panose="02020602080505020303" pitchFamily="18" charset="0"/>
                <a:ea typeface="宋体" panose="02010600030101010101" pitchFamily="2" charset="-122"/>
              </a:rPr>
              <a:t>scheduler.h</a:t>
            </a:r>
            <a:r>
              <a:rPr lang="zh-CN" altLang="en-US" sz="2200" b="1" dirty="0">
                <a:solidFill>
                  <a:srgbClr val="0070C0"/>
                </a:solidFill>
                <a:latin typeface="Baskerville Old Face" panose="02020602080505020303" pitchFamily="18" charset="0"/>
                <a:ea typeface="宋体" panose="02010600030101010101" pitchFamily="2" charset="-122"/>
              </a:rPr>
              <a:t>的</a:t>
            </a:r>
            <a:r>
              <a:rPr lang="en-US" altLang="zh-CN" sz="2200" b="1" dirty="0">
                <a:solidFill>
                  <a:srgbClr val="0070C0"/>
                </a:solidFill>
                <a:latin typeface="Baskerville Old Face" panose="02020602080505020303" pitchFamily="18" charset="0"/>
                <a:ea typeface="宋体" panose="02010600030101010101" pitchFamily="2" charset="-122"/>
              </a:rPr>
              <a:t>threads/system.cc</a:t>
            </a:r>
            <a:r>
              <a:rPr lang="zh-CN" altLang="en-US" sz="2200" b="1" dirty="0">
                <a:solidFill>
                  <a:srgbClr val="0070C0"/>
                </a:solidFill>
                <a:latin typeface="Baskerville Old Face" panose="02020602080505020303" pitchFamily="18" charset="0"/>
                <a:ea typeface="宋体" panose="02010600030101010101" pitchFamily="2" charset="-122"/>
              </a:rPr>
              <a:t>、</a:t>
            </a:r>
            <a:r>
              <a:rPr lang="en-US" altLang="zh-CN" sz="2200" b="1" dirty="0">
                <a:solidFill>
                  <a:srgbClr val="0070C0"/>
                </a:solidFill>
                <a:latin typeface="Baskerville Old Face" panose="02020602080505020303" pitchFamily="18" charset="0"/>
                <a:ea typeface="宋体" panose="02010600030101010101" pitchFamily="2" charset="-122"/>
              </a:rPr>
              <a:t>main.cc</a:t>
            </a:r>
            <a:r>
              <a:rPr lang="zh-CN" altLang="en-US" sz="2200" b="1" dirty="0">
                <a:solidFill>
                  <a:srgbClr val="0070C0"/>
                </a:solidFill>
                <a:latin typeface="Baskerville Old Face" panose="02020602080505020303" pitchFamily="18" charset="0"/>
                <a:ea typeface="宋体" panose="02010600030101010101" pitchFamily="2" charset="-122"/>
              </a:rPr>
              <a:t>等没有重新编译</a:t>
            </a:r>
            <a:r>
              <a:rPr lang="en-US" altLang="zh-CN" sz="2200" dirty="0">
                <a:latin typeface="Baskerville Old Face" panose="02020602080505020303" pitchFamily="18" charset="0"/>
                <a:ea typeface="宋体" panose="02010600030101010101" pitchFamily="2" charset="-122"/>
              </a:rPr>
              <a:t>):</a:t>
            </a:r>
            <a:endParaRPr lang="en-US" altLang="zh-CN" sz="1800" dirty="0">
              <a:latin typeface="Comic Sans MS" panose="030F0702030302020204" pitchFamily="66" charset="0"/>
              <a:ea typeface="宋体" panose="02010600030101010101" pitchFamily="2" charset="-122"/>
            </a:endParaRPr>
          </a:p>
          <a:p>
            <a:pPr lvl="2" eaLnBrk="1" hangingPunct="1">
              <a:buFont typeface="Wingdings" pitchFamily="2" charset="2"/>
              <a:buNone/>
              <a:defRPr/>
            </a:pPr>
            <a:r>
              <a:rPr lang="en-US" altLang="zh-CN" sz="1800" dirty="0">
                <a:latin typeface="Comic Sans MS" panose="030F0702030302020204" pitchFamily="66" charset="0"/>
                <a:ea typeface="宋体" panose="02010600030101010101" pitchFamily="2" charset="-122"/>
              </a:rPr>
              <a:t>$ </a:t>
            </a:r>
            <a:r>
              <a:rPr lang="en-US" altLang="zh-CN" sz="1800" dirty="0">
                <a:solidFill>
                  <a:srgbClr val="0070C0"/>
                </a:solidFill>
                <a:latin typeface="Comic Sans MS" panose="030F0702030302020204" pitchFamily="66" charset="0"/>
                <a:ea typeface="宋体" panose="02010600030101010101" pitchFamily="2" charset="-122"/>
              </a:rPr>
              <a:t>touch </a:t>
            </a:r>
            <a:r>
              <a:rPr lang="en-US" altLang="zh-CN" sz="1800" dirty="0" err="1">
                <a:solidFill>
                  <a:srgbClr val="0070C0"/>
                </a:solidFill>
                <a:latin typeface="Comic Sans MS" panose="030F0702030302020204" pitchFamily="66" charset="0"/>
                <a:ea typeface="宋体" panose="02010600030101010101" pitchFamily="2" charset="-122"/>
              </a:rPr>
              <a:t>scheduler.h</a:t>
            </a:r>
            <a:endParaRPr lang="en-US" altLang="zh-CN" sz="1800" dirty="0">
              <a:solidFill>
                <a:srgbClr val="0070C0"/>
              </a:solidFill>
              <a:latin typeface="Comic Sans MS" panose="030F0702030302020204" pitchFamily="66" charset="0"/>
              <a:ea typeface="宋体" panose="02010600030101010101" pitchFamily="2" charset="-122"/>
            </a:endParaRPr>
          </a:p>
          <a:p>
            <a:pPr lvl="2" eaLnBrk="1" hangingPunct="1">
              <a:buFont typeface="Wingdings" pitchFamily="2" charset="2"/>
              <a:buNone/>
              <a:defRPr/>
            </a:pPr>
            <a:r>
              <a:rPr lang="en-US" altLang="zh-CN" sz="1800" dirty="0">
                <a:latin typeface="Comic Sans MS" panose="030F0702030302020204" pitchFamily="66" charset="0"/>
                <a:ea typeface="宋体" panose="02010600030101010101" pitchFamily="2" charset="-122"/>
              </a:rPr>
              <a:t>$ </a:t>
            </a:r>
            <a:r>
              <a:rPr lang="en-US" altLang="zh-CN" sz="1800" dirty="0">
                <a:solidFill>
                  <a:srgbClr val="0070C0"/>
                </a:solidFill>
                <a:latin typeface="Comic Sans MS" panose="030F0702030302020204" pitchFamily="66" charset="0"/>
                <a:ea typeface="宋体" panose="02010600030101010101" pitchFamily="2" charset="-122"/>
              </a:rPr>
              <a:t>make</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&gt;&gt;&gt; Building dependency file for </a:t>
            </a:r>
            <a:r>
              <a:rPr lang="en-US" altLang="zh-CN" sz="1800" i="1" dirty="0">
                <a:solidFill>
                  <a:srgbClr val="0070C0"/>
                </a:solidFill>
                <a:latin typeface="Baskerville Old Face" panose="02020602080505020303" pitchFamily="18" charset="0"/>
                <a:ea typeface="宋体" panose="02010600030101010101" pitchFamily="2" charset="-122"/>
              </a:rPr>
              <a:t>scheduler.cc </a:t>
            </a:r>
            <a:r>
              <a:rPr lang="en-US" altLang="zh-CN" sz="1800" i="1" dirty="0">
                <a:latin typeface="Baskerville Old Face" panose="02020602080505020303" pitchFamily="18" charset="0"/>
                <a:ea typeface="宋体" panose="02010600030101010101" pitchFamily="2" charset="-122"/>
              </a:rPr>
              <a:t>&lt;&lt;&lt;</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&gt;&gt;&gt; Compiling </a:t>
            </a:r>
            <a:r>
              <a:rPr lang="en-US" altLang="zh-CN" sz="1800" i="1" dirty="0">
                <a:solidFill>
                  <a:srgbClr val="0070C0"/>
                </a:solidFill>
                <a:latin typeface="Baskerville Old Face" panose="02020602080505020303" pitchFamily="18" charset="0"/>
                <a:ea typeface="宋体" panose="02010600030101010101" pitchFamily="2" charset="-122"/>
              </a:rPr>
              <a:t>scheduler.cc </a:t>
            </a:r>
            <a:r>
              <a:rPr lang="en-US" altLang="zh-CN" sz="1800" i="1" dirty="0">
                <a:latin typeface="Baskerville Old Face" panose="02020602080505020303" pitchFamily="18" charset="0"/>
                <a:ea typeface="宋体" panose="02010600030101010101" pitchFamily="2" charset="-122"/>
              </a:rPr>
              <a:t>&lt;&lt;&lt;</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g++ -g -Wall -</a:t>
            </a:r>
            <a:r>
              <a:rPr lang="en-US" altLang="zh-CN" sz="1800" i="1" dirty="0" err="1">
                <a:latin typeface="Baskerville Old Face" panose="02020602080505020303" pitchFamily="18" charset="0"/>
                <a:ea typeface="宋体" panose="02010600030101010101" pitchFamily="2" charset="-122"/>
              </a:rPr>
              <a:t>Wshadow</a:t>
            </a:r>
            <a:r>
              <a:rPr lang="en-US" altLang="zh-CN" sz="1800" i="1" dirty="0">
                <a:latin typeface="Baskerville Old Face" panose="02020602080505020303" pitchFamily="18" charset="0"/>
                <a:ea typeface="宋体" panose="02010600030101010101" pitchFamily="2" charset="-122"/>
              </a:rPr>
              <a:t> -</a:t>
            </a:r>
            <a:r>
              <a:rPr lang="en-US" altLang="zh-CN" sz="1800" i="1" dirty="0" err="1">
                <a:latin typeface="Baskerville Old Face" panose="02020602080505020303" pitchFamily="18" charset="0"/>
                <a:ea typeface="宋体" panose="02010600030101010101" pitchFamily="2" charset="-122"/>
              </a:rPr>
              <a:t>fwritable</a:t>
            </a:r>
            <a:r>
              <a:rPr lang="en-US" altLang="zh-CN" sz="1800" i="1" dirty="0">
                <a:latin typeface="Baskerville Old Face" panose="02020602080505020303" pitchFamily="18" charset="0"/>
                <a:ea typeface="宋体" panose="02010600030101010101" pitchFamily="2" charset="-122"/>
              </a:rPr>
              <a:t>-strings </a:t>
            </a:r>
            <a:r>
              <a:rPr lang="en-US" altLang="zh-CN" sz="1800" i="1" dirty="0">
                <a:solidFill>
                  <a:srgbClr val="0070C0"/>
                </a:solidFill>
                <a:latin typeface="Baskerville Old Face" panose="02020602080505020303" pitchFamily="18" charset="0"/>
                <a:ea typeface="宋体" panose="02010600030101010101" pitchFamily="2" charset="-122"/>
              </a:rPr>
              <a:t>-I../lab2 </a:t>
            </a:r>
            <a:r>
              <a:rPr lang="en-US" altLang="zh-CN" sz="1800" i="1" dirty="0">
                <a:latin typeface="Baskerville Old Face" panose="02020602080505020303" pitchFamily="18" charset="0"/>
                <a:ea typeface="宋体" panose="02010600030101010101" pitchFamily="2" charset="-122"/>
              </a:rPr>
              <a:t>-I../threads</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-I../machine -DTHREADS -DHOST_i386 -DHOST_LINUX -DCHANGED</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-c -o arch/unknown-i386-linux/objects/</a:t>
            </a:r>
            <a:r>
              <a:rPr lang="en-US" altLang="zh-CN" sz="1800" i="1" dirty="0" err="1">
                <a:latin typeface="Baskerville Old Face" panose="02020602080505020303" pitchFamily="18" charset="0"/>
                <a:ea typeface="宋体" panose="02010600030101010101" pitchFamily="2" charset="-122"/>
              </a:rPr>
              <a:t>scheduler.o</a:t>
            </a:r>
            <a:r>
              <a:rPr lang="en-US" altLang="zh-CN" sz="1800" i="1" dirty="0">
                <a:latin typeface="Baskerville Old Face" panose="02020602080505020303" pitchFamily="18" charset="0"/>
                <a:ea typeface="宋体" panose="02010600030101010101" pitchFamily="2" charset="-122"/>
              </a:rPr>
              <a:t> </a:t>
            </a:r>
            <a:r>
              <a:rPr lang="en-US" altLang="zh-CN" sz="1800" i="1" dirty="0">
                <a:solidFill>
                  <a:srgbClr val="0070C0"/>
                </a:solidFill>
                <a:latin typeface="Baskerville Old Face" panose="02020602080505020303" pitchFamily="18" charset="0"/>
                <a:ea typeface="宋体" panose="02010600030101010101" pitchFamily="2" charset="-122"/>
              </a:rPr>
              <a:t>scheduler.cc</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&gt;&gt;&gt; Linking arch/unknown-i386-linux/bin/nachos &lt;&lt;&lt;</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g++ arch/unknown-i386-linux/objects/</a:t>
            </a:r>
            <a:r>
              <a:rPr lang="en-US" altLang="zh-CN" sz="1800" i="1" dirty="0" err="1">
                <a:latin typeface="Baskerville Old Face" panose="02020602080505020303" pitchFamily="18" charset="0"/>
                <a:ea typeface="宋体" panose="02010600030101010101" pitchFamily="2" charset="-122"/>
              </a:rPr>
              <a:t>main.o</a:t>
            </a:r>
            <a:r>
              <a:rPr lang="en-US" altLang="zh-CN" sz="1800" i="1" dirty="0">
                <a:latin typeface="Baskerville Old Face" panose="02020602080505020303" pitchFamily="18" charset="0"/>
                <a:ea typeface="宋体" panose="02010600030101010101" pitchFamily="2" charset="-122"/>
              </a:rPr>
              <a:t> ............</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a:t>
            </a:r>
          </a:p>
          <a:p>
            <a:pPr lvl="2" eaLnBrk="1" hangingPunct="1">
              <a:buFont typeface="Wingdings" pitchFamily="2" charset="2"/>
              <a:buNone/>
              <a:defRPr/>
            </a:pPr>
            <a:r>
              <a:rPr lang="en-US" altLang="zh-CN" sz="1800" i="1" dirty="0">
                <a:latin typeface="Baskerville Old Face" panose="02020602080505020303" pitchFamily="18" charset="0"/>
                <a:ea typeface="宋体" panose="02010600030101010101" pitchFamily="2" charset="-122"/>
              </a:rPr>
              <a:t>ln -sf arch/unknown-i386-linux/bin/nachos </a:t>
            </a:r>
            <a:r>
              <a:rPr lang="en-US" altLang="zh-CN" sz="1800" i="1" dirty="0" err="1">
                <a:latin typeface="Baskerville Old Face" panose="02020602080505020303" pitchFamily="18" charset="0"/>
                <a:ea typeface="宋体" panose="02010600030101010101" pitchFamily="2" charset="-122"/>
              </a:rPr>
              <a:t>nachos</a:t>
            </a:r>
            <a:endParaRPr lang="en-US" altLang="zh-CN" sz="1800" i="1" dirty="0">
              <a:latin typeface="Baskerville Old Face" panose="02020602080505020303" pitchFamily="18" charset="0"/>
              <a:ea typeface="宋体" panose="02010600030101010101" pitchFamily="2" charset="-122"/>
            </a:endParaRPr>
          </a:p>
          <a:p>
            <a:pPr eaLnBrk="1" hangingPunct="1">
              <a:defRPr/>
            </a:pPr>
            <a:endParaRPr lang="en-US" altLang="zh-CN" sz="2200" dirty="0">
              <a:latin typeface="Baskerville Old Face" panose="02020602080505020303" pitchFamily="18" charset="0"/>
              <a:ea typeface="宋体" panose="02010600030101010101" pitchFamily="2" charset="-122"/>
            </a:endParaRPr>
          </a:p>
          <a:p>
            <a:pPr eaLnBrk="1" hangingPunct="1">
              <a:defRPr/>
            </a:pPr>
            <a:endParaRPr lang="en-US" altLang="zh-CN" sz="2200"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2469" name="Rectangle 3"/>
          <p:cNvSpPr>
            <a:spLocks noGrp="1" noChangeArrowheads="1"/>
          </p:cNvSpPr>
          <p:nvPr>
            <p:ph type="body" idx="1"/>
          </p:nvPr>
        </p:nvSpPr>
        <p:spPr/>
        <p:txBody>
          <a:bodyPr/>
          <a:lstStyle/>
          <a:p>
            <a:pPr eaLnBrk="1" hangingPunct="1">
              <a:defRPr/>
            </a:pPr>
            <a:r>
              <a:rPr lang="en-US" altLang="zh-CN" sz="2200" dirty="0">
                <a:latin typeface="Baskerville Old Face" panose="02020602080505020303" pitchFamily="18" charset="0"/>
                <a:ea typeface="宋体" panose="02010600030101010101" pitchFamily="2" charset="-122"/>
              </a:rPr>
              <a:t>Other classes which depend on </a:t>
            </a:r>
            <a:r>
              <a:rPr lang="en-US" altLang="zh-CN" sz="2200" i="1" dirty="0" err="1">
                <a:latin typeface="Comic Sans MS" panose="030F0702030302020204" pitchFamily="66" charset="0"/>
                <a:ea typeface="宋体" panose="02010600030101010101" pitchFamily="2" charset="-122"/>
              </a:rPr>
              <a:t>scheduler.h</a:t>
            </a:r>
            <a:r>
              <a:rPr lang="en-US" altLang="zh-CN" sz="2200" dirty="0">
                <a:latin typeface="Baskerville Old Face" panose="02020602080505020303" pitchFamily="18" charset="0"/>
                <a:ea typeface="宋体" panose="02010600030101010101" pitchFamily="2" charset="-122"/>
              </a:rPr>
              <a:t> use the </a:t>
            </a:r>
            <a:r>
              <a:rPr lang="en-US" altLang="zh-CN" sz="2200" b="1" dirty="0">
                <a:latin typeface="Baskerville Old Face" panose="02020602080505020303" pitchFamily="18" charset="0"/>
                <a:ea typeface="宋体" panose="02010600030101010101" pitchFamily="2" charset="-122"/>
              </a:rPr>
              <a:t>old </a:t>
            </a:r>
            <a:r>
              <a:rPr lang="en-US" altLang="zh-CN" sz="2200" dirty="0" err="1">
                <a:latin typeface="Comic Sans MS" panose="030F0702030302020204" pitchFamily="66" charset="0"/>
                <a:ea typeface="宋体" panose="02010600030101010101" pitchFamily="2" charset="-122"/>
              </a:rPr>
              <a:t>scheduler.h</a:t>
            </a:r>
            <a:r>
              <a:rPr lang="en-US" altLang="zh-CN" sz="2200" dirty="0">
                <a:latin typeface="Baskerville Old Face" panose="02020602080505020303" pitchFamily="18" charset="0"/>
                <a:ea typeface="宋体" panose="02010600030101010101" pitchFamily="2" charset="-122"/>
              </a:rPr>
              <a:t> in </a:t>
            </a:r>
            <a:r>
              <a:rPr lang="en-US" altLang="zh-CN" sz="2200" dirty="0">
                <a:latin typeface="Comic Sans MS" panose="030F0702030302020204" pitchFamily="66" charset="0"/>
                <a:ea typeface="宋体" panose="02010600030101010101" pitchFamily="2" charset="-122"/>
              </a:rPr>
              <a:t>../threads/.</a:t>
            </a:r>
            <a:r>
              <a:rPr lang="en-US" altLang="zh-CN" sz="2200" dirty="0">
                <a:latin typeface="Baskerville Old Face" panose="02020602080505020303" pitchFamily="18" charset="0"/>
                <a:ea typeface="宋体" panose="02010600030101010101" pitchFamily="2" charset="-122"/>
              </a:rPr>
              <a:t> </a:t>
            </a:r>
          </a:p>
          <a:p>
            <a:pPr eaLnBrk="1" hangingPunct="1">
              <a:defRPr/>
            </a:pPr>
            <a:r>
              <a:rPr lang="en-US" altLang="zh-CN" sz="2200" dirty="0">
                <a:latin typeface="Baskerville Old Face" panose="02020602080505020303" pitchFamily="18" charset="0"/>
                <a:ea typeface="宋体" panose="02010600030101010101" pitchFamily="2" charset="-122"/>
              </a:rPr>
              <a:t>This can be shown by the following script:</a:t>
            </a:r>
          </a:p>
          <a:p>
            <a:pPr lvl="2" eaLnBrk="1" hangingPunct="1">
              <a:buFont typeface="Wingdings" pitchFamily="2" charset="2"/>
              <a:buNone/>
              <a:defRPr/>
            </a:pPr>
            <a:r>
              <a:rPr lang="en-US" altLang="zh-CN" sz="2000" dirty="0">
                <a:latin typeface="+mn-ea"/>
                <a:ea typeface="+mn-ea"/>
              </a:rPr>
              <a:t>$ </a:t>
            </a:r>
            <a:r>
              <a:rPr lang="en-US" altLang="zh-CN" sz="2000" dirty="0">
                <a:solidFill>
                  <a:srgbClr val="0070C0"/>
                </a:solidFill>
                <a:latin typeface="+mn-ea"/>
                <a:ea typeface="+mn-ea"/>
              </a:rPr>
              <a:t>touch ../threads/</a:t>
            </a:r>
            <a:r>
              <a:rPr lang="en-US" altLang="zh-CN" sz="2000" dirty="0" err="1">
                <a:solidFill>
                  <a:srgbClr val="0070C0"/>
                </a:solidFill>
                <a:latin typeface="+mn-ea"/>
                <a:ea typeface="+mn-ea"/>
              </a:rPr>
              <a:t>scheduler.h</a:t>
            </a:r>
            <a:endParaRPr lang="en-US" altLang="zh-CN" sz="2000" dirty="0">
              <a:solidFill>
                <a:srgbClr val="0070C0"/>
              </a:solidFill>
              <a:latin typeface="+mn-ea"/>
              <a:ea typeface="+mn-ea"/>
            </a:endParaRPr>
          </a:p>
          <a:p>
            <a:pPr lvl="2" eaLnBrk="1" hangingPunct="1">
              <a:buFont typeface="Wingdings" pitchFamily="2" charset="2"/>
              <a:buNone/>
              <a:defRPr/>
            </a:pPr>
            <a:r>
              <a:rPr lang="en-US" altLang="zh-CN" sz="2000" dirty="0">
                <a:latin typeface="+mn-ea"/>
                <a:ea typeface="+mn-ea"/>
              </a:rPr>
              <a:t>$ </a:t>
            </a:r>
            <a:r>
              <a:rPr lang="en-US" altLang="zh-CN" sz="2000" dirty="0">
                <a:solidFill>
                  <a:srgbClr val="0070C0"/>
                </a:solidFill>
                <a:latin typeface="+mn-ea"/>
                <a:ea typeface="+mn-ea"/>
              </a:rPr>
              <a:t>make</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&gt;&gt;&gt; Building dependency file for </a:t>
            </a:r>
            <a:r>
              <a:rPr lang="en-US" altLang="zh-CN" sz="2000" i="1" dirty="0">
                <a:solidFill>
                  <a:srgbClr val="0070C0"/>
                </a:solidFill>
                <a:latin typeface="Baskerville Old Face" panose="02020602080505020303" pitchFamily="18" charset="0"/>
                <a:ea typeface="宋体" panose="02010600030101010101" pitchFamily="2" charset="-122"/>
              </a:rPr>
              <a:t>../machine/timer.cc </a:t>
            </a:r>
            <a:r>
              <a:rPr lang="en-US" altLang="zh-CN" sz="2000" i="1" dirty="0">
                <a:latin typeface="Baskerville Old Face" panose="02020602080505020303" pitchFamily="18" charset="0"/>
                <a:ea typeface="宋体" panose="02010600030101010101" pitchFamily="2" charset="-122"/>
              </a:rPr>
              <a:t>&lt;&lt;&lt;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&gt;&gt;&gt; Compiling </a:t>
            </a:r>
            <a:r>
              <a:rPr lang="en-US" altLang="zh-CN" sz="2000" i="1" dirty="0">
                <a:solidFill>
                  <a:srgbClr val="0070C0"/>
                </a:solidFill>
                <a:latin typeface="Baskerville Old Face" panose="02020602080505020303" pitchFamily="18" charset="0"/>
                <a:ea typeface="宋体" panose="02010600030101010101" pitchFamily="2" charset="-122"/>
              </a:rPr>
              <a:t>../threads/main.cc </a:t>
            </a:r>
            <a:r>
              <a:rPr lang="en-US" altLang="zh-CN" sz="2000" i="1" dirty="0">
                <a:latin typeface="Baskerville Old Face" panose="02020602080505020303" pitchFamily="18" charset="0"/>
                <a:ea typeface="宋体" panose="02010600030101010101" pitchFamily="2" charset="-122"/>
              </a:rPr>
              <a:t>&lt;&lt;&lt;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&gt;&gt;&gt; Linking arch/unknown-i386-linux/bin/nachos &lt;&lt;&lt;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g++ arch/unknown-i386-linux/objects/</a:t>
            </a:r>
            <a:r>
              <a:rPr lang="en-US" altLang="zh-CN" sz="2000" i="1" dirty="0" err="1">
                <a:latin typeface="Baskerville Old Face" panose="02020602080505020303" pitchFamily="18" charset="0"/>
                <a:ea typeface="宋体" panose="02010600030101010101" pitchFamily="2" charset="-122"/>
              </a:rPr>
              <a:t>main.o</a:t>
            </a:r>
            <a:r>
              <a:rPr lang="en-US" altLang="zh-CN" sz="2000" i="1" dirty="0">
                <a:latin typeface="Baskerville Old Face" panose="02020602080505020303" pitchFamily="18" charset="0"/>
                <a:ea typeface="宋体" panose="02010600030101010101" pitchFamily="2" charset="-122"/>
              </a:rPr>
              <a:t> .........</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a:t>
            </a:r>
          </a:p>
          <a:p>
            <a:pPr lvl="2" eaLnBrk="1" hangingPunct="1">
              <a:buFont typeface="Wingdings" pitchFamily="2" charset="2"/>
              <a:buNone/>
              <a:defRPr/>
            </a:pPr>
            <a:r>
              <a:rPr lang="en-US" altLang="zh-CN" sz="2000" i="1" dirty="0">
                <a:latin typeface="Baskerville Old Face" panose="02020602080505020303" pitchFamily="18" charset="0"/>
                <a:ea typeface="宋体" panose="02010600030101010101" pitchFamily="2" charset="-122"/>
              </a:rPr>
              <a:t>ln -sf arch/unknown-i386-linux/bin/nachos </a:t>
            </a:r>
            <a:r>
              <a:rPr lang="en-US" altLang="zh-CN" sz="2000" i="1" dirty="0" err="1">
                <a:latin typeface="Baskerville Old Face" panose="02020602080505020303" pitchFamily="18" charset="0"/>
                <a:ea typeface="宋体" panose="02010600030101010101" pitchFamily="2" charset="-122"/>
              </a:rPr>
              <a:t>nachos</a:t>
            </a:r>
            <a:endParaRPr lang="en-US" altLang="zh-CN" sz="2000" i="1" dirty="0">
              <a:latin typeface="Baskerville Old Face" panose="02020602080505020303" pitchFamily="18" charset="0"/>
              <a:ea typeface="宋体" panose="02010600030101010101" pitchFamily="2" charset="-122"/>
            </a:endParaRPr>
          </a:p>
          <a:p>
            <a:pPr eaLnBrk="1" hangingPunct="1">
              <a:defRPr/>
            </a:pPr>
            <a:endParaRPr lang="en-US" altLang="zh-CN" sz="2600" dirty="0">
              <a:latin typeface="Baskerville Old Face" panose="02020602080505020303" pitchFamily="18" charset="0"/>
              <a:ea typeface="宋体" panose="02010600030101010101" pitchFamily="2" charset="-122"/>
            </a:endParaRPr>
          </a:p>
          <a:p>
            <a:pPr eaLnBrk="1" hangingPunct="1">
              <a:defRPr/>
            </a:pPr>
            <a:endParaRPr lang="en-US" altLang="zh-CN" sz="2600" dirty="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5541" name="Rectangle 3"/>
          <p:cNvSpPr>
            <a:spLocks noGrp="1" noChangeArrowheads="1"/>
          </p:cNvSpPr>
          <p:nvPr>
            <p:ph type="body" idx="1"/>
          </p:nvPr>
        </p:nvSpPr>
        <p:spPr/>
        <p:txBody>
          <a:bodyPr/>
          <a:lstStyle/>
          <a:p>
            <a:pPr eaLnBrk="1" hangingPunct="1">
              <a:lnSpc>
                <a:spcPct val="90000"/>
              </a:lnSpc>
            </a:pPr>
            <a:r>
              <a:rPr lang="en-US" altLang="zh-CN" sz="2400">
                <a:latin typeface="Baskerville Old Face" pitchFamily="18" charset="0"/>
                <a:ea typeface="宋体" pitchFamily="2" charset="-122"/>
              </a:rPr>
              <a:t>In order to avoid this, you need to copy all the files in </a:t>
            </a:r>
            <a:r>
              <a:rPr lang="en-US" altLang="zh-CN" sz="2400">
                <a:latin typeface="Comic Sans MS" pitchFamily="66" charset="0"/>
                <a:ea typeface="宋体" pitchFamily="2" charset="-122"/>
              </a:rPr>
              <a:t>../threads/</a:t>
            </a:r>
            <a:r>
              <a:rPr lang="en-US" altLang="zh-CN" sz="2400">
                <a:latin typeface="Baskerville Old Face" pitchFamily="18" charset="0"/>
                <a:ea typeface="宋体" pitchFamily="2" charset="-122"/>
              </a:rPr>
              <a:t> which </a:t>
            </a:r>
            <a:r>
              <a:rPr lang="en-US" altLang="zh-CN" sz="2400" u="sng">
                <a:latin typeface="Baskerville Old Face" pitchFamily="18" charset="0"/>
                <a:ea typeface="宋体" pitchFamily="2" charset="-122"/>
              </a:rPr>
              <a:t>directly</a:t>
            </a:r>
            <a:r>
              <a:rPr lang="en-US" altLang="zh-CN" sz="2400">
                <a:latin typeface="Baskerville Old Face" pitchFamily="18" charset="0"/>
                <a:ea typeface="宋体" pitchFamily="2" charset="-122"/>
              </a:rPr>
              <a:t> and i</a:t>
            </a:r>
            <a:r>
              <a:rPr lang="en-US" altLang="zh-CN" sz="2400" u="sng">
                <a:latin typeface="Baskerville Old Face" pitchFamily="18" charset="0"/>
                <a:ea typeface="宋体" pitchFamily="2" charset="-122"/>
              </a:rPr>
              <a:t>ndirectly</a:t>
            </a:r>
            <a:r>
              <a:rPr lang="en-US" altLang="zh-CN" sz="2400">
                <a:latin typeface="Baskerville Old Face" pitchFamily="18" charset="0"/>
                <a:ea typeface="宋体" pitchFamily="2" charset="-122"/>
              </a:rPr>
              <a:t> include </a:t>
            </a:r>
            <a:r>
              <a:rPr lang="en-US" altLang="zh-CN" sz="2400">
                <a:latin typeface="Comic Sans MS" pitchFamily="66" charset="0"/>
                <a:ea typeface="宋体" pitchFamily="2" charset="-122"/>
              </a:rPr>
              <a:t>scheduler.h </a:t>
            </a:r>
            <a:r>
              <a:rPr lang="en-US" altLang="zh-CN" sz="2400">
                <a:latin typeface="Baskerville Old Face" pitchFamily="18" charset="0"/>
                <a:ea typeface="宋体" pitchFamily="2" charset="-122"/>
              </a:rPr>
              <a:t>there.</a:t>
            </a:r>
          </a:p>
          <a:p>
            <a:pPr eaLnBrk="1" hangingPunct="1">
              <a:lnSpc>
                <a:spcPct val="90000"/>
              </a:lnSpc>
            </a:pPr>
            <a:r>
              <a:rPr lang="en-US" altLang="zh-CN" sz="2400">
                <a:latin typeface="Baskerville Old Face" pitchFamily="18" charset="0"/>
                <a:ea typeface="宋体" pitchFamily="2" charset="-122"/>
              </a:rPr>
              <a:t>To find the minimum set of these files, you can use </a:t>
            </a:r>
            <a:r>
              <a:rPr lang="en-US" altLang="zh-CN" sz="2400" i="1">
                <a:latin typeface="Comic Sans MS" pitchFamily="66" charset="0"/>
                <a:ea typeface="宋体" pitchFamily="2" charset="-122"/>
              </a:rPr>
              <a:t>grep</a:t>
            </a:r>
            <a:r>
              <a:rPr lang="en-US" altLang="zh-CN" sz="2400">
                <a:latin typeface="Baskerville Old Face" pitchFamily="18" charset="0"/>
                <a:ea typeface="宋体" pitchFamily="2" charset="-122"/>
              </a:rPr>
              <a:t> command to search for the files which contain string </a:t>
            </a:r>
            <a:r>
              <a:rPr lang="en-US" altLang="zh-CN" sz="2400">
                <a:latin typeface="Comic Sans MS" pitchFamily="66" charset="0"/>
                <a:ea typeface="宋体" pitchFamily="2" charset="-122"/>
              </a:rPr>
              <a:t>scheduler.h</a:t>
            </a:r>
            <a:r>
              <a:rPr lang="en-US" altLang="zh-CN" sz="2400">
                <a:latin typeface="Baskerville Old Face" pitchFamily="18" charset="0"/>
                <a:ea typeface="宋体" pitchFamily="2" charset="-122"/>
              </a:rPr>
              <a:t> as follows:</a:t>
            </a:r>
          </a:p>
          <a:p>
            <a:pPr lvl="2" eaLnBrk="1" hangingPunct="1">
              <a:lnSpc>
                <a:spcPct val="90000"/>
              </a:lnSpc>
              <a:buFont typeface="Wingdings" pitchFamily="2" charset="2"/>
              <a:buNone/>
            </a:pPr>
            <a:endParaRPr lang="en-US" altLang="zh-CN" sz="2400">
              <a:latin typeface="Comic Sans MS" pitchFamily="66" charset="0"/>
              <a:ea typeface="宋体" pitchFamily="2" charset="-122"/>
            </a:endParaRPr>
          </a:p>
          <a:p>
            <a:pPr lvl="2" eaLnBrk="1" hangingPunct="1">
              <a:lnSpc>
                <a:spcPct val="90000"/>
              </a:lnSpc>
              <a:buFont typeface="Wingdings" pitchFamily="2" charset="2"/>
              <a:buNone/>
            </a:pPr>
            <a:r>
              <a:rPr lang="en-US" altLang="zh-CN" sz="2400">
                <a:latin typeface="Comic Sans MS" pitchFamily="66" charset="0"/>
                <a:ea typeface="宋体" pitchFamily="2" charset="-122"/>
              </a:rPr>
              <a:t>$ </a:t>
            </a:r>
            <a:r>
              <a:rPr lang="en-US" altLang="zh-CN" sz="2400">
                <a:solidFill>
                  <a:srgbClr val="0070C0"/>
                </a:solidFill>
                <a:latin typeface="Comic Sans MS" pitchFamily="66" charset="0"/>
                <a:ea typeface="宋体" pitchFamily="2" charset="-122"/>
              </a:rPr>
              <a:t>grep scheduler.h *</a:t>
            </a:r>
          </a:p>
          <a:p>
            <a:pPr lvl="2" eaLnBrk="1" hangingPunct="1">
              <a:lnSpc>
                <a:spcPct val="90000"/>
              </a:lnSpc>
              <a:buFont typeface="Wingdings" pitchFamily="2" charset="2"/>
              <a:buNone/>
            </a:pPr>
            <a:endParaRPr lang="en-US" altLang="zh-CN" sz="2400" i="1">
              <a:ea typeface="宋体" pitchFamily="2" charset="-122"/>
            </a:endParaRPr>
          </a:p>
          <a:p>
            <a:pPr lvl="2" eaLnBrk="1" hangingPunct="1">
              <a:lnSpc>
                <a:spcPct val="90000"/>
              </a:lnSpc>
              <a:buFont typeface="Wingdings" pitchFamily="2" charset="2"/>
              <a:buNone/>
            </a:pPr>
            <a:r>
              <a:rPr lang="en-US" altLang="zh-CN" sz="2400" i="1">
                <a:ea typeface="宋体" pitchFamily="2" charset="-122"/>
              </a:rPr>
              <a:t>grep: arch: Is a directory</a:t>
            </a:r>
          </a:p>
          <a:p>
            <a:pPr lvl="2" eaLnBrk="1" hangingPunct="1">
              <a:lnSpc>
                <a:spcPct val="90000"/>
              </a:lnSpc>
              <a:buFont typeface="Wingdings" pitchFamily="2" charset="2"/>
              <a:buNone/>
            </a:pPr>
            <a:r>
              <a:rPr lang="en-US" altLang="zh-CN" sz="2400" i="1">
                <a:solidFill>
                  <a:srgbClr val="002060"/>
                </a:solidFill>
                <a:ea typeface="宋体" pitchFamily="2" charset="-122"/>
              </a:rPr>
              <a:t>scheduler.cc</a:t>
            </a:r>
            <a:r>
              <a:rPr lang="en-US" altLang="zh-CN" sz="2400" i="1">
                <a:ea typeface="宋体" pitchFamily="2" charset="-122"/>
              </a:rPr>
              <a:t>:#include "scheduler.h"</a:t>
            </a:r>
          </a:p>
          <a:p>
            <a:pPr lvl="2" eaLnBrk="1" hangingPunct="1">
              <a:lnSpc>
                <a:spcPct val="90000"/>
              </a:lnSpc>
              <a:buFont typeface="Wingdings" pitchFamily="2" charset="2"/>
              <a:buNone/>
            </a:pPr>
            <a:r>
              <a:rPr lang="en-US" altLang="zh-CN" sz="2400" i="1">
                <a:solidFill>
                  <a:srgbClr val="002060"/>
                </a:solidFill>
                <a:ea typeface="宋体" pitchFamily="2" charset="-122"/>
              </a:rPr>
              <a:t>scheduler.h</a:t>
            </a:r>
            <a:r>
              <a:rPr lang="en-US" altLang="zh-CN" sz="2400" i="1">
                <a:ea typeface="宋体" pitchFamily="2" charset="-122"/>
              </a:rPr>
              <a:t>:// scheduler.h</a:t>
            </a:r>
          </a:p>
          <a:p>
            <a:pPr lvl="2" eaLnBrk="1" hangingPunct="1">
              <a:lnSpc>
                <a:spcPct val="90000"/>
              </a:lnSpc>
              <a:buFont typeface="Wingdings" pitchFamily="2" charset="2"/>
              <a:buNone/>
            </a:pPr>
            <a:r>
              <a:rPr lang="en-US" altLang="zh-CN" sz="2400" i="1">
                <a:solidFill>
                  <a:srgbClr val="002060"/>
                </a:solidFill>
                <a:ea typeface="宋体" pitchFamily="2" charset="-122"/>
              </a:rPr>
              <a:t>system.h</a:t>
            </a:r>
            <a:r>
              <a:rPr lang="en-US" altLang="zh-CN" sz="2400" i="1">
                <a:ea typeface="宋体" pitchFamily="2" charset="-122"/>
              </a:rPr>
              <a:t>:#include "scheduler.h"</a:t>
            </a:r>
          </a:p>
          <a:p>
            <a:pPr eaLnBrk="1" hangingPunct="1">
              <a:lnSpc>
                <a:spcPct val="90000"/>
              </a:lnSpc>
            </a:pPr>
            <a:endParaRPr lang="en-US" altLang="zh-CN" sz="2400">
              <a:ea typeface="宋体" pitchFamily="2" charset="-122"/>
            </a:endParaRPr>
          </a:p>
          <a:p>
            <a:pPr eaLnBrk="1" hangingPunct="1">
              <a:lnSpc>
                <a:spcPct val="90000"/>
              </a:lnSpc>
            </a:pPr>
            <a:endParaRPr lang="en-US" altLang="zh-CN">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2293" name="Rectangle 3"/>
          <p:cNvSpPr>
            <a:spLocks noGrp="1" noChangeArrowheads="1"/>
          </p:cNvSpPr>
          <p:nvPr>
            <p:ph type="body" idx="1"/>
          </p:nvPr>
        </p:nvSpPr>
        <p:spPr>
          <a:xfrm>
            <a:off x="1438275" y="1143000"/>
            <a:ext cx="9505950" cy="5029200"/>
          </a:xfrm>
        </p:spPr>
        <p:txBody>
          <a:bodyPr/>
          <a:lstStyle/>
          <a:p>
            <a:pPr eaLnBrk="1" hangingPunct="1">
              <a:spcBef>
                <a:spcPct val="40000"/>
              </a:spcBef>
            </a:pPr>
            <a:r>
              <a:rPr lang="en-US" altLang="zh-CN" sz="4000"/>
              <a:t>gcc</a:t>
            </a:r>
            <a:r>
              <a:rPr lang="zh-CN" altLang="en-US" sz="4000"/>
              <a:t>的执行过程 </a:t>
            </a:r>
            <a:br>
              <a:rPr lang="zh-CN" altLang="en-US" sz="4000"/>
            </a:br>
            <a:r>
              <a:rPr lang="zh-CN" altLang="en-US" sz="4000"/>
              <a:t>      </a:t>
            </a:r>
            <a:r>
              <a:rPr lang="zh-CN" altLang="en-US" sz="3200"/>
              <a:t>使用</a:t>
            </a:r>
            <a:r>
              <a:rPr lang="en-US" altLang="zh-CN" sz="3200"/>
              <a:t>gcc</a:t>
            </a:r>
            <a:r>
              <a:rPr lang="zh-CN" altLang="en-US" sz="3200"/>
              <a:t>由</a:t>
            </a:r>
            <a:r>
              <a:rPr lang="en-US" altLang="zh-CN" sz="3200"/>
              <a:t>C</a:t>
            </a:r>
            <a:r>
              <a:rPr lang="zh-CN" altLang="en-US" sz="3200"/>
              <a:t>语言源代码文件生成可执行文件的过程不仅仅是编译的过程，而是要经历四个相互关联的步骤∶</a:t>
            </a:r>
          </a:p>
          <a:p>
            <a:pPr lvl="1" eaLnBrk="1" hangingPunct="1">
              <a:spcBef>
                <a:spcPct val="40000"/>
              </a:spcBef>
            </a:pPr>
            <a:r>
              <a:rPr lang="zh-CN" altLang="en-US" sz="3200" b="1">
                <a:solidFill>
                  <a:srgbClr val="0070C0"/>
                </a:solidFill>
              </a:rPr>
              <a:t>预处理</a:t>
            </a:r>
            <a:r>
              <a:rPr lang="zh-CN" altLang="en-US" sz="3200" b="1">
                <a:solidFill>
                  <a:schemeClr val="accent2"/>
                </a:solidFill>
              </a:rPr>
              <a:t> </a:t>
            </a:r>
            <a:r>
              <a:rPr lang="en-US" altLang="zh-CN" sz="3200"/>
              <a:t>- Preprocessing</a:t>
            </a:r>
          </a:p>
          <a:p>
            <a:pPr lvl="1" eaLnBrk="1" hangingPunct="1">
              <a:spcBef>
                <a:spcPct val="40000"/>
              </a:spcBef>
            </a:pPr>
            <a:r>
              <a:rPr lang="zh-CN" altLang="en-US" sz="3200" b="1">
                <a:solidFill>
                  <a:srgbClr val="0070C0"/>
                </a:solidFill>
              </a:rPr>
              <a:t>编译</a:t>
            </a:r>
            <a:r>
              <a:rPr lang="zh-CN" altLang="en-US" sz="3200" b="1">
                <a:solidFill>
                  <a:srgbClr val="CC0000"/>
                </a:solidFill>
              </a:rPr>
              <a:t> </a:t>
            </a:r>
            <a:r>
              <a:rPr lang="en-US" altLang="zh-CN" sz="3200"/>
              <a:t>- Compilation</a:t>
            </a:r>
          </a:p>
          <a:p>
            <a:pPr lvl="1" eaLnBrk="1" hangingPunct="1">
              <a:spcBef>
                <a:spcPct val="40000"/>
              </a:spcBef>
            </a:pPr>
            <a:r>
              <a:rPr lang="zh-CN" altLang="en-US" sz="3200" b="1">
                <a:solidFill>
                  <a:srgbClr val="0070C0"/>
                </a:solidFill>
              </a:rPr>
              <a:t>汇编</a:t>
            </a:r>
            <a:r>
              <a:rPr lang="zh-CN" altLang="en-US" sz="3200" b="1">
                <a:solidFill>
                  <a:schemeClr val="accent2"/>
                </a:solidFill>
              </a:rPr>
              <a:t> </a:t>
            </a:r>
            <a:r>
              <a:rPr lang="en-US" altLang="zh-CN" sz="3200"/>
              <a:t>- Assembly</a:t>
            </a:r>
          </a:p>
          <a:p>
            <a:pPr lvl="1" eaLnBrk="1" hangingPunct="1">
              <a:spcBef>
                <a:spcPct val="40000"/>
              </a:spcBef>
            </a:pPr>
            <a:r>
              <a:rPr lang="zh-CN" altLang="en-US" sz="3200" b="1">
                <a:solidFill>
                  <a:srgbClr val="0070C0"/>
                </a:solidFill>
              </a:rPr>
              <a:t>链接</a:t>
            </a:r>
            <a:r>
              <a:rPr lang="zh-CN" altLang="en-US" sz="3200" b="1">
                <a:solidFill>
                  <a:schemeClr val="accent2"/>
                </a:solidFill>
              </a:rPr>
              <a:t> </a:t>
            </a:r>
            <a:r>
              <a:rPr lang="en-US" altLang="zh-CN" sz="3200"/>
              <a:t>- Linking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6565" name="Rectangle 3"/>
          <p:cNvSpPr>
            <a:spLocks noGrp="1" noChangeArrowheads="1"/>
          </p:cNvSpPr>
          <p:nvPr>
            <p:ph type="body" idx="1"/>
          </p:nvPr>
        </p:nvSpPr>
        <p:spPr/>
        <p:txBody>
          <a:bodyPr/>
          <a:lstStyle/>
          <a:p>
            <a:pPr eaLnBrk="1" hangingPunct="1">
              <a:lnSpc>
                <a:spcPct val="90000"/>
              </a:lnSpc>
            </a:pPr>
            <a:r>
              <a:rPr lang="en-US" altLang="zh-CN" sz="2600">
                <a:latin typeface="Baskerville Old Face" pitchFamily="18" charset="0"/>
                <a:ea typeface="宋体" pitchFamily="2" charset="-122"/>
              </a:rPr>
              <a:t>We then search string </a:t>
            </a:r>
            <a:r>
              <a:rPr lang="en-US" altLang="zh-CN" sz="2600" i="1">
                <a:latin typeface="Comic Sans MS" pitchFamily="66" charset="0"/>
                <a:ea typeface="宋体" pitchFamily="2" charset="-122"/>
              </a:rPr>
              <a:t>system.h</a:t>
            </a:r>
            <a:r>
              <a:rPr lang="en-US" altLang="zh-CN" sz="2600" i="1">
                <a:latin typeface="Baskerville Old Face" pitchFamily="18" charset="0"/>
                <a:ea typeface="宋体" pitchFamily="2" charset="-122"/>
              </a:rPr>
              <a:t> </a:t>
            </a:r>
            <a:r>
              <a:rPr lang="en-US" altLang="zh-CN" sz="2600">
                <a:latin typeface="Baskerville Old Face" pitchFamily="18" charset="0"/>
                <a:ea typeface="宋体" pitchFamily="2" charset="-122"/>
              </a:rPr>
              <a:t>because file </a:t>
            </a:r>
            <a:r>
              <a:rPr lang="en-US" altLang="zh-CN" sz="2600">
                <a:latin typeface="Comic Sans MS" pitchFamily="66" charset="0"/>
                <a:ea typeface="宋体" pitchFamily="2" charset="-122"/>
              </a:rPr>
              <a:t>system.h</a:t>
            </a:r>
            <a:r>
              <a:rPr lang="en-US" altLang="zh-CN" sz="2600">
                <a:latin typeface="Baskerville Old Face" pitchFamily="18" charset="0"/>
                <a:ea typeface="宋体" pitchFamily="2" charset="-122"/>
              </a:rPr>
              <a:t> includes </a:t>
            </a:r>
            <a:r>
              <a:rPr lang="en-US" altLang="zh-CN" sz="2600">
                <a:latin typeface="Comic Sans MS" pitchFamily="66" charset="0"/>
                <a:ea typeface="宋体" pitchFamily="2" charset="-122"/>
              </a:rPr>
              <a:t>scheduler.h</a:t>
            </a:r>
            <a:r>
              <a:rPr lang="en-US" altLang="zh-CN" sz="2600">
                <a:latin typeface="Baskerville Old Face" pitchFamily="18" charset="0"/>
                <a:ea typeface="宋体" pitchFamily="2" charset="-122"/>
              </a:rPr>
              <a:t>.</a:t>
            </a:r>
          </a:p>
          <a:p>
            <a:pPr lvl="2" eaLnBrk="1" hangingPunct="1">
              <a:lnSpc>
                <a:spcPct val="90000"/>
              </a:lnSpc>
              <a:buFont typeface="Wingdings" pitchFamily="2" charset="2"/>
              <a:buNone/>
            </a:pPr>
            <a:endParaRPr lang="en-US" altLang="zh-CN">
              <a:latin typeface="Comic Sans MS" pitchFamily="66" charset="0"/>
              <a:ea typeface="宋体" pitchFamily="2" charset="-122"/>
            </a:endParaRPr>
          </a:p>
          <a:p>
            <a:pPr lvl="2" eaLnBrk="1" hangingPunct="1">
              <a:lnSpc>
                <a:spcPct val="90000"/>
              </a:lnSpc>
              <a:buFont typeface="Wingdings" pitchFamily="2" charset="2"/>
              <a:buNone/>
            </a:pPr>
            <a:r>
              <a:rPr lang="en-US" altLang="zh-CN" sz="2600">
                <a:latin typeface="Comic Sans MS" pitchFamily="66" charset="0"/>
                <a:ea typeface="宋体" pitchFamily="2" charset="-122"/>
              </a:rPr>
              <a:t>$ </a:t>
            </a:r>
            <a:r>
              <a:rPr lang="en-US" altLang="zh-CN" sz="2600">
                <a:solidFill>
                  <a:srgbClr val="0070C0"/>
                </a:solidFill>
                <a:latin typeface="Comic Sans MS" pitchFamily="66" charset="0"/>
                <a:ea typeface="宋体" pitchFamily="2" charset="-122"/>
              </a:rPr>
              <a:t>grep system.h  *</a:t>
            </a:r>
          </a:p>
          <a:p>
            <a:pPr lvl="2" eaLnBrk="1" hangingPunct="1">
              <a:lnSpc>
                <a:spcPct val="90000"/>
              </a:lnSpc>
              <a:buFont typeface="Wingdings" pitchFamily="2" charset="2"/>
              <a:buNone/>
            </a:pPr>
            <a:r>
              <a:rPr lang="en-US" altLang="zh-CN" sz="2000" i="1">
                <a:ea typeface="宋体" pitchFamily="2" charset="-122"/>
              </a:rPr>
              <a:t>grep: arch: Is a directory</a:t>
            </a:r>
          </a:p>
          <a:p>
            <a:pPr lvl="2" eaLnBrk="1" hangingPunct="1">
              <a:lnSpc>
                <a:spcPct val="90000"/>
              </a:lnSpc>
              <a:buFont typeface="Wingdings" pitchFamily="2" charset="2"/>
              <a:buNone/>
            </a:pPr>
            <a:r>
              <a:rPr lang="en-US" altLang="zh-CN" sz="2000" i="1">
                <a:solidFill>
                  <a:srgbClr val="002060"/>
                </a:solidFill>
                <a:ea typeface="宋体" pitchFamily="2" charset="-122"/>
              </a:rPr>
              <a:t>main.cc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scheduler.cc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synch.cc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synchtest.cc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system.cc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system.h</a:t>
            </a:r>
            <a:r>
              <a:rPr lang="en-US" altLang="zh-CN" sz="2000" i="1">
                <a:ea typeface="宋体" pitchFamily="2" charset="-122"/>
              </a:rPr>
              <a:t>:// system.h</a:t>
            </a:r>
          </a:p>
          <a:p>
            <a:pPr lvl="2" eaLnBrk="1" hangingPunct="1">
              <a:lnSpc>
                <a:spcPct val="90000"/>
              </a:lnSpc>
              <a:buFont typeface="Wingdings" pitchFamily="2" charset="2"/>
              <a:buNone/>
            </a:pPr>
            <a:r>
              <a:rPr lang="en-US" altLang="zh-CN" sz="2000" i="1">
                <a:solidFill>
                  <a:srgbClr val="002060"/>
                </a:solidFill>
                <a:ea typeface="宋体" pitchFamily="2" charset="-122"/>
              </a:rPr>
              <a:t>thread.cc</a:t>
            </a:r>
            <a:r>
              <a:rPr lang="en-US" altLang="zh-CN" sz="2000" i="1">
                <a:ea typeface="宋体" pitchFamily="2" charset="-122"/>
              </a:rPr>
              <a:t>:#include "system.h"</a:t>
            </a:r>
          </a:p>
          <a:p>
            <a:pPr lvl="2" eaLnBrk="1" hangingPunct="1">
              <a:lnSpc>
                <a:spcPct val="90000"/>
              </a:lnSpc>
              <a:buFont typeface="Wingdings" pitchFamily="2" charset="2"/>
              <a:buNone/>
            </a:pPr>
            <a:r>
              <a:rPr lang="en-US" altLang="zh-CN" sz="2000" i="1">
                <a:solidFill>
                  <a:srgbClr val="002060"/>
                </a:solidFill>
                <a:ea typeface="宋体" pitchFamily="2" charset="-122"/>
              </a:rPr>
              <a:t>threadtest.cc</a:t>
            </a:r>
            <a:r>
              <a:rPr lang="en-US" altLang="zh-CN" sz="2000" i="1">
                <a:ea typeface="宋体" pitchFamily="2" charset="-122"/>
              </a:rPr>
              <a:t>:#include "system.h"</a:t>
            </a:r>
          </a:p>
          <a:p>
            <a:pPr eaLnBrk="1" hangingPunct="1">
              <a:lnSpc>
                <a:spcPct val="90000"/>
              </a:lnSpc>
            </a:pPr>
            <a:endParaRPr lang="en-US" altLang="zh-CN" sz="2600" i="1">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8613" name="Rectangle 3"/>
          <p:cNvSpPr>
            <a:spLocks noGrp="1" noChangeArrowheads="1"/>
          </p:cNvSpPr>
          <p:nvPr>
            <p:ph type="body" idx="1"/>
          </p:nvPr>
        </p:nvSpPr>
        <p:spPr>
          <a:xfrm>
            <a:off x="1134208" y="1233489"/>
            <a:ext cx="10448191" cy="4626984"/>
          </a:xfrm>
        </p:spPr>
        <p:txBody>
          <a:bodyPr/>
          <a:lstStyle/>
          <a:p>
            <a:pPr eaLnBrk="1" hangingPunct="1"/>
            <a:r>
              <a:rPr lang="en-US" altLang="zh-CN" sz="2400">
                <a:latin typeface="Baskerville Old Face" pitchFamily="18" charset="0"/>
                <a:ea typeface="宋体" pitchFamily="2" charset="-122"/>
              </a:rPr>
              <a:t>This means that the minimum set of files we need to copy from </a:t>
            </a:r>
            <a:r>
              <a:rPr lang="en-US" altLang="zh-CN" sz="2400">
                <a:latin typeface="Comic Sans MS" pitchFamily="66" charset="0"/>
                <a:ea typeface="宋体" pitchFamily="2" charset="-122"/>
              </a:rPr>
              <a:t>../threads/</a:t>
            </a:r>
            <a:r>
              <a:rPr lang="en-US" altLang="zh-CN" sz="2400">
                <a:latin typeface="Baskerville Old Face" pitchFamily="18" charset="0"/>
                <a:ea typeface="宋体" pitchFamily="2" charset="-122"/>
              </a:rPr>
              <a:t> to </a:t>
            </a:r>
            <a:r>
              <a:rPr lang="en-US" altLang="zh-CN" sz="2400">
                <a:latin typeface="Comic Sans MS" pitchFamily="66" charset="0"/>
                <a:ea typeface="宋体" pitchFamily="2" charset="-122"/>
              </a:rPr>
              <a:t>../lab2/</a:t>
            </a:r>
            <a:r>
              <a:rPr lang="en-US" altLang="zh-CN" sz="2400">
                <a:latin typeface="Baskerville Old Face" pitchFamily="18" charset="0"/>
                <a:ea typeface="宋体" pitchFamily="2" charset="-122"/>
              </a:rPr>
              <a:t> are</a:t>
            </a:r>
          </a:p>
          <a:p>
            <a:pPr lvl="2" eaLnBrk="1" hangingPunct="1">
              <a:buFont typeface="Wingdings" pitchFamily="2" charset="2"/>
              <a:buNone/>
            </a:pPr>
            <a:endParaRPr lang="en-US" altLang="zh-CN">
              <a:solidFill>
                <a:srgbClr val="CC0000"/>
              </a:solidFill>
              <a:ea typeface="宋体" pitchFamily="2" charset="-122"/>
            </a:endParaRPr>
          </a:p>
          <a:p>
            <a:pPr lvl="2" eaLnBrk="1" hangingPunct="1">
              <a:buFont typeface="Wingdings" pitchFamily="2" charset="2"/>
              <a:buNone/>
            </a:pPr>
            <a:r>
              <a:rPr lang="en-US" altLang="zh-CN" sz="2400">
                <a:latin typeface="Comic Sans MS" pitchFamily="66" charset="0"/>
                <a:ea typeface="宋体" pitchFamily="2" charset="-122"/>
              </a:rPr>
              <a:t>system.h</a:t>
            </a:r>
          </a:p>
          <a:p>
            <a:pPr lvl="2" eaLnBrk="1" hangingPunct="1">
              <a:buFont typeface="Wingdings" pitchFamily="2" charset="2"/>
              <a:buNone/>
            </a:pPr>
            <a:r>
              <a:rPr lang="en-US" altLang="zh-CN" sz="2400">
                <a:latin typeface="Comic Sans MS" pitchFamily="66" charset="0"/>
                <a:ea typeface="宋体" pitchFamily="2" charset="-122"/>
              </a:rPr>
              <a:t>main.cc</a:t>
            </a:r>
          </a:p>
          <a:p>
            <a:pPr lvl="2" eaLnBrk="1" hangingPunct="1">
              <a:buFont typeface="Wingdings" pitchFamily="2" charset="2"/>
              <a:buNone/>
            </a:pPr>
            <a:r>
              <a:rPr lang="en-US" altLang="zh-CN" sz="2400">
                <a:latin typeface="Comic Sans MS" pitchFamily="66" charset="0"/>
                <a:ea typeface="宋体" pitchFamily="2" charset="-122"/>
              </a:rPr>
              <a:t>synch.cc</a:t>
            </a:r>
          </a:p>
          <a:p>
            <a:pPr lvl="2" eaLnBrk="1" hangingPunct="1">
              <a:buFont typeface="Wingdings" pitchFamily="2" charset="2"/>
              <a:buNone/>
            </a:pPr>
            <a:r>
              <a:rPr lang="en-US" altLang="zh-CN" sz="2400">
                <a:latin typeface="Comic Sans MS" pitchFamily="66" charset="0"/>
                <a:ea typeface="宋体" pitchFamily="2" charset="-122"/>
              </a:rPr>
              <a:t>synchtest.cc</a:t>
            </a:r>
          </a:p>
          <a:p>
            <a:pPr lvl="2" eaLnBrk="1" hangingPunct="1">
              <a:buFont typeface="Wingdings" pitchFamily="2" charset="2"/>
              <a:buNone/>
            </a:pPr>
            <a:r>
              <a:rPr lang="en-US" altLang="zh-CN" sz="2400">
                <a:latin typeface="Comic Sans MS" pitchFamily="66" charset="0"/>
                <a:ea typeface="宋体" pitchFamily="2" charset="-122"/>
              </a:rPr>
              <a:t>system.cc</a:t>
            </a:r>
          </a:p>
          <a:p>
            <a:pPr lvl="2" eaLnBrk="1" hangingPunct="1">
              <a:buFont typeface="Wingdings" pitchFamily="2" charset="2"/>
              <a:buNone/>
            </a:pPr>
            <a:r>
              <a:rPr lang="en-US" altLang="zh-CN" sz="2400">
                <a:latin typeface="Comic Sans MS" pitchFamily="66" charset="0"/>
                <a:ea typeface="宋体" pitchFamily="2" charset="-122"/>
              </a:rPr>
              <a:t>thread.cc</a:t>
            </a:r>
          </a:p>
          <a:p>
            <a:pPr lvl="2" eaLnBrk="1" hangingPunct="1">
              <a:buFont typeface="Wingdings" pitchFamily="2" charset="2"/>
              <a:buNone/>
            </a:pPr>
            <a:r>
              <a:rPr lang="en-US" altLang="zh-CN" sz="2400">
                <a:latin typeface="Comic Sans MS" pitchFamily="66" charset="0"/>
                <a:ea typeface="宋体" pitchFamily="2" charset="-122"/>
              </a:rPr>
              <a:t>threadtest.cc</a:t>
            </a:r>
          </a:p>
          <a:p>
            <a:pPr lvl="2" eaLnBrk="1" hangingPunct="1">
              <a:buFont typeface="Wingdings" pitchFamily="2" charset="2"/>
              <a:buNone/>
            </a:pPr>
            <a:endParaRPr lang="en-US" altLang="zh-CN" sz="2400">
              <a:solidFill>
                <a:srgbClr val="CC0000"/>
              </a:solidFill>
              <a:latin typeface="Comic Sans MS" pitchFamily="66" charset="0"/>
              <a:ea typeface="宋体" pitchFamily="2" charset="-122"/>
            </a:endParaRPr>
          </a:p>
          <a:p>
            <a:pPr eaLnBrk="1" hangingPunct="1"/>
            <a:endParaRPr lang="en-US" altLang="zh-CN" sz="2400">
              <a:solidFill>
                <a:srgbClr val="CC0000"/>
              </a:solidFill>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9637" name="Rectangle 3"/>
          <p:cNvSpPr>
            <a:spLocks noGrp="1" noChangeArrowheads="1"/>
          </p:cNvSpPr>
          <p:nvPr>
            <p:ph type="body" idx="1"/>
          </p:nvPr>
        </p:nvSpPr>
        <p:spPr/>
        <p:txBody>
          <a:bodyPr/>
          <a:lstStyle/>
          <a:p>
            <a:pPr eaLnBrk="1" hangingPunct="1">
              <a:lnSpc>
                <a:spcPct val="80000"/>
              </a:lnSpc>
            </a:pPr>
            <a:r>
              <a:rPr lang="en-US" altLang="zh-CN" sz="2200">
                <a:latin typeface="Baskerville Old Face" pitchFamily="18" charset="0"/>
                <a:ea typeface="宋体" pitchFamily="2" charset="-122"/>
              </a:rPr>
              <a:t>Now we can test that it works OK as follows:</a:t>
            </a:r>
          </a:p>
          <a:p>
            <a:pPr lvl="1" eaLnBrk="1" hangingPunct="1">
              <a:lnSpc>
                <a:spcPct val="80000"/>
              </a:lnSpc>
            </a:pPr>
            <a:r>
              <a:rPr lang="en-US" altLang="zh-CN" sz="2000">
                <a:latin typeface="Baskerville Old Face" pitchFamily="18" charset="0"/>
                <a:ea typeface="宋体" pitchFamily="2" charset="-122"/>
              </a:rPr>
              <a:t>We first change the time-stamp of </a:t>
            </a:r>
            <a:r>
              <a:rPr lang="en-US" altLang="zh-CN" sz="2000">
                <a:latin typeface="Comic Sans MS" pitchFamily="66" charset="0"/>
                <a:ea typeface="宋体" pitchFamily="2" charset="-122"/>
              </a:rPr>
              <a:t>scheduler.h</a:t>
            </a:r>
            <a:r>
              <a:rPr lang="en-US" altLang="zh-CN" sz="2000">
                <a:latin typeface="Baskerville Old Face" pitchFamily="18" charset="0"/>
                <a:ea typeface="宋体" pitchFamily="2" charset="-122"/>
              </a:rPr>
              <a:t> in </a:t>
            </a:r>
            <a:r>
              <a:rPr lang="en-US" altLang="zh-CN" sz="2000">
                <a:latin typeface="Comic Sans MS" pitchFamily="66" charset="0"/>
                <a:ea typeface="宋体" pitchFamily="2" charset="-122"/>
              </a:rPr>
              <a:t>../lab2/</a:t>
            </a:r>
            <a:r>
              <a:rPr lang="en-US" altLang="zh-CN" sz="2000">
                <a:latin typeface="Baskerville Old Face" pitchFamily="18" charset="0"/>
                <a:ea typeface="宋体" pitchFamily="2" charset="-122"/>
              </a:rPr>
              <a:t> and then make Nachos again. The make command should cause re-compiling of a lot of modules:</a:t>
            </a:r>
          </a:p>
          <a:p>
            <a:pPr lvl="2" eaLnBrk="1" hangingPunct="1">
              <a:lnSpc>
                <a:spcPct val="80000"/>
              </a:lnSpc>
              <a:buFont typeface="Wingdings" pitchFamily="2" charset="2"/>
              <a:buNone/>
            </a:pPr>
            <a:r>
              <a:rPr lang="en-US" altLang="zh-CN" sz="1800">
                <a:latin typeface="Comic Sans MS" pitchFamily="66" charset="0"/>
                <a:ea typeface="宋体" pitchFamily="2" charset="-122"/>
              </a:rPr>
              <a:t>$ </a:t>
            </a:r>
            <a:r>
              <a:rPr lang="en-US" altLang="zh-CN" sz="1800">
                <a:solidFill>
                  <a:srgbClr val="0070C0"/>
                </a:solidFill>
                <a:latin typeface="Comic Sans MS" pitchFamily="66" charset="0"/>
                <a:ea typeface="宋体" pitchFamily="2" charset="-122"/>
              </a:rPr>
              <a:t>touch scheduler.h</a:t>
            </a:r>
          </a:p>
          <a:p>
            <a:pPr lvl="2" eaLnBrk="1" hangingPunct="1">
              <a:lnSpc>
                <a:spcPct val="80000"/>
              </a:lnSpc>
              <a:buFont typeface="Wingdings" pitchFamily="2" charset="2"/>
              <a:buNone/>
            </a:pPr>
            <a:r>
              <a:rPr lang="en-US" altLang="zh-CN" sz="1800">
                <a:latin typeface="Comic Sans MS" pitchFamily="66" charset="0"/>
                <a:ea typeface="宋体" pitchFamily="2" charset="-122"/>
              </a:rPr>
              <a:t>$ </a:t>
            </a:r>
            <a:r>
              <a:rPr lang="en-US" altLang="zh-CN" sz="1800">
                <a:solidFill>
                  <a:srgbClr val="0070C0"/>
                </a:solidFill>
                <a:latin typeface="Comic Sans MS" pitchFamily="66" charset="0"/>
                <a:ea typeface="宋体" pitchFamily="2" charset="-122"/>
              </a:rPr>
              <a:t>make</a:t>
            </a:r>
          </a:p>
          <a:p>
            <a:pPr lvl="2" eaLnBrk="1" hangingPunct="1">
              <a:lnSpc>
                <a:spcPct val="80000"/>
              </a:lnSpc>
              <a:buFont typeface="Wingdings" pitchFamily="2" charset="2"/>
              <a:buNone/>
            </a:pPr>
            <a:endParaRPr lang="en-US" altLang="zh-CN" sz="1800">
              <a:solidFill>
                <a:srgbClr val="CC0000"/>
              </a:solidFill>
              <a:latin typeface="Comic Sans MS" pitchFamily="66" charset="0"/>
              <a:ea typeface="宋体" pitchFamily="2" charset="-122"/>
            </a:endParaRPr>
          </a:p>
          <a:p>
            <a:pPr lvl="2" eaLnBrk="1" hangingPunct="1">
              <a:lnSpc>
                <a:spcPct val="80000"/>
              </a:lnSpc>
              <a:buFont typeface="Wingdings" pitchFamily="2" charset="2"/>
              <a:buNone/>
            </a:pPr>
            <a:r>
              <a:rPr lang="en-US" altLang="zh-CN" sz="1600" i="1">
                <a:ea typeface="宋体" pitchFamily="2" charset="-122"/>
              </a:rPr>
              <a:t>&gt;&gt;&gt; Building dependency file for ../machine/timer.cc &lt;&lt;&lt;</a:t>
            </a:r>
          </a:p>
          <a:p>
            <a:pPr lvl="2" eaLnBrk="1" hangingPunct="1">
              <a:lnSpc>
                <a:spcPct val="80000"/>
              </a:lnSpc>
              <a:buFont typeface="Wingdings" pitchFamily="2" charset="2"/>
              <a:buNone/>
            </a:pPr>
            <a:r>
              <a:rPr lang="en-US" altLang="zh-CN" sz="1600" i="1">
                <a:ea typeface="宋体" pitchFamily="2" charset="-122"/>
              </a:rPr>
              <a:t>...</a:t>
            </a:r>
          </a:p>
          <a:p>
            <a:pPr lvl="2" eaLnBrk="1" hangingPunct="1">
              <a:lnSpc>
                <a:spcPct val="80000"/>
              </a:lnSpc>
              <a:buFont typeface="Wingdings" pitchFamily="2" charset="2"/>
              <a:buNone/>
            </a:pPr>
            <a:r>
              <a:rPr lang="en-US" altLang="zh-CN" sz="1600" i="1">
                <a:ea typeface="宋体" pitchFamily="2" charset="-122"/>
              </a:rPr>
              <a:t>&gt;&gt;&gt; Compiling </a:t>
            </a:r>
            <a:r>
              <a:rPr lang="en-US" altLang="zh-CN" sz="1600" i="1">
                <a:solidFill>
                  <a:srgbClr val="0070C0"/>
                </a:solidFill>
                <a:ea typeface="宋体" pitchFamily="2" charset="-122"/>
              </a:rPr>
              <a:t>main.cc </a:t>
            </a:r>
            <a:r>
              <a:rPr lang="en-US" altLang="zh-CN" sz="1600" i="1">
                <a:ea typeface="宋体" pitchFamily="2" charset="-122"/>
              </a:rPr>
              <a:t>&lt;&lt;&lt;</a:t>
            </a:r>
          </a:p>
          <a:p>
            <a:pPr lvl="2" eaLnBrk="1" hangingPunct="1">
              <a:lnSpc>
                <a:spcPct val="80000"/>
              </a:lnSpc>
              <a:buFont typeface="Wingdings" pitchFamily="2" charset="2"/>
              <a:buNone/>
            </a:pPr>
            <a:r>
              <a:rPr lang="en-US" altLang="zh-CN" sz="1600" i="1">
                <a:ea typeface="宋体" pitchFamily="2" charset="-122"/>
              </a:rPr>
              <a:t>g++ -g -Wall -Wshadow -fwritable-strings -I../lab2 -I../threads</a:t>
            </a:r>
          </a:p>
          <a:p>
            <a:pPr lvl="2" eaLnBrk="1" hangingPunct="1">
              <a:lnSpc>
                <a:spcPct val="80000"/>
              </a:lnSpc>
              <a:buFont typeface="Wingdings" pitchFamily="2" charset="2"/>
              <a:buNone/>
            </a:pPr>
            <a:r>
              <a:rPr lang="en-US" altLang="zh-CN" sz="1600" i="1">
                <a:ea typeface="宋体" pitchFamily="2" charset="-122"/>
              </a:rPr>
              <a:t>-I../machine -DTHREADS -DHOST_i386 -DHOST_LINUX -DCHANGED</a:t>
            </a:r>
          </a:p>
          <a:p>
            <a:pPr lvl="2" eaLnBrk="1" hangingPunct="1">
              <a:lnSpc>
                <a:spcPct val="80000"/>
              </a:lnSpc>
              <a:buFont typeface="Wingdings" pitchFamily="2" charset="2"/>
              <a:buNone/>
            </a:pPr>
            <a:r>
              <a:rPr lang="en-US" altLang="zh-CN" sz="1600" i="1">
                <a:ea typeface="宋体" pitchFamily="2" charset="-122"/>
              </a:rPr>
              <a:t>-c -o arch/unknown-i386-linux/objects/main.o main.cc</a:t>
            </a:r>
          </a:p>
          <a:p>
            <a:pPr lvl="2" eaLnBrk="1" hangingPunct="1">
              <a:lnSpc>
                <a:spcPct val="80000"/>
              </a:lnSpc>
              <a:buFont typeface="Wingdings" pitchFamily="2" charset="2"/>
              <a:buNone/>
            </a:pPr>
            <a:r>
              <a:rPr lang="en-US" altLang="zh-CN" sz="1600" i="1">
                <a:ea typeface="宋体" pitchFamily="2" charset="-122"/>
              </a:rPr>
              <a:t>...</a:t>
            </a:r>
          </a:p>
          <a:p>
            <a:pPr lvl="2" eaLnBrk="1" hangingPunct="1">
              <a:lnSpc>
                <a:spcPct val="80000"/>
              </a:lnSpc>
              <a:buFont typeface="Wingdings" pitchFamily="2" charset="2"/>
              <a:buNone/>
            </a:pPr>
            <a:r>
              <a:rPr lang="en-US" altLang="zh-CN" sz="1600" i="1">
                <a:ea typeface="宋体" pitchFamily="2" charset="-122"/>
              </a:rPr>
              <a:t>&gt;&gt;&gt; Linking arch/unknown-i386-linux/bin/nachos &lt;&lt;&lt;</a:t>
            </a:r>
          </a:p>
          <a:p>
            <a:pPr lvl="2" eaLnBrk="1" hangingPunct="1">
              <a:lnSpc>
                <a:spcPct val="80000"/>
              </a:lnSpc>
              <a:buFont typeface="Wingdings" pitchFamily="2" charset="2"/>
              <a:buNone/>
            </a:pPr>
            <a:r>
              <a:rPr lang="en-US" altLang="zh-CN" sz="1600" i="1">
                <a:ea typeface="宋体" pitchFamily="2" charset="-122"/>
              </a:rPr>
              <a:t>g++ arch/unknown-i386-linux/objects/main.o .......</a:t>
            </a:r>
          </a:p>
          <a:p>
            <a:pPr lvl="2" eaLnBrk="1" hangingPunct="1">
              <a:lnSpc>
                <a:spcPct val="80000"/>
              </a:lnSpc>
              <a:buFont typeface="Wingdings" pitchFamily="2" charset="2"/>
              <a:buNone/>
            </a:pPr>
            <a:r>
              <a:rPr lang="en-US" altLang="zh-CN" sz="1600" i="1">
                <a:ea typeface="宋体" pitchFamily="2" charset="-122"/>
              </a:rPr>
              <a:t>............</a:t>
            </a:r>
          </a:p>
          <a:p>
            <a:pPr lvl="2" eaLnBrk="1" hangingPunct="1">
              <a:lnSpc>
                <a:spcPct val="80000"/>
              </a:lnSpc>
              <a:buFont typeface="Wingdings" pitchFamily="2" charset="2"/>
              <a:buNone/>
            </a:pPr>
            <a:r>
              <a:rPr lang="en-US" altLang="zh-CN" sz="1600" i="1">
                <a:ea typeface="宋体" pitchFamily="2" charset="-122"/>
              </a:rPr>
              <a:t>ln -sf arch/unknown-i386-linux/bin/nachos nachos</a:t>
            </a:r>
          </a:p>
          <a:p>
            <a:pPr eaLnBrk="1" hangingPunct="1">
              <a:lnSpc>
                <a:spcPct val="80000"/>
              </a:lnSpc>
            </a:pPr>
            <a:endParaRPr lang="en-US" altLang="zh-CN" sz="2000" i="1">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69637" name="Rectangle 3"/>
          <p:cNvSpPr>
            <a:spLocks noGrp="1" noChangeArrowheads="1"/>
          </p:cNvSpPr>
          <p:nvPr>
            <p:ph type="body" idx="1"/>
          </p:nvPr>
        </p:nvSpPr>
        <p:spPr/>
        <p:txBody>
          <a:bodyPr/>
          <a:lstStyle/>
          <a:p>
            <a:pPr lvl="1" eaLnBrk="1" hangingPunct="1">
              <a:defRPr/>
            </a:pPr>
            <a:r>
              <a:rPr lang="en-US" altLang="zh-CN" sz="2400" dirty="0">
                <a:latin typeface="Baskerville Old Face" panose="02020602080505020303" pitchFamily="18" charset="0"/>
                <a:ea typeface="宋体" panose="02010600030101010101" pitchFamily="2" charset="-122"/>
              </a:rPr>
              <a:t>We then change the time-stamp of </a:t>
            </a:r>
            <a:r>
              <a:rPr lang="en-US" altLang="zh-CN" sz="2400" i="1" dirty="0">
                <a:latin typeface="Comic Sans MS" panose="030F0702030302020204" pitchFamily="66" charset="0"/>
                <a:ea typeface="宋体" panose="02010600030101010101" pitchFamily="2" charset="-122"/>
              </a:rPr>
              <a:t>../threads/</a:t>
            </a:r>
            <a:r>
              <a:rPr lang="en-US" altLang="zh-CN" sz="2400" i="1" dirty="0" err="1">
                <a:latin typeface="Comic Sans MS" panose="030F0702030302020204" pitchFamily="66" charset="0"/>
                <a:ea typeface="宋体" panose="02010600030101010101" pitchFamily="2" charset="-122"/>
              </a:rPr>
              <a:t>scheduler.h</a:t>
            </a:r>
            <a:r>
              <a:rPr lang="en-US" altLang="zh-CN" sz="2400" dirty="0">
                <a:latin typeface="Baskerville Old Face" panose="02020602080505020303" pitchFamily="18" charset="0"/>
                <a:ea typeface="宋体" panose="02010600030101010101" pitchFamily="2" charset="-122"/>
              </a:rPr>
              <a:t> and try the make Nachos again. </a:t>
            </a:r>
          </a:p>
          <a:p>
            <a:pPr lvl="1" eaLnBrk="1" hangingPunct="1">
              <a:defRPr/>
            </a:pPr>
            <a:r>
              <a:rPr lang="en-US" altLang="zh-CN" sz="2400" dirty="0">
                <a:latin typeface="Baskerville Old Face" panose="02020602080505020303" pitchFamily="18" charset="0"/>
                <a:ea typeface="宋体" panose="02010600030101010101" pitchFamily="2" charset="-122"/>
              </a:rPr>
              <a:t>This time, none of the modules should be re-compiled and it should be shown that the existing Nachos is updated.</a:t>
            </a:r>
          </a:p>
          <a:p>
            <a:pPr lvl="2" eaLnBrk="1" hangingPunct="1">
              <a:buFont typeface="Wingdings" pitchFamily="2" charset="2"/>
              <a:buNone/>
              <a:defRPr/>
            </a:pPr>
            <a:endParaRPr lang="en-US" altLang="zh-CN" sz="2400" dirty="0">
              <a:latin typeface="Comic Sans MS" panose="030F0702030302020204" pitchFamily="66" charset="0"/>
              <a:ea typeface="宋体" panose="02010600030101010101" pitchFamily="2" charset="-122"/>
            </a:endParaRPr>
          </a:p>
          <a:p>
            <a:pPr lvl="2" eaLnBrk="1" hangingPunct="1">
              <a:buFont typeface="Wingdings" pitchFamily="2" charset="2"/>
              <a:buNone/>
              <a:defRPr/>
            </a:pPr>
            <a:r>
              <a:rPr lang="en-US" altLang="zh-CN" sz="2400" dirty="0">
                <a:latin typeface="Comic Sans MS" panose="030F0702030302020204" pitchFamily="66" charset="0"/>
                <a:ea typeface="宋体" panose="02010600030101010101" pitchFamily="2" charset="-122"/>
              </a:rPr>
              <a:t>$ </a:t>
            </a:r>
            <a:r>
              <a:rPr lang="en-US" altLang="zh-CN" sz="2400" dirty="0">
                <a:solidFill>
                  <a:srgbClr val="0070C0"/>
                </a:solidFill>
                <a:latin typeface="Comic Sans MS" panose="030F0702030302020204" pitchFamily="66" charset="0"/>
                <a:ea typeface="宋体" panose="02010600030101010101" pitchFamily="2" charset="-122"/>
              </a:rPr>
              <a:t>touch ../threads/</a:t>
            </a:r>
            <a:r>
              <a:rPr lang="en-US" altLang="zh-CN" sz="2400" dirty="0" err="1">
                <a:solidFill>
                  <a:srgbClr val="0070C0"/>
                </a:solidFill>
                <a:latin typeface="Comic Sans MS" panose="030F0702030302020204" pitchFamily="66" charset="0"/>
                <a:ea typeface="宋体" panose="02010600030101010101" pitchFamily="2" charset="-122"/>
              </a:rPr>
              <a:t>scheduler.h</a:t>
            </a:r>
            <a:endParaRPr lang="en-US" altLang="zh-CN" sz="2400" dirty="0">
              <a:solidFill>
                <a:srgbClr val="0070C0"/>
              </a:solidFill>
              <a:latin typeface="Comic Sans MS" panose="030F0702030302020204" pitchFamily="66" charset="0"/>
              <a:ea typeface="宋体" panose="02010600030101010101" pitchFamily="2" charset="-122"/>
            </a:endParaRPr>
          </a:p>
          <a:p>
            <a:pPr lvl="2" eaLnBrk="1" hangingPunct="1">
              <a:buFont typeface="Wingdings" pitchFamily="2" charset="2"/>
              <a:buNone/>
              <a:defRPr/>
            </a:pPr>
            <a:r>
              <a:rPr lang="en-US" altLang="zh-CN" sz="2400" dirty="0">
                <a:latin typeface="Comic Sans MS" panose="030F0702030302020204" pitchFamily="66" charset="0"/>
                <a:ea typeface="宋体" panose="02010600030101010101" pitchFamily="2" charset="-122"/>
              </a:rPr>
              <a:t>$ </a:t>
            </a:r>
            <a:r>
              <a:rPr lang="en-US" altLang="zh-CN" sz="2400" dirty="0">
                <a:solidFill>
                  <a:srgbClr val="0070C0"/>
                </a:solidFill>
                <a:latin typeface="Comic Sans MS" panose="030F0702030302020204" pitchFamily="66" charset="0"/>
                <a:ea typeface="宋体" panose="02010600030101010101" pitchFamily="2" charset="-122"/>
              </a:rPr>
              <a:t>make</a:t>
            </a:r>
          </a:p>
          <a:p>
            <a:pPr lvl="2" eaLnBrk="1" hangingPunct="1">
              <a:buFont typeface="Wingdings" pitchFamily="2" charset="2"/>
              <a:buNone/>
              <a:defRPr/>
            </a:pPr>
            <a:r>
              <a:rPr lang="en-US" altLang="zh-CN" sz="2400" i="1" dirty="0">
                <a:ea typeface="宋体" panose="02010600030101010101" pitchFamily="2" charset="-122"/>
              </a:rPr>
              <a:t>make: ‘arch/unknown-i386-linux/bin/nachos’ is up to date.</a:t>
            </a:r>
          </a:p>
          <a:p>
            <a:pPr eaLnBrk="1" hangingPunct="1">
              <a:defRPr/>
            </a:pPr>
            <a:endParaRPr lang="en-US" altLang="zh-CN" sz="2400" i="1"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71685" name="Rectangle 3"/>
          <p:cNvSpPr>
            <a:spLocks noGrp="1" noChangeArrowheads="1"/>
          </p:cNvSpPr>
          <p:nvPr>
            <p:ph type="body" idx="1"/>
          </p:nvPr>
        </p:nvSpPr>
        <p:spPr/>
        <p:txBody>
          <a:bodyPr/>
          <a:lstStyle/>
          <a:p>
            <a:pPr eaLnBrk="1" hangingPunct="1"/>
            <a:r>
              <a:rPr lang="en-US" altLang="zh-CN" sz="2800" b="1">
                <a:solidFill>
                  <a:srgbClr val="00B0F0"/>
                </a:solidFill>
                <a:latin typeface="Baskerville Old Face" pitchFamily="18" charset="0"/>
                <a:ea typeface="宋体" pitchFamily="2" charset="-122"/>
              </a:rPr>
              <a:t>The second solution</a:t>
            </a:r>
          </a:p>
          <a:p>
            <a:pPr lvl="1" eaLnBrk="1" hangingPunct="1"/>
            <a:r>
              <a:rPr lang="en-US" altLang="zh-CN" sz="2800">
                <a:latin typeface="Baskerville Old Face" pitchFamily="18" charset="0"/>
                <a:ea typeface="宋体" pitchFamily="2" charset="-122"/>
              </a:rPr>
              <a:t>takes advantage of a feature of the preprocessor of </a:t>
            </a:r>
            <a:r>
              <a:rPr lang="en-US" altLang="zh-CN" sz="2800">
                <a:solidFill>
                  <a:srgbClr val="0070C0"/>
                </a:solidFill>
                <a:latin typeface="Comic Sans MS" pitchFamily="66" charset="0"/>
                <a:ea typeface="宋体" pitchFamily="2" charset="-122"/>
              </a:rPr>
              <a:t>g++</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defined by </a:t>
            </a:r>
            <a:r>
              <a:rPr lang="en-US" altLang="zh-CN" sz="2800">
                <a:solidFill>
                  <a:srgbClr val="0070C0"/>
                </a:solidFill>
                <a:latin typeface="Comic Sans MS" pitchFamily="66" charset="0"/>
                <a:ea typeface="宋体" pitchFamily="2" charset="-122"/>
              </a:rPr>
              <a:t>-I-</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in the command.</a:t>
            </a:r>
            <a:r>
              <a:rPr lang="en-US" altLang="zh-CN" sz="2800">
                <a:ea typeface="宋体" pitchFamily="2" charset="-122"/>
              </a:rPr>
              <a:t> </a:t>
            </a:r>
          </a:p>
          <a:p>
            <a:pPr lvl="1" eaLnBrk="1" hangingPunct="1"/>
            <a:r>
              <a:rPr lang="en-US" altLang="zh-CN" sz="2800">
                <a:latin typeface="Baskerville Old Face" pitchFamily="18" charset="0"/>
                <a:ea typeface="宋体" pitchFamily="2" charset="-122"/>
              </a:rPr>
              <a:t>Here is the description of this include option of </a:t>
            </a:r>
            <a:r>
              <a:rPr lang="en-US" altLang="zh-CN" sz="2800">
                <a:solidFill>
                  <a:srgbClr val="0070C0"/>
                </a:solidFill>
                <a:latin typeface="Comic Sans MS" pitchFamily="66" charset="0"/>
                <a:ea typeface="宋体" pitchFamily="2" charset="-122"/>
              </a:rPr>
              <a:t>g++</a:t>
            </a:r>
            <a:r>
              <a:rPr lang="zh-CN" altLang="en-US" sz="2800">
                <a:latin typeface="Baskerville Old Face" pitchFamily="18" charset="0"/>
                <a:ea typeface="宋体" pitchFamily="2" charset="-122"/>
              </a:rPr>
              <a:t>（</a:t>
            </a:r>
            <a:r>
              <a:rPr lang="en-US" altLang="zh-CN" sz="2800" i="1">
                <a:latin typeface="Baskerville Old Face" pitchFamily="18" charset="0"/>
                <a:ea typeface="宋体" pitchFamily="2" charset="-122"/>
              </a:rPr>
              <a:t>man page</a:t>
            </a:r>
            <a:r>
              <a:rPr lang="zh-CN" altLang="en-US" sz="2800">
                <a:latin typeface="Baskerville Old Face" pitchFamily="18" charset="0"/>
                <a:ea typeface="宋体" pitchFamily="2" charset="-122"/>
              </a:rPr>
              <a:t>）</a:t>
            </a:r>
            <a:r>
              <a:rPr lang="en-US" altLang="zh-CN" sz="2800">
                <a:latin typeface="Baskerville Old Face" pitchFamily="18" charset="0"/>
                <a:ea typeface="宋体" pitchFamily="2" charset="-122"/>
              </a:rPr>
              <a:t>:</a:t>
            </a:r>
          </a:p>
          <a:p>
            <a:pPr lvl="2" eaLnBrk="1" hangingPunct="1">
              <a:buFont typeface="Wingdings" pitchFamily="2" charset="2"/>
              <a:buNone/>
            </a:pPr>
            <a:r>
              <a:rPr lang="en-US" altLang="zh-CN" sz="2800">
                <a:ea typeface="宋体" pitchFamily="2" charset="-122"/>
              </a:rPr>
              <a:t>   </a:t>
            </a:r>
          </a:p>
          <a:p>
            <a:pPr lvl="2" eaLnBrk="1" hangingPunct="1">
              <a:buFont typeface="Wingdings" pitchFamily="2" charset="2"/>
              <a:buNone/>
            </a:pPr>
            <a:r>
              <a:rPr lang="en-US" altLang="zh-CN" sz="2800">
                <a:ea typeface="宋体" pitchFamily="2" charset="-122"/>
              </a:rPr>
              <a:t>    </a:t>
            </a:r>
            <a:r>
              <a:rPr lang="en-US" altLang="zh-CN" sz="2800">
                <a:latin typeface="Comic Sans MS" pitchFamily="66" charset="0"/>
                <a:ea typeface="宋体" pitchFamily="2" charset="-122"/>
              </a:rPr>
              <a:t>In addition, </a:t>
            </a:r>
            <a:r>
              <a:rPr lang="en-US" altLang="zh-CN" sz="2800">
                <a:solidFill>
                  <a:srgbClr val="0070C0"/>
                </a:solidFill>
                <a:latin typeface="Comic Sans MS" pitchFamily="66" charset="0"/>
                <a:ea typeface="宋体" pitchFamily="2" charset="-122"/>
              </a:rPr>
              <a:t>the ‘</a:t>
            </a:r>
            <a:r>
              <a:rPr lang="en-US" altLang="zh-CN" sz="2800" b="1">
                <a:solidFill>
                  <a:srgbClr val="0070C0"/>
                </a:solidFill>
                <a:latin typeface="Comic Sans MS" pitchFamily="66" charset="0"/>
                <a:ea typeface="宋体" pitchFamily="2" charset="-122"/>
              </a:rPr>
              <a:t>-I- </a:t>
            </a:r>
            <a:r>
              <a:rPr lang="en-US" altLang="zh-CN" sz="2800">
                <a:solidFill>
                  <a:srgbClr val="0070C0"/>
                </a:solidFill>
                <a:latin typeface="Comic Sans MS" pitchFamily="66" charset="0"/>
                <a:ea typeface="宋体" pitchFamily="2" charset="-122"/>
              </a:rPr>
              <a:t>’ option inhibits the use of the current directory as the first search directory for ‘#include "file"’. </a:t>
            </a:r>
          </a:p>
          <a:p>
            <a:pPr eaLnBrk="1" hangingPunct="1"/>
            <a:endParaRPr lang="en-US" altLang="zh-CN" sz="2800">
              <a:latin typeface="Comic Sans MS" pitchFamily="66" charset="0"/>
              <a:ea typeface="宋体" pitchFamily="2" charset="-122"/>
            </a:endParaRPr>
          </a:p>
          <a:p>
            <a:pPr eaLnBrk="1" hangingPunct="1"/>
            <a:endParaRPr lang="en-US" altLang="zh-CN" sz="3600">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71685" name="Rectangle 3"/>
          <p:cNvSpPr>
            <a:spLocks noGrp="1" noChangeArrowheads="1"/>
          </p:cNvSpPr>
          <p:nvPr>
            <p:ph type="body" idx="1"/>
          </p:nvPr>
        </p:nvSpPr>
        <p:spPr>
          <a:xfrm>
            <a:off x="1207477" y="1028700"/>
            <a:ext cx="9777045" cy="4446588"/>
          </a:xfrm>
        </p:spPr>
        <p:txBody>
          <a:bodyPr/>
          <a:lstStyle/>
          <a:p>
            <a:pPr eaLnBrk="1" hangingPunct="1">
              <a:defRPr/>
            </a:pPr>
            <a:r>
              <a:rPr lang="en-US" altLang="zh-CN" sz="2600" dirty="0">
                <a:latin typeface="Baskerville Old Face" panose="02020602080505020303" pitchFamily="18" charset="0"/>
                <a:ea typeface="宋体" panose="02010600030101010101" pitchFamily="2" charset="-122"/>
              </a:rPr>
              <a:t>This means </a:t>
            </a:r>
            <a:r>
              <a:rPr lang="en-US" altLang="zh-CN" sz="2600">
                <a:latin typeface="Baskerville Old Face" panose="02020602080505020303" pitchFamily="18" charset="0"/>
                <a:ea typeface="宋体" panose="02010600030101010101" pitchFamily="2" charset="-122"/>
              </a:rPr>
              <a:t>that </a:t>
            </a:r>
            <a:r>
              <a:rPr lang="en-US" altLang="zh-CN" sz="2600">
                <a:solidFill>
                  <a:srgbClr val="0070C0"/>
                </a:solidFill>
                <a:latin typeface="Comic Sans MS" panose="030F0702030302020204" pitchFamily="66" charset="0"/>
                <a:ea typeface="宋体" panose="02010600030101010101" pitchFamily="2" charset="-122"/>
              </a:rPr>
              <a:t>-I-</a:t>
            </a:r>
            <a:r>
              <a:rPr lang="en-US" altLang="zh-CN" sz="2600">
                <a:solidFill>
                  <a:srgbClr val="0070C0"/>
                </a:solidFill>
                <a:latin typeface="Baskerville Old Face" panose="02020602080505020303" pitchFamily="18"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prohibits including the </a:t>
            </a:r>
            <a:r>
              <a:rPr lang="en-US" altLang="zh-CN" sz="2600" i="1" dirty="0">
                <a:solidFill>
                  <a:srgbClr val="0070C0"/>
                </a:solidFill>
                <a:latin typeface="Comic Sans MS" panose="030F0702030302020204" pitchFamily="66" charset="0"/>
                <a:ea typeface="宋体" panose="02010600030101010101" pitchFamily="2" charset="-122"/>
              </a:rPr>
              <a:t>.h</a:t>
            </a:r>
            <a:r>
              <a:rPr lang="en-US" altLang="zh-CN" sz="2600" dirty="0">
                <a:latin typeface="Baskerville Old Face" panose="02020602080505020303" pitchFamily="18" charset="0"/>
                <a:ea typeface="宋体" panose="02010600030101010101" pitchFamily="2" charset="-122"/>
              </a:rPr>
              <a:t> files from the same directory of the </a:t>
            </a:r>
            <a:r>
              <a:rPr lang="en-US" altLang="zh-CN" sz="2600" i="1" dirty="0">
                <a:solidFill>
                  <a:srgbClr val="0070C0"/>
                </a:solidFill>
                <a:latin typeface="Comic Sans MS" panose="030F0702030302020204" pitchFamily="66" charset="0"/>
                <a:ea typeface="宋体" panose="02010600030101010101" pitchFamily="2" charset="-122"/>
              </a:rPr>
              <a:t>.cc</a:t>
            </a:r>
            <a:r>
              <a:rPr lang="en-US" altLang="zh-CN" sz="2600" dirty="0">
                <a:solidFill>
                  <a:srgbClr val="0070C0"/>
                </a:solidFill>
                <a:latin typeface="Baskerville Old Face" panose="02020602080505020303" pitchFamily="18"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file processed. </a:t>
            </a:r>
          </a:p>
          <a:p>
            <a:pPr eaLnBrk="1" hangingPunct="1">
              <a:defRPr/>
            </a:pPr>
            <a:r>
              <a:rPr lang="en-US" altLang="zh-CN" sz="2600" dirty="0">
                <a:latin typeface="Baskerville Old Face" panose="02020602080505020303" pitchFamily="18" charset="0"/>
                <a:ea typeface="宋体" panose="02010600030101010101" pitchFamily="2" charset="-122"/>
              </a:rPr>
              <a:t>It therefore forces the preprocessor to look for </a:t>
            </a:r>
            <a:r>
              <a:rPr lang="en-US" altLang="zh-CN" sz="2600" i="1" dirty="0">
                <a:solidFill>
                  <a:srgbClr val="0070C0"/>
                </a:solidFill>
                <a:latin typeface="Comic Sans MS" panose="030F0702030302020204" pitchFamily="66" charset="0"/>
                <a:ea typeface="宋体" panose="02010600030101010101" pitchFamily="2" charset="-122"/>
              </a:rPr>
              <a:t>.h</a:t>
            </a:r>
            <a:r>
              <a:rPr lang="en-US" altLang="zh-CN" sz="2600" dirty="0">
                <a:latin typeface="Baskerville Old Face" panose="02020602080505020303" pitchFamily="18" charset="0"/>
                <a:ea typeface="宋体" panose="02010600030101010101" pitchFamily="2" charset="-122"/>
              </a:rPr>
              <a:t> files according to the path defined by </a:t>
            </a:r>
            <a:r>
              <a:rPr lang="en-US" altLang="zh-CN" sz="2600" dirty="0">
                <a:solidFill>
                  <a:srgbClr val="0070C0"/>
                </a:solidFill>
                <a:latin typeface="Comic Sans MS" panose="030F0702030302020204" pitchFamily="66" charset="0"/>
                <a:ea typeface="宋体" panose="02010600030101010101" pitchFamily="2" charset="-122"/>
              </a:rPr>
              <a:t>-I</a:t>
            </a:r>
            <a:r>
              <a:rPr lang="en-US" altLang="zh-CN" sz="2600" dirty="0">
                <a:latin typeface="Baskerville Old Face" panose="02020602080505020303" pitchFamily="18" charset="0"/>
                <a:ea typeface="宋体" panose="02010600030101010101" pitchFamily="2" charset="-122"/>
              </a:rPr>
              <a:t> after </a:t>
            </a:r>
            <a:r>
              <a:rPr lang="en-US" altLang="zh-CN" sz="2600">
                <a:latin typeface="Baskerville Old Face" panose="02020602080505020303" pitchFamily="18" charset="0"/>
                <a:ea typeface="宋体" panose="02010600030101010101" pitchFamily="2" charset="-122"/>
              </a:rPr>
              <a:t>the </a:t>
            </a:r>
            <a:r>
              <a:rPr lang="en-US" altLang="zh-CN" sz="2600">
                <a:solidFill>
                  <a:srgbClr val="0070C0"/>
                </a:solidFill>
                <a:latin typeface="Comic Sans MS" panose="030F0702030302020204" pitchFamily="66" charset="0"/>
                <a:ea typeface="宋体" panose="02010600030101010101" pitchFamily="2" charset="-122"/>
              </a:rPr>
              <a:t>-I-</a:t>
            </a:r>
            <a:r>
              <a:rPr lang="en-US" altLang="zh-CN" sz="2600" dirty="0">
                <a:latin typeface="Comic Sans MS" panose="030F0702030302020204" pitchFamily="66" charset="0"/>
                <a:ea typeface="宋体" panose="02010600030101010101" pitchFamily="2" charset="-122"/>
              </a:rPr>
              <a:t>.</a:t>
            </a:r>
            <a:r>
              <a:rPr lang="en-US" altLang="zh-CN" sz="2600" dirty="0">
                <a:latin typeface="Baskerville Old Face" panose="02020602080505020303" pitchFamily="18" charset="0"/>
                <a:ea typeface="宋体" panose="02010600030101010101" pitchFamily="2" charset="-122"/>
              </a:rPr>
              <a:t> </a:t>
            </a:r>
          </a:p>
          <a:p>
            <a:pPr eaLnBrk="1" hangingPunct="1">
              <a:defRPr/>
            </a:pPr>
            <a:r>
              <a:rPr lang="en-US" altLang="zh-CN" sz="2600" dirty="0">
                <a:latin typeface="Baskerville Old Face" panose="02020602080505020303" pitchFamily="18" charset="0"/>
                <a:ea typeface="宋体" panose="02010600030101010101" pitchFamily="2" charset="-122"/>
              </a:rPr>
              <a:t>Therefore, we can use the re-definition of </a:t>
            </a:r>
            <a:r>
              <a:rPr lang="en-US" altLang="zh-CN" sz="2600" dirty="0">
                <a:latin typeface="Comic Sans MS" panose="030F0702030302020204" pitchFamily="66" charset="0"/>
                <a:ea typeface="宋体" panose="02010600030101010101" pitchFamily="2" charset="-122"/>
              </a:rPr>
              <a:t>INCPATH</a:t>
            </a:r>
            <a:r>
              <a:rPr lang="en-US" altLang="zh-CN" sz="2600" dirty="0">
                <a:latin typeface="Baskerville Old Face" panose="02020602080505020303" pitchFamily="18" charset="0"/>
                <a:ea typeface="宋体" panose="02010600030101010101" pitchFamily="2" charset="-122"/>
              </a:rPr>
              <a:t> in </a:t>
            </a:r>
            <a:r>
              <a:rPr lang="en-US" altLang="zh-CN" sz="2600" dirty="0">
                <a:latin typeface="Comic Sans MS" panose="030F0702030302020204" pitchFamily="66" charset="0"/>
                <a:ea typeface="宋体" panose="02010600030101010101" pitchFamily="2" charset="-122"/>
              </a:rPr>
              <a:t>../lab2/</a:t>
            </a:r>
            <a:r>
              <a:rPr lang="en-US" altLang="zh-CN" sz="2600" dirty="0" err="1">
                <a:latin typeface="Comic Sans MS" panose="030F0702030302020204" pitchFamily="66" charset="0"/>
                <a:ea typeface="宋体" panose="02010600030101010101" pitchFamily="2" charset="-122"/>
              </a:rPr>
              <a:t>Makefile.local</a:t>
            </a:r>
            <a:r>
              <a:rPr lang="en-US" altLang="zh-CN" sz="2600" dirty="0">
                <a:latin typeface="Baskerville Old Face" panose="02020602080505020303" pitchFamily="18" charset="0"/>
                <a:ea typeface="宋体" panose="02010600030101010101" pitchFamily="2" charset="-122"/>
              </a:rPr>
              <a:t> as follows:</a:t>
            </a:r>
          </a:p>
          <a:p>
            <a:pPr eaLnBrk="1" hangingPunct="1">
              <a:buFont typeface="Wingdings" pitchFamily="2" charset="2"/>
              <a:buNone/>
              <a:defRPr/>
            </a:pPr>
            <a:r>
              <a:rPr lang="en-US" altLang="zh-CN" sz="2600" dirty="0">
                <a:ea typeface="宋体" panose="02010600030101010101" pitchFamily="2" charset="-122"/>
              </a:rPr>
              <a:t>	</a:t>
            </a:r>
            <a:r>
              <a:rPr lang="en-US" altLang="zh-CN" sz="2800" b="1" i="1">
                <a:solidFill>
                  <a:srgbClr val="0070C0"/>
                </a:solidFill>
                <a:latin typeface="+mn-ea"/>
              </a:rPr>
              <a:t>INCPATH = </a:t>
            </a:r>
            <a:r>
              <a:rPr lang="en-US" altLang="zh-CN" sz="2800" b="1" i="1" dirty="0">
                <a:solidFill>
                  <a:srgbClr val="0070C0"/>
                </a:solidFill>
                <a:latin typeface="+mn-ea"/>
              </a:rPr>
              <a:t>-I- -I../lab2 -I../threads -I../machine</a:t>
            </a:r>
          </a:p>
          <a:p>
            <a:pPr eaLnBrk="1" hangingPunct="1">
              <a:buFont typeface="Wingdings" pitchFamily="2" charset="2"/>
              <a:buNone/>
              <a:defRPr/>
            </a:pPr>
            <a:r>
              <a:rPr lang="en-US" altLang="zh-CN" sz="2600" dirty="0">
                <a:ea typeface="宋体" panose="02010600030101010101" pitchFamily="2" charset="-122"/>
              </a:rPr>
              <a:t>	</a:t>
            </a:r>
            <a:r>
              <a:rPr lang="en-US" altLang="zh-CN" sz="2600" dirty="0">
                <a:solidFill>
                  <a:srgbClr val="00B0F0"/>
                </a:solidFill>
                <a:latin typeface="Baskerville Old Face" panose="02020602080505020303" pitchFamily="18" charset="0"/>
                <a:ea typeface="宋体" panose="02010600030101010101" pitchFamily="2" charset="-122"/>
              </a:rPr>
              <a:t>without copying </a:t>
            </a:r>
            <a:r>
              <a:rPr lang="en-US" altLang="zh-CN" sz="2600" dirty="0">
                <a:latin typeface="Baskerville Old Face" panose="02020602080505020303" pitchFamily="18" charset="0"/>
                <a:ea typeface="宋体" panose="02010600030101010101" pitchFamily="2" charset="-122"/>
              </a:rPr>
              <a:t>any files from </a:t>
            </a:r>
            <a:r>
              <a:rPr lang="en-US" altLang="zh-CN" sz="2600" dirty="0">
                <a:latin typeface="Comic Sans MS" panose="030F0702030302020204" pitchFamily="66" charset="0"/>
                <a:ea typeface="宋体" panose="02010600030101010101" pitchFamily="2" charset="-122"/>
              </a:rPr>
              <a:t>../threads/</a:t>
            </a:r>
            <a:r>
              <a:rPr lang="en-US" altLang="zh-CN" sz="2600" dirty="0">
                <a:latin typeface="Baskerville Old Face" panose="02020602080505020303" pitchFamily="18" charset="0"/>
                <a:ea typeface="宋体" panose="02010600030101010101" pitchFamily="2" charset="-122"/>
              </a:rPr>
              <a:t> other than </a:t>
            </a:r>
            <a:r>
              <a:rPr lang="en-US" altLang="zh-CN" sz="2600" dirty="0">
                <a:solidFill>
                  <a:srgbClr val="0070C0"/>
                </a:solidFill>
                <a:latin typeface="Comic Sans MS" panose="030F0702030302020204" pitchFamily="66" charset="0"/>
                <a:ea typeface="宋体" panose="02010600030101010101" pitchFamily="2" charset="-122"/>
              </a:rPr>
              <a:t>scheduler.cc</a:t>
            </a:r>
            <a:r>
              <a:rPr lang="en-US" altLang="zh-CN" sz="2600" dirty="0">
                <a:solidFill>
                  <a:srgbClr val="0070C0"/>
                </a:solidFill>
                <a:latin typeface="Baskerville Old Face" panose="02020602080505020303" pitchFamily="18" charset="0"/>
                <a:ea typeface="宋体" panose="02010600030101010101" pitchFamily="2" charset="-122"/>
              </a:rPr>
              <a:t> </a:t>
            </a:r>
            <a:r>
              <a:rPr lang="en-US" altLang="zh-CN" sz="2600" dirty="0">
                <a:latin typeface="Baskerville Old Face" panose="02020602080505020303" pitchFamily="18" charset="0"/>
                <a:ea typeface="宋体" panose="02010600030101010101" pitchFamily="2" charset="-122"/>
              </a:rPr>
              <a:t>and </a:t>
            </a:r>
            <a:r>
              <a:rPr lang="en-US" altLang="zh-CN" sz="2600" dirty="0" err="1">
                <a:solidFill>
                  <a:srgbClr val="0070C0"/>
                </a:solidFill>
                <a:latin typeface="Comic Sans MS" panose="030F0702030302020204" pitchFamily="66" charset="0"/>
                <a:ea typeface="宋体" panose="02010600030101010101" pitchFamily="2" charset="-122"/>
              </a:rPr>
              <a:t>scheduler.</a:t>
            </a:r>
            <a:r>
              <a:rPr lang="en-US" altLang="zh-CN" sz="2600" err="1">
                <a:solidFill>
                  <a:srgbClr val="0070C0"/>
                </a:solidFill>
                <a:latin typeface="Comic Sans MS" panose="030F0702030302020204" pitchFamily="66" charset="0"/>
                <a:ea typeface="宋体" panose="02010600030101010101" pitchFamily="2" charset="-122"/>
              </a:rPr>
              <a:t>h</a:t>
            </a:r>
            <a:r>
              <a:rPr lang="en-US" altLang="zh-CN" sz="2600">
                <a:latin typeface="Comic Sans MS" panose="030F0702030302020204" pitchFamily="66" charset="0"/>
                <a:ea typeface="宋体" panose="02010600030101010101" pitchFamily="2" charset="-122"/>
              </a:rPr>
              <a:t>.</a:t>
            </a:r>
            <a:endParaRPr lang="en-US" altLang="zh-CN" sz="2600" dirty="0">
              <a:latin typeface="Baskerville Old Face" panose="02020602080505020303" pitchFamily="18"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71685" name="Rectangle 3"/>
          <p:cNvSpPr>
            <a:spLocks noGrp="1" noChangeArrowheads="1"/>
          </p:cNvSpPr>
          <p:nvPr>
            <p:ph type="body" idx="1"/>
          </p:nvPr>
        </p:nvSpPr>
        <p:spPr>
          <a:xfrm>
            <a:off x="1037493" y="1028700"/>
            <a:ext cx="10190284" cy="4446588"/>
          </a:xfrm>
        </p:spPr>
        <p:txBody>
          <a:bodyPr/>
          <a:lstStyle/>
          <a:p>
            <a:pPr eaLnBrk="1" hangingPunct="1">
              <a:defRPr/>
            </a:pPr>
            <a:r>
              <a:rPr lang="zh-CN" altLang="en-US" sz="2800"/>
              <a:t>注意 </a:t>
            </a:r>
            <a:r>
              <a:rPr lang="en-US" altLang="zh-CN" sz="2800"/>
              <a:t>-I- </a:t>
            </a:r>
            <a:r>
              <a:rPr lang="zh-CN" altLang="en-US" sz="2800"/>
              <a:t>仅对在其后的 </a:t>
            </a:r>
            <a:r>
              <a:rPr lang="en-US" altLang="zh-CN" sz="2800"/>
              <a:t>–I </a:t>
            </a:r>
            <a:r>
              <a:rPr lang="zh-CN" altLang="en-US" sz="2800"/>
              <a:t>起作用，在 </a:t>
            </a:r>
            <a:r>
              <a:rPr lang="en-US" altLang="zh-CN" sz="2800"/>
              <a:t>-I- </a:t>
            </a:r>
            <a:r>
              <a:rPr lang="zh-CN" altLang="en-US" sz="2800"/>
              <a:t>之前的 </a:t>
            </a:r>
            <a:r>
              <a:rPr lang="en-US" altLang="zh-CN" sz="2800"/>
              <a:t>–I </a:t>
            </a:r>
            <a:r>
              <a:rPr lang="zh-CN" altLang="en-US" sz="2800"/>
              <a:t>仍会优先在与 </a:t>
            </a:r>
            <a:r>
              <a:rPr lang="en-US" altLang="zh-CN" sz="2800"/>
              <a:t>.cc </a:t>
            </a:r>
            <a:r>
              <a:rPr lang="zh-CN" altLang="en-US" sz="2800"/>
              <a:t>相同的目录下搜索 </a:t>
            </a:r>
            <a:r>
              <a:rPr lang="en-US" altLang="zh-CN" sz="2800"/>
              <a:t>.h </a:t>
            </a:r>
            <a:r>
              <a:rPr lang="zh-CN" altLang="en-US" sz="2800"/>
              <a:t>文件</a:t>
            </a:r>
            <a:endParaRPr lang="en-US" altLang="zh-CN" sz="2800"/>
          </a:p>
          <a:p>
            <a:pPr eaLnBrk="1" hangingPunct="1">
              <a:defRPr/>
            </a:pPr>
            <a:endParaRPr lang="en-US" altLang="zh-CN" sz="2800"/>
          </a:p>
          <a:p>
            <a:pPr eaLnBrk="1" hangingPunct="1">
              <a:defRPr/>
            </a:pPr>
            <a:r>
              <a:rPr lang="zh-CN" altLang="en-US" sz="2800"/>
              <a:t>注意 </a:t>
            </a:r>
            <a:r>
              <a:rPr lang="en-US" altLang="zh-CN" sz="2800"/>
              <a:t>INCPATH += xxx</a:t>
            </a:r>
          </a:p>
          <a:p>
            <a:pPr eaLnBrk="1" hangingPunct="1">
              <a:defRPr/>
            </a:pPr>
            <a:r>
              <a:rPr lang="zh-CN" altLang="en-US" sz="2800"/>
              <a:t>会将 </a:t>
            </a:r>
            <a:r>
              <a:rPr lang="en-US" altLang="zh-CN" sz="2800"/>
              <a:t>INCPATH </a:t>
            </a:r>
            <a:r>
              <a:rPr lang="zh-CN" altLang="en-US" sz="2800"/>
              <a:t>原来的值后面再追加上 </a:t>
            </a:r>
            <a:r>
              <a:rPr lang="en-US" altLang="zh-CN" sz="2800"/>
              <a:t>xxx</a:t>
            </a:r>
          </a:p>
          <a:p>
            <a:pPr eaLnBrk="1" hangingPunct="1">
              <a:defRPr/>
            </a:pPr>
            <a:r>
              <a:rPr lang="zh-CN" altLang="en-US" sz="2800"/>
              <a:t>若这样的顺序不能满足要求，应该避免用 </a:t>
            </a:r>
            <a:r>
              <a:rPr lang="en-US" altLang="zh-CN" sz="2800"/>
              <a:t>+=</a:t>
            </a:r>
            <a:r>
              <a:rPr lang="zh-CN" altLang="en-US" sz="2800"/>
              <a:t>，而是直接用</a:t>
            </a:r>
            <a:r>
              <a:rPr lang="en-US" altLang="zh-CN" sz="2800"/>
              <a:t>INCPATH =</a:t>
            </a:r>
            <a:endParaRPr lang="zh-CN" altLang="en-US" sz="2800"/>
          </a:p>
          <a:p>
            <a:pPr eaLnBrk="1" hangingPunct="1">
              <a:buFont typeface="Wingdings" pitchFamily="2" charset="2"/>
              <a:buNone/>
              <a:defRPr/>
            </a:pPr>
            <a:r>
              <a:rPr lang="en-US" altLang="zh-CN" sz="2800"/>
              <a:t>	</a:t>
            </a:r>
            <a:r>
              <a:rPr lang="zh-CN" altLang="en-US" sz="2800"/>
              <a:t>参见 </a:t>
            </a:r>
            <a:r>
              <a:rPr lang="en-US" altLang="zh-CN" sz="2800"/>
              <a:t>lab4 </a:t>
            </a:r>
            <a:r>
              <a:rPr lang="zh-CN" altLang="en-US" sz="2800"/>
              <a:t>等的 </a:t>
            </a:r>
            <a:r>
              <a:rPr lang="en-US" altLang="zh-CN" sz="2800"/>
              <a:t>Makefile.local	</a:t>
            </a:r>
            <a:endParaRPr lang="en-US" altLang="zh-CN" sz="2800" dirty="0"/>
          </a:p>
        </p:txBody>
      </p:sp>
    </p:spTree>
    <p:extLst>
      <p:ext uri="{BB962C8B-B14F-4D97-AF65-F5344CB8AC3E}">
        <p14:creationId xmlns:p14="http://schemas.microsoft.com/office/powerpoint/2010/main" val="6715584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73733" name="Rectangle 3"/>
          <p:cNvSpPr>
            <a:spLocks noGrp="1" noChangeArrowheads="1"/>
          </p:cNvSpPr>
          <p:nvPr>
            <p:ph type="body" idx="1"/>
          </p:nvPr>
        </p:nvSpPr>
        <p:spPr/>
        <p:txBody>
          <a:bodyPr/>
          <a:lstStyle/>
          <a:p>
            <a:pPr eaLnBrk="1" hangingPunct="1"/>
            <a:r>
              <a:rPr lang="en-US" altLang="zh-CN" sz="2800">
                <a:latin typeface="Baskerville Old Face" pitchFamily="18" charset="0"/>
                <a:ea typeface="宋体" pitchFamily="2" charset="-122"/>
              </a:rPr>
              <a:t>We can test that it works OK as follows:</a:t>
            </a:r>
          </a:p>
          <a:p>
            <a:pPr lvl="1" eaLnBrk="1" hangingPunct="1">
              <a:buFont typeface="Wingdings" pitchFamily="2" charset="2"/>
              <a:buNone/>
            </a:pPr>
            <a:endParaRPr lang="en-US" altLang="zh-CN" sz="2800">
              <a:latin typeface="Comic Sans MS" pitchFamily="66" charset="0"/>
              <a:ea typeface="宋体" pitchFamily="2" charset="-122"/>
            </a:endParaRPr>
          </a:p>
          <a:p>
            <a:pPr lvl="1" eaLnBrk="1" hangingPunct="1">
              <a:buFont typeface="Wingdings" pitchFamily="2" charset="2"/>
              <a:buNone/>
            </a:pPr>
            <a:r>
              <a:rPr lang="en-US" altLang="zh-CN" sz="2800">
                <a:latin typeface="Comic Sans MS" pitchFamily="66" charset="0"/>
                <a:ea typeface="宋体" pitchFamily="2" charset="-122"/>
              </a:rPr>
              <a:t>$ </a:t>
            </a:r>
            <a:r>
              <a:rPr lang="en-US" altLang="zh-CN" sz="2800">
                <a:solidFill>
                  <a:srgbClr val="0070C0"/>
                </a:solidFill>
                <a:latin typeface="Comic Sans MS" pitchFamily="66" charset="0"/>
                <a:ea typeface="宋体" pitchFamily="2" charset="-122"/>
              </a:rPr>
              <a:t>touch ../threads/scheduler.h</a:t>
            </a:r>
          </a:p>
          <a:p>
            <a:pPr lvl="1" eaLnBrk="1" hangingPunct="1">
              <a:buFont typeface="Wingdings" pitchFamily="2" charset="2"/>
              <a:buNone/>
            </a:pPr>
            <a:r>
              <a:rPr lang="en-US" altLang="zh-CN" sz="2800">
                <a:latin typeface="Comic Sans MS" pitchFamily="66" charset="0"/>
                <a:ea typeface="宋体" pitchFamily="2" charset="-122"/>
              </a:rPr>
              <a:t>$ </a:t>
            </a:r>
            <a:r>
              <a:rPr lang="en-US" altLang="zh-CN" sz="2800">
                <a:solidFill>
                  <a:srgbClr val="0070C0"/>
                </a:solidFill>
                <a:latin typeface="Comic Sans MS" pitchFamily="66" charset="0"/>
                <a:ea typeface="宋体" pitchFamily="2" charset="-122"/>
              </a:rPr>
              <a:t>make</a:t>
            </a:r>
          </a:p>
          <a:p>
            <a:pPr lvl="1" eaLnBrk="1" hangingPunct="1">
              <a:buFont typeface="Wingdings" pitchFamily="2" charset="2"/>
              <a:buNone/>
            </a:pPr>
            <a:endParaRPr lang="en-US" altLang="zh-CN" sz="2800" i="1">
              <a:ea typeface="宋体" pitchFamily="2" charset="-122"/>
            </a:endParaRPr>
          </a:p>
          <a:p>
            <a:pPr lvl="1" eaLnBrk="1" hangingPunct="1">
              <a:buFont typeface="Wingdings" pitchFamily="2" charset="2"/>
              <a:buNone/>
            </a:pPr>
            <a:r>
              <a:rPr lang="en-US" altLang="zh-CN" sz="2800" i="1">
                <a:ea typeface="宋体" pitchFamily="2" charset="-122"/>
              </a:rPr>
              <a:t>  make: ‘arch/unknown-i386-linux/bin/nachos’ is up to date.</a:t>
            </a:r>
          </a:p>
          <a:p>
            <a:pPr eaLnBrk="1" hangingPunct="1"/>
            <a:endParaRPr lang="en-US" altLang="zh-CN" sz="2800" i="1">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lang="en-US" altLang="zh-CN" sz="4000">
                <a:ea typeface="宋体" pitchFamily="2" charset="-122"/>
              </a:rPr>
              <a:t>Building a Modified Nachos</a:t>
            </a:r>
          </a:p>
        </p:txBody>
      </p:sp>
      <p:sp>
        <p:nvSpPr>
          <p:cNvPr id="74757" name="Rectangle 3"/>
          <p:cNvSpPr>
            <a:spLocks noGrp="1" noChangeArrowheads="1"/>
          </p:cNvSpPr>
          <p:nvPr>
            <p:ph type="body" idx="1"/>
          </p:nvPr>
        </p:nvSpPr>
        <p:spPr/>
        <p:txBody>
          <a:bodyPr/>
          <a:lstStyle/>
          <a:p>
            <a:pPr eaLnBrk="1" hangingPunct="1">
              <a:lnSpc>
                <a:spcPct val="80000"/>
              </a:lnSpc>
            </a:pPr>
            <a:r>
              <a:rPr lang="en-US" altLang="zh-CN" sz="2200">
                <a:latin typeface="Baskerville Old Face" pitchFamily="18" charset="0"/>
                <a:ea typeface="宋体" pitchFamily="2" charset="-122"/>
              </a:rPr>
              <a:t>If we touch the </a:t>
            </a:r>
            <a:r>
              <a:rPr lang="en-US" altLang="zh-CN" sz="2200">
                <a:latin typeface="Comic Sans MS" pitchFamily="66" charset="0"/>
                <a:ea typeface="宋体" pitchFamily="2" charset="-122"/>
              </a:rPr>
              <a:t>scheduler.h</a:t>
            </a:r>
            <a:r>
              <a:rPr lang="en-US" altLang="zh-CN" sz="2200">
                <a:latin typeface="Baskerville Old Face" pitchFamily="18" charset="0"/>
                <a:ea typeface="宋体" pitchFamily="2" charset="-122"/>
              </a:rPr>
              <a:t> in the current directory </a:t>
            </a:r>
            <a:r>
              <a:rPr lang="en-US" altLang="zh-CN" sz="2200">
                <a:solidFill>
                  <a:srgbClr val="0070C0"/>
                </a:solidFill>
                <a:latin typeface="Comic Sans MS" pitchFamily="66" charset="0"/>
                <a:ea typeface="宋体" pitchFamily="2" charset="-122"/>
              </a:rPr>
              <a:t>../lab2</a:t>
            </a:r>
            <a:r>
              <a:rPr lang="en-US" altLang="zh-CN" sz="2200">
                <a:latin typeface="Baskerville Old Face" pitchFamily="18" charset="0"/>
                <a:ea typeface="宋体" pitchFamily="2" charset="-122"/>
              </a:rPr>
              <a:t>, it will make Nachos recompiled as follows:</a:t>
            </a:r>
          </a:p>
          <a:p>
            <a:pPr lvl="2" eaLnBrk="1" hangingPunct="1">
              <a:lnSpc>
                <a:spcPct val="80000"/>
              </a:lnSpc>
              <a:buFont typeface="Wingdings" pitchFamily="2" charset="2"/>
              <a:buNone/>
            </a:pPr>
            <a:r>
              <a:rPr lang="en-US" altLang="zh-CN">
                <a:latin typeface="Comic Sans MS" pitchFamily="66" charset="0"/>
                <a:ea typeface="宋体" pitchFamily="2" charset="-122"/>
              </a:rPr>
              <a:t>$ </a:t>
            </a:r>
            <a:r>
              <a:rPr lang="en-US" altLang="zh-CN" b="1">
                <a:solidFill>
                  <a:srgbClr val="0070C0"/>
                </a:solidFill>
                <a:latin typeface="Comic Sans MS" pitchFamily="66" charset="0"/>
                <a:ea typeface="宋体" pitchFamily="2" charset="-122"/>
              </a:rPr>
              <a:t>touch scheduler.h</a:t>
            </a:r>
          </a:p>
          <a:p>
            <a:pPr lvl="2" eaLnBrk="1" hangingPunct="1">
              <a:lnSpc>
                <a:spcPct val="80000"/>
              </a:lnSpc>
              <a:buFont typeface="Wingdings" pitchFamily="2" charset="2"/>
              <a:buNone/>
            </a:pPr>
            <a:r>
              <a:rPr lang="en-US" altLang="zh-CN">
                <a:latin typeface="Comic Sans MS" pitchFamily="66" charset="0"/>
                <a:ea typeface="宋体" pitchFamily="2" charset="-122"/>
              </a:rPr>
              <a:t>$ </a:t>
            </a:r>
            <a:r>
              <a:rPr lang="en-US" altLang="zh-CN" b="1">
                <a:solidFill>
                  <a:srgbClr val="0070C0"/>
                </a:solidFill>
                <a:latin typeface="Comic Sans MS" pitchFamily="66" charset="0"/>
                <a:ea typeface="宋体" pitchFamily="2" charset="-122"/>
              </a:rPr>
              <a:t>make</a:t>
            </a:r>
          </a:p>
          <a:p>
            <a:pPr lvl="2" eaLnBrk="1" hangingPunct="1">
              <a:lnSpc>
                <a:spcPct val="80000"/>
              </a:lnSpc>
              <a:buFont typeface="Wingdings" pitchFamily="2" charset="2"/>
              <a:buNone/>
            </a:pPr>
            <a:endParaRPr lang="en-US" altLang="zh-CN" i="1">
              <a:ea typeface="宋体" pitchFamily="2" charset="-122"/>
            </a:endParaRPr>
          </a:p>
          <a:p>
            <a:pPr lvl="2" eaLnBrk="1" hangingPunct="1">
              <a:lnSpc>
                <a:spcPct val="80000"/>
              </a:lnSpc>
              <a:buFont typeface="Wingdings" pitchFamily="2" charset="2"/>
              <a:buNone/>
            </a:pPr>
            <a:r>
              <a:rPr lang="en-US" altLang="zh-CN" sz="1800" i="1">
                <a:ea typeface="宋体" pitchFamily="2" charset="-122"/>
              </a:rPr>
              <a:t>&gt;&gt;&gt; Building dependency file for ../machine/timer.cc &lt;&lt;&lt;</a:t>
            </a:r>
          </a:p>
          <a:p>
            <a:pPr lvl="2" eaLnBrk="1" hangingPunct="1">
              <a:lnSpc>
                <a:spcPct val="80000"/>
              </a:lnSpc>
              <a:buFont typeface="Wingdings" pitchFamily="2" charset="2"/>
              <a:buNone/>
            </a:pPr>
            <a:r>
              <a:rPr lang="en-US" altLang="zh-CN" sz="1800" i="1">
                <a:ea typeface="宋体" pitchFamily="2" charset="-122"/>
              </a:rPr>
              <a:t>...</a:t>
            </a:r>
          </a:p>
          <a:p>
            <a:pPr lvl="2" eaLnBrk="1" hangingPunct="1">
              <a:lnSpc>
                <a:spcPct val="80000"/>
              </a:lnSpc>
              <a:buFont typeface="Wingdings" pitchFamily="2" charset="2"/>
              <a:buNone/>
            </a:pPr>
            <a:r>
              <a:rPr lang="en-US" altLang="zh-CN" sz="1800" i="1">
                <a:ea typeface="宋体" pitchFamily="2" charset="-122"/>
              </a:rPr>
              <a:t>&gt;&gt;&gt; Compiling ../threads/</a:t>
            </a:r>
            <a:r>
              <a:rPr lang="en-US" altLang="zh-CN" sz="1800" b="1" i="1">
                <a:solidFill>
                  <a:srgbClr val="0070C0"/>
                </a:solidFill>
                <a:ea typeface="宋体" pitchFamily="2" charset="-122"/>
              </a:rPr>
              <a:t>main.cc </a:t>
            </a:r>
            <a:r>
              <a:rPr lang="en-US" altLang="zh-CN" sz="1800" i="1">
                <a:ea typeface="宋体" pitchFamily="2" charset="-122"/>
              </a:rPr>
              <a:t>&lt;&lt;&lt;</a:t>
            </a:r>
          </a:p>
          <a:p>
            <a:pPr lvl="2" eaLnBrk="1" hangingPunct="1">
              <a:lnSpc>
                <a:spcPct val="80000"/>
              </a:lnSpc>
              <a:buFont typeface="Wingdings" pitchFamily="2" charset="2"/>
              <a:buNone/>
            </a:pPr>
            <a:r>
              <a:rPr lang="en-US" altLang="zh-CN" sz="1800" i="1">
                <a:ea typeface="宋体" pitchFamily="2" charset="-122"/>
              </a:rPr>
              <a:t>g++ -g -Wall -Wshadow -fwritable-strings -I- -I../lab2 -I../threads</a:t>
            </a:r>
          </a:p>
          <a:p>
            <a:pPr lvl="2" eaLnBrk="1" hangingPunct="1">
              <a:lnSpc>
                <a:spcPct val="80000"/>
              </a:lnSpc>
              <a:buFont typeface="Wingdings" pitchFamily="2" charset="2"/>
              <a:buNone/>
            </a:pPr>
            <a:r>
              <a:rPr lang="en-US" altLang="zh-CN" sz="1800" i="1">
                <a:ea typeface="宋体" pitchFamily="2" charset="-122"/>
              </a:rPr>
              <a:t>-I../machine -DTHREADS -DHOST_i386 -DHOST_LINUX -DCHANGED</a:t>
            </a:r>
          </a:p>
          <a:p>
            <a:pPr lvl="2" eaLnBrk="1" hangingPunct="1">
              <a:lnSpc>
                <a:spcPct val="80000"/>
              </a:lnSpc>
              <a:buFont typeface="Wingdings" pitchFamily="2" charset="2"/>
              <a:buNone/>
            </a:pPr>
            <a:r>
              <a:rPr lang="en-US" altLang="zh-CN" sz="1800" i="1">
                <a:ea typeface="宋体" pitchFamily="2" charset="-122"/>
              </a:rPr>
              <a:t>-c -o arch/unknown-i386-linux/objects/main.o ../threads/main.cc</a:t>
            </a:r>
          </a:p>
          <a:p>
            <a:pPr lvl="2" eaLnBrk="1" hangingPunct="1">
              <a:lnSpc>
                <a:spcPct val="80000"/>
              </a:lnSpc>
              <a:buFont typeface="Wingdings" pitchFamily="2" charset="2"/>
              <a:buNone/>
            </a:pPr>
            <a:r>
              <a:rPr lang="en-US" altLang="zh-CN" sz="1800" i="1">
                <a:ea typeface="宋体" pitchFamily="2" charset="-122"/>
              </a:rPr>
              <a:t>...</a:t>
            </a:r>
          </a:p>
          <a:p>
            <a:pPr lvl="2" eaLnBrk="1" hangingPunct="1">
              <a:lnSpc>
                <a:spcPct val="80000"/>
              </a:lnSpc>
              <a:buFont typeface="Wingdings" pitchFamily="2" charset="2"/>
              <a:buNone/>
            </a:pPr>
            <a:r>
              <a:rPr lang="en-US" altLang="zh-CN" sz="1800" i="1">
                <a:ea typeface="宋体" pitchFamily="2" charset="-122"/>
              </a:rPr>
              <a:t>&gt;&gt;&gt; Linking arch/unknown-i386-linux/bin/nachos &lt;&lt;&lt;</a:t>
            </a:r>
          </a:p>
          <a:p>
            <a:pPr lvl="2" eaLnBrk="1" hangingPunct="1">
              <a:lnSpc>
                <a:spcPct val="80000"/>
              </a:lnSpc>
              <a:buFont typeface="Wingdings" pitchFamily="2" charset="2"/>
              <a:buNone/>
            </a:pPr>
            <a:r>
              <a:rPr lang="en-US" altLang="zh-CN" sz="1800" i="1">
                <a:ea typeface="宋体" pitchFamily="2" charset="-122"/>
              </a:rPr>
              <a:t>g++ arch/unknown-i386-linux/objects/main.o ...........</a:t>
            </a:r>
          </a:p>
          <a:p>
            <a:pPr lvl="2" eaLnBrk="1" hangingPunct="1">
              <a:lnSpc>
                <a:spcPct val="80000"/>
              </a:lnSpc>
              <a:buFont typeface="Wingdings" pitchFamily="2" charset="2"/>
              <a:buNone/>
            </a:pPr>
            <a:r>
              <a:rPr lang="en-US" altLang="zh-CN" sz="1800" i="1">
                <a:ea typeface="宋体" pitchFamily="2" charset="-122"/>
              </a:rPr>
              <a:t>....................</a:t>
            </a:r>
          </a:p>
          <a:p>
            <a:pPr lvl="2" eaLnBrk="1" hangingPunct="1">
              <a:lnSpc>
                <a:spcPct val="80000"/>
              </a:lnSpc>
              <a:buFont typeface="Wingdings" pitchFamily="2" charset="2"/>
              <a:buNone/>
            </a:pPr>
            <a:r>
              <a:rPr lang="en-US" altLang="zh-CN" sz="1800" i="1">
                <a:ea typeface="宋体" pitchFamily="2" charset="-122"/>
              </a:rPr>
              <a:t>ln -sf arch/unknown-i386-linux/bin/nachos nachos</a:t>
            </a:r>
          </a:p>
          <a:p>
            <a:pPr eaLnBrk="1" hangingPunct="1">
              <a:lnSpc>
                <a:spcPct val="80000"/>
              </a:lnSpc>
            </a:pPr>
            <a:endParaRPr lang="en-US" altLang="zh-CN" sz="2200" i="1">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5C747-304C-4C94-BF76-335DCAF89991}"/>
              </a:ext>
            </a:extLst>
          </p:cNvPr>
          <p:cNvSpPr>
            <a:spLocks noGrp="1"/>
          </p:cNvSpPr>
          <p:nvPr>
            <p:ph type="title"/>
          </p:nvPr>
        </p:nvSpPr>
        <p:spPr/>
        <p:txBody>
          <a:bodyPr/>
          <a:lstStyle/>
          <a:p>
            <a:r>
              <a:rPr lang="zh-CN" altLang="en-US"/>
              <a:t>一个示例：</a:t>
            </a:r>
            <a:r>
              <a:rPr lang="en-US" altLang="zh-CN"/>
              <a:t>demo0</a:t>
            </a:r>
            <a:endParaRPr lang="zh-CN" altLang="en-US"/>
          </a:p>
        </p:txBody>
      </p:sp>
      <p:sp>
        <p:nvSpPr>
          <p:cNvPr id="3" name="内容占位符 2">
            <a:extLst>
              <a:ext uri="{FF2B5EF4-FFF2-40B4-BE49-F238E27FC236}">
                <a16:creationId xmlns:a16="http://schemas.microsoft.com/office/drawing/2014/main" id="{2336E9F7-730B-4362-94CA-A376BC997A92}"/>
              </a:ext>
            </a:extLst>
          </p:cNvPr>
          <p:cNvSpPr>
            <a:spLocks noGrp="1"/>
          </p:cNvSpPr>
          <p:nvPr>
            <p:ph idx="1"/>
          </p:nvPr>
        </p:nvSpPr>
        <p:spPr/>
        <p:txBody>
          <a:bodyPr/>
          <a:lstStyle/>
          <a:p>
            <a:r>
              <a:rPr lang="en-US" altLang="zh-CN" sz="2400"/>
              <a:t>Nachos-3.4-UALR-2022</a:t>
            </a:r>
            <a:r>
              <a:rPr lang="zh-CN" altLang="en-US" sz="2400"/>
              <a:t>增加的</a:t>
            </a:r>
            <a:r>
              <a:rPr lang="en-US" altLang="zh-CN" sz="2400"/>
              <a:t>code/demo0</a:t>
            </a:r>
            <a:r>
              <a:rPr lang="zh-CN" altLang="en-US" sz="2400"/>
              <a:t>用于演示如何在新的文件夹内修改一部分</a:t>
            </a:r>
            <a:r>
              <a:rPr lang="en-US" altLang="zh-CN" sz="2400"/>
              <a:t>Nachos</a:t>
            </a:r>
            <a:r>
              <a:rPr lang="zh-CN" altLang="en-US" sz="2400"/>
              <a:t>内核的源代码及</a:t>
            </a:r>
            <a:r>
              <a:rPr lang="en-US" altLang="zh-CN" sz="2400"/>
              <a:t>Makefile</a:t>
            </a:r>
            <a:r>
              <a:rPr lang="zh-CN" altLang="en-US" sz="2400"/>
              <a:t>，而不修改</a:t>
            </a:r>
            <a:r>
              <a:rPr lang="en-US" altLang="zh-CN" sz="2400"/>
              <a:t>Nachos</a:t>
            </a:r>
            <a:r>
              <a:rPr lang="zh-CN" altLang="en-US" sz="2400"/>
              <a:t>原来的代码</a:t>
            </a:r>
            <a:endParaRPr lang="en-US" altLang="zh-CN" sz="2400"/>
          </a:p>
          <a:p>
            <a:r>
              <a:rPr lang="en-US" altLang="zh-CN" sz="2400"/>
              <a:t>code/demo0</a:t>
            </a:r>
            <a:r>
              <a:rPr lang="zh-CN" altLang="en-US" sz="2400"/>
              <a:t>对原</a:t>
            </a:r>
            <a:r>
              <a:rPr lang="en-US" altLang="zh-CN" sz="2400"/>
              <a:t>Nachos</a:t>
            </a:r>
            <a:r>
              <a:rPr lang="zh-CN" altLang="en-US" sz="2400"/>
              <a:t>做了如下修改：</a:t>
            </a:r>
            <a:endParaRPr lang="en-US" altLang="zh-CN" sz="2400"/>
          </a:p>
          <a:p>
            <a:pPr lvl="1"/>
            <a:r>
              <a:rPr lang="zh-CN" altLang="en-US" sz="2400"/>
              <a:t>对</a:t>
            </a:r>
            <a:r>
              <a:rPr lang="en-US" altLang="zh-CN" sz="2400"/>
              <a:t>Thread</a:t>
            </a:r>
            <a:r>
              <a:rPr lang="zh-CN" altLang="en-US" sz="2400"/>
              <a:t>类增加</a:t>
            </a:r>
            <a:r>
              <a:rPr lang="en-US" altLang="zh-CN" sz="2400"/>
              <a:t>Println</a:t>
            </a:r>
            <a:r>
              <a:rPr lang="zh-CN" altLang="en-US" sz="2400"/>
              <a:t>方法，功能为打印线程名并回车</a:t>
            </a:r>
            <a:r>
              <a:rPr lang="en-US" altLang="zh-CN" sz="2400"/>
              <a:t>(Thread</a:t>
            </a:r>
            <a:r>
              <a:rPr lang="zh-CN" altLang="en-US" sz="2400"/>
              <a:t>类原有</a:t>
            </a:r>
            <a:r>
              <a:rPr lang="en-US" altLang="zh-CN" sz="2400"/>
              <a:t>Print</a:t>
            </a:r>
            <a:r>
              <a:rPr lang="zh-CN" altLang="en-US" sz="2400"/>
              <a:t>方法，功能为打印线程名但无回车</a:t>
            </a:r>
            <a:r>
              <a:rPr lang="en-US" altLang="zh-CN" sz="2400"/>
              <a:t>)</a:t>
            </a:r>
            <a:r>
              <a:rPr lang="zh-CN" altLang="en-US" sz="2400"/>
              <a:t>。为此修改了</a:t>
            </a:r>
            <a:r>
              <a:rPr lang="en-US" altLang="zh-CN" sz="2400"/>
              <a:t>thread.h</a:t>
            </a:r>
            <a:r>
              <a:rPr lang="zh-CN" altLang="en-US" sz="2400"/>
              <a:t>和</a:t>
            </a:r>
            <a:r>
              <a:rPr lang="en-US" altLang="zh-CN" sz="2400"/>
              <a:t>thread.cc</a:t>
            </a:r>
            <a:r>
              <a:rPr lang="zh-CN" altLang="en-US" sz="2400"/>
              <a:t>两个文件</a:t>
            </a:r>
            <a:endParaRPr lang="en-US" altLang="zh-CN" sz="2400"/>
          </a:p>
          <a:p>
            <a:pPr lvl="1"/>
            <a:r>
              <a:rPr lang="zh-CN" altLang="en-US" sz="2400"/>
              <a:t>修改了</a:t>
            </a:r>
            <a:r>
              <a:rPr lang="en-US" altLang="zh-CN" sz="2400"/>
              <a:t>threadtest.cc</a:t>
            </a:r>
            <a:r>
              <a:rPr lang="zh-CN" altLang="en-US" sz="2400"/>
              <a:t>中的</a:t>
            </a:r>
            <a:r>
              <a:rPr lang="en-US" altLang="zh-CN" sz="2400"/>
              <a:t>ThreadTest()</a:t>
            </a:r>
            <a:r>
              <a:rPr lang="zh-CN" altLang="en-US" sz="2400"/>
              <a:t>函数。修改后的</a:t>
            </a:r>
            <a:r>
              <a:rPr lang="en-US" altLang="zh-CN" sz="2400"/>
              <a:t>ThreadTest()</a:t>
            </a:r>
            <a:r>
              <a:rPr lang="zh-CN" altLang="en-US" sz="2400"/>
              <a:t>会</a:t>
            </a:r>
            <a:r>
              <a:rPr lang="en-US" altLang="zh-CN" sz="2400"/>
              <a:t>Fork</a:t>
            </a:r>
            <a:r>
              <a:rPr lang="zh-CN" altLang="en-US" sz="2400"/>
              <a:t>两个线程</a:t>
            </a:r>
            <a:r>
              <a:rPr lang="en-US" altLang="zh-CN" sz="2400"/>
              <a:t>(</a:t>
            </a:r>
            <a:r>
              <a:rPr lang="zh-CN" altLang="en-US" sz="2400"/>
              <a:t>加上</a:t>
            </a:r>
            <a:r>
              <a:rPr lang="en-US" altLang="zh-CN" sz="2400"/>
              <a:t>Nachos</a:t>
            </a:r>
            <a:r>
              <a:rPr lang="zh-CN" altLang="en-US" sz="2400"/>
              <a:t>原有的默认线程共</a:t>
            </a:r>
            <a:r>
              <a:rPr lang="en-US" altLang="zh-CN" sz="2400"/>
              <a:t>3</a:t>
            </a:r>
            <a:r>
              <a:rPr lang="zh-CN" altLang="en-US" sz="2400"/>
              <a:t>个线程</a:t>
            </a:r>
            <a:r>
              <a:rPr lang="en-US" altLang="zh-CN" sz="2400"/>
              <a:t>)</a:t>
            </a:r>
            <a:r>
              <a:rPr lang="zh-CN" altLang="en-US" sz="2400"/>
              <a:t>，调用</a:t>
            </a:r>
            <a:r>
              <a:rPr lang="en-US" altLang="zh-CN" sz="2400"/>
              <a:t>Println</a:t>
            </a:r>
            <a:r>
              <a:rPr lang="zh-CN" altLang="en-US" sz="2400"/>
              <a:t>方法打印线程名，并在</a:t>
            </a:r>
            <a:r>
              <a:rPr lang="en-US" altLang="zh-CN" sz="2400"/>
              <a:t>Nachos</a:t>
            </a:r>
            <a:r>
              <a:rPr lang="zh-CN" altLang="en-US" sz="2400"/>
              <a:t>的默认线程调度算法下按指定顺序执行</a:t>
            </a:r>
            <a:endParaRPr lang="en-US" altLang="zh-CN" sz="2400"/>
          </a:p>
          <a:p>
            <a:pPr lvl="1"/>
            <a:r>
              <a:rPr lang="zh-CN" altLang="en-US" sz="2400"/>
              <a:t>在</a:t>
            </a:r>
            <a:r>
              <a:rPr lang="en-US" altLang="zh-CN" sz="2400"/>
              <a:t>Makefile.local</a:t>
            </a:r>
            <a:r>
              <a:rPr lang="zh-CN" altLang="en-US" sz="2400"/>
              <a:t>中的</a:t>
            </a:r>
            <a:r>
              <a:rPr lang="en-US" altLang="zh-CN" sz="2400"/>
              <a:t>INCPATH</a:t>
            </a:r>
            <a:r>
              <a:rPr lang="zh-CN" altLang="en-US" sz="2400"/>
              <a:t>中增加</a:t>
            </a:r>
            <a:r>
              <a:rPr lang="en-US" altLang="zh-CN" sz="2400" b="1">
                <a:solidFill>
                  <a:srgbClr val="0070C0"/>
                </a:solidFill>
              </a:rPr>
              <a:t>-I-</a:t>
            </a:r>
            <a:r>
              <a:rPr lang="zh-CN" altLang="en-US" sz="2400"/>
              <a:t>选项，实现前面所述的“</a:t>
            </a:r>
            <a:r>
              <a:rPr lang="zh-CN" altLang="en-US" sz="2400" b="1">
                <a:solidFill>
                  <a:srgbClr val="0070C0"/>
                </a:solidFill>
              </a:rPr>
              <a:t>方法</a:t>
            </a:r>
            <a:r>
              <a:rPr lang="en-US" altLang="zh-CN" sz="2400" b="1">
                <a:solidFill>
                  <a:srgbClr val="0070C0"/>
                </a:solidFill>
              </a:rPr>
              <a:t>2</a:t>
            </a:r>
            <a:r>
              <a:rPr lang="zh-CN" altLang="en-US" sz="2400"/>
              <a:t>”</a:t>
            </a:r>
            <a:r>
              <a:rPr lang="en-US" altLang="zh-CN" sz="2400"/>
              <a:t> </a:t>
            </a:r>
            <a:endParaRPr lang="zh-CN" altLang="en-US" sz="2400"/>
          </a:p>
        </p:txBody>
      </p:sp>
    </p:spTree>
    <p:extLst>
      <p:ext uri="{BB962C8B-B14F-4D97-AF65-F5344CB8AC3E}">
        <p14:creationId xmlns:p14="http://schemas.microsoft.com/office/powerpoint/2010/main" val="1650365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3317" name="Rectangle 3"/>
          <p:cNvSpPr>
            <a:spLocks noGrp="1" noChangeArrowheads="1"/>
          </p:cNvSpPr>
          <p:nvPr>
            <p:ph type="body" idx="1"/>
          </p:nvPr>
        </p:nvSpPr>
        <p:spPr>
          <a:xfrm>
            <a:off x="609601" y="979486"/>
            <a:ext cx="10972799" cy="4626984"/>
          </a:xfrm>
        </p:spPr>
        <p:txBody>
          <a:bodyPr/>
          <a:lstStyle/>
          <a:p>
            <a:pPr eaLnBrk="1" hangingPunct="1"/>
            <a:r>
              <a:rPr lang="en-US" altLang="zh-CN" sz="3400"/>
              <a:t>gcc</a:t>
            </a:r>
            <a:r>
              <a:rPr lang="zh-CN" altLang="en-US" sz="3200"/>
              <a:t>的执行过程</a:t>
            </a:r>
          </a:p>
          <a:p>
            <a:pPr eaLnBrk="1" hangingPunct="1"/>
            <a:endParaRPr lang="en-US" altLang="zh-CN" sz="2400"/>
          </a:p>
        </p:txBody>
      </p:sp>
      <p:sp>
        <p:nvSpPr>
          <p:cNvPr id="13318" name="AutoShape 4"/>
          <p:cNvSpPr>
            <a:spLocks noChangeArrowheads="1"/>
          </p:cNvSpPr>
          <p:nvPr/>
        </p:nvSpPr>
        <p:spPr bwMode="auto">
          <a:xfrm>
            <a:off x="2640014" y="1773238"/>
            <a:ext cx="1512887" cy="792162"/>
          </a:xfrm>
          <a:prstGeom prst="foldedCorner">
            <a:avLst>
              <a:gd name="adj" fmla="val 17634"/>
            </a:avLst>
          </a:prstGeom>
          <a:solidFill>
            <a:srgbClr val="FFD889"/>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源代码文件</a:t>
            </a:r>
          </a:p>
          <a:p>
            <a:pPr algn="ctr" eaLnBrk="1" hangingPunct="1">
              <a:spcBef>
                <a:spcPct val="0"/>
              </a:spcBef>
              <a:buClrTx/>
              <a:buSzTx/>
              <a:buFontTx/>
              <a:buNone/>
            </a:pPr>
            <a:r>
              <a:rPr lang="en-US" altLang="zh-CN" sz="1800" i="0">
                <a:ea typeface="楷体_GB2312" pitchFamily="49" charset="-122"/>
              </a:rPr>
              <a:t>xxx.c</a:t>
            </a:r>
          </a:p>
        </p:txBody>
      </p:sp>
      <p:sp>
        <p:nvSpPr>
          <p:cNvPr id="13319" name="Oval 6"/>
          <p:cNvSpPr>
            <a:spLocks noChangeArrowheads="1"/>
          </p:cNvSpPr>
          <p:nvPr/>
        </p:nvSpPr>
        <p:spPr bwMode="auto">
          <a:xfrm>
            <a:off x="3216276" y="2924176"/>
            <a:ext cx="1438275" cy="722313"/>
          </a:xfrm>
          <a:prstGeom prst="ellipse">
            <a:avLst/>
          </a:prstGeom>
          <a:solidFill>
            <a:srgbClr val="C2E6BC"/>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a:solidFill>
                  <a:srgbClr val="CC0000"/>
                </a:solidFill>
                <a:latin typeface="Comic Sans MS" pitchFamily="66" charset="0"/>
                <a:ea typeface="楷体_GB2312" pitchFamily="49" charset="-122"/>
              </a:rPr>
              <a:t>预处理</a:t>
            </a:r>
            <a:r>
              <a:rPr lang="zh-CN" altLang="en-US" sz="1800">
                <a:solidFill>
                  <a:srgbClr val="CC0000"/>
                </a:solidFill>
                <a:latin typeface="Comic Sans MS" pitchFamily="66" charset="0"/>
              </a:rPr>
              <a:t> </a:t>
            </a:r>
            <a:r>
              <a:rPr lang="en-US" altLang="zh-CN" sz="1800">
                <a:solidFill>
                  <a:srgbClr val="CC0000"/>
                </a:solidFill>
                <a:latin typeface="Comic Sans MS" pitchFamily="66" charset="0"/>
              </a:rPr>
              <a:t>cpp</a:t>
            </a:r>
          </a:p>
        </p:txBody>
      </p:sp>
      <p:sp>
        <p:nvSpPr>
          <p:cNvPr id="13320" name="Oval 7"/>
          <p:cNvSpPr>
            <a:spLocks noChangeArrowheads="1"/>
          </p:cNvSpPr>
          <p:nvPr/>
        </p:nvSpPr>
        <p:spPr bwMode="auto">
          <a:xfrm>
            <a:off x="2279651" y="4005264"/>
            <a:ext cx="2016125" cy="720725"/>
          </a:xfrm>
          <a:prstGeom prst="ellipse">
            <a:avLst/>
          </a:prstGeom>
          <a:solidFill>
            <a:srgbClr val="C2E6BC"/>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a:solidFill>
                  <a:srgbClr val="CC0000"/>
                </a:solidFill>
                <a:latin typeface="Comic Sans MS" pitchFamily="66" charset="0"/>
                <a:ea typeface="楷体_GB2312" pitchFamily="49" charset="-122"/>
              </a:rPr>
              <a:t>编译</a:t>
            </a:r>
            <a:r>
              <a:rPr lang="zh-CN" altLang="en-US" sz="1800">
                <a:solidFill>
                  <a:srgbClr val="CC0000"/>
                </a:solidFill>
                <a:latin typeface="Comic Sans MS" pitchFamily="66" charset="0"/>
              </a:rPr>
              <a:t> </a:t>
            </a:r>
            <a:r>
              <a:rPr lang="en-US" altLang="zh-CN" sz="1800">
                <a:solidFill>
                  <a:srgbClr val="CC0000"/>
                </a:solidFill>
                <a:latin typeface="Comic Sans MS" pitchFamily="66" charset="0"/>
              </a:rPr>
              <a:t>cc1/cc1plus</a:t>
            </a:r>
          </a:p>
        </p:txBody>
      </p:sp>
      <p:sp>
        <p:nvSpPr>
          <p:cNvPr id="13321" name="AutoShape 8"/>
          <p:cNvSpPr>
            <a:spLocks noChangeArrowheads="1"/>
          </p:cNvSpPr>
          <p:nvPr/>
        </p:nvSpPr>
        <p:spPr bwMode="auto">
          <a:xfrm>
            <a:off x="3000375" y="5157788"/>
            <a:ext cx="1582738" cy="863600"/>
          </a:xfrm>
          <a:prstGeom prst="foldedCorner">
            <a:avLst>
              <a:gd name="adj" fmla="val 17634"/>
            </a:avLst>
          </a:prstGeom>
          <a:solidFill>
            <a:srgbClr val="FFB829"/>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目标文件</a:t>
            </a:r>
          </a:p>
          <a:p>
            <a:pPr algn="ctr" eaLnBrk="1" hangingPunct="1">
              <a:spcBef>
                <a:spcPct val="0"/>
              </a:spcBef>
              <a:buClrTx/>
              <a:buSzTx/>
              <a:buFontTx/>
              <a:buNone/>
            </a:pPr>
            <a:r>
              <a:rPr lang="en-US" altLang="zh-CN" sz="1800" i="0">
                <a:ea typeface="楷体_GB2312" pitchFamily="49" charset="-122"/>
              </a:rPr>
              <a:t>xxx.o</a:t>
            </a:r>
          </a:p>
        </p:txBody>
      </p:sp>
      <p:sp>
        <p:nvSpPr>
          <p:cNvPr id="13322" name="AutoShape 9"/>
          <p:cNvSpPr>
            <a:spLocks noChangeArrowheads="1"/>
          </p:cNvSpPr>
          <p:nvPr/>
        </p:nvSpPr>
        <p:spPr bwMode="auto">
          <a:xfrm>
            <a:off x="6024563" y="1557338"/>
            <a:ext cx="1657350" cy="863600"/>
          </a:xfrm>
          <a:prstGeom prst="foldedCorner">
            <a:avLst>
              <a:gd name="adj" fmla="val 17634"/>
            </a:avLst>
          </a:prstGeom>
          <a:solidFill>
            <a:srgbClr val="FFD889"/>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汇编语言文件</a:t>
            </a:r>
          </a:p>
          <a:p>
            <a:pPr algn="ctr" eaLnBrk="1" hangingPunct="1">
              <a:spcBef>
                <a:spcPct val="0"/>
              </a:spcBef>
              <a:buClrTx/>
              <a:buSzTx/>
              <a:buFontTx/>
              <a:buNone/>
            </a:pPr>
            <a:r>
              <a:rPr lang="en-US" altLang="zh-CN" sz="1800" i="0">
                <a:ea typeface="楷体_GB2312" pitchFamily="49" charset="-122"/>
              </a:rPr>
              <a:t>yyy.s</a:t>
            </a:r>
          </a:p>
        </p:txBody>
      </p:sp>
      <p:sp>
        <p:nvSpPr>
          <p:cNvPr id="13323" name="Oval 10"/>
          <p:cNvSpPr>
            <a:spLocks noChangeArrowheads="1"/>
          </p:cNvSpPr>
          <p:nvPr/>
        </p:nvSpPr>
        <p:spPr bwMode="auto">
          <a:xfrm>
            <a:off x="7032626" y="2852738"/>
            <a:ext cx="1439863" cy="793750"/>
          </a:xfrm>
          <a:prstGeom prst="ellipse">
            <a:avLst/>
          </a:prstGeom>
          <a:solidFill>
            <a:srgbClr val="C2E6BC"/>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a:solidFill>
                  <a:srgbClr val="CC0000"/>
                </a:solidFill>
                <a:latin typeface="Comic Sans MS" pitchFamily="66" charset="0"/>
                <a:ea typeface="楷体_GB2312" pitchFamily="49" charset="-122"/>
              </a:rPr>
              <a:t>汇编</a:t>
            </a:r>
            <a:r>
              <a:rPr lang="en-US" altLang="zh-CN" sz="1800">
                <a:solidFill>
                  <a:srgbClr val="CC0000"/>
                </a:solidFill>
                <a:latin typeface="Comic Sans MS" pitchFamily="66" charset="0"/>
              </a:rPr>
              <a:t>as</a:t>
            </a:r>
          </a:p>
        </p:txBody>
      </p:sp>
      <p:sp>
        <p:nvSpPr>
          <p:cNvPr id="13324" name="AutoShape 11"/>
          <p:cNvSpPr>
            <a:spLocks noChangeArrowheads="1"/>
          </p:cNvSpPr>
          <p:nvPr/>
        </p:nvSpPr>
        <p:spPr bwMode="auto">
          <a:xfrm>
            <a:off x="5519738" y="3860801"/>
            <a:ext cx="1439862" cy="792163"/>
          </a:xfrm>
          <a:prstGeom prst="foldedCorner">
            <a:avLst>
              <a:gd name="adj" fmla="val 17634"/>
            </a:avLst>
          </a:prstGeom>
          <a:solidFill>
            <a:srgbClr val="FFB829"/>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目标文件</a:t>
            </a:r>
          </a:p>
          <a:p>
            <a:pPr algn="ctr" eaLnBrk="1" hangingPunct="1">
              <a:spcBef>
                <a:spcPct val="0"/>
              </a:spcBef>
              <a:buClrTx/>
              <a:buSzTx/>
              <a:buFontTx/>
              <a:buNone/>
            </a:pPr>
            <a:r>
              <a:rPr lang="en-US" altLang="zh-CN" sz="1800" i="0">
                <a:ea typeface="楷体_GB2312" pitchFamily="49" charset="-122"/>
              </a:rPr>
              <a:t>yyy.o</a:t>
            </a:r>
          </a:p>
        </p:txBody>
      </p:sp>
      <p:sp>
        <p:nvSpPr>
          <p:cNvPr id="13325" name="Oval 12"/>
          <p:cNvSpPr>
            <a:spLocks noChangeArrowheads="1"/>
          </p:cNvSpPr>
          <p:nvPr/>
        </p:nvSpPr>
        <p:spPr bwMode="auto">
          <a:xfrm>
            <a:off x="5880100" y="5516564"/>
            <a:ext cx="1150938" cy="649287"/>
          </a:xfrm>
          <a:prstGeom prst="ellipse">
            <a:avLst/>
          </a:prstGeom>
          <a:solidFill>
            <a:srgbClr val="C2E6BC"/>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a:solidFill>
                  <a:srgbClr val="CC0000"/>
                </a:solidFill>
                <a:latin typeface="Comic Sans MS" pitchFamily="66" charset="0"/>
                <a:ea typeface="楷体_GB2312" pitchFamily="49" charset="-122"/>
              </a:rPr>
              <a:t>链接</a:t>
            </a:r>
            <a:r>
              <a:rPr lang="en-US" altLang="zh-CN" sz="1800">
                <a:solidFill>
                  <a:srgbClr val="CC0000"/>
                </a:solidFill>
                <a:latin typeface="Comic Sans MS" pitchFamily="66" charset="0"/>
              </a:rPr>
              <a:t>ld</a:t>
            </a:r>
          </a:p>
        </p:txBody>
      </p:sp>
      <p:sp>
        <p:nvSpPr>
          <p:cNvPr id="13326" name="AutoShape 13"/>
          <p:cNvSpPr>
            <a:spLocks noChangeArrowheads="1"/>
          </p:cNvSpPr>
          <p:nvPr/>
        </p:nvSpPr>
        <p:spPr bwMode="auto">
          <a:xfrm>
            <a:off x="8040689" y="5157789"/>
            <a:ext cx="1368425" cy="720725"/>
          </a:xfrm>
          <a:prstGeom prst="foldedCorner">
            <a:avLst>
              <a:gd name="adj" fmla="val 17634"/>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zh-CN" altLang="en-US" sz="1800" i="0">
                <a:ea typeface="楷体_GB2312" pitchFamily="49" charset="-122"/>
              </a:rPr>
              <a:t>可执行文件</a:t>
            </a:r>
          </a:p>
          <a:p>
            <a:pPr algn="ctr" eaLnBrk="1" hangingPunct="1">
              <a:spcBef>
                <a:spcPct val="0"/>
              </a:spcBef>
              <a:buClrTx/>
              <a:buSzTx/>
              <a:buFontTx/>
              <a:buNone/>
            </a:pPr>
            <a:r>
              <a:rPr lang="en-US" altLang="zh-CN" sz="1800" i="0">
                <a:ea typeface="楷体_GB2312" pitchFamily="49" charset="-122"/>
              </a:rPr>
              <a:t>yyy</a:t>
            </a:r>
          </a:p>
        </p:txBody>
      </p:sp>
      <p:sp>
        <p:nvSpPr>
          <p:cNvPr id="13327" name="Line 15"/>
          <p:cNvSpPr>
            <a:spLocks noChangeShapeType="1"/>
          </p:cNvSpPr>
          <p:nvPr/>
        </p:nvSpPr>
        <p:spPr bwMode="auto">
          <a:xfrm>
            <a:off x="3000375" y="2636838"/>
            <a:ext cx="431800" cy="14446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8" name="Line 16"/>
          <p:cNvSpPr>
            <a:spLocks noChangeShapeType="1"/>
          </p:cNvSpPr>
          <p:nvPr/>
        </p:nvSpPr>
        <p:spPr bwMode="auto">
          <a:xfrm>
            <a:off x="3432175" y="4797426"/>
            <a:ext cx="287338" cy="28892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9" name="Line 17"/>
          <p:cNvSpPr>
            <a:spLocks noChangeShapeType="1"/>
          </p:cNvSpPr>
          <p:nvPr/>
        </p:nvSpPr>
        <p:spPr bwMode="auto">
          <a:xfrm>
            <a:off x="7824788" y="2276476"/>
            <a:ext cx="215900" cy="360363"/>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0" name="Line 18"/>
          <p:cNvSpPr>
            <a:spLocks noChangeShapeType="1"/>
          </p:cNvSpPr>
          <p:nvPr/>
        </p:nvSpPr>
        <p:spPr bwMode="auto">
          <a:xfrm flipH="1">
            <a:off x="3143250" y="3644900"/>
            <a:ext cx="215900" cy="2159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1" name="Line 19"/>
          <p:cNvSpPr>
            <a:spLocks noChangeShapeType="1"/>
          </p:cNvSpPr>
          <p:nvPr/>
        </p:nvSpPr>
        <p:spPr bwMode="auto">
          <a:xfrm flipH="1">
            <a:off x="7104064" y="3644901"/>
            <a:ext cx="288925" cy="28892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2" name="Line 20"/>
          <p:cNvSpPr>
            <a:spLocks noChangeShapeType="1"/>
          </p:cNvSpPr>
          <p:nvPr/>
        </p:nvSpPr>
        <p:spPr bwMode="auto">
          <a:xfrm>
            <a:off x="6313489" y="4724401"/>
            <a:ext cx="142875" cy="50482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3" name="Line 21"/>
          <p:cNvSpPr>
            <a:spLocks noChangeShapeType="1"/>
          </p:cNvSpPr>
          <p:nvPr/>
        </p:nvSpPr>
        <p:spPr bwMode="auto">
          <a:xfrm>
            <a:off x="4872039" y="5516563"/>
            <a:ext cx="719137" cy="14446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4" name="Line 22"/>
          <p:cNvSpPr>
            <a:spLocks noChangeShapeType="1"/>
          </p:cNvSpPr>
          <p:nvPr/>
        </p:nvSpPr>
        <p:spPr bwMode="auto">
          <a:xfrm flipV="1">
            <a:off x="7248525" y="5589589"/>
            <a:ext cx="647700" cy="287337"/>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5" name="Line 23"/>
          <p:cNvSpPr>
            <a:spLocks noChangeShapeType="1"/>
          </p:cNvSpPr>
          <p:nvPr/>
        </p:nvSpPr>
        <p:spPr bwMode="auto">
          <a:xfrm flipV="1">
            <a:off x="4511676" y="2708276"/>
            <a:ext cx="1223963" cy="1368425"/>
          </a:xfrm>
          <a:prstGeom prst="line">
            <a:avLst/>
          </a:prstGeom>
          <a:noFill/>
          <a:ln w="38100">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24981-DA2C-41A4-9943-283C409F9B86}"/>
              </a:ext>
            </a:extLst>
          </p:cNvPr>
          <p:cNvSpPr>
            <a:spLocks noGrp="1"/>
          </p:cNvSpPr>
          <p:nvPr>
            <p:ph type="title"/>
          </p:nvPr>
        </p:nvSpPr>
        <p:spPr/>
        <p:txBody>
          <a:bodyPr/>
          <a:lstStyle/>
          <a:p>
            <a:r>
              <a:rPr lang="en-US" altLang="zh-CN"/>
              <a:t>demo0</a:t>
            </a:r>
            <a:r>
              <a:rPr lang="zh-CN" altLang="en-US"/>
              <a:t>的创建步骤</a:t>
            </a:r>
            <a:r>
              <a:rPr lang="en-US" altLang="zh-CN"/>
              <a:t>-1</a:t>
            </a:r>
            <a:endParaRPr lang="zh-CN" altLang="en-US"/>
          </a:p>
        </p:txBody>
      </p:sp>
      <p:sp>
        <p:nvSpPr>
          <p:cNvPr id="3" name="内容占位符 2">
            <a:extLst>
              <a:ext uri="{FF2B5EF4-FFF2-40B4-BE49-F238E27FC236}">
                <a16:creationId xmlns:a16="http://schemas.microsoft.com/office/drawing/2014/main" id="{8E139FA9-EECD-458B-B287-53D7D2C883B6}"/>
              </a:ext>
            </a:extLst>
          </p:cNvPr>
          <p:cNvSpPr>
            <a:spLocks noGrp="1"/>
          </p:cNvSpPr>
          <p:nvPr>
            <p:ph idx="1"/>
          </p:nvPr>
        </p:nvSpPr>
        <p:spPr/>
        <p:txBody>
          <a:bodyPr/>
          <a:lstStyle/>
          <a:p>
            <a:r>
              <a:rPr lang="en-US" altLang="zh-CN" sz="2400"/>
              <a:t>1. code</a:t>
            </a:r>
            <a:r>
              <a:rPr lang="zh-CN" altLang="en-US" sz="2400"/>
              <a:t>下新建</a:t>
            </a:r>
            <a:r>
              <a:rPr lang="en-US" altLang="zh-CN" sz="2400"/>
              <a:t>demo0</a:t>
            </a:r>
            <a:r>
              <a:rPr lang="zh-CN" altLang="en-US" sz="2400"/>
              <a:t>目录：</a:t>
            </a:r>
            <a:r>
              <a:rPr lang="en-US" altLang="zh-CN" sz="2400"/>
              <a:t>mkdir demo0</a:t>
            </a:r>
          </a:p>
          <a:p>
            <a:r>
              <a:rPr lang="en-US" altLang="zh-CN" sz="2400"/>
              <a:t>2. </a:t>
            </a:r>
            <a:r>
              <a:rPr lang="zh-CN" altLang="en-US" sz="2400"/>
              <a:t>拷贝</a:t>
            </a:r>
            <a:r>
              <a:rPr lang="en-US" altLang="zh-CN" sz="2400"/>
              <a:t>threads</a:t>
            </a:r>
            <a:r>
              <a:rPr lang="zh-CN" altLang="en-US" sz="2400"/>
              <a:t>目录下的</a:t>
            </a:r>
            <a:r>
              <a:rPr lang="en-US" altLang="zh-CN" sz="2400"/>
              <a:t>thread.h, thread.cc, Makefile.local</a:t>
            </a:r>
            <a:r>
              <a:rPr lang="zh-CN" altLang="en-US" sz="2400"/>
              <a:t>以及</a:t>
            </a:r>
            <a:r>
              <a:rPr lang="en-US" altLang="zh-CN" sz="2400"/>
              <a:t>arch</a:t>
            </a:r>
            <a:r>
              <a:rPr lang="zh-CN" altLang="en-US" sz="2400"/>
              <a:t>空目录</a:t>
            </a:r>
            <a:r>
              <a:rPr lang="en-US" altLang="zh-CN" sz="2400"/>
              <a:t>(</a:t>
            </a:r>
            <a:r>
              <a:rPr lang="zh-CN" altLang="en-US" sz="2400"/>
              <a:t>含子目录</a:t>
            </a:r>
            <a:r>
              <a:rPr lang="en-US" altLang="zh-CN" sz="2400"/>
              <a:t>)</a:t>
            </a:r>
            <a:r>
              <a:rPr lang="zh-CN" altLang="en-US" sz="2400"/>
              <a:t>到</a:t>
            </a:r>
            <a:r>
              <a:rPr lang="en-US" altLang="zh-CN" sz="2400"/>
              <a:t>demo0</a:t>
            </a:r>
          </a:p>
          <a:p>
            <a:r>
              <a:rPr lang="en-US" altLang="zh-CN" sz="2400"/>
              <a:t>3. </a:t>
            </a:r>
            <a:r>
              <a:rPr lang="zh-CN" altLang="en-US" sz="2400"/>
              <a:t>将</a:t>
            </a:r>
            <a:r>
              <a:rPr lang="en-US" altLang="zh-CN" sz="2400"/>
              <a:t>code/demo0</a:t>
            </a:r>
            <a:r>
              <a:rPr lang="zh-CN" altLang="en-US" sz="2400"/>
              <a:t>中</a:t>
            </a:r>
            <a:r>
              <a:rPr lang="en-US" altLang="zh-CN" sz="2400"/>
              <a:t>(</a:t>
            </a:r>
            <a:r>
              <a:rPr lang="zh-CN" altLang="en-US" sz="2400"/>
              <a:t>下同</a:t>
            </a:r>
            <a:r>
              <a:rPr lang="en-US" altLang="zh-CN" sz="2400"/>
              <a:t>)</a:t>
            </a:r>
            <a:r>
              <a:rPr lang="zh-CN" altLang="en-US" sz="2400"/>
              <a:t>的</a:t>
            </a:r>
            <a:r>
              <a:rPr lang="en-US" altLang="zh-CN" sz="2400"/>
              <a:t>Makefile.local</a:t>
            </a:r>
            <a:r>
              <a:rPr lang="zh-CN" altLang="en-US" sz="2400"/>
              <a:t>中下面的行：</a:t>
            </a:r>
            <a:endParaRPr lang="en-US" altLang="zh-CN" sz="2400"/>
          </a:p>
          <a:p>
            <a:pPr lvl="1"/>
            <a:r>
              <a:rPr lang="en-US" altLang="zh-CN" sz="2400"/>
              <a:t>INCPATH += -I../threads -I../machine</a:t>
            </a:r>
          </a:p>
          <a:p>
            <a:pPr lvl="1"/>
            <a:r>
              <a:rPr lang="zh-CN" altLang="en-US" sz="2400"/>
              <a:t>改为：</a:t>
            </a:r>
            <a:endParaRPr lang="en-US" altLang="zh-CN" sz="2400"/>
          </a:p>
          <a:p>
            <a:pPr lvl="1"/>
            <a:r>
              <a:rPr lang="en-US" altLang="zh-CN" sz="2400"/>
              <a:t>INCPATH += </a:t>
            </a:r>
            <a:r>
              <a:rPr lang="en-US" altLang="zh-CN" sz="2400" b="1">
                <a:solidFill>
                  <a:srgbClr val="0070C0"/>
                </a:solidFill>
              </a:rPr>
              <a:t>-I- -I../demo0 </a:t>
            </a:r>
            <a:r>
              <a:rPr lang="en-US" altLang="zh-CN" sz="2400"/>
              <a:t>-I../threads -I../machine</a:t>
            </a:r>
          </a:p>
          <a:p>
            <a:r>
              <a:rPr lang="en-US" altLang="zh-CN" sz="2400"/>
              <a:t>4. </a:t>
            </a:r>
            <a:r>
              <a:rPr lang="zh-CN" altLang="en-US" sz="2400"/>
              <a:t>在</a:t>
            </a:r>
            <a:r>
              <a:rPr lang="en-US" altLang="zh-CN" sz="2400"/>
              <a:t>thread.h</a:t>
            </a:r>
            <a:r>
              <a:rPr lang="zh-CN" altLang="en-US" sz="2400"/>
              <a:t>中，</a:t>
            </a:r>
            <a:r>
              <a:rPr lang="en-US" altLang="zh-CN" sz="2400"/>
              <a:t>Print</a:t>
            </a:r>
            <a:r>
              <a:rPr lang="zh-CN" altLang="en-US" sz="2400"/>
              <a:t>方法之后，增加</a:t>
            </a:r>
            <a:r>
              <a:rPr lang="en-US" altLang="zh-CN" sz="2400"/>
              <a:t>Println</a:t>
            </a:r>
            <a:r>
              <a:rPr lang="zh-CN" altLang="en-US" sz="2400"/>
              <a:t>方法的定义：</a:t>
            </a:r>
            <a:endParaRPr lang="en-US" altLang="zh-CN" sz="2400"/>
          </a:p>
          <a:p>
            <a:pPr lvl="1"/>
            <a:r>
              <a:rPr lang="en-US" altLang="zh-CN" sz="2400">
                <a:solidFill>
                  <a:srgbClr val="0070C0"/>
                </a:solidFill>
              </a:rPr>
              <a:t>void Println(void);  </a:t>
            </a:r>
            <a:r>
              <a:rPr lang="en-US" altLang="zh-CN" sz="2400"/>
              <a:t>//</a:t>
            </a:r>
            <a:r>
              <a:rPr lang="zh-CN" altLang="en-US" sz="2400"/>
              <a:t> 注：原有的</a:t>
            </a:r>
            <a:r>
              <a:rPr lang="en-US" altLang="zh-CN" sz="2400"/>
              <a:t>Print</a:t>
            </a:r>
            <a:r>
              <a:rPr lang="zh-CN" altLang="en-US" sz="2400"/>
              <a:t>方法的代码是直接写在</a:t>
            </a:r>
            <a:r>
              <a:rPr lang="en-US" altLang="zh-CN" sz="2400"/>
              <a:t>thread.h</a:t>
            </a:r>
            <a:r>
              <a:rPr lang="zh-CN" altLang="en-US" sz="2400"/>
              <a:t>中的，我们为了演示一般性的代码实现，将</a:t>
            </a:r>
            <a:r>
              <a:rPr lang="en-US" altLang="zh-CN" sz="2400"/>
              <a:t>Println</a:t>
            </a:r>
            <a:r>
              <a:rPr lang="zh-CN" altLang="en-US" sz="2400"/>
              <a:t>的代码写在了</a:t>
            </a:r>
            <a:r>
              <a:rPr lang="en-US" altLang="zh-CN" sz="2400"/>
              <a:t>thread.cc</a:t>
            </a:r>
            <a:r>
              <a:rPr lang="zh-CN" altLang="en-US" sz="2400"/>
              <a:t>中</a:t>
            </a:r>
          </a:p>
        </p:txBody>
      </p:sp>
    </p:spTree>
    <p:extLst>
      <p:ext uri="{BB962C8B-B14F-4D97-AF65-F5344CB8AC3E}">
        <p14:creationId xmlns:p14="http://schemas.microsoft.com/office/powerpoint/2010/main" val="10742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24981-DA2C-41A4-9943-283C409F9B86}"/>
              </a:ext>
            </a:extLst>
          </p:cNvPr>
          <p:cNvSpPr>
            <a:spLocks noGrp="1"/>
          </p:cNvSpPr>
          <p:nvPr>
            <p:ph type="title"/>
          </p:nvPr>
        </p:nvSpPr>
        <p:spPr/>
        <p:txBody>
          <a:bodyPr/>
          <a:lstStyle/>
          <a:p>
            <a:r>
              <a:rPr lang="en-US" altLang="zh-CN"/>
              <a:t>demo0</a:t>
            </a:r>
            <a:r>
              <a:rPr lang="zh-CN" altLang="en-US"/>
              <a:t>的创建步骤</a:t>
            </a:r>
            <a:r>
              <a:rPr lang="en-US" altLang="zh-CN"/>
              <a:t>-2</a:t>
            </a:r>
            <a:endParaRPr lang="zh-CN" altLang="en-US"/>
          </a:p>
        </p:txBody>
      </p:sp>
      <p:sp>
        <p:nvSpPr>
          <p:cNvPr id="3" name="内容占位符 2">
            <a:extLst>
              <a:ext uri="{FF2B5EF4-FFF2-40B4-BE49-F238E27FC236}">
                <a16:creationId xmlns:a16="http://schemas.microsoft.com/office/drawing/2014/main" id="{8E139FA9-EECD-458B-B287-53D7D2C883B6}"/>
              </a:ext>
            </a:extLst>
          </p:cNvPr>
          <p:cNvSpPr>
            <a:spLocks noGrp="1"/>
          </p:cNvSpPr>
          <p:nvPr>
            <p:ph idx="1"/>
          </p:nvPr>
        </p:nvSpPr>
        <p:spPr/>
        <p:txBody>
          <a:bodyPr/>
          <a:lstStyle/>
          <a:p>
            <a:r>
              <a:rPr lang="en-US" altLang="zh-CN" sz="2400"/>
              <a:t>5. </a:t>
            </a:r>
            <a:r>
              <a:rPr lang="zh-CN" altLang="en-US" sz="2400"/>
              <a:t>在</a:t>
            </a:r>
            <a:r>
              <a:rPr lang="en-US" altLang="zh-CN" sz="2400"/>
              <a:t>thread.cc</a:t>
            </a:r>
            <a:r>
              <a:rPr lang="zh-CN" altLang="en-US" sz="2400"/>
              <a:t>中，增加</a:t>
            </a:r>
            <a:r>
              <a:rPr lang="en-US" altLang="zh-CN" sz="2400"/>
              <a:t>Println</a:t>
            </a:r>
            <a:r>
              <a:rPr lang="zh-CN" altLang="en-US" sz="2400"/>
              <a:t>方法的代码：</a:t>
            </a:r>
          </a:p>
          <a:p>
            <a:pPr lvl="1"/>
            <a:r>
              <a:rPr lang="en-US" altLang="zh-CN" sz="2400"/>
              <a:t>//----------------------------------------------------------------------</a:t>
            </a:r>
          </a:p>
          <a:p>
            <a:pPr lvl="1"/>
            <a:r>
              <a:rPr lang="en-US" altLang="zh-CN" sz="2400"/>
              <a:t>// Thread::Println</a:t>
            </a:r>
          </a:p>
          <a:p>
            <a:pPr lvl="1"/>
            <a:r>
              <a:rPr lang="en-US" altLang="zh-CN" sz="2400"/>
              <a:t>// 	Print thread name with end of line</a:t>
            </a:r>
          </a:p>
          <a:p>
            <a:pPr lvl="1"/>
            <a:r>
              <a:rPr lang="en-US" altLang="zh-CN" sz="2400"/>
              <a:t>//----------------------------------------------------------------------</a:t>
            </a:r>
          </a:p>
          <a:p>
            <a:pPr lvl="1"/>
            <a:endParaRPr lang="en-US" altLang="zh-CN" sz="2400"/>
          </a:p>
          <a:p>
            <a:pPr lvl="1"/>
            <a:r>
              <a:rPr lang="en-US" altLang="zh-CN" sz="2400"/>
              <a:t>void Thread::Println(void)</a:t>
            </a:r>
          </a:p>
          <a:p>
            <a:pPr lvl="1"/>
            <a:r>
              <a:rPr lang="en-US" altLang="zh-CN" sz="2400"/>
              <a:t>{</a:t>
            </a:r>
          </a:p>
          <a:p>
            <a:pPr lvl="1"/>
            <a:r>
              <a:rPr lang="en-US" altLang="zh-CN" sz="2400"/>
              <a:t>    printf("%s\n", name);</a:t>
            </a:r>
          </a:p>
          <a:p>
            <a:pPr lvl="1"/>
            <a:r>
              <a:rPr lang="en-US" altLang="zh-CN" sz="2400"/>
              <a:t>}</a:t>
            </a:r>
          </a:p>
          <a:p>
            <a:endParaRPr lang="zh-CN" altLang="en-US" sz="2400"/>
          </a:p>
        </p:txBody>
      </p:sp>
    </p:spTree>
    <p:extLst>
      <p:ext uri="{BB962C8B-B14F-4D97-AF65-F5344CB8AC3E}">
        <p14:creationId xmlns:p14="http://schemas.microsoft.com/office/powerpoint/2010/main" val="3825464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24981-DA2C-41A4-9943-283C409F9B86}"/>
              </a:ext>
            </a:extLst>
          </p:cNvPr>
          <p:cNvSpPr>
            <a:spLocks noGrp="1"/>
          </p:cNvSpPr>
          <p:nvPr>
            <p:ph type="title"/>
          </p:nvPr>
        </p:nvSpPr>
        <p:spPr/>
        <p:txBody>
          <a:bodyPr/>
          <a:lstStyle/>
          <a:p>
            <a:r>
              <a:rPr lang="en-US" altLang="zh-CN"/>
              <a:t>demo0</a:t>
            </a:r>
            <a:r>
              <a:rPr lang="zh-CN" altLang="en-US"/>
              <a:t>的创建步骤</a:t>
            </a:r>
            <a:r>
              <a:rPr lang="en-US" altLang="zh-CN"/>
              <a:t>-3</a:t>
            </a:r>
            <a:endParaRPr lang="zh-CN" altLang="en-US"/>
          </a:p>
        </p:txBody>
      </p:sp>
      <p:sp>
        <p:nvSpPr>
          <p:cNvPr id="3" name="内容占位符 2">
            <a:extLst>
              <a:ext uri="{FF2B5EF4-FFF2-40B4-BE49-F238E27FC236}">
                <a16:creationId xmlns:a16="http://schemas.microsoft.com/office/drawing/2014/main" id="{8E139FA9-EECD-458B-B287-53D7D2C883B6}"/>
              </a:ext>
            </a:extLst>
          </p:cNvPr>
          <p:cNvSpPr>
            <a:spLocks noGrp="1"/>
          </p:cNvSpPr>
          <p:nvPr>
            <p:ph idx="1"/>
          </p:nvPr>
        </p:nvSpPr>
        <p:spPr>
          <a:xfrm>
            <a:off x="609600" y="1233489"/>
            <a:ext cx="10972799" cy="5253036"/>
          </a:xfrm>
        </p:spPr>
        <p:txBody>
          <a:bodyPr/>
          <a:lstStyle/>
          <a:p>
            <a:r>
              <a:rPr lang="en-US" altLang="zh-CN" sz="2400"/>
              <a:t>6. </a:t>
            </a:r>
            <a:r>
              <a:rPr lang="zh-CN" altLang="en-US" sz="2400"/>
              <a:t>修改</a:t>
            </a:r>
            <a:r>
              <a:rPr lang="en-US" altLang="zh-CN" sz="2400"/>
              <a:t>threadtest.cc</a:t>
            </a:r>
            <a:r>
              <a:rPr lang="zh-CN" altLang="en-US" sz="2400"/>
              <a:t>中</a:t>
            </a:r>
            <a:r>
              <a:rPr lang="en-US" altLang="zh-CN" sz="2400"/>
              <a:t>ThreadTest()</a:t>
            </a:r>
            <a:r>
              <a:rPr lang="zh-CN" altLang="en-US" sz="2400"/>
              <a:t>函数的代码如下：</a:t>
            </a:r>
          </a:p>
          <a:p>
            <a:pPr lvl="1"/>
            <a:r>
              <a:rPr lang="en-US" altLang="zh-CN" sz="2400"/>
              <a:t>void ThreadTest()  {</a:t>
            </a:r>
          </a:p>
          <a:p>
            <a:pPr lvl="1"/>
            <a:r>
              <a:rPr lang="en-US" altLang="zh-CN" sz="2400"/>
              <a:t>    DEBUG('t', "Entering SimpleTest");</a:t>
            </a:r>
          </a:p>
          <a:p>
            <a:pPr lvl="1"/>
            <a:r>
              <a:rPr lang="en-US" altLang="zh-CN" sz="2400"/>
              <a:t>    Thread *ta = new Thread("forked thread a");</a:t>
            </a:r>
          </a:p>
          <a:p>
            <a:pPr lvl="1"/>
            <a:r>
              <a:rPr lang="en-US" altLang="zh-CN" sz="2400"/>
              <a:t>    Thread *tb = new Thread("forked thread b");</a:t>
            </a:r>
          </a:p>
          <a:p>
            <a:pPr lvl="1"/>
            <a:r>
              <a:rPr lang="en-US" altLang="zh-CN" sz="2400"/>
              <a:t>    ta-&gt;Println();       tb-&gt;Println();</a:t>
            </a:r>
          </a:p>
          <a:p>
            <a:pPr lvl="1"/>
            <a:r>
              <a:rPr lang="en-US" altLang="zh-CN" sz="2400"/>
              <a:t>    // 3 threads, running sequence: 0, 1, 2, 0, 1, 2...</a:t>
            </a:r>
          </a:p>
          <a:p>
            <a:pPr lvl="1"/>
            <a:r>
              <a:rPr lang="en-US" altLang="zh-CN" sz="2400"/>
              <a:t>    ta-&gt;Fork(SimpleThread, 1);</a:t>
            </a:r>
          </a:p>
          <a:p>
            <a:pPr lvl="1"/>
            <a:r>
              <a:rPr lang="en-US" altLang="zh-CN" sz="2400"/>
              <a:t>    tb-&gt;Fork(SimpleThread, 2);</a:t>
            </a:r>
          </a:p>
          <a:p>
            <a:pPr lvl="1"/>
            <a:r>
              <a:rPr lang="en-US" altLang="zh-CN" sz="2400"/>
              <a:t>    SimpleThread(0);</a:t>
            </a:r>
          </a:p>
          <a:p>
            <a:pPr lvl="1"/>
            <a:r>
              <a:rPr lang="en-US" altLang="zh-CN" sz="2400"/>
              <a:t>}</a:t>
            </a:r>
            <a:endParaRPr lang="zh-CN" altLang="en-US" sz="2400"/>
          </a:p>
        </p:txBody>
      </p:sp>
    </p:spTree>
    <p:extLst>
      <p:ext uri="{BB962C8B-B14F-4D97-AF65-F5344CB8AC3E}">
        <p14:creationId xmlns:p14="http://schemas.microsoft.com/office/powerpoint/2010/main" val="1346222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24981-DA2C-41A4-9943-283C409F9B86}"/>
              </a:ext>
            </a:extLst>
          </p:cNvPr>
          <p:cNvSpPr>
            <a:spLocks noGrp="1"/>
          </p:cNvSpPr>
          <p:nvPr>
            <p:ph type="title"/>
          </p:nvPr>
        </p:nvSpPr>
        <p:spPr/>
        <p:txBody>
          <a:bodyPr/>
          <a:lstStyle/>
          <a:p>
            <a:r>
              <a:rPr lang="en-US" altLang="zh-CN"/>
              <a:t>demo0</a:t>
            </a:r>
            <a:r>
              <a:rPr lang="zh-CN" altLang="en-US"/>
              <a:t>的创建步骤</a:t>
            </a:r>
            <a:r>
              <a:rPr lang="en-US" altLang="zh-CN"/>
              <a:t>-4</a:t>
            </a:r>
            <a:endParaRPr lang="zh-CN" altLang="en-US"/>
          </a:p>
        </p:txBody>
      </p:sp>
      <p:sp>
        <p:nvSpPr>
          <p:cNvPr id="3" name="内容占位符 2">
            <a:extLst>
              <a:ext uri="{FF2B5EF4-FFF2-40B4-BE49-F238E27FC236}">
                <a16:creationId xmlns:a16="http://schemas.microsoft.com/office/drawing/2014/main" id="{8E139FA9-EECD-458B-B287-53D7D2C883B6}"/>
              </a:ext>
            </a:extLst>
          </p:cNvPr>
          <p:cNvSpPr>
            <a:spLocks noGrp="1"/>
          </p:cNvSpPr>
          <p:nvPr>
            <p:ph idx="1"/>
          </p:nvPr>
        </p:nvSpPr>
        <p:spPr>
          <a:xfrm>
            <a:off x="1028700" y="1233489"/>
            <a:ext cx="10106025" cy="4626984"/>
          </a:xfrm>
        </p:spPr>
        <p:txBody>
          <a:bodyPr/>
          <a:lstStyle/>
          <a:p>
            <a:r>
              <a:rPr lang="en-US" altLang="zh-CN" sz="2400"/>
              <a:t>7. </a:t>
            </a:r>
            <a:r>
              <a:rPr lang="zh-CN" altLang="en-US" sz="2400"/>
              <a:t>在</a:t>
            </a:r>
            <a:r>
              <a:rPr lang="en-US" altLang="zh-CN" sz="2400"/>
              <a:t>code/demo0</a:t>
            </a:r>
            <a:r>
              <a:rPr lang="zh-CN" altLang="en-US" sz="2400"/>
              <a:t>下编译执行</a:t>
            </a:r>
            <a:r>
              <a:rPr lang="en-US" altLang="zh-CN" sz="2400"/>
              <a:t>:</a:t>
            </a:r>
          </a:p>
          <a:p>
            <a:pPr lvl="1"/>
            <a:r>
              <a:rPr lang="en-US" altLang="zh-CN" sz="2400"/>
              <a:t>make clean</a:t>
            </a:r>
          </a:p>
          <a:p>
            <a:pPr lvl="1"/>
            <a:r>
              <a:rPr lang="en-US" altLang="zh-CN" sz="2400"/>
              <a:t>make</a:t>
            </a:r>
          </a:p>
          <a:p>
            <a:pPr lvl="1"/>
            <a:r>
              <a:rPr lang="en-US" altLang="zh-CN" sz="2400"/>
              <a:t>./nachos</a:t>
            </a:r>
          </a:p>
          <a:p>
            <a:pPr lvl="1"/>
            <a:endParaRPr lang="en-US" altLang="zh-CN" sz="2400"/>
          </a:p>
          <a:p>
            <a:r>
              <a:rPr lang="en-US" altLang="zh-CN" sz="2400"/>
              <a:t>8. </a:t>
            </a:r>
            <a:r>
              <a:rPr lang="zh-CN" altLang="en-US" sz="2400"/>
              <a:t>执行结果如下页所示</a:t>
            </a:r>
            <a:endParaRPr lang="en-US" altLang="zh-CN" sz="2400"/>
          </a:p>
          <a:p>
            <a:endParaRPr lang="zh-CN" altLang="en-US" sz="2400"/>
          </a:p>
          <a:p>
            <a:r>
              <a:rPr lang="zh-CN" altLang="en-US" sz="2400"/>
              <a:t>注：仅需在首次编译前，执行</a:t>
            </a:r>
            <a:r>
              <a:rPr lang="en-US" altLang="zh-CN" sz="2400"/>
              <a:t>make clean</a:t>
            </a:r>
            <a:r>
              <a:rPr lang="zh-CN" altLang="en-US" sz="2400"/>
              <a:t>一次，以防从</a:t>
            </a:r>
            <a:r>
              <a:rPr lang="en-US" altLang="zh-CN" sz="2400"/>
              <a:t>threads</a:t>
            </a:r>
            <a:r>
              <a:rPr lang="zh-CN" altLang="en-US" sz="2400"/>
              <a:t>目录中拷贝来的</a:t>
            </a:r>
            <a:r>
              <a:rPr lang="en-US" altLang="zh-CN" sz="2400"/>
              <a:t>arch</a:t>
            </a:r>
            <a:r>
              <a:rPr lang="zh-CN" altLang="en-US" sz="2400"/>
              <a:t>目录中含有原</a:t>
            </a:r>
            <a:r>
              <a:rPr lang="en-US" altLang="zh-CN" sz="2400"/>
              <a:t>threads</a:t>
            </a:r>
            <a:r>
              <a:rPr lang="zh-CN" altLang="en-US" sz="2400"/>
              <a:t>目录中的</a:t>
            </a:r>
            <a:r>
              <a:rPr lang="en-US" altLang="zh-CN" sz="2400"/>
              <a:t>.d</a:t>
            </a:r>
            <a:r>
              <a:rPr lang="zh-CN" altLang="en-US" sz="2400"/>
              <a:t>或</a:t>
            </a:r>
            <a:r>
              <a:rPr lang="en-US" altLang="zh-CN" sz="2400"/>
              <a:t>.o</a:t>
            </a:r>
            <a:r>
              <a:rPr lang="zh-CN" altLang="en-US" sz="2400"/>
              <a:t>等中间文件。以后修改</a:t>
            </a:r>
            <a:r>
              <a:rPr lang="en-US" altLang="zh-CN" sz="2400"/>
              <a:t>demo0</a:t>
            </a:r>
            <a:r>
              <a:rPr lang="zh-CN" altLang="en-US" sz="2400"/>
              <a:t>目录下的源码后，无需再次执行</a:t>
            </a:r>
            <a:r>
              <a:rPr lang="en-US" altLang="zh-CN" sz="2400"/>
              <a:t>make clean</a:t>
            </a:r>
          </a:p>
          <a:p>
            <a:endParaRPr lang="en-US" altLang="zh-CN" sz="2400"/>
          </a:p>
        </p:txBody>
      </p:sp>
    </p:spTree>
    <p:extLst>
      <p:ext uri="{BB962C8B-B14F-4D97-AF65-F5344CB8AC3E}">
        <p14:creationId xmlns:p14="http://schemas.microsoft.com/office/powerpoint/2010/main" val="11683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54B1CE3-7CB9-4A63-882F-A6C28931F574}"/>
              </a:ext>
            </a:extLst>
          </p:cNvPr>
          <p:cNvSpPr txBox="1"/>
          <p:nvPr/>
        </p:nvSpPr>
        <p:spPr>
          <a:xfrm>
            <a:off x="541670" y="244252"/>
            <a:ext cx="2880320" cy="461665"/>
          </a:xfrm>
          <a:prstGeom prst="rect">
            <a:avLst/>
          </a:prstGeom>
          <a:noFill/>
        </p:spPr>
        <p:txBody>
          <a:bodyPr wrap="square" rtlCol="0">
            <a:spAutoFit/>
          </a:bodyPr>
          <a:lstStyle/>
          <a:p>
            <a:r>
              <a:rPr lang="en-US" altLang="zh-CN" sz="2400" b="1" i="0">
                <a:latin typeface="微软雅黑" panose="020B0503020204020204" pitchFamily="34" charset="-122"/>
                <a:ea typeface="微软雅黑" panose="020B0503020204020204" pitchFamily="34" charset="-122"/>
              </a:rPr>
              <a:t>demo0 </a:t>
            </a:r>
            <a:r>
              <a:rPr lang="zh-CN" altLang="en-US" sz="2400" b="1" i="0">
                <a:latin typeface="微软雅黑" panose="020B0503020204020204" pitchFamily="34" charset="-122"/>
                <a:ea typeface="微软雅黑" panose="020B0503020204020204" pitchFamily="34" charset="-122"/>
              </a:rPr>
              <a:t>执行结果</a:t>
            </a:r>
          </a:p>
        </p:txBody>
      </p:sp>
      <p:pic>
        <p:nvPicPr>
          <p:cNvPr id="3" name="图片 2">
            <a:extLst>
              <a:ext uri="{FF2B5EF4-FFF2-40B4-BE49-F238E27FC236}">
                <a16:creationId xmlns:a16="http://schemas.microsoft.com/office/drawing/2014/main" id="{EEDE5B7E-09AA-46E1-9A2E-83753DA81B27}"/>
              </a:ext>
            </a:extLst>
          </p:cNvPr>
          <p:cNvPicPr>
            <a:picLocks noChangeAspect="1"/>
          </p:cNvPicPr>
          <p:nvPr/>
        </p:nvPicPr>
        <p:blipFill>
          <a:blip r:embed="rId2"/>
          <a:stretch>
            <a:fillRect/>
          </a:stretch>
        </p:blipFill>
        <p:spPr>
          <a:xfrm>
            <a:off x="3421990" y="0"/>
            <a:ext cx="8434120" cy="6858000"/>
          </a:xfrm>
          <a:prstGeom prst="rect">
            <a:avLst/>
          </a:prstGeom>
        </p:spPr>
      </p:pic>
    </p:spTree>
    <p:extLst>
      <p:ext uri="{BB962C8B-B14F-4D97-AF65-F5344CB8AC3E}">
        <p14:creationId xmlns:p14="http://schemas.microsoft.com/office/powerpoint/2010/main" val="40712003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Further Reading and Practice</a:t>
            </a:r>
            <a:endParaRPr lang="zh-CN" altLang="en-US"/>
          </a:p>
        </p:txBody>
      </p:sp>
      <p:sp>
        <p:nvSpPr>
          <p:cNvPr id="3" name="内容占位符 2"/>
          <p:cNvSpPr>
            <a:spLocks noGrp="1"/>
          </p:cNvSpPr>
          <p:nvPr>
            <p:ph idx="1"/>
          </p:nvPr>
        </p:nvSpPr>
        <p:spPr>
          <a:xfrm>
            <a:off x="2466975" y="1233489"/>
            <a:ext cx="9115424" cy="4626984"/>
          </a:xfrm>
        </p:spPr>
        <p:txBody>
          <a:bodyPr/>
          <a:lstStyle/>
          <a:p>
            <a:r>
              <a:rPr lang="zh-CN" altLang="en-US" sz="2800"/>
              <a:t>跟我一起写</a:t>
            </a:r>
            <a:r>
              <a:rPr lang="en-US" altLang="zh-CN" sz="2800"/>
              <a:t>Makefile -</a:t>
            </a:r>
            <a:r>
              <a:rPr lang="zh-CN" altLang="en-US" sz="2800"/>
              <a:t>陈皓 </a:t>
            </a:r>
            <a:r>
              <a:rPr lang="en-US" altLang="zh-CN" sz="2800"/>
              <a:t>2005.pdf</a:t>
            </a:r>
          </a:p>
          <a:p>
            <a:endParaRPr lang="en-US" altLang="zh-CN" sz="2800"/>
          </a:p>
          <a:p>
            <a:r>
              <a:rPr lang="en-US" altLang="zh-CN" sz="2800"/>
              <a:t>GNU Make V4.3 -2020.pdf</a:t>
            </a:r>
          </a:p>
          <a:p>
            <a:endParaRPr lang="en-US" altLang="zh-CN" sz="2800"/>
          </a:p>
          <a:p>
            <a:r>
              <a:rPr lang="en-US" altLang="zh-CN" sz="2800"/>
              <a:t>GNU_Makefile</a:t>
            </a:r>
            <a:r>
              <a:rPr lang="zh-CN" altLang="en-US" sz="2800"/>
              <a:t>中文手册</a:t>
            </a:r>
            <a:r>
              <a:rPr lang="en-US" altLang="zh-CN" sz="2800"/>
              <a:t>.pdf</a:t>
            </a:r>
          </a:p>
          <a:p>
            <a:endParaRPr lang="en-US" altLang="zh-CN" sz="2800"/>
          </a:p>
          <a:p>
            <a:r>
              <a:rPr lang="en-US" altLang="zh-CN" sz="2800"/>
              <a:t>make_cheatsheet.pdf</a:t>
            </a:r>
            <a:endParaRPr lang="zh-CN" altLang="en-US" sz="2800"/>
          </a:p>
        </p:txBody>
      </p:sp>
    </p:spTree>
    <p:extLst>
      <p:ext uri="{BB962C8B-B14F-4D97-AF65-F5344CB8AC3E}">
        <p14:creationId xmlns:p14="http://schemas.microsoft.com/office/powerpoint/2010/main" val="1588478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Makefile Videos</a:t>
            </a:r>
            <a:endParaRPr lang="zh-CN" altLang="en-US"/>
          </a:p>
        </p:txBody>
      </p:sp>
      <p:sp>
        <p:nvSpPr>
          <p:cNvPr id="3" name="内容占位符 2"/>
          <p:cNvSpPr>
            <a:spLocks noGrp="1"/>
          </p:cNvSpPr>
          <p:nvPr>
            <p:ph idx="1"/>
          </p:nvPr>
        </p:nvSpPr>
        <p:spPr>
          <a:xfrm>
            <a:off x="1563565" y="960927"/>
            <a:ext cx="9496425" cy="4626984"/>
          </a:xfrm>
        </p:spPr>
        <p:txBody>
          <a:bodyPr/>
          <a:lstStyle/>
          <a:p>
            <a:r>
              <a:rPr lang="en-US" altLang="zh-CN" sz="2400">
                <a:solidFill>
                  <a:srgbClr val="0070C0"/>
                </a:solidFill>
                <a:hlinkClick r:id="rId2">
                  <a:extLst>
                    <a:ext uri="{A12FA001-AC4F-418D-AE19-62706E023703}">
                      <ahyp:hlinkClr xmlns:ahyp="http://schemas.microsoft.com/office/drawing/2018/hyperlinkcolor" val="tx"/>
                    </a:ext>
                  </a:extLst>
                </a:hlinkClick>
              </a:rPr>
              <a:t>https://www.bilibili.com/video/BV1Mx411m7fm</a:t>
            </a:r>
            <a:endParaRPr lang="en-US" altLang="zh-CN" sz="2400">
              <a:solidFill>
                <a:srgbClr val="0070C0"/>
              </a:solidFill>
            </a:endParaRPr>
          </a:p>
          <a:p>
            <a:r>
              <a:rPr lang="en-US" altLang="zh-CN" sz="2400"/>
              <a:t>[</a:t>
            </a:r>
            <a:r>
              <a:rPr lang="zh-CN" altLang="en-US" sz="2400"/>
              <a:t>教程</a:t>
            </a:r>
            <a:r>
              <a:rPr lang="en-US" altLang="zh-CN" sz="2400"/>
              <a:t>]Makefile</a:t>
            </a:r>
            <a:r>
              <a:rPr lang="zh-CN" altLang="en-US" sz="2400"/>
              <a:t>的写法  </a:t>
            </a:r>
            <a:r>
              <a:rPr lang="en-US" altLang="zh-CN" sz="2400"/>
              <a:t>26:43</a:t>
            </a:r>
          </a:p>
          <a:p>
            <a:endParaRPr lang="en-US" altLang="zh-CN" sz="2400"/>
          </a:p>
          <a:p>
            <a:r>
              <a:rPr lang="en-US" altLang="zh-CN" sz="2400">
                <a:solidFill>
                  <a:srgbClr val="0070C0"/>
                </a:solidFill>
                <a:hlinkClick r:id="rId3">
                  <a:extLst>
                    <a:ext uri="{A12FA001-AC4F-418D-AE19-62706E023703}">
                      <ahyp:hlinkClr xmlns:ahyp="http://schemas.microsoft.com/office/drawing/2018/hyperlinkcolor" val="tx"/>
                    </a:ext>
                  </a:extLst>
                </a:hlinkClick>
              </a:rPr>
              <a:t>https://www.bilibili.com/video/BV1vg41177zT?p=1</a:t>
            </a:r>
            <a:endParaRPr lang="en-US" altLang="zh-CN" sz="2400">
              <a:solidFill>
                <a:srgbClr val="0070C0"/>
              </a:solidFill>
            </a:endParaRPr>
          </a:p>
          <a:p>
            <a:r>
              <a:rPr lang="en-US" altLang="zh-CN" sz="2400"/>
              <a:t>makefile </a:t>
            </a:r>
            <a:r>
              <a:rPr lang="zh-CN" altLang="en-US" sz="2400"/>
              <a:t>编译</a:t>
            </a:r>
            <a:r>
              <a:rPr lang="en-US" altLang="zh-CN" sz="2400"/>
              <a:t>Linux C/C++</a:t>
            </a:r>
            <a:r>
              <a:rPr lang="zh-CN" altLang="en-US" sz="2400"/>
              <a:t>项目快速入门  </a:t>
            </a:r>
            <a:r>
              <a:rPr lang="en-US" altLang="zh-CN" sz="2400"/>
              <a:t>1:40:03</a:t>
            </a:r>
          </a:p>
          <a:p>
            <a:endParaRPr lang="en-US" altLang="zh-CN" sz="2400"/>
          </a:p>
          <a:p>
            <a:r>
              <a:rPr lang="en-US" altLang="zh-CN" sz="2400">
                <a:solidFill>
                  <a:srgbClr val="0070C0"/>
                </a:solidFill>
                <a:hlinkClick r:id="rId4">
                  <a:extLst>
                    <a:ext uri="{A12FA001-AC4F-418D-AE19-62706E023703}">
                      <ahyp:hlinkClr xmlns:ahyp="http://schemas.microsoft.com/office/drawing/2018/hyperlinkcolor" val="tx"/>
                    </a:ext>
                  </a:extLst>
                </a:hlinkClick>
              </a:rPr>
              <a:t>https://www.bilibili.com/video/BV1xt411b7Qu</a:t>
            </a:r>
            <a:endParaRPr lang="en-US" altLang="zh-CN" sz="2400">
              <a:solidFill>
                <a:srgbClr val="0070C0"/>
              </a:solidFill>
            </a:endParaRPr>
          </a:p>
          <a:p>
            <a:r>
              <a:rPr lang="en-US" altLang="zh-CN" sz="2400"/>
              <a:t>make</a:t>
            </a:r>
            <a:r>
              <a:rPr lang="zh-CN" altLang="en-US" sz="2400"/>
              <a:t>的使用和</a:t>
            </a:r>
            <a:r>
              <a:rPr lang="en-US" altLang="zh-CN" sz="2400"/>
              <a:t>Makefile</a:t>
            </a:r>
            <a:r>
              <a:rPr lang="zh-CN" altLang="en-US" sz="2400"/>
              <a:t>的编写  </a:t>
            </a:r>
            <a:r>
              <a:rPr lang="en-US" altLang="zh-CN" sz="2400"/>
              <a:t>1:42:12</a:t>
            </a:r>
          </a:p>
          <a:p>
            <a:endParaRPr lang="en-US" altLang="zh-CN" sz="2400"/>
          </a:p>
          <a:p>
            <a:r>
              <a:rPr lang="en-US" altLang="zh-CN" sz="2400">
                <a:solidFill>
                  <a:srgbClr val="0070C0"/>
                </a:solidFill>
                <a:hlinkClick r:id="rId5">
                  <a:extLst>
                    <a:ext uri="{A12FA001-AC4F-418D-AE19-62706E023703}">
                      <ahyp:hlinkClr xmlns:ahyp="http://schemas.microsoft.com/office/drawing/2018/hyperlinkcolor" val="tx"/>
                    </a:ext>
                  </a:extLst>
                </a:hlinkClick>
              </a:rPr>
              <a:t>https://www.bilibili.com/video/BV1EW411g7TS?p=1</a:t>
            </a:r>
            <a:endParaRPr lang="en-US" altLang="zh-CN" sz="2400">
              <a:solidFill>
                <a:srgbClr val="0070C0"/>
              </a:solidFill>
            </a:endParaRPr>
          </a:p>
          <a:p>
            <a:r>
              <a:rPr lang="en-US" altLang="zh-CN" sz="2400"/>
              <a:t>makefile  1:05:39</a:t>
            </a:r>
            <a:endParaRPr lang="zh-CN" altLang="en-US" sz="2400"/>
          </a:p>
        </p:txBody>
      </p:sp>
    </p:spTree>
    <p:extLst>
      <p:ext uri="{BB962C8B-B14F-4D97-AF65-F5344CB8AC3E}">
        <p14:creationId xmlns:p14="http://schemas.microsoft.com/office/powerpoint/2010/main" val="40114396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Thanks!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5365" name="Rectangle 3"/>
          <p:cNvSpPr>
            <a:spLocks noGrp="1" noChangeArrowheads="1"/>
          </p:cNvSpPr>
          <p:nvPr>
            <p:ph type="body" idx="1"/>
          </p:nvPr>
        </p:nvSpPr>
        <p:spPr>
          <a:xfrm>
            <a:off x="609600" y="1042989"/>
            <a:ext cx="10972799" cy="4626984"/>
          </a:xfrm>
        </p:spPr>
        <p:txBody>
          <a:bodyPr/>
          <a:lstStyle/>
          <a:p>
            <a:pPr eaLnBrk="1" hangingPunct="1"/>
            <a:r>
              <a:rPr lang="en-US" altLang="zh-CN" sz="3600"/>
              <a:t>gcc</a:t>
            </a:r>
            <a:r>
              <a:rPr lang="zh-CN" altLang="en-US" sz="3600"/>
              <a:t>的基本用法和选项</a:t>
            </a:r>
          </a:p>
          <a:p>
            <a:pPr lvl="1" eaLnBrk="1" hangingPunct="1"/>
            <a:r>
              <a:rPr lang="en-US" altLang="zh-CN" sz="3200">
                <a:solidFill>
                  <a:srgbClr val="0070C0"/>
                </a:solidFill>
              </a:rPr>
              <a:t>gcc [options] [filenames]</a:t>
            </a:r>
          </a:p>
          <a:p>
            <a:pPr lvl="2" eaLnBrk="1" hangingPunct="1">
              <a:buClr>
                <a:schemeClr val="tx1"/>
              </a:buClr>
            </a:pPr>
            <a:r>
              <a:rPr lang="en-US" altLang="zh-CN" sz="2800">
                <a:solidFill>
                  <a:srgbClr val="0070C0"/>
                </a:solidFill>
              </a:rPr>
              <a:t>-c</a:t>
            </a:r>
            <a:r>
              <a:rPr lang="zh-CN" altLang="en-US" sz="2800"/>
              <a:t>，只编译，不连接成为可执行文件。编译器只是由输入的</a:t>
            </a:r>
            <a:r>
              <a:rPr lang="en-US" altLang="zh-CN" sz="2800"/>
              <a:t>.c</a:t>
            </a:r>
            <a:r>
              <a:rPr lang="zh-CN" altLang="en-US" sz="2800"/>
              <a:t>等源代码文件生成</a:t>
            </a:r>
            <a:r>
              <a:rPr lang="en-US" altLang="zh-CN" sz="2800"/>
              <a:t>.o</a:t>
            </a:r>
            <a:r>
              <a:rPr lang="zh-CN" altLang="en-US" sz="2800"/>
              <a:t>为后缀的目标文件，通常用于编译不包含主程序的子程序文件</a:t>
            </a:r>
          </a:p>
          <a:p>
            <a:pPr lvl="2" eaLnBrk="1" hangingPunct="1">
              <a:buClr>
                <a:schemeClr val="tx1"/>
              </a:buClr>
            </a:pPr>
            <a:r>
              <a:rPr lang="en-US" altLang="zh-CN" sz="2800">
                <a:solidFill>
                  <a:srgbClr val="0070C0"/>
                </a:solidFill>
              </a:rPr>
              <a:t>-o output_filename </a:t>
            </a:r>
            <a:r>
              <a:rPr lang="zh-CN" altLang="en-US" sz="2800"/>
              <a:t>确定输出文件的名称为</a:t>
            </a:r>
            <a:r>
              <a:rPr lang="en-US" altLang="zh-CN" sz="2800"/>
              <a:t>output_filename</a:t>
            </a:r>
            <a:r>
              <a:rPr lang="zh-CN" altLang="en-US" sz="2800"/>
              <a:t>。如果不给出这个选项，</a:t>
            </a:r>
            <a:r>
              <a:rPr lang="en-US" altLang="zh-CN" sz="2800"/>
              <a:t>gcc</a:t>
            </a:r>
            <a:r>
              <a:rPr lang="zh-CN" altLang="en-US" sz="2800"/>
              <a:t>就给出预设的可执行文件</a:t>
            </a:r>
            <a:r>
              <a:rPr lang="en-US" altLang="zh-CN" sz="2800"/>
              <a:t>a.out</a:t>
            </a:r>
            <a:endParaRPr lang="zh-CN" altLang="en-US" sz="2800"/>
          </a:p>
          <a:p>
            <a:pPr lvl="2" eaLnBrk="1" hangingPunct="1">
              <a:buClr>
                <a:schemeClr val="tx1"/>
              </a:buClr>
            </a:pPr>
            <a:r>
              <a:rPr lang="en-US" altLang="zh-CN" sz="2800">
                <a:solidFill>
                  <a:srgbClr val="0070C0"/>
                </a:solidFill>
              </a:rPr>
              <a:t>-g</a:t>
            </a:r>
            <a:r>
              <a:rPr lang="zh-CN" altLang="en-US" sz="2800"/>
              <a:t>，产生符号调试工具</a:t>
            </a:r>
            <a:r>
              <a:rPr lang="en-US" altLang="zh-CN" sz="2800"/>
              <a:t>(GNU</a:t>
            </a:r>
            <a:r>
              <a:rPr lang="zh-CN" altLang="en-US" sz="2800"/>
              <a:t>的</a:t>
            </a:r>
            <a:r>
              <a:rPr lang="en-US" altLang="zh-CN" sz="2800"/>
              <a:t>gdb)</a:t>
            </a:r>
            <a:r>
              <a:rPr lang="zh-CN" altLang="en-US" sz="2800"/>
              <a:t>所必要的符号信息，要想对源代码进行调试，我们就必须加入这个选项</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6389" name="Rectangle 3"/>
          <p:cNvSpPr>
            <a:spLocks noGrp="1" noChangeArrowheads="1"/>
          </p:cNvSpPr>
          <p:nvPr>
            <p:ph type="body" idx="1"/>
          </p:nvPr>
        </p:nvSpPr>
        <p:spPr/>
        <p:txBody>
          <a:bodyPr/>
          <a:lstStyle/>
          <a:p>
            <a:pPr marL="381000" indent="-381000" eaLnBrk="1" hangingPunct="1">
              <a:lnSpc>
                <a:spcPct val="90000"/>
              </a:lnSpc>
            </a:pPr>
            <a:r>
              <a:rPr lang="en-US" altLang="zh-CN" sz="4000"/>
              <a:t>gcc</a:t>
            </a:r>
            <a:r>
              <a:rPr lang="zh-CN" altLang="en-US" sz="4000"/>
              <a:t>的基本用法和选项（续</a:t>
            </a:r>
            <a:r>
              <a:rPr lang="en-US" altLang="zh-CN" sz="4000"/>
              <a:t>1</a:t>
            </a:r>
            <a:r>
              <a:rPr lang="zh-CN" altLang="en-US" sz="4000"/>
              <a:t>）</a:t>
            </a:r>
          </a:p>
          <a:p>
            <a:pPr marL="381000" indent="-381000" eaLnBrk="1" hangingPunct="1">
              <a:lnSpc>
                <a:spcPct val="90000"/>
              </a:lnSpc>
            </a:pPr>
            <a:endParaRPr lang="zh-CN" altLang="en-US" sz="3200"/>
          </a:p>
          <a:p>
            <a:pPr marL="800100" lvl="1" indent="-455613" eaLnBrk="1" hangingPunct="1">
              <a:lnSpc>
                <a:spcPct val="90000"/>
              </a:lnSpc>
            </a:pPr>
            <a:r>
              <a:rPr lang="en-US" altLang="zh-CN" sz="3200">
                <a:solidFill>
                  <a:srgbClr val="0070C0"/>
                </a:solidFill>
              </a:rPr>
              <a:t>-O</a:t>
            </a:r>
            <a:r>
              <a:rPr lang="zh-CN" altLang="en-US" sz="3200"/>
              <a:t>，对程序进行优化编译、连接。采用这个选项，整个源代码会在编译、连接过程中进行优化处理，产生的可执行文件的执行效率可以提高，但是编译、连接的速度就相应地要慢一些</a:t>
            </a:r>
          </a:p>
          <a:p>
            <a:pPr marL="800100" lvl="1" indent="-455613" eaLnBrk="1" hangingPunct="1">
              <a:lnSpc>
                <a:spcPct val="90000"/>
              </a:lnSpc>
            </a:pPr>
            <a:endParaRPr lang="zh-CN" altLang="en-US" sz="3200"/>
          </a:p>
          <a:p>
            <a:pPr marL="800100" lvl="1" indent="-455613" eaLnBrk="1" hangingPunct="1">
              <a:lnSpc>
                <a:spcPct val="90000"/>
              </a:lnSpc>
            </a:pPr>
            <a:r>
              <a:rPr lang="en-US" altLang="zh-CN" sz="3200">
                <a:solidFill>
                  <a:srgbClr val="0070C0"/>
                </a:solidFill>
              </a:rPr>
              <a:t>-O2</a:t>
            </a:r>
            <a:r>
              <a:rPr lang="zh-CN" altLang="en-US" sz="3200"/>
              <a:t>，比</a:t>
            </a:r>
            <a:r>
              <a:rPr lang="en-US" altLang="zh-CN" sz="3200"/>
              <a:t>-O</a:t>
            </a:r>
            <a:r>
              <a:rPr lang="zh-CN" altLang="en-US" sz="3200"/>
              <a:t>更好的优化编译、连接，当然整个编译、连接过程会更慢</a:t>
            </a:r>
          </a:p>
          <a:p>
            <a:pPr marL="1219200" lvl="2" indent="-547688" eaLnBrk="1" hangingPunct="1">
              <a:lnSpc>
                <a:spcPct val="90000"/>
              </a:lnSpc>
              <a:buClr>
                <a:schemeClr val="tx1"/>
              </a:buClr>
              <a:buNone/>
            </a:pPr>
            <a:endParaRPr lang="en-US" altLang="zh-CN"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sz="4000">
                <a:ea typeface="宋体" pitchFamily="2" charset="-122"/>
              </a:rPr>
              <a:t>Introduction to </a:t>
            </a:r>
            <a:r>
              <a:rPr lang="en-US" altLang="zh-CN" sz="4000" i="1">
                <a:ea typeface="宋体" pitchFamily="2" charset="-122"/>
              </a:rPr>
              <a:t>gcc</a:t>
            </a:r>
          </a:p>
        </p:txBody>
      </p:sp>
      <p:sp>
        <p:nvSpPr>
          <p:cNvPr id="17413" name="Rectangle 3"/>
          <p:cNvSpPr>
            <a:spLocks noGrp="1" noChangeArrowheads="1"/>
          </p:cNvSpPr>
          <p:nvPr>
            <p:ph type="body" idx="1"/>
          </p:nvPr>
        </p:nvSpPr>
        <p:spPr>
          <a:xfrm>
            <a:off x="523876" y="1233489"/>
            <a:ext cx="11058524" cy="4626984"/>
          </a:xfrm>
        </p:spPr>
        <p:txBody>
          <a:bodyPr/>
          <a:lstStyle/>
          <a:p>
            <a:pPr eaLnBrk="1" hangingPunct="1"/>
            <a:r>
              <a:rPr lang="en-US" altLang="zh-CN" sz="3200"/>
              <a:t>gcc</a:t>
            </a:r>
            <a:r>
              <a:rPr lang="zh-CN" altLang="en-US" sz="3200"/>
              <a:t>的基本用法和选项（续</a:t>
            </a:r>
            <a:r>
              <a:rPr lang="en-US" altLang="zh-CN" sz="3200"/>
              <a:t>2</a:t>
            </a:r>
            <a:r>
              <a:rPr lang="zh-CN" altLang="en-US" sz="3200"/>
              <a:t>）</a:t>
            </a:r>
            <a:r>
              <a:rPr lang="zh-CN" altLang="en-US" sz="2400"/>
              <a:t> </a:t>
            </a:r>
            <a:endParaRPr lang="zh-CN" altLang="en-US" sz="2400">
              <a:solidFill>
                <a:srgbClr val="CC3300"/>
              </a:solidFill>
            </a:endParaRPr>
          </a:p>
          <a:p>
            <a:pPr lvl="1" eaLnBrk="1" hangingPunct="1">
              <a:spcBef>
                <a:spcPct val="30000"/>
              </a:spcBef>
              <a:buClr>
                <a:schemeClr val="tx1"/>
              </a:buClr>
            </a:pPr>
            <a:r>
              <a:rPr lang="en-US" altLang="zh-CN" sz="2800" b="1">
                <a:solidFill>
                  <a:srgbClr val="0070C0"/>
                </a:solidFill>
              </a:rPr>
              <a:t>-I</a:t>
            </a:r>
            <a:r>
              <a:rPr lang="en-US" altLang="zh-CN" sz="2800"/>
              <a:t>dirname</a:t>
            </a:r>
            <a:r>
              <a:rPr lang="zh-CN" altLang="en-US" sz="2800"/>
              <a:t>，将</a:t>
            </a:r>
            <a:r>
              <a:rPr lang="en-US" altLang="zh-CN" sz="2800"/>
              <a:t>dirname</a:t>
            </a:r>
            <a:r>
              <a:rPr lang="zh-CN" altLang="en-US" sz="2800"/>
              <a:t>所指出的目录加入到程序头文件目录列表中，是在预编译过程中使用的参数</a:t>
            </a:r>
          </a:p>
          <a:p>
            <a:pPr lvl="2" eaLnBrk="1" hangingPunct="1">
              <a:spcBef>
                <a:spcPct val="30000"/>
              </a:spcBef>
              <a:buClr>
                <a:schemeClr val="tx1"/>
              </a:buClr>
            </a:pPr>
            <a:r>
              <a:rPr lang="en-US" altLang="zh-CN" sz="2800"/>
              <a:t>#include </a:t>
            </a:r>
            <a:r>
              <a:rPr lang="en-US" altLang="zh-CN" sz="2800" b="1">
                <a:solidFill>
                  <a:srgbClr val="0070C0"/>
                </a:solidFill>
              </a:rPr>
              <a:t>&lt;</a:t>
            </a:r>
            <a:r>
              <a:rPr lang="en-US" altLang="zh-CN" sz="2800"/>
              <a:t>stdio.h</a:t>
            </a:r>
            <a:r>
              <a:rPr lang="en-US" altLang="zh-CN" sz="2800" b="1">
                <a:solidFill>
                  <a:srgbClr val="0070C0"/>
                </a:solidFill>
              </a:rPr>
              <a:t>&gt;</a:t>
            </a:r>
          </a:p>
          <a:p>
            <a:pPr lvl="2" eaLnBrk="1" hangingPunct="1">
              <a:spcBef>
                <a:spcPct val="30000"/>
              </a:spcBef>
              <a:buClr>
                <a:schemeClr val="tx1"/>
              </a:buClr>
              <a:buFont typeface="Wingdings" pitchFamily="2" charset="2"/>
              <a:buNone/>
            </a:pPr>
            <a:r>
              <a:rPr lang="en-US" altLang="zh-CN" sz="2400"/>
              <a:t>	</a:t>
            </a:r>
            <a:r>
              <a:rPr lang="zh-CN" altLang="en-US" sz="2800"/>
              <a:t>预处理程序</a:t>
            </a:r>
            <a:r>
              <a:rPr lang="en-US" altLang="zh-CN" sz="2800"/>
              <a:t>cpp</a:t>
            </a:r>
            <a:r>
              <a:rPr lang="zh-CN" altLang="en-US" sz="2800"/>
              <a:t>在系统预设包含文件目录</a:t>
            </a:r>
            <a:r>
              <a:rPr lang="en-US" altLang="zh-CN" sz="2800"/>
              <a:t>(</a:t>
            </a:r>
            <a:r>
              <a:rPr lang="zh-CN" altLang="en-US" sz="2800"/>
              <a:t>如</a:t>
            </a:r>
            <a:r>
              <a:rPr lang="en-US" altLang="zh-CN" sz="2800"/>
              <a:t>/usr /include )</a:t>
            </a:r>
            <a:r>
              <a:rPr lang="zh-CN" altLang="en-US" sz="2800"/>
              <a:t>中搜寻相应的文件</a:t>
            </a:r>
          </a:p>
          <a:p>
            <a:pPr lvl="2" eaLnBrk="1" hangingPunct="1">
              <a:spcBef>
                <a:spcPct val="30000"/>
              </a:spcBef>
              <a:buClr>
                <a:schemeClr val="tx1"/>
              </a:buClr>
            </a:pPr>
            <a:r>
              <a:rPr lang="en-US" altLang="zh-CN" sz="2800"/>
              <a:t>#include </a:t>
            </a:r>
            <a:r>
              <a:rPr lang="en-US" altLang="zh-CN" sz="2800" b="1">
                <a:solidFill>
                  <a:srgbClr val="0070C0"/>
                </a:solidFill>
              </a:rPr>
              <a:t>“</a:t>
            </a:r>
            <a:r>
              <a:rPr lang="en-US" altLang="zh-CN" sz="2800"/>
              <a:t>myinc.h</a:t>
            </a:r>
            <a:r>
              <a:rPr lang="en-US" altLang="zh-CN" sz="2800" b="1">
                <a:solidFill>
                  <a:srgbClr val="0070C0"/>
                </a:solidFill>
              </a:rPr>
              <a:t>”</a:t>
            </a:r>
            <a:r>
              <a:rPr lang="en-US" altLang="zh-CN" sz="2400"/>
              <a:t> </a:t>
            </a:r>
          </a:p>
          <a:p>
            <a:pPr lvl="2" eaLnBrk="1" hangingPunct="1">
              <a:spcBef>
                <a:spcPct val="30000"/>
              </a:spcBef>
              <a:buClr>
                <a:schemeClr val="tx1"/>
              </a:buClr>
              <a:buFont typeface="Wingdings" pitchFamily="2" charset="2"/>
              <a:buNone/>
            </a:pPr>
            <a:r>
              <a:rPr lang="en-US" altLang="zh-CN" sz="2400"/>
              <a:t>	</a:t>
            </a:r>
            <a:r>
              <a:rPr lang="en-US" altLang="zh-CN" sz="2800"/>
              <a:t>cpp</a:t>
            </a:r>
            <a:r>
              <a:rPr lang="zh-CN" altLang="en-US" sz="2800"/>
              <a:t>在当前目录</a:t>
            </a:r>
            <a:r>
              <a:rPr lang="en-US" altLang="zh-CN" sz="2800"/>
              <a:t>(</a:t>
            </a:r>
            <a:r>
              <a:rPr lang="zh-CN" altLang="en-US" sz="2800"/>
              <a:t>与</a:t>
            </a:r>
            <a:r>
              <a:rPr lang="en-US" altLang="zh-CN" sz="2800"/>
              <a:t>.c</a:t>
            </a:r>
            <a:r>
              <a:rPr lang="zh-CN" altLang="en-US" sz="2800"/>
              <a:t>相同的目录</a:t>
            </a:r>
            <a:r>
              <a:rPr lang="en-US" altLang="zh-CN" sz="2800"/>
              <a:t>)</a:t>
            </a:r>
            <a:r>
              <a:rPr lang="zh-CN" altLang="en-US" sz="2800"/>
              <a:t>中搜寻头文件， 如果在当前目录中没有找到需要的文件，就到指定的</a:t>
            </a:r>
            <a:r>
              <a:rPr lang="en-US" altLang="zh-CN" sz="2800"/>
              <a:t>dirname</a:t>
            </a:r>
            <a:r>
              <a:rPr lang="zh-CN" altLang="en-US" sz="2800"/>
              <a:t>目录中去寻找</a:t>
            </a:r>
            <a:endParaRPr lang="en-US" altLang="zh-CN" sz="280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17606</TotalTime>
  <Words>7952</Words>
  <Application>Microsoft Office PowerPoint</Application>
  <PresentationFormat>宽屏</PresentationFormat>
  <Paragraphs>664</Paragraphs>
  <Slides>67</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67</vt:i4>
      </vt:variant>
    </vt:vector>
  </HeadingPairs>
  <TitlesOfParts>
    <vt:vector size="83" baseType="lpstr">
      <vt:lpstr>MS PGothic</vt:lpstr>
      <vt:lpstr>MS PGothic</vt:lpstr>
      <vt:lpstr>方正舒体</vt:lpstr>
      <vt:lpstr>楷体_GB2312</vt:lpstr>
      <vt:lpstr>隶书</vt:lpstr>
      <vt:lpstr>宋体</vt:lpstr>
      <vt:lpstr>微软雅黑</vt:lpstr>
      <vt:lpstr>Arial</vt:lpstr>
      <vt:lpstr>Baskerville Old Face</vt:lpstr>
      <vt:lpstr>Comic Sans MS</vt:lpstr>
      <vt:lpstr>Helvetica</vt:lpstr>
      <vt:lpstr>Times New Roman</vt:lpstr>
      <vt:lpstr>Verdana</vt:lpstr>
      <vt:lpstr>Webdings</vt:lpstr>
      <vt:lpstr>Wingdings</vt:lpstr>
      <vt:lpstr>os-8</vt:lpstr>
      <vt:lpstr>Makefiles of Nachos</vt:lpstr>
      <vt:lpstr>Contents</vt:lpstr>
      <vt:lpstr>Introduction to gcc</vt:lpstr>
      <vt:lpstr>Introduction to gcc</vt:lpstr>
      <vt:lpstr>Introduction to gcc</vt:lpstr>
      <vt:lpstr>Introduction to gcc</vt:lpstr>
      <vt:lpstr>Introduction to gcc</vt:lpstr>
      <vt:lpstr>Introduction to gcc</vt:lpstr>
      <vt:lpstr>Introduction to gcc</vt:lpstr>
      <vt:lpstr>Introduction to gcc</vt:lpstr>
      <vt:lpstr>Introduction to gcc</vt:lpstr>
      <vt:lpstr>Introduction to gcc</vt:lpstr>
      <vt:lpstr>Introduction to g++</vt:lpstr>
      <vt:lpstr>gcc和g++的主要区别</vt:lpstr>
      <vt:lpstr>编译工具make,gmake,cmake,nmake和Dmake</vt:lpstr>
      <vt:lpstr>Contents</vt:lpstr>
      <vt:lpstr>Introduction to makefile</vt:lpstr>
      <vt:lpstr>Introduction to makefile</vt:lpstr>
      <vt:lpstr>Introduction to makefile</vt:lpstr>
      <vt:lpstr>Introduction to makefile</vt:lpstr>
      <vt:lpstr>Introduction to makefile</vt:lpstr>
      <vt:lpstr>Introduction to makefile</vt:lpstr>
      <vt:lpstr>Introduction to makefile</vt:lpstr>
      <vt:lpstr>Contents</vt:lpstr>
      <vt:lpstr>系统预定义变量</vt:lpstr>
      <vt:lpstr>Makefiles Structure of Nachos  （TOP）</vt:lpstr>
      <vt:lpstr>Makefile.dep         硬件环境依赖的部分</vt:lpstr>
      <vt:lpstr>Makefiles Structure of Nachos</vt:lpstr>
      <vt:lpstr> Makefile.local（/threads）</vt:lpstr>
      <vt:lpstr>Makefile.common    -1</vt:lpstr>
      <vt:lpstr>../Makefile.common  -2</vt:lpstr>
      <vt:lpstr>../Makefile.common  -3</vt:lpstr>
      <vt:lpstr>../Makefile.common   -4</vt:lpstr>
      <vt:lpstr>../Makefile.common   -5</vt:lpstr>
      <vt:lpstr>../Makefile.common  -6</vt:lpstr>
      <vt:lpstr>../Makefile.common   -7</vt:lpstr>
      <vt:lpstr>How to generate the dependence rules for the head files?</vt:lpstr>
      <vt:lpstr>PowerPoint 演示文稿</vt:lpstr>
      <vt:lpstr>../Makefile.common   -8</vt:lpstr>
      <vt:lpstr>../Makefile.common   -9</vt:lpstr>
      <vt:lpstr>32/64位Host OS自适应(Nachos-3.4-UALR-LW版新增)</vt:lpstr>
      <vt:lpstr>32/64位Host OS自适应(Nachos-3.4-UALR-LW版新增)</vt:lpstr>
      <vt:lpstr>Contents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Building a Modified Nachos</vt:lpstr>
      <vt:lpstr>一个示例：demo0</vt:lpstr>
      <vt:lpstr>demo0的创建步骤-1</vt:lpstr>
      <vt:lpstr>demo0的创建步骤-2</vt:lpstr>
      <vt:lpstr>demo0的创建步骤-3</vt:lpstr>
      <vt:lpstr>demo0的创建步骤-4</vt:lpstr>
      <vt:lpstr>PowerPoint 演示文稿</vt:lpstr>
      <vt:lpstr>Further Reading and Practice</vt:lpstr>
      <vt:lpstr>Makefile Videos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SF</cp:lastModifiedBy>
  <cp:revision>456</cp:revision>
  <cp:lastPrinted>2020-11-04T14:30:39Z</cp:lastPrinted>
  <dcterms:created xsi:type="dcterms:W3CDTF">2011-01-13T23:43:38Z</dcterms:created>
  <dcterms:modified xsi:type="dcterms:W3CDTF">2022-10-20T07:26:45Z</dcterms:modified>
</cp:coreProperties>
</file>