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7"/>
  </p:notesMasterIdLst>
  <p:handoutMasterIdLst>
    <p:handoutMasterId r:id="rId58"/>
  </p:handoutMasterIdLst>
  <p:sldIdLst>
    <p:sldId id="331" r:id="rId2"/>
    <p:sldId id="257" r:id="rId3"/>
    <p:sldId id="262" r:id="rId4"/>
    <p:sldId id="267" r:id="rId5"/>
    <p:sldId id="263" r:id="rId6"/>
    <p:sldId id="270" r:id="rId7"/>
    <p:sldId id="271" r:id="rId8"/>
    <p:sldId id="272" r:id="rId9"/>
    <p:sldId id="273" r:id="rId10"/>
    <p:sldId id="274" r:id="rId11"/>
    <p:sldId id="275" r:id="rId12"/>
    <p:sldId id="258" r:id="rId13"/>
    <p:sldId id="276" r:id="rId14"/>
    <p:sldId id="316" r:id="rId15"/>
    <p:sldId id="277" r:id="rId16"/>
    <p:sldId id="278" r:id="rId17"/>
    <p:sldId id="279" r:id="rId18"/>
    <p:sldId id="259" r:id="rId19"/>
    <p:sldId id="280" r:id="rId20"/>
    <p:sldId id="281" r:id="rId21"/>
    <p:sldId id="282" r:id="rId22"/>
    <p:sldId id="283" r:id="rId23"/>
    <p:sldId id="284" r:id="rId24"/>
    <p:sldId id="309" r:id="rId25"/>
    <p:sldId id="285" r:id="rId26"/>
    <p:sldId id="286" r:id="rId27"/>
    <p:sldId id="287" r:id="rId28"/>
    <p:sldId id="312" r:id="rId29"/>
    <p:sldId id="313" r:id="rId30"/>
    <p:sldId id="406" r:id="rId31"/>
    <p:sldId id="288" r:id="rId32"/>
    <p:sldId id="289" r:id="rId33"/>
    <p:sldId id="290" r:id="rId34"/>
    <p:sldId id="292" r:id="rId35"/>
    <p:sldId id="293" r:id="rId36"/>
    <p:sldId id="310" r:id="rId37"/>
    <p:sldId id="294" r:id="rId38"/>
    <p:sldId id="314" r:id="rId39"/>
    <p:sldId id="295" r:id="rId40"/>
    <p:sldId id="296" r:id="rId41"/>
    <p:sldId id="297" r:id="rId42"/>
    <p:sldId id="298" r:id="rId43"/>
    <p:sldId id="260" r:id="rId44"/>
    <p:sldId id="299" r:id="rId45"/>
    <p:sldId id="301" r:id="rId46"/>
    <p:sldId id="302" r:id="rId47"/>
    <p:sldId id="303" r:id="rId48"/>
    <p:sldId id="304" r:id="rId49"/>
    <p:sldId id="311" r:id="rId50"/>
    <p:sldId id="305" r:id="rId51"/>
    <p:sldId id="306" r:id="rId52"/>
    <p:sldId id="307" r:id="rId53"/>
    <p:sldId id="308" r:id="rId54"/>
    <p:sldId id="405" r:id="rId55"/>
    <p:sldId id="404" r:id="rId56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/>
    <p:restoredTop sz="87367" autoAdjust="0"/>
  </p:normalViewPr>
  <p:slideViewPr>
    <p:cSldViewPr snapToGrid="0">
      <p:cViewPr varScale="1">
        <p:scale>
          <a:sx n="76" d="100"/>
          <a:sy n="76" d="100"/>
        </p:scale>
        <p:origin x="826" y="58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D6156B8-15FF-4337-9772-89234E5D3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ED4343-9898-408F-843E-93D07E45F227}" type="slidenum">
              <a:rPr lang="en-US" altLang="zh-CN" i="0"/>
              <a:pPr eaLnBrk="1" hangingPunct="1"/>
              <a:t>3</a:t>
            </a:fld>
            <a:endParaRPr lang="en-US" altLang="zh-CN" i="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89A781E-21BB-4F55-981F-F95B6585E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2E0A330-4DD1-40C6-9EED-2B7AF0561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".bss" stands for "</a:t>
            </a:r>
            <a:r>
              <a:rPr lang="en-US" altLang="zh-CN" u="sng">
                <a:latin typeface="Arial" panose="020B0604020202020204" pitchFamily="34" charset="0"/>
              </a:rPr>
              <a:t>b</a:t>
            </a:r>
            <a:r>
              <a:rPr lang="en-US" altLang="zh-CN">
                <a:latin typeface="Arial" panose="020B0604020202020204" pitchFamily="34" charset="0"/>
              </a:rPr>
              <a:t>lock </a:t>
            </a:r>
            <a:r>
              <a:rPr lang="en-US" altLang="zh-CN" u="sng">
                <a:latin typeface="Arial" panose="020B0604020202020204" pitchFamily="34" charset="0"/>
              </a:rPr>
              <a:t>s</a:t>
            </a:r>
            <a:r>
              <a:rPr lang="en-US" altLang="zh-CN">
                <a:latin typeface="Arial" panose="020B0604020202020204" pitchFamily="34" charset="0"/>
              </a:rPr>
              <a:t>tarting </a:t>
            </a:r>
            <a:r>
              <a:rPr lang="en-US" altLang="zh-CN" u="sng">
                <a:latin typeface="Arial" panose="020B0604020202020204" pitchFamily="34" charset="0"/>
              </a:rPr>
              <a:t>s</a:t>
            </a:r>
            <a:r>
              <a:rPr lang="en-US" altLang="zh-CN">
                <a:latin typeface="Arial" panose="020B0604020202020204" pitchFamily="34" charset="0"/>
              </a:rPr>
              <a:t>ymbol". After all, the only thing you can do in defining uninitialized data is to give a name to the beginning of a block of data.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875C62-A1D0-45B5-84EE-E0E10CB40B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89E751-506E-4D7B-ADB5-A711BC7198EA}" type="slidenum">
              <a:rPr lang="en-US" altLang="zh-CN" i="0"/>
              <a:pPr eaLnBrk="1" hangingPunct="1"/>
              <a:t>27</a:t>
            </a:fld>
            <a:endParaRPr lang="en-US" altLang="zh-CN" i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95F77C2-BC6A-412E-A206-9FB0F4080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5458C4F-5877-4D2D-BE25-AC14FB549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第一堂课到此结束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.comm name, size,alignment</a:t>
            </a:r>
          </a:p>
          <a:p>
            <a:r>
              <a:rPr lang="en-US" altLang="zh-CN"/>
              <a:t>The .comm directive allocates storage in the data section. The storage is referenced by the identifier name. Size is measured in bytes and must be a positive integer. Name cannot be predefined. Alignment is optional. If alignment is specified, the address of name is aligned to a multiple of alignment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0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E634C63B-41CD-4CF2-A41E-C7409D18FC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C4984D70-A38A-4CE7-B473-4932F4995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D83F5FD1-39BC-4307-A920-F3CDCEB8D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59E859-4578-4EA0-8DF1-2D7281A2953F}" type="slidenum">
              <a:rPr lang="en-US" altLang="zh-CN" i="0"/>
              <a:pPr eaLnBrk="1" hangingPunct="1"/>
              <a:t>37</a:t>
            </a:fld>
            <a:endParaRPr lang="en-US" altLang="zh-CN" i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72EA98C8-D4DC-4D1B-927B-A68648146C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41C8D496-165E-4B6E-8327-5EA22E85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除了默认的线程</a:t>
            </a:r>
            <a:r>
              <a:rPr lang="en-US" altLang="zh-CN">
                <a:latin typeface="Arial" panose="020B0604020202020204" pitchFamily="34" charset="0"/>
              </a:rPr>
              <a:t>main</a:t>
            </a:r>
            <a:r>
              <a:rPr lang="zh-CN" altLang="en-US">
                <a:latin typeface="Arial" panose="020B0604020202020204" pitchFamily="34" charset="0"/>
              </a:rPr>
              <a:t>外，其他线程都从</a:t>
            </a:r>
            <a:r>
              <a:rPr lang="en-US" altLang="zh-CN">
                <a:latin typeface="Arial" panose="020B0604020202020204" pitchFamily="34" charset="0"/>
              </a:rPr>
              <a:t>ThreadRoot</a:t>
            </a:r>
            <a:r>
              <a:rPr lang="zh-CN" altLang="en-US">
                <a:latin typeface="Arial" panose="020B0604020202020204" pitchFamily="34" charset="0"/>
              </a:rPr>
              <a:t>开始执行，这可从前页</a:t>
            </a:r>
            <a:r>
              <a:rPr lang="en-US" altLang="zh-CN">
                <a:latin typeface="Arial" panose="020B0604020202020204" pitchFamily="34" charset="0"/>
              </a:rPr>
              <a:t>StackAllocate</a:t>
            </a:r>
            <a:r>
              <a:rPr lang="zh-CN" altLang="en-US">
                <a:latin typeface="Arial" panose="020B0604020202020204" pitchFamily="34" charset="0"/>
              </a:rPr>
              <a:t>函数中的语句 </a:t>
            </a:r>
            <a:r>
              <a:rPr lang="en-US" altLang="zh-CN">
                <a:latin typeface="Arial" panose="020B0604020202020204" pitchFamily="34" charset="0"/>
              </a:rPr>
              <a:t>machineState[PCState] = (_int) ThreadRoot;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看出</a:t>
            </a: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596DFF8F-6FB4-4684-8BC3-43D623F1E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125F8E-C4BC-4D86-B4E7-DB045DB4F7B4}" type="slidenum">
              <a:rPr lang="en-US" altLang="zh-CN" i="0"/>
              <a:pPr eaLnBrk="1" hangingPunct="1"/>
              <a:t>38</a:t>
            </a:fld>
            <a:endParaRPr lang="en-US" altLang="zh-CN" i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7D02FA75-F8DC-4D61-8F14-FFAF3F85D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B41A8A-32E4-4A7A-94F9-08423190AF31}" type="slidenum">
              <a:rPr lang="en-US" altLang="zh-CN" i="0"/>
              <a:pPr eaLnBrk="1" hangingPunct="1"/>
              <a:t>40</a:t>
            </a:fld>
            <a:endParaRPr lang="en-US" altLang="zh-CN" i="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565DBAD-A4B6-4609-93D6-23D4ACC19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7095021-7D5B-4CFB-90BB-5622FD715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见课本</a:t>
            </a:r>
            <a:r>
              <a:rPr lang="en-US" altLang="zh-CN">
                <a:latin typeface="Arial" panose="020B0604020202020204" pitchFamily="34" charset="0"/>
              </a:rPr>
              <a:t>19</a:t>
            </a:r>
            <a:r>
              <a:rPr lang="zh-CN" altLang="en-US">
                <a:latin typeface="Arial" panose="020B0604020202020204" pitchFamily="34" charset="0"/>
              </a:rPr>
              <a:t>页解释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9696" y="6550228"/>
            <a:ext cx="2233294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Process &amp; Thread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/55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07:47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en-US" altLang="en-US"/>
              <a:t>Process and Thread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CA9CC67E-20CE-4D30-83A0-2F14DBAFA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1FFF1B2F-FBD5-4A0C-88D3-04C96BDF5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Where do the ready or wait processes stay?</a:t>
            </a:r>
          </a:p>
          <a:p>
            <a:pPr lvl="1" eaLnBrk="1" hangingPunct="1"/>
            <a:r>
              <a:rPr lang="en-US" altLang="zh-CN" sz="3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Address spaces</a:t>
            </a:r>
            <a:r>
              <a:rPr lang="en-US" altLang="zh-CN" sz="360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stay in</a:t>
            </a:r>
            <a:r>
              <a:rPr lang="en-US" altLang="zh-CN" sz="3600">
                <a:ea typeface="宋体" panose="02010600030101010101" pitchFamily="2" charset="-122"/>
              </a:rPr>
              <a:t> </a:t>
            </a:r>
            <a:r>
              <a:rPr lang="en-US" altLang="zh-CN" sz="3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memory</a:t>
            </a:r>
            <a:r>
              <a:rPr lang="en-US" altLang="zh-CN" sz="3600">
                <a:ea typeface="宋体" panose="02010600030101010101" pitchFamily="2" charset="-122"/>
              </a:rPr>
              <a:t>, </a:t>
            </a:r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but</a:t>
            </a:r>
            <a:r>
              <a:rPr lang="en-US" altLang="zh-CN" sz="3600">
                <a:ea typeface="宋体" panose="02010600030101010101" pitchFamily="2" charset="-122"/>
              </a:rPr>
              <a:t> </a:t>
            </a:r>
            <a:r>
              <a:rPr lang="en-US" altLang="zh-CN" sz="3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PCB</a:t>
            </a:r>
            <a:r>
              <a:rPr lang="en-US" altLang="zh-CN" sz="3600"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information stays in</a:t>
            </a:r>
            <a:r>
              <a:rPr lang="en-US" altLang="zh-CN" sz="3600">
                <a:ea typeface="宋体" panose="02010600030101010101" pitchFamily="2" charset="-122"/>
              </a:rPr>
              <a:t> </a:t>
            </a:r>
            <a:r>
              <a:rPr lang="en-US" altLang="zh-CN" sz="3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queues</a:t>
            </a:r>
            <a:r>
              <a:rPr lang="en-US" altLang="zh-CN" sz="3600">
                <a:ea typeface="宋体" panose="02010600030101010101" pitchFamily="2" charset="-122"/>
              </a:rPr>
              <a:t>.</a:t>
            </a:r>
          </a:p>
          <a:p>
            <a:pPr lvl="1" eaLnBrk="1" hangingPunct="1"/>
            <a:r>
              <a:rPr lang="en-US" altLang="zh-CN" sz="3600">
                <a:latin typeface="Comic Sans MS" panose="030F0702030302020204" pitchFamily="66" charset="0"/>
                <a:ea typeface="宋体" panose="02010600030101010101" pitchFamily="2" charset="-122"/>
              </a:rPr>
              <a:t>ready queue</a:t>
            </a:r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: store the PCB of the </a:t>
            </a:r>
            <a:r>
              <a:rPr lang="en-US" altLang="zh-CN" sz="3600" u="sng">
                <a:latin typeface="Baskerville Old Face" panose="02020602080505020303" pitchFamily="18" charset="0"/>
                <a:ea typeface="宋体" panose="02010600030101010101" pitchFamily="2" charset="-122"/>
              </a:rPr>
              <a:t>ready</a:t>
            </a:r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 processes</a:t>
            </a:r>
          </a:p>
          <a:p>
            <a:pPr lvl="1" eaLnBrk="1" hangingPunct="1"/>
            <a:r>
              <a:rPr lang="en-US" altLang="zh-CN" sz="3600">
                <a:latin typeface="Comic Sans MS" panose="030F0702030302020204" pitchFamily="66" charset="0"/>
                <a:ea typeface="宋体" panose="02010600030101010101" pitchFamily="2" charset="-122"/>
              </a:rPr>
              <a:t>wait queues</a:t>
            </a:r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: store the PCB of the </a:t>
            </a:r>
            <a:r>
              <a:rPr lang="en-US" altLang="zh-CN" sz="3600" u="sng">
                <a:latin typeface="Baskerville Old Face" panose="02020602080505020303" pitchFamily="18" charset="0"/>
                <a:ea typeface="宋体" panose="02010600030101010101" pitchFamily="2" charset="-122"/>
              </a:rPr>
              <a:t>waiting</a:t>
            </a:r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 processes</a:t>
            </a:r>
          </a:p>
          <a:p>
            <a:pPr eaLnBrk="1" hangingPunct="1"/>
            <a:endParaRPr lang="en-US" altLang="zh-CN" sz="360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835BFDEC-3C26-4E3D-8B91-E08FF201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9EA2DC64-5064-48D7-98E8-D1AA11741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A </a:t>
            </a:r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context switch</a:t>
            </a:r>
            <a:r>
              <a:rPr lang="en-US" altLang="zh-CN" sz="2800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from process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P1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to process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P2</a:t>
            </a:r>
            <a:r>
              <a:rPr lang="en-US" altLang="zh-CN" sz="280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is required, when</a:t>
            </a:r>
          </a:p>
          <a:p>
            <a:pPr lvl="1" eaLnBrk="1" hangingPunct="1"/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P1</a:t>
            </a:r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is changed from </a:t>
            </a:r>
            <a:r>
              <a:rPr lang="en-US" altLang="zh-CN" sz="2800" b="1">
                <a:latin typeface="Gungsuh" panose="02030600000101010101" pitchFamily="18" charset="-127"/>
                <a:ea typeface="Gungsuh" panose="02030600000101010101" pitchFamily="18" charset="-127"/>
              </a:rPr>
              <a:t>running to blocked or ready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and</a:t>
            </a:r>
          </a:p>
          <a:p>
            <a:pPr lvl="1" eaLnBrk="1" hangingPunct="1"/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P2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is changed from </a:t>
            </a:r>
            <a:r>
              <a:rPr lang="en-US" altLang="zh-CN" sz="2800" b="1">
                <a:latin typeface="Gungsuh" panose="02030600000101010101" pitchFamily="18" charset="-127"/>
                <a:ea typeface="Gungsuh" panose="02030600000101010101" pitchFamily="18" charset="-127"/>
              </a:rPr>
              <a:t>ready to running</a:t>
            </a:r>
          </a:p>
          <a:p>
            <a:pPr eaLnBrk="1" hangingPunct="1"/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context switch</a:t>
            </a:r>
            <a:r>
              <a:rPr lang="en-US" altLang="zh-CN" sz="2800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from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P1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to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P2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involves:</a:t>
            </a:r>
          </a:p>
          <a:p>
            <a:pPr lvl="1" eaLnBrk="1" hangingPunct="1"/>
            <a:r>
              <a:rPr lang="en-US" altLang="zh-CN" sz="28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save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the context of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P1</a:t>
            </a:r>
            <a:r>
              <a:rPr lang="en-US" altLang="zh-CN" sz="2800" i="1"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in its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PCB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and put it in an appropriate queue</a:t>
            </a:r>
          </a:p>
          <a:p>
            <a:pPr lvl="1" eaLnBrk="1" hangingPunct="1"/>
            <a:r>
              <a:rPr lang="en-US" altLang="zh-CN" sz="28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load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the context of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P2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from its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PCB</a:t>
            </a:r>
          </a:p>
          <a:p>
            <a:pPr lvl="1" eaLnBrk="1" hangingPunct="1"/>
            <a:r>
              <a:rPr lang="en-US" altLang="zh-CN" sz="28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resume</a:t>
            </a:r>
            <a:r>
              <a:rPr lang="en-US" altLang="zh-CN" sz="2800">
                <a:solidFill>
                  <a:srgbClr val="CC000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the execution of 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P2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from the address where it was stopped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4AF07C8C-CA50-402C-B734-B689A6CA3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658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6B09083A-AF5F-4621-BA59-72FA4BB74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2850"/>
            <a:ext cx="8229600" cy="495935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Program and Process</a:t>
            </a:r>
          </a:p>
          <a:p>
            <a:pPr eaLnBrk="1" hangingPunct="1"/>
            <a:r>
              <a:rPr lang="en-US" altLang="zh-CN" sz="4800" u="sng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Thread and Process</a:t>
            </a:r>
          </a:p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Nachos Thread and Scheduler</a:t>
            </a:r>
          </a:p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Nachos Kernel Structure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310CBD5E-659C-4384-B36F-5C3B0813D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Thread and Process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ADF37E9A-E533-490B-881C-C096DAB6A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6475" y="895596"/>
            <a:ext cx="10225455" cy="1536002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Process is</a:t>
            </a:r>
          </a:p>
          <a:p>
            <a:pPr lvl="1" eaLnBrk="1" hangingPunct="1"/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u="sng">
                <a:latin typeface="Baskerville Old Face" panose="02020602080505020303" pitchFamily="18" charset="0"/>
                <a:ea typeface="宋体" panose="02010600030101010101" pitchFamily="2" charset="-122"/>
              </a:rPr>
              <a:t>unit of dispatching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for execution (PC, SP, and stack) </a:t>
            </a:r>
          </a:p>
          <a:p>
            <a:pPr lvl="1" eaLnBrk="1" hangingPunct="1"/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u="sng">
                <a:latin typeface="Baskerville Old Face" panose="02020602080505020303" pitchFamily="18" charset="0"/>
                <a:ea typeface="宋体" panose="02010600030101010101" pitchFamily="2" charset="-122"/>
              </a:rPr>
              <a:t>unit of resource ownership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(address space, open files, etc)</a:t>
            </a:r>
          </a:p>
          <a:p>
            <a:pPr eaLnBrk="1" hangingPunct="1"/>
            <a:endParaRPr lang="en-US" altLang="zh-CN" sz="240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  <p:sp>
        <p:nvSpPr>
          <p:cNvPr id="15367" name="Text Box 5">
            <a:extLst>
              <a:ext uri="{FF2B5EF4-FFF2-40B4-BE49-F238E27FC236}">
                <a16:creationId xmlns:a16="http://schemas.microsoft.com/office/drawing/2014/main" id="{CCBFB678-0717-415B-B892-131317913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768" y="6351711"/>
            <a:ext cx="4824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/>
              <a:t>Components of a program in execution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B1109E-3E48-4C8A-9CD1-AA91ACCB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646" y="2431597"/>
            <a:ext cx="5310360" cy="39201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1\Downloads\20120222223217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112" y="968887"/>
            <a:ext cx="5533730" cy="58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X86-32</a:t>
            </a:r>
            <a:r>
              <a:rPr lang="zh-CN" altLang="en-US">
                <a:ea typeface="宋体" pitchFamily="2" charset="-122"/>
              </a:rPr>
              <a:t>栈帧结构</a:t>
            </a:r>
          </a:p>
        </p:txBody>
      </p:sp>
      <p:cxnSp>
        <p:nvCxnSpPr>
          <p:cNvPr id="20486" name="直接箭头连接符 2"/>
          <p:cNvCxnSpPr>
            <a:cxnSpLocks noChangeShapeType="1"/>
          </p:cNvCxnSpPr>
          <p:nvPr/>
        </p:nvCxnSpPr>
        <p:spPr bwMode="auto">
          <a:xfrm>
            <a:off x="8808842" y="921949"/>
            <a:ext cx="0" cy="525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直接连接符 5"/>
          <p:cNvCxnSpPr>
            <a:cxnSpLocks noChangeShapeType="1"/>
          </p:cNvCxnSpPr>
          <p:nvPr/>
        </p:nvCxnSpPr>
        <p:spPr bwMode="auto">
          <a:xfrm flipV="1">
            <a:off x="7368980" y="902899"/>
            <a:ext cx="1954212" cy="19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7163544" y="966849"/>
            <a:ext cx="87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等线" panose="02010600030101010101" pitchFamily="2" charset="-122"/>
                <a:ea typeface="等线" panose="02010600030101010101" pitchFamily="2" charset="-122"/>
              </a:rPr>
              <a:t>栈底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92915" y="6241542"/>
            <a:ext cx="121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等线" panose="02010600030101010101" pitchFamily="2" charset="-122"/>
                <a:ea typeface="等线" panose="02010600030101010101" pitchFamily="2" charset="-122"/>
              </a:rPr>
              <a:t>栈生长方向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E96D31E8-5858-4B2C-B150-11E920AEF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Thread and Process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5AB790F-6048-45EB-BFE3-F94A10F1F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However, a process does not have to have only a single unit of dispatching.</a:t>
            </a:r>
          </a:p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>
                <a:solidFill>
                  <a:srgbClr val="CC000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i="1" u="sng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</a:t>
            </a:r>
            <a:r>
              <a:rPr lang="en-US" altLang="zh-CN" sz="3200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is an 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execution stream within a process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. (dispatching unit) </a:t>
            </a:r>
          </a:p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A 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process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can have multiple 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threads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each has its own </a:t>
            </a:r>
            <a:r>
              <a:rPr lang="en-US" altLang="zh-CN" sz="32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32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control block</a:t>
            </a:r>
            <a:r>
              <a:rPr lang="en-US" altLang="zh-CN" sz="32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(including thread state, id, etc)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but all </a:t>
            </a:r>
            <a:r>
              <a:rPr lang="en-US" altLang="zh-CN" sz="32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share the common resources</a:t>
            </a:r>
            <a:r>
              <a:rPr lang="en-US" altLang="zh-CN" sz="32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of the process</a:t>
            </a:r>
          </a:p>
          <a:p>
            <a:pPr eaLnBrk="1" hangingPunct="1"/>
            <a:endParaRPr lang="en-US" altLang="zh-CN" sz="260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ACC78557-96DC-426F-A970-BA668764D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Thread and Process</a:t>
            </a:r>
          </a:p>
        </p:txBody>
      </p:sp>
      <p:sp>
        <p:nvSpPr>
          <p:cNvPr id="17414" name="Text Box 5">
            <a:extLst>
              <a:ext uri="{FF2B5EF4-FFF2-40B4-BE49-F238E27FC236}">
                <a16:creationId xmlns:a16="http://schemas.microsoft.com/office/drawing/2014/main" id="{3F6D5BFE-BB5B-4CEF-AF1C-A2785D97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3573" y="1916114"/>
            <a:ext cx="461665" cy="324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/>
              <a:t>     Threads of a process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0C8A87-9091-4408-B2B4-5374E3BE6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815" y="925756"/>
            <a:ext cx="8678499" cy="5402671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6686577F-9619-4C5C-91CF-3265C02AA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Thread and Process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85B21F76-BAE2-4E7E-97FA-FB49558FE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Why threads?</a:t>
            </a:r>
          </a:p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It takes </a:t>
            </a:r>
            <a:r>
              <a:rPr lang="en-US" altLang="zh-CN" sz="3200" u="sng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less time</a:t>
            </a:r>
            <a:r>
              <a:rPr lang="en-US" altLang="zh-CN" sz="32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to</a:t>
            </a:r>
          </a:p>
          <a:p>
            <a:pPr lvl="1" eaLnBrk="1" hangingPunct="1"/>
            <a:r>
              <a:rPr lang="en-US" altLang="zh-CN" sz="32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create and terminate 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a thread than a process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do </a:t>
            </a:r>
            <a:r>
              <a:rPr lang="en-US" altLang="zh-CN" sz="32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context switch 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between threads than processes</a:t>
            </a:r>
          </a:p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Threads enable </a:t>
            </a:r>
            <a:r>
              <a:rPr lang="en-US" altLang="zh-CN" sz="3200" u="sng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efficient communication</a:t>
            </a:r>
            <a:r>
              <a:rPr lang="en-US" altLang="zh-CN" sz="32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because they share: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the address space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the resources owned by the process</a:t>
            </a:r>
          </a:p>
          <a:p>
            <a:pPr eaLnBrk="1" hangingPunct="1"/>
            <a:endParaRPr lang="en-US" altLang="zh-CN" sz="260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CFA71CB6-14E2-495A-88AF-A18F6BA2D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658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A40FD49C-82EE-4416-AF7E-2C222F7AD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0538" y="1212850"/>
            <a:ext cx="9064870" cy="495935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Program and Process</a:t>
            </a:r>
          </a:p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Thread and Process</a:t>
            </a:r>
          </a:p>
          <a:p>
            <a:pPr eaLnBrk="1" hangingPunct="1"/>
            <a:r>
              <a:rPr lang="en-US" altLang="zh-CN" sz="4800" u="sng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Nachos Thread and Scheduler</a:t>
            </a:r>
          </a:p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Nachos Kernel Structure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38DB0C34-62F2-46A6-91EE-24F28004A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A0F1ACE2-3360-484E-9085-5B7D3EA59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192" y="1143000"/>
            <a:ext cx="10498015" cy="50292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Development of </a:t>
            </a:r>
            <a:r>
              <a:rPr lang="en-US" altLang="zh-CN" sz="3600">
                <a:latin typeface="Comic Sans MS" panose="030F0702030302020204" pitchFamily="66" charset="0"/>
                <a:ea typeface="宋体" panose="02010600030101010101" pitchFamily="2" charset="-122"/>
              </a:rPr>
              <a:t>Nachos</a:t>
            </a:r>
          </a:p>
          <a:p>
            <a:pPr lvl="1" eaLnBrk="1" hangingPunct="1"/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At development and debugging phase, Nachos is running as a process in UNIX/Linux.</a:t>
            </a:r>
          </a:p>
          <a:p>
            <a:pPr lvl="1" eaLnBrk="1" hangingPunct="1"/>
            <a:r>
              <a:rPr lang="en-US" altLang="zh-CN" sz="3600">
                <a:latin typeface="Baskerville Old Face" panose="02020602080505020303" pitchFamily="18" charset="0"/>
                <a:ea typeface="宋体" panose="02010600030101010101" pitchFamily="2" charset="-122"/>
              </a:rPr>
              <a:t>On the raw machine, Nachos is running as the kernel of a real operating system. Nachos threads share the address space of the kernel.</a:t>
            </a:r>
            <a:endParaRPr lang="en-US" altLang="zh-CN" sz="340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41964A77-0BF3-4170-84A4-0051E5A52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658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A2CEC807-F7A7-481E-B804-A16F88F71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5708" y="1212850"/>
            <a:ext cx="8871438" cy="4959350"/>
          </a:xfrm>
        </p:spPr>
        <p:txBody>
          <a:bodyPr/>
          <a:lstStyle/>
          <a:p>
            <a:pPr eaLnBrk="1" hangingPunct="1"/>
            <a:r>
              <a:rPr lang="en-US" altLang="zh-CN" sz="4800" u="sng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Program and Process</a:t>
            </a:r>
          </a:p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Thread and Process</a:t>
            </a:r>
          </a:p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Nachos Thread and Scheduler</a:t>
            </a:r>
          </a:p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Nachos Kernel Structure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DA268128-7313-427A-AF88-FFDDA9F0D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172307"/>
            <a:ext cx="2813539" cy="259727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C1DB43FE-B288-42ED-A007-70A9EA35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90" y="981075"/>
            <a:ext cx="553998" cy="51117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>
                <a:latin typeface="Arial" charset="0"/>
              </a:rPr>
              <a:t>Nachos </a:t>
            </a:r>
            <a:r>
              <a:rPr lang="zh-CN" altLang="en-US" sz="2400">
                <a:latin typeface="Arial" charset="0"/>
              </a:rPr>
              <a:t>线程实现框架图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E1FD7D9-A63D-49CD-81E4-64BDE0E7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005" y="94891"/>
            <a:ext cx="5643990" cy="6668217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917C93A7-0404-4499-8DB1-9AAF0909E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62937276-2095-4B8A-9CEF-48202FE5A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052513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>
                <a:latin typeface="Baskerville Old Face" panose="02020602080505020303" pitchFamily="18" charset="0"/>
                <a:ea typeface="宋体" panose="02010600030101010101" pitchFamily="2" charset="-122"/>
              </a:rPr>
              <a:t>Queues for Nachos Scheduler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>
                <a:latin typeface="Baskerville Old Face" panose="02020602080505020303" pitchFamily="18" charset="0"/>
                <a:ea typeface="宋体" panose="02010600030101010101" pitchFamily="2" charset="-122"/>
              </a:rPr>
              <a:t> files: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../threads/list.h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../threads/list.cc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Baskerville Old Face" panose="02020602080505020303" pitchFamily="18" charset="0"/>
                <a:ea typeface="宋体" panose="02010600030101010101" pitchFamily="2" charset="-122"/>
              </a:rPr>
              <a:t>classes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ListElement {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ListElement(void *itemPtr, int sortKey);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ListElement *next; 	//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next element on list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   	//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NULL if this is the last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key; 		//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priority, for a sorted list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*item; 	//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pointer to item on the list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</a:pPr>
            <a:endParaRPr lang="en-US" altLang="zh-CN" sz="260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BE48C130-08F8-406B-9BB5-DBC0C7563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E4E978B3-3878-4F42-A1D5-D2CD99E7D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List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public: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List(); 				// initialize the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~List(); 				// de-allocate the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Prepend(void *item);			// Put item at the beginning of the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Append(void *item); 			// Put item at the end of the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*Remove(); 			// Take item off the front of the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Mapcar(VoidFunctionPtr func); 	// Apply "func" to every element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		// on the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bool IsEmpty(); 			// is the list empty?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5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Routines to put/get items on/off list in order (sorted by key)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SortedInsert(void *item, int sortKey); 	// Put item into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*SortedRemove(int *keyPtr); 		// Remove first item from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5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private: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ListElement *first;	 	// Head of the list, NULL if list is empty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ListElement *last; 		// Last element of list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  <a:p>
            <a:pPr eaLnBrk="1" hangingPunct="1">
              <a:lnSpc>
                <a:spcPct val="80000"/>
              </a:lnSpc>
            </a:pPr>
            <a:endParaRPr lang="en-US" altLang="zh-CN" sz="1700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318D1D13-0CBF-43C7-BAAE-CDAF6B485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2A766611-06E0-41BE-A257-75B5F1171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Baskerville Old Face" panose="02020602080505020303" pitchFamily="18" charset="0"/>
                <a:ea typeface="Gungsuh" panose="02030600000101010101" pitchFamily="18" charset="-127"/>
              </a:rPr>
              <a:t>Nachos Scheduler</a:t>
            </a:r>
            <a:r>
              <a:rPr lang="en-US" altLang="zh-CN" sz="3200">
                <a:latin typeface="Gungsuh" panose="02030600000101010101" pitchFamily="18" charset="-127"/>
                <a:ea typeface="Gungsuh" panose="02030600000101010101" pitchFamily="18" charset="-127"/>
              </a:rPr>
              <a:t>: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solidFill>
                  <a:srgbClr val="0070C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 simple FIFO CPU scheduler</a:t>
            </a:r>
          </a:p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Files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i="1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../threads/scheduler.h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i="1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../threads/scheduler.cc</a:t>
            </a:r>
          </a:p>
          <a:p>
            <a:pPr eaLnBrk="1" hangingPunct="1"/>
            <a:r>
              <a:rPr lang="en-US" altLang="zh-CN" sz="3200" b="1">
                <a:latin typeface="Baskerville Old Face" panose="02020602080505020303" pitchFamily="18" charset="0"/>
                <a:ea typeface="宋体" panose="02010600030101010101" pitchFamily="2" charset="-122"/>
              </a:rPr>
              <a:t>When Nachos is started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, an object of class Scheduler is created and referenced by a global variable </a:t>
            </a:r>
            <a:r>
              <a:rPr lang="en-US" altLang="zh-CN" sz="32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scheduler</a:t>
            </a:r>
            <a:endParaRPr lang="en-US" altLang="zh-CN" sz="3200">
              <a:solidFill>
                <a:srgbClr val="00B0F0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Contains a </a:t>
            </a:r>
            <a:r>
              <a:rPr lang="en-US" altLang="zh-CN" sz="32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and various </a:t>
            </a:r>
            <a:r>
              <a:rPr lang="en-US" altLang="zh-CN" sz="32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scheduling functions</a:t>
            </a:r>
          </a:p>
          <a:p>
            <a:pPr eaLnBrk="1" hangingPunct="1"/>
            <a:endParaRPr lang="en-US" altLang="zh-CN" sz="25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07199D16-960C-4399-82B7-CCACC410E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E5B9E6DD-AE4E-4E21-AE26-6B84B5218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22228"/>
            <a:ext cx="11040208" cy="5029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Scheduler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public: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Scheduler(); 			// Initialize list of ready threads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~Scheduler(); 		// De-allocate ready list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ReadyToRun(Thread* thread); 	// Thread can be dispatched.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Thread* FindNextToRun(); 	// Dequeue first thread on the ready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		// list, if any, and return thread.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Run(Thread* nextThread); 	// Cause nextThread to start running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Print();				// Print contents of ready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private:	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List *readyList;	// queue of threads that are ready to run,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// but not running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FF17C077-69E1-43A0-8126-62292C78E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971FF668-F28F-41FB-A424-8F60141EA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730" y="1022474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The ready queue to hold all the threads in the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READY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state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 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List *readyList;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Put this thread at the end of ready queue: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Scheduler::ReadyToRun (Thread *thread) 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"Putting thread %s on ready list.\n", thread-&gt;getName());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thread-&gt;setStatus(READY);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readyList-&gt;Append((void *)thread);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Select the thread to be dispatched: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 * Scheduler::FindNextToRun () 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return (Thread *)readyList-&gt;Remove();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AA7CF9A2-329E-4EFD-8CC7-813D2AE1A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CE18A09F-066F-499F-87E6-0376061B5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073540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Dispatch Function: calls SWITCH(..) to do the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context switch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solidFill>
                <a:srgbClr val="0070C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Scheduler::Run (Thread *nextThread)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Thread *oldThread = currentThread;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6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#ifdef USER_PROGRAM</a:t>
            </a:r>
            <a:r>
              <a:rPr lang="en-US" altLang="zh-CN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	                	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ignore until running user programs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if (currentThread-&gt;space != NULL) { 	// if this thread is a user program,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currentThread-&gt;SaveUserState(); 		// save the user's CPU registers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currentThread-&gt;space-&gt;SaveState();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6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#endif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oldThread-&gt;CheckOverflow(); 		// check if the old thread had an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	  	 	// undetected stack overflow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currentThread = nextThread; 		// switch to the next thread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currentThread-&gt;setStatus(RUNNING);	// nextThread is now running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DEBUG('t', "Switching from thread \"%s\" to thread \"%s\"\n",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oldThread-&gt;getName(), nextThread-&gt;getName());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6458F249-73EB-495E-A691-305B04CA1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and Scheduler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1B318311-D4CF-4E05-94E5-7C1BB6D0A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SWITCH</a:t>
            </a: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(oldThread, nextThread);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"Now in thread \"%s\"\n", currentThread-&gt;getName());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if (threadToBeDestroyed != NULL) {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delete threadToBeDestroyed;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threadToBeDestroyed = NULL;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6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#ifdef USER_PROGRAM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if (currentThread-&gt;space != NULL) { 	// if there is an address space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currentThread-&gt;RestoreUserState(); 	// to restore, do it.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currentThread-&gt;space-&gt;RestoreState();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6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#endif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endParaRPr lang="en-US" altLang="zh-CN" sz="2000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14555F86-8F76-4123-976F-01A38F23E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SWITCH(i386)(1)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B5C0C97F-AF41-446B-960C-E8032D8C0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1031266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/* void SWITCH( thread *t1, thread *t2 )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 on entry, stack looks like this: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      8(esp)  -&gt;              thread *t2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      4(esp)  -&gt;              thread *t1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       (esp)  -&gt;              return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        .comm   _eax_save,4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6848763B-04F3-4A7E-B577-56FDA0E17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SWITCH(i386)(2)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0112CB47-14FA-46C6-9CDB-CC2160125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459766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.globl  SWITCH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SWITCH: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%eax,_eax_save	# save the value of eax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4(%esp),%eax		# move pointer to t1 into eax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%ebx,_EBX(%eax)	# save registers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%ecx,_ECX(%eax)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%edx,_EDX(%eax)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%esi,_ESI(%eax)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%edi,_EDI(%eax)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%ebp,_EBP(%eax)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%esp,_ESP(%eax) 	# save stack pointer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_eax_save,%ebx	# get the saved value of eax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%ebx,_EAX(%eax)	# store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0(%esp),%ebx		# get return address from stack into ebx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%ebx,_PC(%eax) 	# save it into the pc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FC0D9EB6-1115-46EE-8879-A847A1908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5D6BCD4D-D6D4-4539-B791-C19B6AE75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19908"/>
            <a:ext cx="10811608" cy="5310553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After a </a:t>
            </a: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program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is compiled and linked, its </a:t>
            </a: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binary executable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is stored in a file. </a:t>
            </a:r>
          </a:p>
          <a:p>
            <a:pPr lvl="1" eaLnBrk="1" hangingPunct="1"/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What does this file look like?  What is its format?</a:t>
            </a:r>
          </a:p>
          <a:p>
            <a:pPr eaLnBrk="1" hangingPunct="1"/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It must contain the following sections:</a:t>
            </a:r>
          </a:p>
          <a:p>
            <a:pPr lvl="1" eaLnBrk="1" hangingPunct="1"/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text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: the binary code of the program to be executed</a:t>
            </a:r>
          </a:p>
          <a:p>
            <a:pPr lvl="1" eaLnBrk="1" hangingPunct="1"/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initialized data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: global variables with initial data</a:t>
            </a:r>
          </a:p>
          <a:p>
            <a:pPr lvl="1" eaLnBrk="1" hangingPunct="1"/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size of the uninitialized data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: all un-initialized global variables are assumed to have value </a:t>
            </a: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and therefore, there is no need to store them in the binary executable.</a:t>
            </a: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Common Format of Executables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COFF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:  common format for executable in </a:t>
            </a:r>
            <a:r>
              <a:rPr lang="en-US" altLang="zh-CN" sz="2400" b="1">
                <a:latin typeface="Baskerville Old Face" panose="02020602080505020303" pitchFamily="18" charset="0"/>
                <a:ea typeface="宋体" panose="02010600030101010101" pitchFamily="2" charset="-122"/>
              </a:rPr>
              <a:t>UNIX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0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NOFF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:  slightly different, used in </a:t>
            </a:r>
            <a:r>
              <a:rPr lang="en-US" altLang="zh-CN" sz="2400" b="1">
                <a:latin typeface="Baskerville Old Face" panose="02020602080505020303" pitchFamily="18" charset="0"/>
                <a:ea typeface="宋体" panose="02010600030101010101" pitchFamily="2" charset="-122"/>
              </a:rPr>
              <a:t>Nachos</a:t>
            </a:r>
          </a:p>
          <a:p>
            <a:pPr eaLnBrk="1" hangingPunct="1"/>
            <a:endParaRPr lang="en-US" altLang="zh-CN" sz="240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6848763B-04F3-4A7E-B577-56FDA0E17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SWITCH(i386)(3)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0112CB47-14FA-46C6-9CDB-CC2160125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916966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	 movl    8(%esp),%eax 	# move pointer to t2 into eax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_EAX(%eax),%ebx	# get new value for eax into ebx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%ebx,_eax_save	# save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_EBX(%eax),%ebx	# retore old registers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_ECX(%eax),%ecx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_EDX(%eax),%edx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_ESI(%eax),%esi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_EDI(%eax),%edi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_EBP(%eax),%ebp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_ESP(%eax),%esp	# restore stack pointer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_PC(%eax),%eax	# restore return address into eax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%eax,0(%esp)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movl    _eax_save,%eax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Comic Sans MS" panose="030F0702030302020204" pitchFamily="66" charset="0"/>
                <a:ea typeface="宋体" panose="02010600030101010101" pitchFamily="2" charset="-122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2179061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BB02BC91-B72A-4E0B-9B32-58A34A59C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Overview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726F09A0-894E-42F8-8C79-2CDF3C9BA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1048851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u="sng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Nachos Thread</a:t>
            </a: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and its </a:t>
            </a: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Control block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 control block</a:t>
            </a: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of Nachos thread is implemented as the 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data member</a:t>
            </a: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of </a:t>
            </a: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Thread</a:t>
            </a: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 class.</a:t>
            </a:r>
          </a:p>
          <a:p>
            <a:pPr eaLnBrk="1" hangingPunct="1">
              <a:lnSpc>
                <a:spcPct val="80000"/>
              </a:lnSpc>
            </a:pPr>
            <a:endParaRPr lang="en-US" altLang="zh-CN"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Thread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private: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int* stackTop;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			 	// the current stack pointer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_int machineState[MachineStateSize];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// all registers except for stackTop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private: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// some of the private data for this class is listed above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int* stack;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			// Bottom of the stack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				// NULL if this is the main thread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				// (If NULL, don't deallocate stack)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ThreadStatus status;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	// ready, running or blocked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char* name;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  <a:p>
            <a:pPr eaLnBrk="1" hangingPunct="1">
              <a:lnSpc>
                <a:spcPct val="80000"/>
              </a:lnSpc>
            </a:pPr>
            <a:endParaRPr lang="en-US" altLang="zh-CN" i="1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17D21739-27D2-47B4-AD72-46169697A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Overview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84AF1B51-2E13-474D-B90C-170B5DB1D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9907" y="984739"/>
            <a:ext cx="10295793" cy="394176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class Thread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private: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int* stackTop;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				// the current stack pointer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_int machineState[MachineStateSize];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	// all registers except for stackTop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private: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	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#ifdef USER_PROGRAM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userRegisters[NumTotalRegs];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	// user-level CPU register state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void SaveUserState();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		// save user-level register state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RestoreUserState();	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// restore user-level register state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AddrSpace *space;</a:t>
            </a:r>
            <a:r>
              <a:rPr lang="en-US" altLang="zh-CN" i="1">
                <a:solidFill>
                  <a:srgbClr val="0070C0"/>
                </a:solidFill>
                <a:ea typeface="宋体" panose="02010600030101010101" pitchFamily="2" charset="-122"/>
              </a:rPr>
              <a:t> 			// User code this thread is running.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#endif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32774" name="AutoShape 4">
            <a:extLst>
              <a:ext uri="{FF2B5EF4-FFF2-40B4-BE49-F238E27FC236}">
                <a16:creationId xmlns:a16="http://schemas.microsoft.com/office/drawing/2014/main" id="{616801BF-34F2-43C9-A853-CA07C6B41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685" y="5962524"/>
            <a:ext cx="8207375" cy="3275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0">
                <a:latin typeface="Comic Sans MS" panose="030F0702030302020204" pitchFamily="66" charset="0"/>
              </a:rPr>
              <a:t>Nachos Process= Nachos Thread + Address Space + User Registers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93575F15-BB7A-45B5-AD85-33B1BE61C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Operations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A8816427-B2BE-459F-A3F2-471522D15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The thread operations such as </a:t>
            </a:r>
            <a:r>
              <a:rPr lang="en-US" altLang="zh-CN" sz="2000">
                <a:latin typeface="Gungsuh" panose="02030600000101010101" pitchFamily="18" charset="-127"/>
                <a:ea typeface="Gungsuh" panose="02030600000101010101" pitchFamily="18" charset="-127"/>
              </a:rPr>
              <a:t>creation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2000">
                <a:latin typeface="Gungsuh" panose="02030600000101010101" pitchFamily="18" charset="-127"/>
                <a:ea typeface="Gungsuh" panose="02030600000101010101" pitchFamily="18" charset="-127"/>
              </a:rPr>
              <a:t>blocking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 are implemented as methods of Thread class.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70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Thread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basic thread operations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</a:t>
            </a:r>
            <a:r>
              <a:rPr lang="en-US" altLang="zh-CN" sz="16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Fork</a:t>
            </a: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(VoidFunctionPtr func, _int arg); 	// Make thread run (*func)(arg)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</a:t>
            </a:r>
            <a:r>
              <a:rPr lang="en-US" altLang="zh-CN" sz="16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Yield</a:t>
            </a: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(); 				// Relinquish the CPU if any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		// other thread is runnable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</a:t>
            </a:r>
            <a:r>
              <a:rPr lang="en-US" altLang="zh-CN" sz="16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Sleep</a:t>
            </a: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(); 				// Put the thread to sleep and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		// relinquish the processor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</a:t>
            </a:r>
            <a:r>
              <a:rPr lang="en-US" altLang="zh-CN" sz="16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Finish</a:t>
            </a: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(); 				// The thread is done executing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CheckOverflow();		 	// Check if thread has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		// overflowed its stack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setStatus(ThreadStatus st) { status = st; }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char* getName() { return (name); }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Print() { printf("%s, ", name);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     ...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7C0E8761-76FC-4153-A153-3DB080EF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Creation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5CDD64C3-358D-4398-892A-2C734B359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>
                <a:latin typeface="Baskerville Old Face" panose="02020602080505020303" pitchFamily="18" charset="0"/>
                <a:ea typeface="Gungsuh" panose="02030600000101010101" pitchFamily="18" charset="-127"/>
              </a:rPr>
              <a:t>Creation: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Thread(char* debugName)</a:t>
            </a:r>
          </a:p>
          <a:p>
            <a:pPr lvl="1" eaLnBrk="1" hangingPunct="1"/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implements the transition from “nothing" to “new"</a:t>
            </a:r>
          </a:p>
          <a:p>
            <a:pPr lvl="1" eaLnBrk="1" hangingPunct="1"/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initializes all the private data members but machineState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Thread::Thread(char* threadName)  {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name = threadName;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stackTop = NULL;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 = NULL;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status = JUST_CREATED;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6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#ifdef USER_PROGRAM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    </a:t>
            </a: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space = NULL;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6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#endif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Gungsuh" panose="02030600000101010101" pitchFamily="18" charset="-127"/>
                <a:ea typeface="Gungsuh" panose="02030600000101010101" pitchFamily="18" charset="-127"/>
              </a:rPr>
              <a:t>The thread created is not ready to run yet.</a:t>
            </a:r>
          </a:p>
          <a:p>
            <a:pPr eaLnBrk="1" hangingPunct="1"/>
            <a:endParaRPr lang="en-US" altLang="zh-CN" sz="20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108A8704-5411-4799-814B-39D5630C7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Fork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E372F91-DC13-428D-8251-428309971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192" y="1052513"/>
            <a:ext cx="10181493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>
                <a:latin typeface="Baskerville Old Face" pitchFamily="18" charset="0"/>
                <a:ea typeface="Gungsuh" pitchFamily="18" charset="-127"/>
              </a:rPr>
              <a:t>Long-term scheduler dispatch:</a:t>
            </a:r>
            <a:r>
              <a:rPr lang="en-US" altLang="zh-CN" sz="2800">
                <a:ea typeface="宋体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i="1">
                <a:solidFill>
                  <a:schemeClr val="accent2"/>
                </a:solidFill>
                <a:latin typeface="Comic Sans MS" pitchFamily="66" charset="0"/>
                <a:ea typeface="宋体" pitchFamily="2" charset="-122"/>
              </a:rPr>
              <a:t>		</a:t>
            </a:r>
            <a:r>
              <a:rPr lang="en-US" altLang="zh-CN" sz="28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800" b="1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Fork</a:t>
            </a:r>
            <a:r>
              <a:rPr lang="en-US" altLang="zh-CN" sz="28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(VoidFunctionPtr func, int arg)</a:t>
            </a:r>
          </a:p>
          <a:p>
            <a:pPr lvl="1" eaLnBrk="1" hangingPunct="1">
              <a:defRPr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Implements the transition from " </a:t>
            </a:r>
            <a:r>
              <a:rPr lang="en-US" altLang="zh-CN" sz="2800">
                <a:latin typeface="Comic Sans MS" pitchFamily="66" charset="0"/>
                <a:ea typeface="宋体" pitchFamily="2" charset="-122"/>
              </a:rPr>
              <a:t>new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" to " </a:t>
            </a:r>
            <a:r>
              <a:rPr lang="en-US" altLang="zh-CN" sz="2800">
                <a:latin typeface="Comic Sans MS" pitchFamily="66" charset="0"/>
                <a:ea typeface="宋体" pitchFamily="2" charset="-122"/>
              </a:rPr>
              <a:t>ready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"</a:t>
            </a:r>
          </a:p>
          <a:p>
            <a:pPr lvl="1" eaLnBrk="1" hangingPunct="1">
              <a:defRPr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Allocates the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stack</a:t>
            </a:r>
            <a:r>
              <a:rPr lang="en-US" altLang="zh-CN" sz="280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for the thread</a:t>
            </a:r>
          </a:p>
          <a:p>
            <a:pPr lvl="1" eaLnBrk="1" hangingPunct="1">
              <a:defRPr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Set register states in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machineState[]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including </a:t>
            </a:r>
            <a:r>
              <a:rPr lang="en-US" altLang="zh-CN" sz="2800">
                <a:latin typeface="Baskerville Old Face" pitchFamily="18" charset="0"/>
                <a:ea typeface="Gungsuh" pitchFamily="18" charset="-127"/>
              </a:rPr>
              <a:t>the addresses of</a:t>
            </a:r>
          </a:p>
          <a:p>
            <a:pPr lvl="2" eaLnBrk="1" hangingPunct="1">
              <a:defRPr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subroutines for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ea typeface="宋体" pitchFamily="2" charset="-122"/>
              </a:rPr>
              <a:t>initialization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and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ea typeface="宋体" pitchFamily="2" charset="-122"/>
              </a:rPr>
              <a:t>clean-up</a:t>
            </a:r>
          </a:p>
          <a:p>
            <a:pPr lvl="2" eaLnBrk="1" hangingPunct="1">
              <a:defRPr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subroutine to be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ea typeface="宋体" pitchFamily="2" charset="-122"/>
              </a:rPr>
              <a:t>executed for the life time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of the thread and the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ea typeface="宋体" pitchFamily="2" charset="-122"/>
              </a:rPr>
              <a:t>argument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(one) of the subroutine to be executed.</a:t>
            </a:r>
          </a:p>
          <a:p>
            <a:pPr eaLnBrk="1" hangingPunct="1">
              <a:defRPr/>
            </a:pPr>
            <a:endParaRPr lang="en-US" altLang="zh-CN" sz="280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E95B7DFE-55C6-497B-A56A-DDAF7640E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Fork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DB60284B-D0B5-4EB0-9985-A40325B41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3238" y="1233489"/>
            <a:ext cx="11570677" cy="4626984"/>
          </a:xfrm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Thread::Fork(VoidFunctionPtr func, _int arg)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StackAllocate(func, arg);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IntStatus oldLevel = interrupt-&gt;SetLevel(IntOff);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scheduler-&gt;ReadyToRun(this); // ReadyToRun assumes that interrupts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    // are disabled!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(void) interrupt-&gt;SetLevel(oldLevel);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endParaRPr lang="en-US" altLang="zh-CN" sz="24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FC73AC8B-B105-460D-B3F8-6B29C83F4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Stack Allocate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C6DE0CD5-3F35-4F98-8544-F441540B2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04889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Private function which does the job for Fork(..): 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StackAllocate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allocates a 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</a:t>
            </a:r>
            <a:r>
              <a:rPr lang="en-US" altLang="zh-CN" sz="2400">
                <a:solidFill>
                  <a:srgbClr val="CC000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and initializes 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machineState[]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>
              <a:solidFill>
                <a:schemeClr val="accent2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Thread::StackAllocate (VoidFunctionPtr func, _int arg)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 = (int *) AllocBoundedArray(StackSize * sizeof(int));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stackTop = stack + StackSize - 4; 	// -4 to be on the safe side!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machineState[PCState] = (_int) ThreadRoot;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machineState[StartupPCState] = (_int) InterruptEnable;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machineState[InitialPCState] = (_int) func;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machineState[InitialArgState] = arg;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machineState[WhenDonePCState] = (_int) ThreadFinish;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36A2B988-4DDC-4385-93D7-9DA18D5FF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ThreadRoot(i386)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FDFF5D1E-A48F-488E-8FF1-94EB03801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0331" y="1046285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 .globl  ThreadRoot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/* void ThreadRoot( void 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** expects the following registers to be initialized: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**      eax     points to startup function (interrupt enable)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**      edx     contains inital argument to thread function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**      esi     points to thread function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**      edi     point to Thread::Finish() 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ThreadRoot: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pushl   %ebp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movl    %esp,%ebp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pushl   InitialArg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call    *StartupPC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call    *InitialPC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call    *WhenDonePC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>
                <a:latin typeface="Comic Sans MS" panose="030F0702030302020204" pitchFamily="66" charset="0"/>
                <a:ea typeface="宋体" panose="02010600030101010101" pitchFamily="2" charset="-122"/>
              </a:rPr>
              <a:t>           # NOT REACHED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movl    %ebp,%esp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popl    %ebp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ret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>
            <a:extLst>
              <a:ext uri="{FF2B5EF4-FFF2-40B4-BE49-F238E27FC236}">
                <a16:creationId xmlns:a16="http://schemas.microsoft.com/office/drawing/2014/main" id="{41FFC1F0-E0F7-40C4-9528-1025003D8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Yield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224BE4DC-5D61-4E49-83E0-F9E9DC0A8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22474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Time-out: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Yield()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implements the transition from " </a:t>
            </a: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running</a:t>
            </a: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" to " </a:t>
            </a: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ready</a:t>
            </a: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"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voluntarily </a:t>
            </a:r>
            <a:r>
              <a:rPr lang="en-US" altLang="zh-CN" b="1">
                <a:latin typeface="Baskerville Old Face" panose="02020602080505020303" pitchFamily="18" charset="0"/>
                <a:ea typeface="宋体" panose="02010600030101010101" pitchFamily="2" charset="-122"/>
              </a:rPr>
              <a:t>relinquishes</a:t>
            </a: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 CPU if there is another ready thread to run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call </a:t>
            </a: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scheduler-&gt;Run(nextThread)</a:t>
            </a:r>
            <a:r>
              <a:rPr lang="en-US" altLang="zh-CN">
                <a:latin typeface="Baskerville Old Face" panose="02020602080505020303" pitchFamily="18" charset="0"/>
                <a:ea typeface="宋体" panose="02010600030101010101" pitchFamily="2" charset="-122"/>
              </a:rPr>
              <a:t> for context switch if needed</a:t>
            </a:r>
            <a:endParaRPr lang="en-US" altLang="zh-CN">
              <a:solidFill>
                <a:schemeClr val="accent2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Thread::Yield ()  {</a:t>
            </a: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 *nextThread;</a:t>
            </a: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IntStatus oldLevel = interrupt-&gt;SetLevel(IntOff);</a:t>
            </a: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ASSERT(this == currentThread);</a:t>
            </a: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"Yielding thread \"%s\"\n", getName());</a:t>
            </a: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endParaRPr lang="en-US" altLang="zh-CN" sz="10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nextThread = scheduler-&gt;FindNextToRun();</a:t>
            </a: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if (nextThread != NULL) {</a:t>
            </a:r>
          </a:p>
          <a:p>
            <a:pPr lvl="4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scheduler-&gt;ReadyToRun(this);</a:t>
            </a:r>
          </a:p>
          <a:p>
            <a:pPr lvl="4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scheduler-&gt;Run(nextThread);</a:t>
            </a: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lvl="3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(void) interrupt-&gt;SetLevel(oldLevel);</a:t>
            </a:r>
          </a:p>
          <a:p>
            <a:pPr lvl="2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FCFEFEF1-6B18-41AC-AFDC-658F2BAC0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108FD3A8-CE60-41C1-9E45-998AB2735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943343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Let us have a look at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NOFF</a:t>
            </a:r>
          </a:p>
          <a:p>
            <a:pPr eaLnBrk="1" hangingPunct="1">
              <a:lnSpc>
                <a:spcPct val="80000"/>
              </a:lnSpc>
            </a:pPr>
            <a:endParaRPr lang="en-US" altLang="zh-CN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#define NOFFMAGIC 0xbadfad</a:t>
            </a:r>
            <a:r>
              <a:rPr lang="en-US" altLang="zh-CN" sz="1600" i="1">
                <a:solidFill>
                  <a:schemeClr val="accent2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1600" i="1">
                <a:ea typeface="宋体" panose="02010600030101010101" pitchFamily="2" charset="-122"/>
              </a:rPr>
              <a:t>/* magic number denoting Nachos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			    </a:t>
            </a:r>
            <a:r>
              <a:rPr lang="en-US" altLang="zh-CN" sz="1600" i="1">
                <a:ea typeface="宋体" panose="02010600030101010101" pitchFamily="2" charset="-122"/>
              </a:rPr>
              <a:t>/ * object code file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typedef struct segment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virtualAddr;</a:t>
            </a:r>
            <a:r>
              <a:rPr lang="en-US" altLang="zh-CN" sz="1400" i="1">
                <a:solidFill>
                  <a:schemeClr val="accent2"/>
                </a:solidFill>
                <a:ea typeface="宋体" panose="02010600030101010101" pitchFamily="2" charset="-122"/>
              </a:rPr>
              <a:t>         		</a:t>
            </a:r>
            <a:r>
              <a:rPr lang="en-US" altLang="zh-CN" sz="1600" i="1">
                <a:ea typeface="宋体" panose="02010600030101010101" pitchFamily="2" charset="-122"/>
              </a:rPr>
              <a:t>/* location of segment in virtual addr space */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inFileAddr;</a:t>
            </a:r>
            <a:r>
              <a:rPr lang="en-US" altLang="zh-CN" sz="1400" i="1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i="1">
                <a:solidFill>
                  <a:schemeClr val="accent2"/>
                </a:solidFill>
                <a:ea typeface="宋体" panose="02010600030101010101" pitchFamily="2" charset="-122"/>
              </a:rPr>
              <a:t>         		</a:t>
            </a:r>
            <a:r>
              <a:rPr lang="en-US" altLang="zh-CN" sz="1600" i="1">
                <a:ea typeface="宋体" panose="02010600030101010101" pitchFamily="2" charset="-122"/>
              </a:rPr>
              <a:t>/* location of segment in this file */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size;</a:t>
            </a:r>
            <a:r>
              <a:rPr lang="en-US" altLang="zh-CN" sz="1400" i="1">
                <a:solidFill>
                  <a:schemeClr val="accent2"/>
                </a:solidFill>
                <a:ea typeface="宋体" panose="02010600030101010101" pitchFamily="2" charset="-122"/>
              </a:rPr>
              <a:t>                    		</a:t>
            </a:r>
            <a:r>
              <a:rPr lang="en-US" altLang="zh-CN" sz="1600" i="1">
                <a:ea typeface="宋体" panose="02010600030101010101" pitchFamily="2" charset="-122"/>
              </a:rPr>
              <a:t>/* size of segment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 Segment;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i="1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typedef struct noffHeader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noffMagic</a:t>
            </a:r>
            <a:r>
              <a:rPr lang="en-US" altLang="zh-CN" sz="1400" i="1">
                <a:solidFill>
                  <a:srgbClr val="0070C0"/>
                </a:solidFill>
                <a:ea typeface="宋体" panose="02010600030101010101" pitchFamily="2" charset="-122"/>
              </a:rPr>
              <a:t>;</a:t>
            </a:r>
            <a:r>
              <a:rPr lang="en-US" altLang="zh-CN" sz="1400" i="1">
                <a:solidFill>
                  <a:schemeClr val="accent2"/>
                </a:solidFill>
                <a:ea typeface="宋体" panose="02010600030101010101" pitchFamily="2" charset="-122"/>
              </a:rPr>
              <a:t>                		</a:t>
            </a:r>
            <a:r>
              <a:rPr lang="en-US" altLang="zh-CN" sz="1600" i="1">
                <a:ea typeface="宋体" panose="02010600030101010101" pitchFamily="2" charset="-122"/>
              </a:rPr>
              <a:t>/* should be NOFFMAGIC */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Segment code</a:t>
            </a:r>
            <a:r>
              <a:rPr lang="en-US" altLang="zh-CN" i="1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r>
              <a:rPr lang="en-US" altLang="zh-CN" sz="1400" i="1">
                <a:solidFill>
                  <a:schemeClr val="accent2"/>
                </a:solidFill>
                <a:ea typeface="宋体" panose="02010600030101010101" pitchFamily="2" charset="-122"/>
              </a:rPr>
              <a:t>            		 </a:t>
            </a:r>
            <a:r>
              <a:rPr lang="en-US" altLang="zh-CN" sz="1600" i="1">
                <a:ea typeface="宋体" panose="02010600030101010101" pitchFamily="2" charset="-122"/>
              </a:rPr>
              <a:t>/* executable code segment */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Segment initData</a:t>
            </a:r>
            <a:r>
              <a:rPr lang="en-US" altLang="zh-CN" i="1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r>
              <a:rPr lang="en-US" altLang="zh-CN" sz="1400" i="1">
                <a:solidFill>
                  <a:schemeClr val="accent2"/>
                </a:solidFill>
                <a:ea typeface="宋体" panose="02010600030101010101" pitchFamily="2" charset="-122"/>
              </a:rPr>
              <a:t>       		 </a:t>
            </a:r>
            <a:r>
              <a:rPr lang="en-US" altLang="zh-CN" sz="1600" i="1">
                <a:ea typeface="宋体" panose="02010600030101010101" pitchFamily="2" charset="-122"/>
              </a:rPr>
              <a:t>/* initialized data segment */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Segment uninitData;</a:t>
            </a:r>
            <a:r>
              <a:rPr lang="en-US" altLang="zh-CN" sz="1400" i="1">
                <a:solidFill>
                  <a:schemeClr val="accent2"/>
                </a:solidFill>
                <a:ea typeface="宋体" panose="02010600030101010101" pitchFamily="2" charset="-122"/>
              </a:rPr>
              <a:t>   		 </a:t>
            </a:r>
            <a:r>
              <a:rPr lang="en-US" altLang="zh-CN" sz="1600" i="1">
                <a:ea typeface="宋体" panose="02010600030101010101" pitchFamily="2" charset="-122"/>
              </a:rPr>
              <a:t>/* uninitialized data segment --*/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ea typeface="宋体" panose="02010600030101010101" pitchFamily="2" charset="-122"/>
              </a:rPr>
              <a:t>			       		/* should be zero'ed before use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accent2"/>
                </a:solidFill>
                <a:ea typeface="宋体" panose="02010600030101010101" pitchFamily="2" charset="-122"/>
              </a:rPr>
              <a:t>	 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 NoffHeader</a:t>
            </a:r>
            <a:r>
              <a:rPr lang="en-US" altLang="zh-CN" sz="1400" i="1">
                <a:solidFill>
                  <a:srgbClr val="0070C0"/>
                </a:solidFill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en-US" altLang="zh-CN" sz="1400" i="1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1BFF1282-35F6-4CD7-98B3-AA29AC58A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Sleep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A5F6BFEF-EB9F-4F25-98A4-B188D20DE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703" y="1143000"/>
            <a:ext cx="10535506" cy="5029200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Block (or wait): </a:t>
            </a:r>
            <a:r>
              <a:rPr lang="en-US" altLang="zh-CN" sz="24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Sleep()</a:t>
            </a:r>
          </a:p>
          <a:p>
            <a:pPr lvl="1" eaLnBrk="1" hangingPunct="1"/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implements the transition from " </a:t>
            </a: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running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" to " </a:t>
            </a: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blocked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"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Thread::Sleep () 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 *nextThread;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ASSERT(this == currentThread);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ASSERT(interrupt-&gt;getLevel() == IntOff);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"Sleeping thread \"%s\"\n", getName());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status = BLOCKED;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while ((nextThread = scheduler-&gt;FindNextToRun()) == NULL)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interrupt-&gt;Idle(); 			// no one to run, wait for an interrupt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scheduler-&gt;Run(nextThread); 		// returns when we've been signaled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endParaRPr lang="en-US" altLang="zh-CN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2708" name="AutoShape 4">
            <a:extLst>
              <a:ext uri="{FF2B5EF4-FFF2-40B4-BE49-F238E27FC236}">
                <a16:creationId xmlns:a16="http://schemas.microsoft.com/office/drawing/2014/main" id="{5719B0B6-5FB0-4DDD-94F7-D29243C5C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690" y="5571271"/>
            <a:ext cx="8064500" cy="790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342900" indent="-3429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73050" indent="-93663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i="0">
                <a:latin typeface="Comic Sans MS" panose="030F0702030302020204" pitchFamily="66" charset="0"/>
              </a:rPr>
              <a:t>Before calling this function, the thread usually puts itself into the queue associate with the corresponding I/O device or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7B388B82-FFC6-4AB1-B4ED-D4303DE45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Finish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83E1BD3D-8179-4309-A6E1-0DF0218A9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Termination: 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Finish()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partially implements the transition from “running" to “terminated"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sets global variable threadToBeDestroyed to point to this thread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calls Sleep() to dispatch new thread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Thread::Finish ()  {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(void) interrupt-&gt;SetLevel(IntOff);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ASSERT(this == currentThread);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"Finishing thread \"%s\"\n", getName());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threadToBeDestroyed = currentThread;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Sleep(); 				// invokes SWITCH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not reached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>
            <a:extLst>
              <a:ext uri="{FF2B5EF4-FFF2-40B4-BE49-F238E27FC236}">
                <a16:creationId xmlns:a16="http://schemas.microsoft.com/office/drawing/2014/main" id="{ECA4FDB3-3710-4B1E-941F-091718149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Thread Finish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09872E58-59A4-4491-A504-0C593B0BF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87304"/>
            <a:ext cx="10972799" cy="4626984"/>
          </a:xfrm>
        </p:spPr>
        <p:txBody>
          <a:bodyPr/>
          <a:lstStyle/>
          <a:p>
            <a:pPr lvl="1" eaLnBrk="1" hangingPunct="1"/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It is called by</a:t>
            </a:r>
            <a:r>
              <a:rPr lang="en-US" altLang="zh-CN" sz="2000">
                <a:solidFill>
                  <a:schemeClr val="accent2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ThreadFinish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, the </a:t>
            </a:r>
            <a:r>
              <a:rPr lang="en-US" altLang="zh-CN" sz="2000" b="1">
                <a:latin typeface="Baskerville Old Face" panose="02020602080505020303" pitchFamily="18" charset="0"/>
                <a:ea typeface="宋体" panose="02010600030101010101" pitchFamily="2" charset="-122"/>
              </a:rPr>
              <a:t>clean-up function called by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ThreadRoot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, when the thread is done with executing the “real“ job.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static void ThreadFinish() { currentThread-&gt;Finish(); }</a:t>
            </a:r>
          </a:p>
          <a:p>
            <a:pPr lvl="1" eaLnBrk="1" hangingPunct="1"/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But, the current thread invoking </a:t>
            </a:r>
            <a:r>
              <a:rPr lang="en-US" altLang="zh-CN" sz="2000" i="1">
                <a:latin typeface="Baskerville Old Face" panose="02020602080505020303" pitchFamily="18" charset="0"/>
                <a:ea typeface="宋体" panose="02010600030101010101" pitchFamily="2" charset="-122"/>
              </a:rPr>
              <a:t>Finish()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 cannot delete itself.(Can you do delete </a:t>
            </a:r>
            <a:r>
              <a:rPr lang="en-US" altLang="zh-CN" sz="2000" i="1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this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 in C++?)</a:t>
            </a:r>
          </a:p>
          <a:p>
            <a:pPr lvl="1" eaLnBrk="1" hangingPunct="1"/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This task of deleting is done by the next running thread after the context switch.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SWITCH(oldThread, nextThread);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"Now in thread \"%s\"\n", currentThread-&gt;getName());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if (threadToBeDestroyed != NULL) {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delete threadToBeDestroyed;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threadToBeDestroyed = NULL;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>
            <a:extLst>
              <a:ext uri="{FF2B5EF4-FFF2-40B4-BE49-F238E27FC236}">
                <a16:creationId xmlns:a16="http://schemas.microsoft.com/office/drawing/2014/main" id="{B1B408A9-797E-43C1-B620-9807E179D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658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A4EC9F30-103F-4825-83A4-A4A5BE8BC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2850"/>
            <a:ext cx="8229600" cy="495935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Program and Process</a:t>
            </a:r>
          </a:p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Thread and Process</a:t>
            </a:r>
          </a:p>
          <a:p>
            <a:pPr eaLnBrk="1" hangingPunct="1"/>
            <a:r>
              <a:rPr lang="en-US" altLang="zh-CN" sz="4800">
                <a:latin typeface="Baskerville Old Face" panose="02020602080505020303" pitchFamily="18" charset="0"/>
                <a:ea typeface="宋体" panose="02010600030101010101" pitchFamily="2" charset="-122"/>
              </a:rPr>
              <a:t>Nachos Thread and Scheduler</a:t>
            </a:r>
          </a:p>
          <a:p>
            <a:pPr eaLnBrk="1" hangingPunct="1"/>
            <a:r>
              <a:rPr lang="en-US" altLang="zh-CN" sz="4800" u="sng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Nachos Kernel Structure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E36425B9-4C2C-46E9-A496-274D68FD8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8DA324AF-25D0-4C8C-BC2E-C64C1D302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Structure of Nachos Kernel-minimum set of components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a CPU scheduler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an interrupt simulator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a timer simulator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a module for statistics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at least one Nachos kernel thread</a:t>
            </a:r>
          </a:p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Nachos kernel starts with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  <a:r>
              <a:rPr lang="en-US" altLang="zh-CN" sz="32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../threads/main.cc</a:t>
            </a:r>
            <a:r>
              <a:rPr lang="en-US" altLang="zh-CN" sz="320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endParaRPr lang="en-US" altLang="zh-CN" sz="3200" i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id="{415F569F-E6D1-492E-804B-BA8156984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58F0DBD5-0B48-46D9-B3C6-7AB3B18E7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608" y="934551"/>
            <a:ext cx="10676792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Nachos Kernel </a:t>
            </a:r>
            <a:r>
              <a:rPr lang="en-US" altLang="zh-CN" sz="2400" u="sng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bootstrap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create the Nachos components as above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run function </a:t>
            </a:r>
            <a:r>
              <a:rPr lang="en-US" altLang="zh-CN" sz="24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Initialize(argc, argv)</a:t>
            </a:r>
            <a:r>
              <a:rPr lang="en-US" altLang="zh-CN" sz="2400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in </a:t>
            </a:r>
            <a:r>
              <a:rPr lang="en-US" altLang="zh-CN" sz="2400" i="1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system.cc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#include "utility.h"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#include "system.h"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main(int argc, char **argv) 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argCount; 		// the number of arguments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				// for a particular command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"Entering main");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(void) </a:t>
            </a:r>
            <a:r>
              <a:rPr lang="en-US" altLang="zh-CN" sz="2400" b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Initialize</a:t>
            </a: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(argc, argv);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1E12C8E6-B6C9-45BF-B67A-ED63F7B4D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F57AFAB3-9901-4ED7-9521-C68C4B6AB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881797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Global variables for the Kernel Components</a:t>
            </a:r>
          </a:p>
          <a:p>
            <a:pPr lvl="1" eaLnBrk="1" hangingPunct="1"/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global variable definitions in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../threads/system.cc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  <a:ea typeface="宋体" panose="02010600030101010101" pitchFamily="2" charset="-122"/>
              </a:rPr>
              <a:t>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#include "system.h"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This defines *all* of the global data structures used by Nachos.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These are all initialized and de-allocated by this file.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 *currentThread; 		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the thread we are running now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 *threadToBeDestroyed; 	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the thread that just finished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Scheduler *scheduler; 		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the ready list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Interrupt *interrupt; 		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interrupt status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Statistics *stats; 			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performance metrics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Timer *timer; 			</a:t>
            </a:r>
            <a:r>
              <a:rPr lang="en-US" altLang="zh-CN" sz="20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the hardware timer device,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eaLnBrk="1" hangingPunct="1"/>
            <a:endParaRPr lang="en-US" altLang="zh-CN" sz="200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6528701D-FAB5-43D3-845E-29D193B4D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DCDD4522-7FC5-4240-B4FC-FACF00594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331" y="881796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exported through </a:t>
            </a: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../threads/system.h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>
              <a:latin typeface="Comic Sans MS" panose="030F0702030302020204" pitchFamily="66" charset="0"/>
              <a:ea typeface="隶书" panose="02010509060101010101" pitchFamily="49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#include "copyright.h"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#include "utility.h"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#include "thread.h"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#include "scheduler.h"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#include "interrupt.h"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#include "stats.h"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#include "timer.h"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// Initialization and cleanup routines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extern void Initialize(int argc, char **argv); 	// Initialization,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						// called before anything else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extern void Cleanup(); 			// Cleanup, called when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						// Nachos is done.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extern Thread *currentThread;		// the thread holding the CPU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extern Thread *threadToBeDestroyed; 	// the thread that just finished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extern Scheduler *scheduler; 		// the ready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extern Interrupt *interrupt;		// interrupt status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extern Statistics *stats; 		// performance metrics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extern Timer *timer;			// the hardware alarm clock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>
              <a:solidFill>
                <a:srgbClr val="CC0000"/>
              </a:solidFill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11056735-29CE-40D2-BD7E-024E41246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02A72B7E-FACF-40DD-AC28-718FEA8C0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Initialize(argc, argv)</a:t>
            </a:r>
            <a:r>
              <a:rPr lang="en-US" altLang="zh-CN" sz="320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>
                <a:ea typeface="宋体" panose="02010600030101010101" pitchFamily="2" charset="-122"/>
              </a:rPr>
              <a:t>in </a:t>
            </a:r>
            <a:r>
              <a:rPr lang="en-US" altLang="zh-CN" sz="32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../threads/system.cc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Process arguments and set up variables and flags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Construct the kernel components including the 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TCB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(thread control block ) for the first running thread</a:t>
            </a:r>
          </a:p>
          <a:p>
            <a:pPr lvl="1" eaLnBrk="1" hangingPunct="1"/>
            <a:endParaRPr lang="en-US" altLang="zh-CN" sz="3200">
              <a:solidFill>
                <a:schemeClr val="accent2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>
            <a:extLst>
              <a:ext uri="{FF2B5EF4-FFF2-40B4-BE49-F238E27FC236}">
                <a16:creationId xmlns:a16="http://schemas.microsoft.com/office/drawing/2014/main" id="{7ADDFD42-29BB-4D90-959C-DCB6D956B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A8AEAD68-3A8F-41A8-B64B-159C1A8F8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934550"/>
            <a:ext cx="10972799" cy="4626984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DebugInit(debugArgs); 			</a:t>
            </a: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initialize DEBUG messages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stats = new Statistics(); 		</a:t>
            </a: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collect statistics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interrupt = new Interrupt; 		</a:t>
            </a: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start up interrupt handling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scheduler = new Scheduler(); 		</a:t>
            </a: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initialize the ready queue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if (randomYield) 			// start the timer (if needed)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timer = new Timer(TimerInterruptHandler, 0, randomYield);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threadToBeDestroyed = NULL;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Dotum" panose="020B0600000101010101" pitchFamily="34" charset="-127"/>
              </a:rPr>
              <a:t>// We didn't explicitly allocate the current thread we are running in.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Dotum" panose="020B0600000101010101" pitchFamily="34" charset="-127"/>
              </a:rPr>
              <a:t>// But if it ever tries to give up the CPU, we better have a Thread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Dotum" panose="020B0600000101010101" pitchFamily="34" charset="-127"/>
              </a:rPr>
              <a:t>// object to save its state.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currentThread = new Thread("main");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currentThread-&gt;setStatus(RUNNING);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interrupt-&gt;Enable();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CallOnUserAbort(Cleanup); 		</a:t>
            </a:r>
            <a:r>
              <a:rPr lang="en-US" altLang="zh-CN" sz="16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 if user hits ctl-C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D2475696-4F3F-42BD-950A-E919A672B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E906ADE-B91B-4CD5-8609-549C4889B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To run a program, the computer needs to load the executable into memory.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The memory required to run the program is called the </a:t>
            </a:r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address space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Address space</a:t>
            </a:r>
            <a:r>
              <a:rPr lang="en-US" altLang="zh-CN" sz="2800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contains the following sections: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Text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: the binary code of the program loaded from the executable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initialized data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: data area with initialized data copied the from the executable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bss</a:t>
            </a:r>
            <a:r>
              <a:rPr lang="en-US" altLang="zh-CN" sz="28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: uninitialized data with zeros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: stack area for procedure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heap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: area for dynamically allocated variables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B58C10B1-2D6D-4EFD-81BD-C25203F0E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1ECD87D6-769E-4736-8AF2-7E2F44BE0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What is the current running thread before the kernel creates any new thread?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It is the thread started by 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main()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of the kernel.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It is born as the first "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 running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" thread.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It is not started with 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Fork(func, arg).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It does not follow the three stages defined by 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ThreadRoot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It does need a 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thread control block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for 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context switch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/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It terminates itself by calling 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Finish()</a:t>
            </a:r>
            <a:r>
              <a:rPr lang="en-US" altLang="zh-CN" sz="3200">
                <a:latin typeface="Baskerville Old Face" panose="02020602080505020303" pitchFamily="18" charset="0"/>
                <a:ea typeface="宋体" panose="02010600030101010101" pitchFamily="2" charset="-122"/>
              </a:rPr>
              <a:t> directly.</a:t>
            </a:r>
          </a:p>
          <a:p>
            <a:pPr eaLnBrk="1" hangingPunct="1"/>
            <a:endParaRPr lang="en-US" altLang="zh-CN" sz="320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11731CF7-7A42-481C-AB8A-866582567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A292FB30-116F-4F94-8CC7-F98A463C9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952135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What does the first kernel thread do after initialization?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It can </a:t>
            </a:r>
            <a:r>
              <a:rPr lang="en-US" altLang="zh-CN" sz="2000" u="sng">
                <a:latin typeface="Baskerville Old Face" panose="02020602080505020303" pitchFamily="18" charset="0"/>
                <a:ea typeface="宋体" panose="02010600030101010101" pitchFamily="2" charset="-122"/>
              </a:rPr>
              <a:t>create new kernel threads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 for various purposes such as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daemon threads for networking, file systems, etc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threads to get user processes started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It can terminate itself after the other system threads are created and the kernel continues with those threads created.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At moment, it starts a test program before termination.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"Entering main");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(void) Initialize(argc, argv);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#ifdef THREADS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ThreadTest();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#if 0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SynchTest();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#endif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#endif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>
            <a:extLst>
              <a:ext uri="{FF2B5EF4-FFF2-40B4-BE49-F238E27FC236}">
                <a16:creationId xmlns:a16="http://schemas.microsoft.com/office/drawing/2014/main" id="{3468353D-2CCB-4451-869E-CE93906B5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417D5682-40F3-4A69-92BE-BA3F18B7F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04889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Our first Nachos Test function from </a:t>
            </a:r>
            <a:r>
              <a:rPr lang="en-US" altLang="zh-CN" sz="24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../threads/threadtest.cc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Test function </a:t>
            </a: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ThreadTest()</a:t>
            </a: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 called by the first kernel thread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ThreadTest()  {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DEBUG('t', "Entering SimpleTest");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 *t = new Thread("forked thread");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t-&gt;Fork(SimpleThread, 1);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SimpleThread(0);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Baskerville Old Face" panose="02020602080505020303" pitchFamily="18" charset="0"/>
                <a:ea typeface="宋体" panose="02010600030101010101" pitchFamily="2" charset="-122"/>
              </a:rPr>
              <a:t>What is SimpleThread(...)?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SimpleThread(_int which)  {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num;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 (num = 0; num &lt; 5; num++) {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printf("*** thread %d looped %d times\n", (int) which, num);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currentThread-&gt;Yield();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id="{ACB9E8CE-15F3-4BBA-BD8B-05D9190B2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Nachos Kernel Structure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FE36C748-06D8-47F7-A10D-E3D8AFA40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978513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What is happening?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A new threads running function 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SimpleThread(1)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 is created.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The kernel thread calls function 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SimpleThread(0).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Two threads time-out repeatedly and print messages alternatively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Many context switches are performed. (How many?)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 The kernel thread calls 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Finish()</a:t>
            </a:r>
            <a:r>
              <a:rPr lang="en-US" altLang="zh-CN" sz="2000">
                <a:latin typeface="Baskerville Old Face" panose="02020602080505020303" pitchFamily="18" charset="0"/>
                <a:ea typeface="宋体" panose="02010600030101010101" pitchFamily="2" charset="-122"/>
              </a:rPr>
              <a:t> after 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ThreadTest()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...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currentThread-&gt;Finish(); </a:t>
            </a: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	// NOTE: if the procedure "main“ returns, then the 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				// program "nachos“ will exit (as any other normal program would).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				// But there may be other threads on the ready list.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				// We switch to those threads by saying that the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				// "main" thread is finished, preventing it from returning.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return(0);	</a:t>
            </a: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	// Not reached...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solidFill>
                <a:srgbClr val="CC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2C268-AB30-4A50-9EC3-ACF10539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</a:t>
            </a:r>
            <a:r>
              <a:rPr lang="zh-CN" altLang="en-US"/>
              <a:t>的启动过程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5C095-5DEA-4199-B713-FD5F6D5A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800"/>
              <a:t>参见源代码文件：</a:t>
            </a:r>
            <a:r>
              <a:rPr lang="en-US" altLang="zh-CN" sz="4800">
                <a:solidFill>
                  <a:srgbClr val="0070C0"/>
                </a:solidFill>
              </a:rPr>
              <a:t>main.cc</a:t>
            </a:r>
          </a:p>
          <a:p>
            <a:r>
              <a:rPr lang="zh-CN" altLang="en-US" sz="4800"/>
              <a:t>参见源代码文件 </a:t>
            </a:r>
            <a:r>
              <a:rPr lang="en-US" altLang="zh-CN" sz="4800">
                <a:solidFill>
                  <a:srgbClr val="0070C0"/>
                </a:solidFill>
              </a:rPr>
              <a:t>system.cc </a:t>
            </a:r>
            <a:r>
              <a:rPr lang="zh-CN" altLang="en-US" sz="4800"/>
              <a:t>中的函数  </a:t>
            </a:r>
            <a:r>
              <a:rPr lang="en-US" altLang="zh-CN" sz="4800"/>
              <a:t>void </a:t>
            </a:r>
            <a:r>
              <a:rPr lang="en-US" altLang="zh-CN" sz="4800">
                <a:solidFill>
                  <a:srgbClr val="00B0F0"/>
                </a:solidFill>
              </a:rPr>
              <a:t>Initialize</a:t>
            </a:r>
            <a:r>
              <a:rPr lang="en-US" altLang="zh-CN" sz="4800"/>
              <a:t>(int argc, char **argv)</a:t>
            </a:r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335069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5C6539F0-E5C0-47E8-9225-1653C6379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2C6F78FA-0022-45EB-AC0E-E7AA009D4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8119" y="1090246"/>
            <a:ext cx="10635762" cy="5029200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A </a:t>
            </a:r>
            <a:r>
              <a:rPr lang="en-US" altLang="zh-CN" sz="28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process</a:t>
            </a:r>
            <a:r>
              <a:rPr lang="en-US" altLang="zh-CN" sz="2800" i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is a program in execution. </a:t>
            </a:r>
          </a:p>
          <a:p>
            <a:pPr eaLnBrk="1" hangingPunct="1"/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Therefore, a </a:t>
            </a:r>
            <a:r>
              <a:rPr lang="en-US" altLang="zh-CN" sz="2800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process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should be characterized by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address space</a:t>
            </a:r>
            <a:r>
              <a:rPr lang="en-US" altLang="zh-CN" sz="28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(text, data, stack and heap)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program counter</a:t>
            </a:r>
            <a:r>
              <a:rPr lang="en-US" altLang="zh-CN" sz="28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(PC): register for the address of next instruction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stack pointer</a:t>
            </a:r>
            <a:r>
              <a:rPr lang="en-US" altLang="zh-CN" sz="28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(SP): register for the address of the top of stack</a:t>
            </a:r>
          </a:p>
          <a:p>
            <a:pPr lvl="1" eaLnBrk="1" hangingPunct="1"/>
            <a:r>
              <a:rPr lang="en-US" altLang="zh-CN" sz="28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frame pointer</a:t>
            </a:r>
            <a:r>
              <a:rPr lang="en-US" altLang="zh-CN" sz="28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(FP): register for the address of current stack frame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Other registers</a:t>
            </a:r>
            <a:r>
              <a:rPr lang="en-US" altLang="zh-CN" sz="28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(user and system registers)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I/O resources</a:t>
            </a:r>
            <a:r>
              <a:rPr lang="en-US" altLang="zh-CN" sz="2800">
                <a:solidFill>
                  <a:srgbClr val="00B0F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(open files, open network sockets, etc)</a:t>
            </a:r>
          </a:p>
          <a:p>
            <a:pPr eaLnBrk="1" hangingPunct="1"/>
            <a:endParaRPr lang="en-US" altLang="zh-CN" sz="240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E5CD3619-5C39-4F33-A931-29D8FA0F7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E8FC8A77-C587-4752-B2B8-22CD685C5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Process Control Block</a:t>
            </a:r>
            <a:r>
              <a:rPr lang="en-US" altLang="zh-CN" sz="2800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 (</a:t>
            </a:r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PCB</a:t>
            </a:r>
            <a:r>
              <a:rPr lang="en-US" altLang="zh-CN" sz="2800">
                <a:solidFill>
                  <a:srgbClr val="0070C0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): 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data structure to store all information to </a:t>
            </a:r>
            <a:r>
              <a:rPr lang="en-US" altLang="zh-CN" sz="2800">
                <a:latin typeface="Gungsuh" panose="02030600000101010101" pitchFamily="18" charset="-127"/>
                <a:ea typeface="Gungsuh" panose="02030600000101010101" pitchFamily="18" charset="-127"/>
              </a:rPr>
              <a:t>resume the process</a:t>
            </a:r>
          </a:p>
          <a:p>
            <a:pPr lvl="1" eaLnBrk="1" hangingPunct="1"/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process state</a:t>
            </a:r>
          </a:p>
          <a:p>
            <a:pPr lvl="1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 program counter (PC) </a:t>
            </a:r>
          </a:p>
          <a:p>
            <a:pPr lvl="1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 current stack pointer (SP) and frame pointer (FP)</a:t>
            </a:r>
          </a:p>
          <a:p>
            <a:pPr lvl="1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 other registers</a:t>
            </a:r>
          </a:p>
          <a:p>
            <a:pPr lvl="1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 address space</a:t>
            </a:r>
          </a:p>
          <a:p>
            <a:pPr lvl="1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 open I/O resources</a:t>
            </a:r>
          </a:p>
          <a:p>
            <a:pPr eaLnBrk="1" hangingPunct="1"/>
            <a:endParaRPr lang="en-US" altLang="zh-CN">
              <a:solidFill>
                <a:schemeClr val="tx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2B9B5484-4B77-4BDD-87B8-F8D659ACD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4681A94A-6E7D-49DF-944D-6006E3AE1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Process State</a:t>
            </a:r>
          </a:p>
          <a:p>
            <a:pPr lvl="1" eaLnBrk="1" hangingPunct="1"/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Each process can be in one of the five states</a:t>
            </a:r>
            <a:endParaRPr lang="en-US" altLang="zh-CN" sz="2800">
              <a:solidFill>
                <a:schemeClr val="accent2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new</a:t>
            </a:r>
          </a:p>
          <a:p>
            <a:pPr lvl="2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ready</a:t>
            </a:r>
          </a:p>
          <a:p>
            <a:pPr lvl="2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running</a:t>
            </a:r>
          </a:p>
          <a:p>
            <a:pPr lvl="2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waiting</a:t>
            </a:r>
          </a:p>
          <a:p>
            <a:pPr lvl="2"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terminated</a:t>
            </a:r>
          </a:p>
          <a:p>
            <a:pPr eaLnBrk="1" hangingPunct="1"/>
            <a:endParaRPr lang="en-US" altLang="zh-CN" sz="28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FEB290-0FED-4FEF-A38F-BFAAEEB4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384" y="2906751"/>
            <a:ext cx="7103095" cy="30544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DD5AB182-BE30-49C3-BDBF-ED4ED35A4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and Process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9220360-CC5E-405A-BFB8-95D3FC90F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State Transitions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 and their </a:t>
            </a:r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causes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nothing to new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: process creation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new to ready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: dispatch by job scheduler 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ready to run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: dispatch by the CPU scheduler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run to ready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: time-out interrupt or others reasons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run to waiting(blocked)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: requests for services of the operating system which take time to complete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blocked to ready</a:t>
            </a:r>
            <a:r>
              <a:rPr lang="en-US" altLang="zh-CN" sz="2800">
                <a:latin typeface="Baskerville Old Face" panose="02020602080505020303" pitchFamily="18" charset="0"/>
                <a:ea typeface="宋体" panose="02010600030101010101" pitchFamily="2" charset="-122"/>
              </a:rPr>
              <a:t>: completions of requested services</a:t>
            </a:r>
          </a:p>
          <a:p>
            <a:pPr eaLnBrk="1" hangingPunct="1"/>
            <a:endParaRPr lang="en-US" altLang="zh-CN" sz="2800">
              <a:latin typeface="Baskerville Old Face" panose="020206020805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17696</TotalTime>
  <Words>4770</Words>
  <Application>Microsoft Office PowerPoint</Application>
  <PresentationFormat>宽屏</PresentationFormat>
  <Paragraphs>623</Paragraphs>
  <Slides>55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2" baseType="lpstr">
      <vt:lpstr>Dotum</vt:lpstr>
      <vt:lpstr>Gungsuh</vt:lpstr>
      <vt:lpstr>ＭＳ Ｐゴシック</vt:lpstr>
      <vt:lpstr>ＭＳ Ｐゴシック</vt:lpstr>
      <vt:lpstr>等线</vt:lpstr>
      <vt:lpstr>隶书</vt:lpstr>
      <vt:lpstr>宋体</vt:lpstr>
      <vt:lpstr>微软雅黑</vt:lpstr>
      <vt:lpstr>Arial</vt:lpstr>
      <vt:lpstr>Baskerville Old Face</vt:lpstr>
      <vt:lpstr>Comic Sans MS</vt:lpstr>
      <vt:lpstr>Helvetica</vt:lpstr>
      <vt:lpstr>Times New Roman</vt:lpstr>
      <vt:lpstr>Verdana</vt:lpstr>
      <vt:lpstr>Webdings</vt:lpstr>
      <vt:lpstr>Wingdings</vt:lpstr>
      <vt:lpstr>os-8</vt:lpstr>
      <vt:lpstr>Process and Thread</vt:lpstr>
      <vt:lpstr>Contents</vt:lpstr>
      <vt:lpstr>Program and Process</vt:lpstr>
      <vt:lpstr>Program and Process</vt:lpstr>
      <vt:lpstr>Program and Process</vt:lpstr>
      <vt:lpstr>Program and Process</vt:lpstr>
      <vt:lpstr>Program and Process</vt:lpstr>
      <vt:lpstr>Program and Process</vt:lpstr>
      <vt:lpstr>Program and Process</vt:lpstr>
      <vt:lpstr>Program and Process</vt:lpstr>
      <vt:lpstr>Program and Process</vt:lpstr>
      <vt:lpstr>Contents</vt:lpstr>
      <vt:lpstr>Thread and Process</vt:lpstr>
      <vt:lpstr>X86-32栈帧结构</vt:lpstr>
      <vt:lpstr>Thread and Process</vt:lpstr>
      <vt:lpstr>Thread and Process</vt:lpstr>
      <vt:lpstr>Thread and Process</vt:lpstr>
      <vt:lpstr>Contents</vt:lpstr>
      <vt:lpstr>Nachos Thread and Scheduler</vt:lpstr>
      <vt:lpstr>Nachos Thread and Scheduler</vt:lpstr>
      <vt:lpstr>Nachos Thread and Scheduler</vt:lpstr>
      <vt:lpstr>Nachos Thread and Scheduler</vt:lpstr>
      <vt:lpstr>Nachos Thread and Scheduler</vt:lpstr>
      <vt:lpstr>Nachos Thread and Scheduler</vt:lpstr>
      <vt:lpstr>Nachos Thread and Scheduler</vt:lpstr>
      <vt:lpstr>Nachos Thread and Scheduler</vt:lpstr>
      <vt:lpstr>Nachos Thread and Scheduler</vt:lpstr>
      <vt:lpstr>SWITCH(i386)(1)</vt:lpstr>
      <vt:lpstr>SWITCH(i386)(2)</vt:lpstr>
      <vt:lpstr>SWITCH(i386)(3)</vt:lpstr>
      <vt:lpstr>Nachos Thread Overview</vt:lpstr>
      <vt:lpstr>Nachos Thread Overview</vt:lpstr>
      <vt:lpstr>Nachos Thread Operations</vt:lpstr>
      <vt:lpstr>Nachos Thread Creation</vt:lpstr>
      <vt:lpstr>Nachos Thread Fork</vt:lpstr>
      <vt:lpstr>Nachos Thread Fork</vt:lpstr>
      <vt:lpstr>Nachos Stack Allocate</vt:lpstr>
      <vt:lpstr>ThreadRoot(i386)</vt:lpstr>
      <vt:lpstr>Nachos Thread Yield</vt:lpstr>
      <vt:lpstr>Nachos Thread Sleep</vt:lpstr>
      <vt:lpstr>Nachos Thread Finish</vt:lpstr>
      <vt:lpstr>Nachos Thread Finish</vt:lpstr>
      <vt:lpstr>Contents</vt:lpstr>
      <vt:lpstr>Nachos Kernel Structure</vt:lpstr>
      <vt:lpstr>Nachos Kernel Structure</vt:lpstr>
      <vt:lpstr>Nachos Kernel Structure</vt:lpstr>
      <vt:lpstr>Nachos Kernel Structure</vt:lpstr>
      <vt:lpstr>Nachos Kernel Structure</vt:lpstr>
      <vt:lpstr>Nachos Kernel Structure</vt:lpstr>
      <vt:lpstr>Nachos Kernel Structure</vt:lpstr>
      <vt:lpstr>Nachos Kernel Structure</vt:lpstr>
      <vt:lpstr>Nachos Kernel Structure</vt:lpstr>
      <vt:lpstr>Nachos Kernel Structure</vt:lpstr>
      <vt:lpstr>Nachos的启动过程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U1</cp:lastModifiedBy>
  <cp:revision>476</cp:revision>
  <cp:lastPrinted>2020-11-04T14:30:39Z</cp:lastPrinted>
  <dcterms:created xsi:type="dcterms:W3CDTF">2011-01-13T23:43:38Z</dcterms:created>
  <dcterms:modified xsi:type="dcterms:W3CDTF">2022-05-08T23:56:14Z</dcterms:modified>
</cp:coreProperties>
</file>