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43" r:id="rId2"/>
  </p:sldMasterIdLst>
  <p:sldIdLst>
    <p:sldId id="256" r:id="rId3"/>
    <p:sldId id="257" r:id="rId4"/>
    <p:sldId id="258"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kesh McKenzie" initials="MM" lastIdx="1" clrIdx="0">
    <p:extLst>
      <p:ext uri="{19B8F6BF-5375-455C-9EA6-DF929625EA0E}">
        <p15:presenceInfo xmlns:p15="http://schemas.microsoft.com/office/powerpoint/2012/main" userId="890ab6cc41c67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4660"/>
  </p:normalViewPr>
  <p:slideViewPr>
    <p:cSldViewPr snapToGrid="0">
      <p:cViewPr varScale="1">
        <p:scale>
          <a:sx n="78" d="100"/>
          <a:sy n="78"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01T00:58:00.807" idx="1">
    <p:pos x="7005" y="1035"/>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4092A-55AC-4278-AC40-BC74C1B2A46C}"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F3704497-3EE4-4656-847A-81A138D1B807}">
      <dgm:prSet/>
      <dgm:spPr/>
      <dgm:t>
        <a:bodyPr/>
        <a:lstStyle/>
        <a:p>
          <a:r>
            <a:rPr lang="en-US" dirty="0"/>
            <a:t>Web scraping was carried out using Python’s </a:t>
          </a:r>
          <a:r>
            <a:rPr lang="en-US" dirty="0" err="1"/>
            <a:t>beautifulsoup</a:t>
          </a:r>
          <a:r>
            <a:rPr lang="en-US" dirty="0"/>
            <a:t> package to gather the list of top 100 most populous metropolitan cities in the world</a:t>
          </a:r>
        </a:p>
      </dgm:t>
    </dgm:pt>
    <dgm:pt modelId="{E17B65AD-BCC4-479C-9734-96958224274D}" type="parTrans" cxnId="{9F8F709A-BC7E-451E-A880-4804300EF005}">
      <dgm:prSet/>
      <dgm:spPr/>
      <dgm:t>
        <a:bodyPr/>
        <a:lstStyle/>
        <a:p>
          <a:endParaRPr lang="en-US"/>
        </a:p>
      </dgm:t>
    </dgm:pt>
    <dgm:pt modelId="{5F362179-7C13-4E59-82A3-D1B5801EB390}" type="sibTrans" cxnId="{9F8F709A-BC7E-451E-A880-4804300EF005}">
      <dgm:prSet/>
      <dgm:spPr/>
      <dgm:t>
        <a:bodyPr/>
        <a:lstStyle/>
        <a:p>
          <a:endParaRPr lang="en-US"/>
        </a:p>
      </dgm:t>
    </dgm:pt>
    <dgm:pt modelId="{70E86028-6EC1-4000-8BF6-AEEB3C52353E}">
      <dgm:prSet/>
      <dgm:spPr/>
      <dgm:t>
        <a:bodyPr/>
        <a:lstStyle/>
        <a:p>
          <a:r>
            <a:rPr lang="en-US" dirty="0"/>
            <a:t>The </a:t>
          </a:r>
          <a:r>
            <a:rPr lang="en-US" dirty="0" err="1"/>
            <a:t>GeoCoder</a:t>
          </a:r>
          <a:r>
            <a:rPr lang="en-US" dirty="0"/>
            <a:t> package was used to get the co-ordinates of the scraped cities.</a:t>
          </a:r>
        </a:p>
      </dgm:t>
    </dgm:pt>
    <dgm:pt modelId="{B9D75694-E1E0-4083-A976-79E65B542FCF}" type="parTrans" cxnId="{63FCADE1-4D81-44C9-8D55-04EE8F2BCF95}">
      <dgm:prSet/>
      <dgm:spPr/>
      <dgm:t>
        <a:bodyPr/>
        <a:lstStyle/>
        <a:p>
          <a:endParaRPr lang="en-US"/>
        </a:p>
      </dgm:t>
    </dgm:pt>
    <dgm:pt modelId="{F41F73DE-940B-491A-ADAA-934E8B20DB24}" type="sibTrans" cxnId="{63FCADE1-4D81-44C9-8D55-04EE8F2BCF95}">
      <dgm:prSet/>
      <dgm:spPr/>
      <dgm:t>
        <a:bodyPr/>
        <a:lstStyle/>
        <a:p>
          <a:endParaRPr lang="en-US"/>
        </a:p>
      </dgm:t>
    </dgm:pt>
    <dgm:pt modelId="{B5D83747-794E-453D-902A-75602D9A117A}">
      <dgm:prSet/>
      <dgm:spPr/>
      <dgm:t>
        <a:bodyPr/>
        <a:lstStyle/>
        <a:p>
          <a:r>
            <a:rPr lang="en-US" dirty="0"/>
            <a:t>Foursquare API was used to get additional information needed for the analysis. Data wrangling was performed to clean and transform the data, and it was loaded into a pandas frame.</a:t>
          </a:r>
        </a:p>
      </dgm:t>
    </dgm:pt>
    <dgm:pt modelId="{E3CE122C-C64D-4CDF-BE69-D0AC65AB2B79}" type="parTrans" cxnId="{6E7BA9DE-4F90-4C26-9211-59EE67EC1280}">
      <dgm:prSet/>
      <dgm:spPr/>
      <dgm:t>
        <a:bodyPr/>
        <a:lstStyle/>
        <a:p>
          <a:endParaRPr lang="en-US"/>
        </a:p>
      </dgm:t>
    </dgm:pt>
    <dgm:pt modelId="{03D706F0-9739-4518-B531-75A7D9A0756D}" type="sibTrans" cxnId="{6E7BA9DE-4F90-4C26-9211-59EE67EC1280}">
      <dgm:prSet/>
      <dgm:spPr/>
      <dgm:t>
        <a:bodyPr/>
        <a:lstStyle/>
        <a:p>
          <a:endParaRPr lang="en-US"/>
        </a:p>
      </dgm:t>
    </dgm:pt>
    <dgm:pt modelId="{1F6809BB-5799-4183-A750-B0572F9ADF16}">
      <dgm:prSet/>
      <dgm:spPr/>
      <dgm:t>
        <a:bodyPr/>
        <a:lstStyle/>
        <a:p>
          <a:r>
            <a:rPr lang="en-US" dirty="0"/>
            <a:t>Folium package was used to visualize the locations on a map.</a:t>
          </a:r>
        </a:p>
      </dgm:t>
    </dgm:pt>
    <dgm:pt modelId="{8ECB898B-5FE9-4D11-ABE4-24FFD2560AC8}" type="parTrans" cxnId="{1781A556-ED38-48CC-B0BE-A0F19B46BC25}">
      <dgm:prSet/>
      <dgm:spPr/>
      <dgm:t>
        <a:bodyPr/>
        <a:lstStyle/>
        <a:p>
          <a:endParaRPr lang="en-US"/>
        </a:p>
      </dgm:t>
    </dgm:pt>
    <dgm:pt modelId="{2DF6C368-451F-436E-9D58-80047237D4C1}" type="sibTrans" cxnId="{1781A556-ED38-48CC-B0BE-A0F19B46BC25}">
      <dgm:prSet/>
      <dgm:spPr/>
      <dgm:t>
        <a:bodyPr/>
        <a:lstStyle/>
        <a:p>
          <a:endParaRPr lang="en-US"/>
        </a:p>
      </dgm:t>
    </dgm:pt>
    <dgm:pt modelId="{A19A2AC4-73A1-46E9-8516-1C7DCFCDF8B3}">
      <dgm:prSet/>
      <dgm:spPr/>
      <dgm:t>
        <a:bodyPr/>
        <a:lstStyle/>
        <a:p>
          <a:r>
            <a:rPr lang="en-US" dirty="0"/>
            <a:t>K-Means++ Clustering Algorithm was applied on the data set to cluster the cities and inferences were made from it.</a:t>
          </a:r>
        </a:p>
      </dgm:t>
    </dgm:pt>
    <dgm:pt modelId="{9536BC55-9DD2-4D27-839E-1861F2395F99}" type="parTrans" cxnId="{B3F10C62-B56C-46A7-B3C1-58AF60F8A521}">
      <dgm:prSet/>
      <dgm:spPr/>
      <dgm:t>
        <a:bodyPr/>
        <a:lstStyle/>
        <a:p>
          <a:endParaRPr lang="en-IN"/>
        </a:p>
      </dgm:t>
    </dgm:pt>
    <dgm:pt modelId="{308B3179-BBE0-4738-8B68-900115006F9E}" type="sibTrans" cxnId="{B3F10C62-B56C-46A7-B3C1-58AF60F8A521}">
      <dgm:prSet/>
      <dgm:spPr/>
      <dgm:t>
        <a:bodyPr/>
        <a:lstStyle/>
        <a:p>
          <a:endParaRPr lang="en-IN"/>
        </a:p>
      </dgm:t>
    </dgm:pt>
    <dgm:pt modelId="{45AF6035-4A1E-430F-81E2-671022B5E66C}" type="pres">
      <dgm:prSet presAssocID="{5344092A-55AC-4278-AC40-BC74C1B2A46C}" presName="outerComposite" presStyleCnt="0">
        <dgm:presLayoutVars>
          <dgm:chMax val="5"/>
          <dgm:dir/>
          <dgm:resizeHandles val="exact"/>
        </dgm:presLayoutVars>
      </dgm:prSet>
      <dgm:spPr/>
    </dgm:pt>
    <dgm:pt modelId="{9601EC95-70CE-4981-8219-A73927170289}" type="pres">
      <dgm:prSet presAssocID="{5344092A-55AC-4278-AC40-BC74C1B2A46C}" presName="dummyMaxCanvas" presStyleCnt="0">
        <dgm:presLayoutVars/>
      </dgm:prSet>
      <dgm:spPr/>
    </dgm:pt>
    <dgm:pt modelId="{A6812779-C651-43CF-A848-2C9DCB53765E}" type="pres">
      <dgm:prSet presAssocID="{5344092A-55AC-4278-AC40-BC74C1B2A46C}" presName="FiveNodes_1" presStyleLbl="node1" presStyleIdx="0" presStyleCnt="5">
        <dgm:presLayoutVars>
          <dgm:bulletEnabled val="1"/>
        </dgm:presLayoutVars>
      </dgm:prSet>
      <dgm:spPr/>
    </dgm:pt>
    <dgm:pt modelId="{D0A1A065-A648-477C-A54C-78B7B7B3B5D8}" type="pres">
      <dgm:prSet presAssocID="{5344092A-55AC-4278-AC40-BC74C1B2A46C}" presName="FiveNodes_2" presStyleLbl="node1" presStyleIdx="1" presStyleCnt="5">
        <dgm:presLayoutVars>
          <dgm:bulletEnabled val="1"/>
        </dgm:presLayoutVars>
      </dgm:prSet>
      <dgm:spPr/>
    </dgm:pt>
    <dgm:pt modelId="{B90C3515-8AE4-42B8-86FC-0273D711E326}" type="pres">
      <dgm:prSet presAssocID="{5344092A-55AC-4278-AC40-BC74C1B2A46C}" presName="FiveNodes_3" presStyleLbl="node1" presStyleIdx="2" presStyleCnt="5">
        <dgm:presLayoutVars>
          <dgm:bulletEnabled val="1"/>
        </dgm:presLayoutVars>
      </dgm:prSet>
      <dgm:spPr/>
    </dgm:pt>
    <dgm:pt modelId="{74FE6B7D-7320-4598-A726-901129610697}" type="pres">
      <dgm:prSet presAssocID="{5344092A-55AC-4278-AC40-BC74C1B2A46C}" presName="FiveNodes_4" presStyleLbl="node1" presStyleIdx="3" presStyleCnt="5">
        <dgm:presLayoutVars>
          <dgm:bulletEnabled val="1"/>
        </dgm:presLayoutVars>
      </dgm:prSet>
      <dgm:spPr/>
    </dgm:pt>
    <dgm:pt modelId="{2CFEDA19-F224-4537-B869-5A04F6D1ACD3}" type="pres">
      <dgm:prSet presAssocID="{5344092A-55AC-4278-AC40-BC74C1B2A46C}" presName="FiveNodes_5" presStyleLbl="node1" presStyleIdx="4" presStyleCnt="5">
        <dgm:presLayoutVars>
          <dgm:bulletEnabled val="1"/>
        </dgm:presLayoutVars>
      </dgm:prSet>
      <dgm:spPr/>
    </dgm:pt>
    <dgm:pt modelId="{AC0C5280-2F22-4D5D-B741-1EBDAA57EB04}" type="pres">
      <dgm:prSet presAssocID="{5344092A-55AC-4278-AC40-BC74C1B2A46C}" presName="FiveConn_1-2" presStyleLbl="fgAccFollowNode1" presStyleIdx="0" presStyleCnt="4">
        <dgm:presLayoutVars>
          <dgm:bulletEnabled val="1"/>
        </dgm:presLayoutVars>
      </dgm:prSet>
      <dgm:spPr/>
    </dgm:pt>
    <dgm:pt modelId="{D0E31C5D-E29E-4388-974F-4A2AFD0AE5C1}" type="pres">
      <dgm:prSet presAssocID="{5344092A-55AC-4278-AC40-BC74C1B2A46C}" presName="FiveConn_2-3" presStyleLbl="fgAccFollowNode1" presStyleIdx="1" presStyleCnt="4">
        <dgm:presLayoutVars>
          <dgm:bulletEnabled val="1"/>
        </dgm:presLayoutVars>
      </dgm:prSet>
      <dgm:spPr/>
    </dgm:pt>
    <dgm:pt modelId="{7851AD76-87F6-44AD-B593-039128DC0A37}" type="pres">
      <dgm:prSet presAssocID="{5344092A-55AC-4278-AC40-BC74C1B2A46C}" presName="FiveConn_3-4" presStyleLbl="fgAccFollowNode1" presStyleIdx="2" presStyleCnt="4">
        <dgm:presLayoutVars>
          <dgm:bulletEnabled val="1"/>
        </dgm:presLayoutVars>
      </dgm:prSet>
      <dgm:spPr/>
    </dgm:pt>
    <dgm:pt modelId="{65598A7B-35ED-476D-A555-352F52BB6212}" type="pres">
      <dgm:prSet presAssocID="{5344092A-55AC-4278-AC40-BC74C1B2A46C}" presName="FiveConn_4-5" presStyleLbl="fgAccFollowNode1" presStyleIdx="3" presStyleCnt="4">
        <dgm:presLayoutVars>
          <dgm:bulletEnabled val="1"/>
        </dgm:presLayoutVars>
      </dgm:prSet>
      <dgm:spPr/>
    </dgm:pt>
    <dgm:pt modelId="{850E007B-915A-4A8C-B4BE-808DD8DF30FC}" type="pres">
      <dgm:prSet presAssocID="{5344092A-55AC-4278-AC40-BC74C1B2A46C}" presName="FiveNodes_1_text" presStyleLbl="node1" presStyleIdx="4" presStyleCnt="5">
        <dgm:presLayoutVars>
          <dgm:bulletEnabled val="1"/>
        </dgm:presLayoutVars>
      </dgm:prSet>
      <dgm:spPr/>
    </dgm:pt>
    <dgm:pt modelId="{6FA81D2D-132D-4A89-922C-99991BDB5B7C}" type="pres">
      <dgm:prSet presAssocID="{5344092A-55AC-4278-AC40-BC74C1B2A46C}" presName="FiveNodes_2_text" presStyleLbl="node1" presStyleIdx="4" presStyleCnt="5">
        <dgm:presLayoutVars>
          <dgm:bulletEnabled val="1"/>
        </dgm:presLayoutVars>
      </dgm:prSet>
      <dgm:spPr/>
    </dgm:pt>
    <dgm:pt modelId="{7CA50BE1-369C-4B32-85E2-B49E48E372DD}" type="pres">
      <dgm:prSet presAssocID="{5344092A-55AC-4278-AC40-BC74C1B2A46C}" presName="FiveNodes_3_text" presStyleLbl="node1" presStyleIdx="4" presStyleCnt="5">
        <dgm:presLayoutVars>
          <dgm:bulletEnabled val="1"/>
        </dgm:presLayoutVars>
      </dgm:prSet>
      <dgm:spPr/>
    </dgm:pt>
    <dgm:pt modelId="{4E318DD5-6CD4-436A-9736-92B1EEC86A4C}" type="pres">
      <dgm:prSet presAssocID="{5344092A-55AC-4278-AC40-BC74C1B2A46C}" presName="FiveNodes_4_text" presStyleLbl="node1" presStyleIdx="4" presStyleCnt="5">
        <dgm:presLayoutVars>
          <dgm:bulletEnabled val="1"/>
        </dgm:presLayoutVars>
      </dgm:prSet>
      <dgm:spPr/>
    </dgm:pt>
    <dgm:pt modelId="{1EDC975E-AC7A-4079-8930-9F71657E09CF}" type="pres">
      <dgm:prSet presAssocID="{5344092A-55AC-4278-AC40-BC74C1B2A46C}" presName="FiveNodes_5_text" presStyleLbl="node1" presStyleIdx="4" presStyleCnt="5">
        <dgm:presLayoutVars>
          <dgm:bulletEnabled val="1"/>
        </dgm:presLayoutVars>
      </dgm:prSet>
      <dgm:spPr/>
    </dgm:pt>
  </dgm:ptLst>
  <dgm:cxnLst>
    <dgm:cxn modelId="{CE149A01-7D3C-4184-BC03-B3A674505AF1}" type="presOf" srcId="{F3704497-3EE4-4656-847A-81A138D1B807}" destId="{850E007B-915A-4A8C-B4BE-808DD8DF30FC}" srcOrd="1" destOrd="0" presId="urn:microsoft.com/office/officeart/2005/8/layout/vProcess5"/>
    <dgm:cxn modelId="{07D46514-373E-4FDF-9D0A-42018A82ADE5}" type="presOf" srcId="{B5D83747-794E-453D-902A-75602D9A117A}" destId="{7CA50BE1-369C-4B32-85E2-B49E48E372DD}" srcOrd="1" destOrd="0" presId="urn:microsoft.com/office/officeart/2005/8/layout/vProcess5"/>
    <dgm:cxn modelId="{939D7325-D17F-41E4-B61A-482C4DCA6A77}" type="presOf" srcId="{F41F73DE-940B-491A-ADAA-934E8B20DB24}" destId="{D0E31C5D-E29E-4388-974F-4A2AFD0AE5C1}" srcOrd="0" destOrd="0" presId="urn:microsoft.com/office/officeart/2005/8/layout/vProcess5"/>
    <dgm:cxn modelId="{7BE33C26-0B93-4FCE-950F-3356C1DCAEF4}" type="presOf" srcId="{1F6809BB-5799-4183-A750-B0572F9ADF16}" destId="{4E318DD5-6CD4-436A-9736-92B1EEC86A4C}" srcOrd="1" destOrd="0" presId="urn:microsoft.com/office/officeart/2005/8/layout/vProcess5"/>
    <dgm:cxn modelId="{81FDB85C-67D9-47AF-8E48-A795B8A0A219}" type="presOf" srcId="{70E86028-6EC1-4000-8BF6-AEEB3C52353E}" destId="{6FA81D2D-132D-4A89-922C-99991BDB5B7C}" srcOrd="1" destOrd="0" presId="urn:microsoft.com/office/officeart/2005/8/layout/vProcess5"/>
    <dgm:cxn modelId="{B3F10C62-B56C-46A7-B3C1-58AF60F8A521}" srcId="{5344092A-55AC-4278-AC40-BC74C1B2A46C}" destId="{A19A2AC4-73A1-46E9-8516-1C7DCFCDF8B3}" srcOrd="4" destOrd="0" parTransId="{9536BC55-9DD2-4D27-839E-1861F2395F99}" sibTransId="{308B3179-BBE0-4738-8B68-900115006F9E}"/>
    <dgm:cxn modelId="{9EE2E948-D943-4D0D-9145-15F000BE34C6}" type="presOf" srcId="{1F6809BB-5799-4183-A750-B0572F9ADF16}" destId="{74FE6B7D-7320-4598-A726-901129610697}" srcOrd="0" destOrd="0" presId="urn:microsoft.com/office/officeart/2005/8/layout/vProcess5"/>
    <dgm:cxn modelId="{BD3BBB70-6B8E-4B38-BC27-997673EE533B}" type="presOf" srcId="{5344092A-55AC-4278-AC40-BC74C1B2A46C}" destId="{45AF6035-4A1E-430F-81E2-671022B5E66C}" srcOrd="0" destOrd="0" presId="urn:microsoft.com/office/officeart/2005/8/layout/vProcess5"/>
    <dgm:cxn modelId="{70B7CB75-46E7-4335-BD49-57A501E797CA}" type="presOf" srcId="{B5D83747-794E-453D-902A-75602D9A117A}" destId="{B90C3515-8AE4-42B8-86FC-0273D711E326}" srcOrd="0" destOrd="0" presId="urn:microsoft.com/office/officeart/2005/8/layout/vProcess5"/>
    <dgm:cxn modelId="{1781A556-ED38-48CC-B0BE-A0F19B46BC25}" srcId="{5344092A-55AC-4278-AC40-BC74C1B2A46C}" destId="{1F6809BB-5799-4183-A750-B0572F9ADF16}" srcOrd="3" destOrd="0" parTransId="{8ECB898B-5FE9-4D11-ABE4-24FFD2560AC8}" sibTransId="{2DF6C368-451F-436E-9D58-80047237D4C1}"/>
    <dgm:cxn modelId="{9F8F709A-BC7E-451E-A880-4804300EF005}" srcId="{5344092A-55AC-4278-AC40-BC74C1B2A46C}" destId="{F3704497-3EE4-4656-847A-81A138D1B807}" srcOrd="0" destOrd="0" parTransId="{E17B65AD-BCC4-479C-9734-96958224274D}" sibTransId="{5F362179-7C13-4E59-82A3-D1B5801EB390}"/>
    <dgm:cxn modelId="{AB084FB5-23D9-43CB-9607-8CEFC386F5B6}" type="presOf" srcId="{70E86028-6EC1-4000-8BF6-AEEB3C52353E}" destId="{D0A1A065-A648-477C-A54C-78B7B7B3B5D8}" srcOrd="0" destOrd="0" presId="urn:microsoft.com/office/officeart/2005/8/layout/vProcess5"/>
    <dgm:cxn modelId="{5468E3C4-AF77-4A63-B82C-E3CEBE3BF4F0}" type="presOf" srcId="{5F362179-7C13-4E59-82A3-D1B5801EB390}" destId="{AC0C5280-2F22-4D5D-B741-1EBDAA57EB04}" srcOrd="0" destOrd="0" presId="urn:microsoft.com/office/officeart/2005/8/layout/vProcess5"/>
    <dgm:cxn modelId="{D0629AD2-B717-471F-A986-8CFFE908C97C}" type="presOf" srcId="{2DF6C368-451F-436E-9D58-80047237D4C1}" destId="{65598A7B-35ED-476D-A555-352F52BB6212}" srcOrd="0" destOrd="0" presId="urn:microsoft.com/office/officeart/2005/8/layout/vProcess5"/>
    <dgm:cxn modelId="{FD7033D6-7E83-4920-8496-AF53AE32A88B}" type="presOf" srcId="{F3704497-3EE4-4656-847A-81A138D1B807}" destId="{A6812779-C651-43CF-A848-2C9DCB53765E}" srcOrd="0" destOrd="0" presId="urn:microsoft.com/office/officeart/2005/8/layout/vProcess5"/>
    <dgm:cxn modelId="{6E7BA9DE-4F90-4C26-9211-59EE67EC1280}" srcId="{5344092A-55AC-4278-AC40-BC74C1B2A46C}" destId="{B5D83747-794E-453D-902A-75602D9A117A}" srcOrd="2" destOrd="0" parTransId="{E3CE122C-C64D-4CDF-BE69-D0AC65AB2B79}" sibTransId="{03D706F0-9739-4518-B531-75A7D9A0756D}"/>
    <dgm:cxn modelId="{63FCADE1-4D81-44C9-8D55-04EE8F2BCF95}" srcId="{5344092A-55AC-4278-AC40-BC74C1B2A46C}" destId="{70E86028-6EC1-4000-8BF6-AEEB3C52353E}" srcOrd="1" destOrd="0" parTransId="{B9D75694-E1E0-4083-A976-79E65B542FCF}" sibTransId="{F41F73DE-940B-491A-ADAA-934E8B20DB24}"/>
    <dgm:cxn modelId="{267C5DEC-AAAD-49ED-8F9A-0EAF6C2F8A80}" type="presOf" srcId="{A19A2AC4-73A1-46E9-8516-1C7DCFCDF8B3}" destId="{2CFEDA19-F224-4537-B869-5A04F6D1ACD3}" srcOrd="0" destOrd="0" presId="urn:microsoft.com/office/officeart/2005/8/layout/vProcess5"/>
    <dgm:cxn modelId="{B92629F5-958E-4D2D-8FB0-E95FB6CA91E0}" type="presOf" srcId="{A19A2AC4-73A1-46E9-8516-1C7DCFCDF8B3}" destId="{1EDC975E-AC7A-4079-8930-9F71657E09CF}" srcOrd="1" destOrd="0" presId="urn:microsoft.com/office/officeart/2005/8/layout/vProcess5"/>
    <dgm:cxn modelId="{E8581BFA-E65A-47C9-894A-FECBD1FC6863}" type="presOf" srcId="{03D706F0-9739-4518-B531-75A7D9A0756D}" destId="{7851AD76-87F6-44AD-B593-039128DC0A37}" srcOrd="0" destOrd="0" presId="urn:microsoft.com/office/officeart/2005/8/layout/vProcess5"/>
    <dgm:cxn modelId="{0E8F0855-6734-4889-9195-7DEF4AB22E0C}" type="presParOf" srcId="{45AF6035-4A1E-430F-81E2-671022B5E66C}" destId="{9601EC95-70CE-4981-8219-A73927170289}" srcOrd="0" destOrd="0" presId="urn:microsoft.com/office/officeart/2005/8/layout/vProcess5"/>
    <dgm:cxn modelId="{1A401BAF-87E0-4583-BEDD-A6E26C5137DC}" type="presParOf" srcId="{45AF6035-4A1E-430F-81E2-671022B5E66C}" destId="{A6812779-C651-43CF-A848-2C9DCB53765E}" srcOrd="1" destOrd="0" presId="urn:microsoft.com/office/officeart/2005/8/layout/vProcess5"/>
    <dgm:cxn modelId="{43CA30ED-2F3F-4ABB-8073-702EC2735044}" type="presParOf" srcId="{45AF6035-4A1E-430F-81E2-671022B5E66C}" destId="{D0A1A065-A648-477C-A54C-78B7B7B3B5D8}" srcOrd="2" destOrd="0" presId="urn:microsoft.com/office/officeart/2005/8/layout/vProcess5"/>
    <dgm:cxn modelId="{5B22E107-8512-4A2E-BF95-05496782D2B2}" type="presParOf" srcId="{45AF6035-4A1E-430F-81E2-671022B5E66C}" destId="{B90C3515-8AE4-42B8-86FC-0273D711E326}" srcOrd="3" destOrd="0" presId="urn:microsoft.com/office/officeart/2005/8/layout/vProcess5"/>
    <dgm:cxn modelId="{42BFA444-2B9A-4303-A66F-CCBB7FC645CE}" type="presParOf" srcId="{45AF6035-4A1E-430F-81E2-671022B5E66C}" destId="{74FE6B7D-7320-4598-A726-901129610697}" srcOrd="4" destOrd="0" presId="urn:microsoft.com/office/officeart/2005/8/layout/vProcess5"/>
    <dgm:cxn modelId="{E2B2C260-BD67-4D3C-B1BE-AB3C0AF09F5C}" type="presParOf" srcId="{45AF6035-4A1E-430F-81E2-671022B5E66C}" destId="{2CFEDA19-F224-4537-B869-5A04F6D1ACD3}" srcOrd="5" destOrd="0" presId="urn:microsoft.com/office/officeart/2005/8/layout/vProcess5"/>
    <dgm:cxn modelId="{FBEFFAD3-2CB9-4FD0-965E-3A15208F71B1}" type="presParOf" srcId="{45AF6035-4A1E-430F-81E2-671022B5E66C}" destId="{AC0C5280-2F22-4D5D-B741-1EBDAA57EB04}" srcOrd="6" destOrd="0" presId="urn:microsoft.com/office/officeart/2005/8/layout/vProcess5"/>
    <dgm:cxn modelId="{8B824E91-4A2D-4FF2-A05B-0161298CA6A8}" type="presParOf" srcId="{45AF6035-4A1E-430F-81E2-671022B5E66C}" destId="{D0E31C5D-E29E-4388-974F-4A2AFD0AE5C1}" srcOrd="7" destOrd="0" presId="urn:microsoft.com/office/officeart/2005/8/layout/vProcess5"/>
    <dgm:cxn modelId="{7AD7B755-66B0-4E95-8B0D-8094C55EE382}" type="presParOf" srcId="{45AF6035-4A1E-430F-81E2-671022B5E66C}" destId="{7851AD76-87F6-44AD-B593-039128DC0A37}" srcOrd="8" destOrd="0" presId="urn:microsoft.com/office/officeart/2005/8/layout/vProcess5"/>
    <dgm:cxn modelId="{8700DEBC-B350-4F0D-BFB3-1282C372B1C1}" type="presParOf" srcId="{45AF6035-4A1E-430F-81E2-671022B5E66C}" destId="{65598A7B-35ED-476D-A555-352F52BB6212}" srcOrd="9" destOrd="0" presId="urn:microsoft.com/office/officeart/2005/8/layout/vProcess5"/>
    <dgm:cxn modelId="{A365220F-0056-4506-ACE8-B4ACB046D00E}" type="presParOf" srcId="{45AF6035-4A1E-430F-81E2-671022B5E66C}" destId="{850E007B-915A-4A8C-B4BE-808DD8DF30FC}" srcOrd="10" destOrd="0" presId="urn:microsoft.com/office/officeart/2005/8/layout/vProcess5"/>
    <dgm:cxn modelId="{8D6C497D-7A15-4722-9FC7-83C9220BDA57}" type="presParOf" srcId="{45AF6035-4A1E-430F-81E2-671022B5E66C}" destId="{6FA81D2D-132D-4A89-922C-99991BDB5B7C}" srcOrd="11" destOrd="0" presId="urn:microsoft.com/office/officeart/2005/8/layout/vProcess5"/>
    <dgm:cxn modelId="{B2AA83C8-5AF6-428E-A35F-9519BD9295EA}" type="presParOf" srcId="{45AF6035-4A1E-430F-81E2-671022B5E66C}" destId="{7CA50BE1-369C-4B32-85E2-B49E48E372DD}" srcOrd="12" destOrd="0" presId="urn:microsoft.com/office/officeart/2005/8/layout/vProcess5"/>
    <dgm:cxn modelId="{BD74115D-7667-4EB4-8D5A-A1EB80AB0813}" type="presParOf" srcId="{45AF6035-4A1E-430F-81E2-671022B5E66C}" destId="{4E318DD5-6CD4-436A-9736-92B1EEC86A4C}" srcOrd="13" destOrd="0" presId="urn:microsoft.com/office/officeart/2005/8/layout/vProcess5"/>
    <dgm:cxn modelId="{E5A3348D-296F-4289-A442-172A112D7D38}" type="presParOf" srcId="{45AF6035-4A1E-430F-81E2-671022B5E66C}" destId="{1EDC975E-AC7A-4079-8930-9F71657E09C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12779-C651-43CF-A848-2C9DCB53765E}">
      <dsp:nvSpPr>
        <dsp:cNvPr id="0" name=""/>
        <dsp:cNvSpPr/>
      </dsp:nvSpPr>
      <dsp:spPr>
        <a:xfrm>
          <a:off x="0" y="0"/>
          <a:ext cx="7554674" cy="848322"/>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Web scraping was carried out using Python’s </a:t>
          </a:r>
          <a:r>
            <a:rPr lang="en-US" sz="1700" kern="1200" dirty="0" err="1"/>
            <a:t>beautifulsoup</a:t>
          </a:r>
          <a:r>
            <a:rPr lang="en-US" sz="1700" kern="1200" dirty="0"/>
            <a:t> package to gather the list of top 100 most populous metropolitan cities in the world</a:t>
          </a:r>
        </a:p>
      </dsp:txBody>
      <dsp:txXfrm>
        <a:off x="24847" y="24847"/>
        <a:ext cx="6540013" cy="798628"/>
      </dsp:txXfrm>
    </dsp:sp>
    <dsp:sp modelId="{D0A1A065-A648-477C-A54C-78B7B7B3B5D8}">
      <dsp:nvSpPr>
        <dsp:cNvPr id="0" name=""/>
        <dsp:cNvSpPr/>
      </dsp:nvSpPr>
      <dsp:spPr>
        <a:xfrm>
          <a:off x="564147" y="966144"/>
          <a:ext cx="7554674" cy="848322"/>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
          </a:r>
          <a:r>
            <a:rPr lang="en-US" sz="1700" kern="1200" dirty="0" err="1"/>
            <a:t>GeoCoder</a:t>
          </a:r>
          <a:r>
            <a:rPr lang="en-US" sz="1700" kern="1200" dirty="0"/>
            <a:t> package was used to get the co-ordinates of the scraped cities.</a:t>
          </a:r>
        </a:p>
      </dsp:txBody>
      <dsp:txXfrm>
        <a:off x="588994" y="990991"/>
        <a:ext cx="6389422" cy="798628"/>
      </dsp:txXfrm>
    </dsp:sp>
    <dsp:sp modelId="{B90C3515-8AE4-42B8-86FC-0273D711E326}">
      <dsp:nvSpPr>
        <dsp:cNvPr id="0" name=""/>
        <dsp:cNvSpPr/>
      </dsp:nvSpPr>
      <dsp:spPr>
        <a:xfrm>
          <a:off x="1128295" y="1932289"/>
          <a:ext cx="7554674" cy="848322"/>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Foursquare API was used to get additional information needed for the analysis. Data wrangling was performed to clean and transform the data, and it was loaded into a pandas frame.</a:t>
          </a:r>
        </a:p>
      </dsp:txBody>
      <dsp:txXfrm>
        <a:off x="1153142" y="1957136"/>
        <a:ext cx="6389422" cy="798628"/>
      </dsp:txXfrm>
    </dsp:sp>
    <dsp:sp modelId="{74FE6B7D-7320-4598-A726-901129610697}">
      <dsp:nvSpPr>
        <dsp:cNvPr id="0" name=""/>
        <dsp:cNvSpPr/>
      </dsp:nvSpPr>
      <dsp:spPr>
        <a:xfrm>
          <a:off x="1692443" y="2898434"/>
          <a:ext cx="7554674" cy="848322"/>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Folium package was used to visualize the locations on a map.</a:t>
          </a:r>
        </a:p>
      </dsp:txBody>
      <dsp:txXfrm>
        <a:off x="1717290" y="2923281"/>
        <a:ext cx="6389422" cy="798628"/>
      </dsp:txXfrm>
    </dsp:sp>
    <dsp:sp modelId="{2CFEDA19-F224-4537-B869-5A04F6D1ACD3}">
      <dsp:nvSpPr>
        <dsp:cNvPr id="0" name=""/>
        <dsp:cNvSpPr/>
      </dsp:nvSpPr>
      <dsp:spPr>
        <a:xfrm>
          <a:off x="2256590" y="3864578"/>
          <a:ext cx="7554674" cy="848322"/>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K-Means++ Clustering Algorithm was applied on the data set to cluster the cities and inferences were made from it.</a:t>
          </a:r>
        </a:p>
      </dsp:txBody>
      <dsp:txXfrm>
        <a:off x="2281437" y="3889425"/>
        <a:ext cx="6389422" cy="798628"/>
      </dsp:txXfrm>
    </dsp:sp>
    <dsp:sp modelId="{AC0C5280-2F22-4D5D-B741-1EBDAA57EB04}">
      <dsp:nvSpPr>
        <dsp:cNvPr id="0" name=""/>
        <dsp:cNvSpPr/>
      </dsp:nvSpPr>
      <dsp:spPr>
        <a:xfrm>
          <a:off x="7003264" y="619746"/>
          <a:ext cx="551409" cy="55140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127331" y="619746"/>
        <a:ext cx="303275" cy="414935"/>
      </dsp:txXfrm>
    </dsp:sp>
    <dsp:sp modelId="{D0E31C5D-E29E-4388-974F-4A2AFD0AE5C1}">
      <dsp:nvSpPr>
        <dsp:cNvPr id="0" name=""/>
        <dsp:cNvSpPr/>
      </dsp:nvSpPr>
      <dsp:spPr>
        <a:xfrm>
          <a:off x="7567412" y="1585891"/>
          <a:ext cx="551409" cy="55140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691479" y="1585891"/>
        <a:ext cx="303275" cy="414935"/>
      </dsp:txXfrm>
    </dsp:sp>
    <dsp:sp modelId="{7851AD76-87F6-44AD-B593-039128DC0A37}">
      <dsp:nvSpPr>
        <dsp:cNvPr id="0" name=""/>
        <dsp:cNvSpPr/>
      </dsp:nvSpPr>
      <dsp:spPr>
        <a:xfrm>
          <a:off x="8131560" y="2537897"/>
          <a:ext cx="551409" cy="55140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55627" y="2537897"/>
        <a:ext cx="303275" cy="414935"/>
      </dsp:txXfrm>
    </dsp:sp>
    <dsp:sp modelId="{65598A7B-35ED-476D-A555-352F52BB6212}">
      <dsp:nvSpPr>
        <dsp:cNvPr id="0" name=""/>
        <dsp:cNvSpPr/>
      </dsp:nvSpPr>
      <dsp:spPr>
        <a:xfrm>
          <a:off x="8695707" y="3513467"/>
          <a:ext cx="551409" cy="55140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819774" y="3513467"/>
        <a:ext cx="303275" cy="4149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95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00897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78669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3515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01706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7389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80011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482147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62030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436884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84477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241253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78733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239384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30D7-E41C-40D1-B6E2-AB4DBD644F86}"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815969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59139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30D7-E41C-40D1-B6E2-AB4DBD644F86}"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620703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699945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734227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434738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966628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0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66612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864252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246175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171335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8723130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30D7-E41C-40D1-B6E2-AB4DBD644F86}"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24848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284248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30D7-E41C-40D1-B6E2-AB4DBD644F86}"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41658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30D7-E41C-40D1-B6E2-AB4DBD644F86}"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0464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30D7-E41C-40D1-B6E2-AB4DBD644F86}"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70553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338405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330D7-E41C-40D1-B6E2-AB4DBD644F86}"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BC17F-4940-40B6-807C-D4DB5FE7ED86}" type="slidenum">
              <a:rPr lang="en-US" smtClean="0"/>
              <a:t>‹#›</a:t>
            </a:fld>
            <a:endParaRPr lang="en-US"/>
          </a:p>
        </p:txBody>
      </p:sp>
    </p:spTree>
    <p:extLst>
      <p:ext uri="{BB962C8B-B14F-4D97-AF65-F5344CB8AC3E}">
        <p14:creationId xmlns:p14="http://schemas.microsoft.com/office/powerpoint/2010/main" val="11480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F9330D7-E41C-40D1-B6E2-AB4DBD644F86}" type="datetimeFigureOut">
              <a:rPr lang="en-US" smtClean="0"/>
              <a:t>6/1/2019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247652741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9330D7-E41C-40D1-B6E2-AB4DBD644F86}" type="datetimeFigureOut">
              <a:rPr lang="en-US" smtClean="0"/>
              <a:t>6/1/2019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6BC17F-4940-40B6-807C-D4DB5FE7ED86}" type="slidenum">
              <a:rPr lang="en-US" smtClean="0"/>
              <a:t>‹#›</a:t>
            </a:fld>
            <a:endParaRPr lang="en-US"/>
          </a:p>
        </p:txBody>
      </p:sp>
    </p:spTree>
    <p:extLst>
      <p:ext uri="{BB962C8B-B14F-4D97-AF65-F5344CB8AC3E}">
        <p14:creationId xmlns:p14="http://schemas.microsoft.com/office/powerpoint/2010/main" val="64253284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metropolitan_areas_by_population"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6973-546E-491C-8CD8-118064E1514E}"/>
              </a:ext>
            </a:extLst>
          </p:cNvPr>
          <p:cNvSpPr>
            <a:spLocks noGrp="1"/>
          </p:cNvSpPr>
          <p:nvPr>
            <p:ph type="ctrTitle"/>
          </p:nvPr>
        </p:nvSpPr>
        <p:spPr>
          <a:xfrm>
            <a:off x="684212" y="457199"/>
            <a:ext cx="8001000" cy="2971801"/>
          </a:xfrm>
        </p:spPr>
        <p:txBody>
          <a:bodyPr>
            <a:normAutofit fontScale="90000"/>
          </a:bodyPr>
          <a:lstStyle/>
          <a:p>
            <a:r>
              <a:rPr lang="en-US" b="1" dirty="0"/>
              <a:t>Capstone Project: </a:t>
            </a:r>
            <a:br>
              <a:rPr lang="en-US" b="1" dirty="0"/>
            </a:br>
            <a:r>
              <a:rPr lang="en-IN" dirty="0"/>
              <a:t>Grouping the world’s most populous Metropolitan cities</a:t>
            </a:r>
            <a:endParaRPr lang="en-US" dirty="0"/>
          </a:p>
        </p:txBody>
      </p:sp>
      <p:sp>
        <p:nvSpPr>
          <p:cNvPr id="3" name="Subtitle 2">
            <a:extLst>
              <a:ext uri="{FF2B5EF4-FFF2-40B4-BE49-F238E27FC236}">
                <a16:creationId xmlns:a16="http://schemas.microsoft.com/office/drawing/2014/main" id="{5682ADCC-3D15-4648-B8FB-A354895CC8FC}"/>
              </a:ext>
            </a:extLst>
          </p:cNvPr>
          <p:cNvSpPr>
            <a:spLocks noGrp="1"/>
          </p:cNvSpPr>
          <p:nvPr>
            <p:ph type="subTitle" idx="1"/>
          </p:nvPr>
        </p:nvSpPr>
        <p:spPr/>
        <p:txBody>
          <a:bodyPr/>
          <a:lstStyle/>
          <a:p>
            <a:r>
              <a:rPr lang="en-US" dirty="0" err="1">
                <a:solidFill>
                  <a:schemeClr val="tx1"/>
                </a:solidFill>
              </a:rPr>
              <a:t>G.Mukkesh</a:t>
            </a:r>
            <a:endParaRPr lang="en-US" dirty="0">
              <a:solidFill>
                <a:schemeClr val="tx1"/>
              </a:solidFill>
            </a:endParaRPr>
          </a:p>
          <a:p>
            <a:r>
              <a:rPr lang="en-US" dirty="0">
                <a:solidFill>
                  <a:schemeClr val="tx1"/>
                </a:solidFill>
              </a:rPr>
              <a:t>June 1st, 2019</a:t>
            </a:r>
          </a:p>
        </p:txBody>
      </p:sp>
    </p:spTree>
    <p:extLst>
      <p:ext uri="{BB962C8B-B14F-4D97-AF65-F5344CB8AC3E}">
        <p14:creationId xmlns:p14="http://schemas.microsoft.com/office/powerpoint/2010/main" val="388598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9DCB-B480-446D-8F27-7FE489075A12}"/>
              </a:ext>
            </a:extLst>
          </p:cNvPr>
          <p:cNvSpPr>
            <a:spLocks noGrp="1"/>
          </p:cNvSpPr>
          <p:nvPr>
            <p:ph type="title"/>
          </p:nvPr>
        </p:nvSpPr>
        <p:spPr>
          <a:xfrm>
            <a:off x="595312" y="0"/>
            <a:ext cx="8534400" cy="1507067"/>
          </a:xfrm>
        </p:spPr>
        <p:txBody>
          <a:bodyPr/>
          <a:lstStyle/>
          <a:p>
            <a:r>
              <a:rPr lang="en-US" b="1" dirty="0"/>
              <a:t>Introduction / Business Problem</a:t>
            </a:r>
            <a:endParaRPr lang="en-US" dirty="0"/>
          </a:p>
        </p:txBody>
      </p:sp>
      <p:sp>
        <p:nvSpPr>
          <p:cNvPr id="3" name="Content Placeholder 2">
            <a:extLst>
              <a:ext uri="{FF2B5EF4-FFF2-40B4-BE49-F238E27FC236}">
                <a16:creationId xmlns:a16="http://schemas.microsoft.com/office/drawing/2014/main" id="{81BA8A20-1ACB-44D6-A66B-B7952840DA66}"/>
              </a:ext>
            </a:extLst>
          </p:cNvPr>
          <p:cNvSpPr>
            <a:spLocks noGrp="1"/>
          </p:cNvSpPr>
          <p:nvPr>
            <p:ph idx="1"/>
          </p:nvPr>
        </p:nvSpPr>
        <p:spPr>
          <a:xfrm>
            <a:off x="595312" y="2044357"/>
            <a:ext cx="8534400" cy="3615267"/>
          </a:xfrm>
        </p:spPr>
        <p:txBody>
          <a:bodyPr/>
          <a:lstStyle/>
          <a:p>
            <a:pPr marL="0" indent="0">
              <a:buNone/>
            </a:pPr>
            <a:r>
              <a:rPr lang="en-IN" dirty="0">
                <a:solidFill>
                  <a:schemeClr val="tx1"/>
                </a:solidFill>
              </a:rPr>
              <a:t>With the advent of technology, the world has now become a global village. People living in different metropolitan cities of the world are being exposed to the cultures of various nations in the forms of movies, books, tv shows and restaurants, and are able to experience them without actually visiting the country.</a:t>
            </a:r>
          </a:p>
          <a:p>
            <a:pPr marL="0" indent="0">
              <a:buNone/>
            </a:pPr>
            <a:r>
              <a:rPr lang="en-IN" dirty="0">
                <a:solidFill>
                  <a:schemeClr val="tx1"/>
                </a:solidFill>
              </a:rPr>
              <a:t>The purpose of this study is to use the </a:t>
            </a:r>
            <a:r>
              <a:rPr lang="en-IN" dirty="0" err="1">
                <a:solidFill>
                  <a:schemeClr val="tx1"/>
                </a:solidFill>
              </a:rPr>
              <a:t>FourSquare</a:t>
            </a:r>
            <a:r>
              <a:rPr lang="en-IN" dirty="0">
                <a:solidFill>
                  <a:schemeClr val="tx1"/>
                </a:solidFill>
              </a:rPr>
              <a:t> location data to group different metropolitan cities into clusters, depending on how similar/dissimilar they are to each other. By doing so, we will be able to find out the cities which offer a similar lifestyle in terms of the amenities present.</a:t>
            </a:r>
            <a:endParaRPr lang="en-US" dirty="0">
              <a:solidFill>
                <a:schemeClr val="tx1"/>
              </a:solidFill>
            </a:endParaRPr>
          </a:p>
        </p:txBody>
      </p:sp>
    </p:spTree>
    <p:extLst>
      <p:ext uri="{BB962C8B-B14F-4D97-AF65-F5344CB8AC3E}">
        <p14:creationId xmlns:p14="http://schemas.microsoft.com/office/powerpoint/2010/main" val="61277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B81C-41D5-434C-BCD1-DDD4B622418C}"/>
              </a:ext>
            </a:extLst>
          </p:cNvPr>
          <p:cNvSpPr>
            <a:spLocks noGrp="1"/>
          </p:cNvSpPr>
          <p:nvPr>
            <p:ph type="title"/>
          </p:nvPr>
        </p:nvSpPr>
        <p:spPr>
          <a:xfrm>
            <a:off x="4301489" y="660947"/>
            <a:ext cx="3589021" cy="758139"/>
          </a:xfrm>
        </p:spPr>
        <p:txBody>
          <a:bodyPr>
            <a:normAutofit/>
          </a:bodyPr>
          <a:lstStyle/>
          <a:p>
            <a:pPr algn="ctr"/>
            <a:r>
              <a:rPr lang="en-US" dirty="0">
                <a:solidFill>
                  <a:srgbClr val="FFFFFF"/>
                </a:solidFill>
              </a:rPr>
              <a:t>Data</a:t>
            </a:r>
          </a:p>
        </p:txBody>
      </p:sp>
      <p:sp>
        <p:nvSpPr>
          <p:cNvPr id="3" name="Content Placeholder 2">
            <a:extLst>
              <a:ext uri="{FF2B5EF4-FFF2-40B4-BE49-F238E27FC236}">
                <a16:creationId xmlns:a16="http://schemas.microsoft.com/office/drawing/2014/main" id="{DF6E5D88-624C-4ADC-AD95-64FA3B659A38}"/>
              </a:ext>
            </a:extLst>
          </p:cNvPr>
          <p:cNvSpPr>
            <a:spLocks noGrp="1"/>
          </p:cNvSpPr>
          <p:nvPr>
            <p:ph idx="1"/>
          </p:nvPr>
        </p:nvSpPr>
        <p:spPr>
          <a:xfrm>
            <a:off x="1257300" y="1419086"/>
            <a:ext cx="10104120" cy="5230634"/>
          </a:xfrm>
        </p:spPr>
        <p:txBody>
          <a:bodyPr anchor="ctr">
            <a:normAutofit lnSpcReduction="10000"/>
          </a:bodyPr>
          <a:lstStyle/>
          <a:p>
            <a:pPr lvl="0"/>
            <a:r>
              <a:rPr lang="en-IN" dirty="0"/>
              <a:t>The 100 most populous metropolitan cities of the world were scraped from Wikipedia (</a:t>
            </a:r>
            <a:r>
              <a:rPr lang="en-IN" u="sng" dirty="0">
                <a:hlinkClick r:id="rId2"/>
              </a:rPr>
              <a:t>https://en.wikipedia.org/wiki/List_of_metropolitan_areas_by_population</a:t>
            </a:r>
            <a:r>
              <a:rPr lang="en-IN" dirty="0"/>
              <a:t>).</a:t>
            </a:r>
          </a:p>
          <a:p>
            <a:r>
              <a:rPr lang="en-IN" dirty="0"/>
              <a:t>Using the geocoder module in python, we get the latitudes and longitudes of the 100 cities need to be found.</a:t>
            </a:r>
          </a:p>
          <a:p>
            <a:r>
              <a:rPr lang="en-IN" dirty="0"/>
              <a:t>Feeding these coordinates into the </a:t>
            </a:r>
            <a:r>
              <a:rPr lang="en-IN" dirty="0" err="1"/>
              <a:t>FourSquare</a:t>
            </a:r>
            <a:r>
              <a:rPr lang="en-IN" dirty="0"/>
              <a:t> API, we can get the top 100 venues for the cities, along with the venue’s longitudes, latitudes and venue category</a:t>
            </a:r>
          </a:p>
          <a:p>
            <a:r>
              <a:rPr lang="en-IN" dirty="0"/>
              <a:t>After getting the top 10 locations for every city, we can get the set of unique venue categories and then one-hot-vector encode them, after grouping all the venues by their city to get the frequency of occurrence .</a:t>
            </a:r>
            <a:endParaRPr lang="en-US" sz="1700" dirty="0">
              <a:solidFill>
                <a:srgbClr val="000000"/>
              </a:solidFill>
            </a:endParaRPr>
          </a:p>
        </p:txBody>
      </p:sp>
    </p:spTree>
    <p:extLst>
      <p:ext uri="{BB962C8B-B14F-4D97-AF65-F5344CB8AC3E}">
        <p14:creationId xmlns:p14="http://schemas.microsoft.com/office/powerpoint/2010/main" val="385976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087C-A867-417B-8A41-0FD94F19592F}"/>
              </a:ext>
            </a:extLst>
          </p:cNvPr>
          <p:cNvSpPr>
            <a:spLocks noGrp="1"/>
          </p:cNvSpPr>
          <p:nvPr>
            <p:ph type="title"/>
          </p:nvPr>
        </p:nvSpPr>
        <p:spPr>
          <a:xfrm>
            <a:off x="4285851" y="332382"/>
            <a:ext cx="3416158" cy="915650"/>
          </a:xfrm>
        </p:spPr>
        <p:txBody>
          <a:bodyPr>
            <a:normAutofit/>
          </a:bodyPr>
          <a:lstStyle/>
          <a:p>
            <a:r>
              <a:rPr lang="en-US" b="1" dirty="0">
                <a:solidFill>
                  <a:srgbClr val="FFFFFF"/>
                </a:solidFill>
              </a:rPr>
              <a:t>Methodology</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C2B59059-8794-46D1-AA86-78F887E4BCD2}"/>
              </a:ext>
            </a:extLst>
          </p:cNvPr>
          <p:cNvGraphicFramePr>
            <a:graphicFrameLocks noGrp="1"/>
          </p:cNvGraphicFramePr>
          <p:nvPr>
            <p:ph idx="1"/>
            <p:extLst>
              <p:ext uri="{D42A27DB-BD31-4B8C-83A1-F6EECF244321}">
                <p14:modId xmlns:p14="http://schemas.microsoft.com/office/powerpoint/2010/main" val="4121892744"/>
              </p:ext>
            </p:extLst>
          </p:nvPr>
        </p:nvGraphicFramePr>
        <p:xfrm>
          <a:off x="1309816" y="1643449"/>
          <a:ext cx="9811265" cy="4712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74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9060-8A24-4779-B380-8E9B0E3D9CE2}"/>
              </a:ext>
            </a:extLst>
          </p:cNvPr>
          <p:cNvSpPr>
            <a:spLocks noGrp="1"/>
          </p:cNvSpPr>
          <p:nvPr>
            <p:ph type="title"/>
          </p:nvPr>
        </p:nvSpPr>
        <p:spPr>
          <a:xfrm>
            <a:off x="1049313" y="680537"/>
            <a:ext cx="3363974" cy="1597315"/>
          </a:xfrm>
          <a:noFill/>
          <a:ln w="19050">
            <a:solidFill>
              <a:schemeClr val="tx1"/>
            </a:solidFill>
          </a:ln>
        </p:spPr>
        <p:txBody>
          <a:bodyPr wrap="square">
            <a:normAutofit/>
          </a:bodyPr>
          <a:lstStyle/>
          <a:p>
            <a:pPr algn="ctr"/>
            <a:r>
              <a:rPr lang="en-US" sz="2800" b="1" dirty="0"/>
              <a:t>Results</a:t>
            </a:r>
            <a:endParaRPr lang="en-US" sz="2800" dirty="0"/>
          </a:p>
        </p:txBody>
      </p:sp>
      <p:sp>
        <p:nvSpPr>
          <p:cNvPr id="3" name="Content Placeholder 2">
            <a:extLst>
              <a:ext uri="{FF2B5EF4-FFF2-40B4-BE49-F238E27FC236}">
                <a16:creationId xmlns:a16="http://schemas.microsoft.com/office/drawing/2014/main" id="{0CD43699-9B69-4CA7-ADC6-C3FA279FBECB}"/>
              </a:ext>
            </a:extLst>
          </p:cNvPr>
          <p:cNvSpPr>
            <a:spLocks noGrp="1"/>
          </p:cNvSpPr>
          <p:nvPr>
            <p:ph idx="1"/>
          </p:nvPr>
        </p:nvSpPr>
        <p:spPr>
          <a:xfrm>
            <a:off x="643467" y="2476491"/>
            <a:ext cx="4175667" cy="3700972"/>
          </a:xfrm>
        </p:spPr>
        <p:txBody>
          <a:bodyPr>
            <a:normAutofit fontScale="92500" lnSpcReduction="10000"/>
          </a:bodyPr>
          <a:lstStyle/>
          <a:p>
            <a:r>
              <a:rPr lang="en-US" sz="2000" dirty="0"/>
              <a:t>10 clusters were created and the cities were assigned to them accordingly.</a:t>
            </a:r>
          </a:p>
          <a:p>
            <a:r>
              <a:rPr lang="en-US" sz="2000" dirty="0"/>
              <a:t>Even though the clusters had some cities in them which made it look erroneous , further exploration proved that the clusters were, indeed consistent with their results.</a:t>
            </a:r>
          </a:p>
          <a:p>
            <a:r>
              <a:rPr lang="en-US" sz="2000" dirty="0"/>
              <a:t>Due to this, hidden connections between different cities of the world were unearthed.</a:t>
            </a:r>
          </a:p>
        </p:txBody>
      </p:sp>
      <p:pic>
        <p:nvPicPr>
          <p:cNvPr id="6" name="Picture 5">
            <a:extLst>
              <a:ext uri="{FF2B5EF4-FFF2-40B4-BE49-F238E27FC236}">
                <a16:creationId xmlns:a16="http://schemas.microsoft.com/office/drawing/2014/main" id="{80A4159F-A003-417D-BA6D-B182BF3251C6}"/>
              </a:ext>
            </a:extLst>
          </p:cNvPr>
          <p:cNvPicPr/>
          <p:nvPr/>
        </p:nvPicPr>
        <p:blipFill>
          <a:blip r:embed="rId2"/>
          <a:stretch>
            <a:fillRect/>
          </a:stretch>
        </p:blipFill>
        <p:spPr>
          <a:xfrm>
            <a:off x="4819134" y="1743590"/>
            <a:ext cx="6590268" cy="3700972"/>
          </a:xfrm>
          <a:prstGeom prst="rect">
            <a:avLst/>
          </a:prstGeom>
        </p:spPr>
      </p:pic>
    </p:spTree>
    <p:extLst>
      <p:ext uri="{BB962C8B-B14F-4D97-AF65-F5344CB8AC3E}">
        <p14:creationId xmlns:p14="http://schemas.microsoft.com/office/powerpoint/2010/main" val="93485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D271-F067-4E45-BFB1-81D850D77B97}"/>
              </a:ext>
            </a:extLst>
          </p:cNvPr>
          <p:cNvSpPr>
            <a:spLocks noGrp="1"/>
          </p:cNvSpPr>
          <p:nvPr>
            <p:ph type="title"/>
          </p:nvPr>
        </p:nvSpPr>
        <p:spPr>
          <a:xfrm>
            <a:off x="573001" y="0"/>
            <a:ext cx="8534400" cy="1507067"/>
          </a:xfrm>
        </p:spPr>
        <p:txBody>
          <a:bodyPr/>
          <a:lstStyle/>
          <a:p>
            <a:r>
              <a:rPr lang="en-US" dirty="0"/>
              <a:t>Conclusion</a:t>
            </a:r>
          </a:p>
        </p:txBody>
      </p:sp>
      <p:sp>
        <p:nvSpPr>
          <p:cNvPr id="3" name="Content Placeholder 2">
            <a:extLst>
              <a:ext uri="{FF2B5EF4-FFF2-40B4-BE49-F238E27FC236}">
                <a16:creationId xmlns:a16="http://schemas.microsoft.com/office/drawing/2014/main" id="{9CD78C9F-3BC5-40F6-81A0-7C667B85337F}"/>
              </a:ext>
            </a:extLst>
          </p:cNvPr>
          <p:cNvSpPr>
            <a:spLocks noGrp="1"/>
          </p:cNvSpPr>
          <p:nvPr>
            <p:ph idx="1"/>
          </p:nvPr>
        </p:nvSpPr>
        <p:spPr>
          <a:xfrm>
            <a:off x="573001" y="1896762"/>
            <a:ext cx="9571896" cy="3615267"/>
          </a:xfrm>
        </p:spPr>
        <p:txBody>
          <a:bodyPr/>
          <a:lstStyle/>
          <a:p>
            <a:pPr marL="0" indent="0">
              <a:buNone/>
            </a:pPr>
            <a:r>
              <a:rPr lang="en-IN" dirty="0">
                <a:solidFill>
                  <a:schemeClr val="tx1"/>
                </a:solidFill>
              </a:rPr>
              <a:t>The K-Means ++ algorithm was used to cluster these cities depending on how similar they were to one another.</a:t>
            </a:r>
          </a:p>
          <a:p>
            <a:pPr marL="0" indent="0">
              <a:buNone/>
            </a:pPr>
            <a:r>
              <a:rPr lang="en-IN" dirty="0">
                <a:solidFill>
                  <a:schemeClr val="tx1"/>
                </a:solidFill>
              </a:rPr>
              <a:t>By analysing the cities present in the different clusters, I was able to find out probable reasons to why they might fall under the same cluster, even though it seemingly looked as if they no connections to each other in the first place.</a:t>
            </a:r>
          </a:p>
          <a:p>
            <a:pPr marL="0" indent="0">
              <a:buNone/>
            </a:pPr>
            <a:r>
              <a:rPr lang="en-IN" dirty="0">
                <a:solidFill>
                  <a:schemeClr val="tx1"/>
                </a:solidFill>
              </a:rPr>
              <a:t>Using these observations, one can find out whether the new city that he/she is moving to has a lifestyle which is similar or dissimilar to the one that he/she is currently residing in.</a:t>
            </a:r>
          </a:p>
          <a:p>
            <a:pPr marL="0" indent="0">
              <a:buNone/>
            </a:pPr>
            <a:endParaRPr lang="en-US" dirty="0"/>
          </a:p>
        </p:txBody>
      </p:sp>
    </p:spTree>
    <p:extLst>
      <p:ext uri="{BB962C8B-B14F-4D97-AF65-F5344CB8AC3E}">
        <p14:creationId xmlns:p14="http://schemas.microsoft.com/office/powerpoint/2010/main" val="17439302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Slice</Template>
  <TotalTime>33</TotalTime>
  <Words>525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Century Gothic</vt:lpstr>
      <vt:lpstr>Tw Cen MT</vt:lpstr>
      <vt:lpstr>Wingdings 3</vt:lpstr>
      <vt:lpstr>Slice</vt:lpstr>
      <vt:lpstr>Circuit</vt:lpstr>
      <vt:lpstr>Capstone Project:  Grouping the world’s most populous Metropolitan cities</vt:lpstr>
      <vt:lpstr>Introduction / Business Problem</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Building a Public Park in Toronto</dc:title>
  <dc:creator>Mukkesh McKenzie</dc:creator>
  <cp:lastModifiedBy>Mukkesh McKenzie</cp:lastModifiedBy>
  <cp:revision>5</cp:revision>
  <dcterms:created xsi:type="dcterms:W3CDTF">2019-05-31T15:32:05Z</dcterms:created>
  <dcterms:modified xsi:type="dcterms:W3CDTF">2019-05-31T19:42:18Z</dcterms:modified>
</cp:coreProperties>
</file>