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 id="2147483743" r:id="rId2"/>
  </p:sldMasterIdLst>
  <p:sldIdLst>
    <p:sldId id="256" r:id="rId3"/>
    <p:sldId id="257" r:id="rId4"/>
    <p:sldId id="264" r:id="rId5"/>
    <p:sldId id="258" r:id="rId6"/>
    <p:sldId id="265" r:id="rId7"/>
    <p:sldId id="263" r:id="rId8"/>
    <p:sldId id="268" r:id="rId9"/>
    <p:sldId id="267" r:id="rId10"/>
    <p:sldId id="260" r:id="rId11"/>
    <p:sldId id="266"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kesh McKenzie" initials="MM" lastIdx="1" clrIdx="0">
    <p:extLst>
      <p:ext uri="{19B8F6BF-5375-455C-9EA6-DF929625EA0E}">
        <p15:presenceInfo xmlns:p15="http://schemas.microsoft.com/office/powerpoint/2012/main" userId="890ab6cc41c67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8" autoAdjust="0"/>
    <p:restoredTop sz="94660"/>
  </p:normalViewPr>
  <p:slideViewPr>
    <p:cSldViewPr snapToGrid="0">
      <p:cViewPr varScale="1">
        <p:scale>
          <a:sx n="78" d="100"/>
          <a:sy n="78"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01T00:58:00.807" idx="1">
    <p:pos x="7005" y="1035"/>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44092A-55AC-4278-AC40-BC74C1B2A46C}"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F3704497-3EE4-4656-847A-81A138D1B807}">
      <dgm:prSet/>
      <dgm:spPr/>
      <dgm:t>
        <a:bodyPr/>
        <a:lstStyle/>
        <a:p>
          <a:r>
            <a:rPr lang="en-US" dirty="0"/>
            <a:t>Web scraping was carried out using Python’s </a:t>
          </a:r>
          <a:r>
            <a:rPr lang="en-US" dirty="0" err="1"/>
            <a:t>beautifulsoup</a:t>
          </a:r>
          <a:r>
            <a:rPr lang="en-US" dirty="0"/>
            <a:t> package to gather the list of top 100 most populous metropolitan cities in the world</a:t>
          </a:r>
        </a:p>
      </dgm:t>
    </dgm:pt>
    <dgm:pt modelId="{E17B65AD-BCC4-479C-9734-96958224274D}" type="parTrans" cxnId="{9F8F709A-BC7E-451E-A880-4804300EF005}">
      <dgm:prSet/>
      <dgm:spPr/>
      <dgm:t>
        <a:bodyPr/>
        <a:lstStyle/>
        <a:p>
          <a:endParaRPr lang="en-US"/>
        </a:p>
      </dgm:t>
    </dgm:pt>
    <dgm:pt modelId="{5F362179-7C13-4E59-82A3-D1B5801EB390}" type="sibTrans" cxnId="{9F8F709A-BC7E-451E-A880-4804300EF005}">
      <dgm:prSet/>
      <dgm:spPr/>
      <dgm:t>
        <a:bodyPr/>
        <a:lstStyle/>
        <a:p>
          <a:endParaRPr lang="en-US"/>
        </a:p>
      </dgm:t>
    </dgm:pt>
    <dgm:pt modelId="{70E86028-6EC1-4000-8BF6-AEEB3C52353E}">
      <dgm:prSet/>
      <dgm:spPr/>
      <dgm:t>
        <a:bodyPr/>
        <a:lstStyle/>
        <a:p>
          <a:r>
            <a:rPr lang="en-US" dirty="0"/>
            <a:t>The </a:t>
          </a:r>
          <a:r>
            <a:rPr lang="en-US" dirty="0" err="1"/>
            <a:t>GeoCoder</a:t>
          </a:r>
          <a:r>
            <a:rPr lang="en-US" dirty="0"/>
            <a:t> package was used to get the co-ordinates of the scraped cities.</a:t>
          </a:r>
        </a:p>
      </dgm:t>
    </dgm:pt>
    <dgm:pt modelId="{B9D75694-E1E0-4083-A976-79E65B542FCF}" type="parTrans" cxnId="{63FCADE1-4D81-44C9-8D55-04EE8F2BCF95}">
      <dgm:prSet/>
      <dgm:spPr/>
      <dgm:t>
        <a:bodyPr/>
        <a:lstStyle/>
        <a:p>
          <a:endParaRPr lang="en-US"/>
        </a:p>
      </dgm:t>
    </dgm:pt>
    <dgm:pt modelId="{F41F73DE-940B-491A-ADAA-934E8B20DB24}" type="sibTrans" cxnId="{63FCADE1-4D81-44C9-8D55-04EE8F2BCF95}">
      <dgm:prSet/>
      <dgm:spPr/>
      <dgm:t>
        <a:bodyPr/>
        <a:lstStyle/>
        <a:p>
          <a:endParaRPr lang="en-US"/>
        </a:p>
      </dgm:t>
    </dgm:pt>
    <dgm:pt modelId="{B5D83747-794E-453D-902A-75602D9A117A}">
      <dgm:prSet/>
      <dgm:spPr/>
      <dgm:t>
        <a:bodyPr/>
        <a:lstStyle/>
        <a:p>
          <a:r>
            <a:rPr lang="en-US" dirty="0"/>
            <a:t>Foursquare API was used to get additional information needed for the analysis. Data wrangling was performed to clean and transform the data, and it was loaded into a pandas frame.</a:t>
          </a:r>
        </a:p>
      </dgm:t>
    </dgm:pt>
    <dgm:pt modelId="{E3CE122C-C64D-4CDF-BE69-D0AC65AB2B79}" type="parTrans" cxnId="{6E7BA9DE-4F90-4C26-9211-59EE67EC1280}">
      <dgm:prSet/>
      <dgm:spPr/>
      <dgm:t>
        <a:bodyPr/>
        <a:lstStyle/>
        <a:p>
          <a:endParaRPr lang="en-US"/>
        </a:p>
      </dgm:t>
    </dgm:pt>
    <dgm:pt modelId="{03D706F0-9739-4518-B531-75A7D9A0756D}" type="sibTrans" cxnId="{6E7BA9DE-4F90-4C26-9211-59EE67EC1280}">
      <dgm:prSet/>
      <dgm:spPr/>
      <dgm:t>
        <a:bodyPr/>
        <a:lstStyle/>
        <a:p>
          <a:endParaRPr lang="en-US"/>
        </a:p>
      </dgm:t>
    </dgm:pt>
    <dgm:pt modelId="{1F6809BB-5799-4183-A750-B0572F9ADF16}">
      <dgm:prSet/>
      <dgm:spPr/>
      <dgm:t>
        <a:bodyPr/>
        <a:lstStyle/>
        <a:p>
          <a:r>
            <a:rPr lang="en-US" dirty="0"/>
            <a:t>Folium package was used to visualize the locations on a map.</a:t>
          </a:r>
        </a:p>
      </dgm:t>
    </dgm:pt>
    <dgm:pt modelId="{8ECB898B-5FE9-4D11-ABE4-24FFD2560AC8}" type="parTrans" cxnId="{1781A556-ED38-48CC-B0BE-A0F19B46BC25}">
      <dgm:prSet/>
      <dgm:spPr/>
      <dgm:t>
        <a:bodyPr/>
        <a:lstStyle/>
        <a:p>
          <a:endParaRPr lang="en-US"/>
        </a:p>
      </dgm:t>
    </dgm:pt>
    <dgm:pt modelId="{2DF6C368-451F-436E-9D58-80047237D4C1}" type="sibTrans" cxnId="{1781A556-ED38-48CC-B0BE-A0F19B46BC25}">
      <dgm:prSet/>
      <dgm:spPr/>
      <dgm:t>
        <a:bodyPr/>
        <a:lstStyle/>
        <a:p>
          <a:endParaRPr lang="en-US"/>
        </a:p>
      </dgm:t>
    </dgm:pt>
    <dgm:pt modelId="{A19A2AC4-73A1-46E9-8516-1C7DCFCDF8B3}">
      <dgm:prSet/>
      <dgm:spPr/>
      <dgm:t>
        <a:bodyPr/>
        <a:lstStyle/>
        <a:p>
          <a:r>
            <a:rPr lang="en-US" dirty="0"/>
            <a:t>K-Means++ Clustering Algorithm was applied on the data set to cluster the cities and inferences were made from it.</a:t>
          </a:r>
        </a:p>
      </dgm:t>
    </dgm:pt>
    <dgm:pt modelId="{9536BC55-9DD2-4D27-839E-1861F2395F99}" type="parTrans" cxnId="{B3F10C62-B56C-46A7-B3C1-58AF60F8A521}">
      <dgm:prSet/>
      <dgm:spPr/>
      <dgm:t>
        <a:bodyPr/>
        <a:lstStyle/>
        <a:p>
          <a:endParaRPr lang="en-IN"/>
        </a:p>
      </dgm:t>
    </dgm:pt>
    <dgm:pt modelId="{308B3179-BBE0-4738-8B68-900115006F9E}" type="sibTrans" cxnId="{B3F10C62-B56C-46A7-B3C1-58AF60F8A521}">
      <dgm:prSet/>
      <dgm:spPr/>
      <dgm:t>
        <a:bodyPr/>
        <a:lstStyle/>
        <a:p>
          <a:endParaRPr lang="en-IN"/>
        </a:p>
      </dgm:t>
    </dgm:pt>
    <dgm:pt modelId="{45AF6035-4A1E-430F-81E2-671022B5E66C}" type="pres">
      <dgm:prSet presAssocID="{5344092A-55AC-4278-AC40-BC74C1B2A46C}" presName="outerComposite" presStyleCnt="0">
        <dgm:presLayoutVars>
          <dgm:chMax val="5"/>
          <dgm:dir/>
          <dgm:resizeHandles val="exact"/>
        </dgm:presLayoutVars>
      </dgm:prSet>
      <dgm:spPr/>
    </dgm:pt>
    <dgm:pt modelId="{9601EC95-70CE-4981-8219-A73927170289}" type="pres">
      <dgm:prSet presAssocID="{5344092A-55AC-4278-AC40-BC74C1B2A46C}" presName="dummyMaxCanvas" presStyleCnt="0">
        <dgm:presLayoutVars/>
      </dgm:prSet>
      <dgm:spPr/>
    </dgm:pt>
    <dgm:pt modelId="{A6812779-C651-43CF-A848-2C9DCB53765E}" type="pres">
      <dgm:prSet presAssocID="{5344092A-55AC-4278-AC40-BC74C1B2A46C}" presName="FiveNodes_1" presStyleLbl="node1" presStyleIdx="0" presStyleCnt="5">
        <dgm:presLayoutVars>
          <dgm:bulletEnabled val="1"/>
        </dgm:presLayoutVars>
      </dgm:prSet>
      <dgm:spPr/>
    </dgm:pt>
    <dgm:pt modelId="{D0A1A065-A648-477C-A54C-78B7B7B3B5D8}" type="pres">
      <dgm:prSet presAssocID="{5344092A-55AC-4278-AC40-BC74C1B2A46C}" presName="FiveNodes_2" presStyleLbl="node1" presStyleIdx="1" presStyleCnt="5">
        <dgm:presLayoutVars>
          <dgm:bulletEnabled val="1"/>
        </dgm:presLayoutVars>
      </dgm:prSet>
      <dgm:spPr/>
    </dgm:pt>
    <dgm:pt modelId="{B90C3515-8AE4-42B8-86FC-0273D711E326}" type="pres">
      <dgm:prSet presAssocID="{5344092A-55AC-4278-AC40-BC74C1B2A46C}" presName="FiveNodes_3" presStyleLbl="node1" presStyleIdx="2" presStyleCnt="5">
        <dgm:presLayoutVars>
          <dgm:bulletEnabled val="1"/>
        </dgm:presLayoutVars>
      </dgm:prSet>
      <dgm:spPr/>
    </dgm:pt>
    <dgm:pt modelId="{74FE6B7D-7320-4598-A726-901129610697}" type="pres">
      <dgm:prSet presAssocID="{5344092A-55AC-4278-AC40-BC74C1B2A46C}" presName="FiveNodes_4" presStyleLbl="node1" presStyleIdx="3" presStyleCnt="5">
        <dgm:presLayoutVars>
          <dgm:bulletEnabled val="1"/>
        </dgm:presLayoutVars>
      </dgm:prSet>
      <dgm:spPr/>
    </dgm:pt>
    <dgm:pt modelId="{2CFEDA19-F224-4537-B869-5A04F6D1ACD3}" type="pres">
      <dgm:prSet presAssocID="{5344092A-55AC-4278-AC40-BC74C1B2A46C}" presName="FiveNodes_5" presStyleLbl="node1" presStyleIdx="4" presStyleCnt="5">
        <dgm:presLayoutVars>
          <dgm:bulletEnabled val="1"/>
        </dgm:presLayoutVars>
      </dgm:prSet>
      <dgm:spPr/>
    </dgm:pt>
    <dgm:pt modelId="{AC0C5280-2F22-4D5D-B741-1EBDAA57EB04}" type="pres">
      <dgm:prSet presAssocID="{5344092A-55AC-4278-AC40-BC74C1B2A46C}" presName="FiveConn_1-2" presStyleLbl="fgAccFollowNode1" presStyleIdx="0" presStyleCnt="4">
        <dgm:presLayoutVars>
          <dgm:bulletEnabled val="1"/>
        </dgm:presLayoutVars>
      </dgm:prSet>
      <dgm:spPr/>
    </dgm:pt>
    <dgm:pt modelId="{D0E31C5D-E29E-4388-974F-4A2AFD0AE5C1}" type="pres">
      <dgm:prSet presAssocID="{5344092A-55AC-4278-AC40-BC74C1B2A46C}" presName="FiveConn_2-3" presStyleLbl="fgAccFollowNode1" presStyleIdx="1" presStyleCnt="4">
        <dgm:presLayoutVars>
          <dgm:bulletEnabled val="1"/>
        </dgm:presLayoutVars>
      </dgm:prSet>
      <dgm:spPr/>
    </dgm:pt>
    <dgm:pt modelId="{7851AD76-87F6-44AD-B593-039128DC0A37}" type="pres">
      <dgm:prSet presAssocID="{5344092A-55AC-4278-AC40-BC74C1B2A46C}" presName="FiveConn_3-4" presStyleLbl="fgAccFollowNode1" presStyleIdx="2" presStyleCnt="4">
        <dgm:presLayoutVars>
          <dgm:bulletEnabled val="1"/>
        </dgm:presLayoutVars>
      </dgm:prSet>
      <dgm:spPr/>
    </dgm:pt>
    <dgm:pt modelId="{65598A7B-35ED-476D-A555-352F52BB6212}" type="pres">
      <dgm:prSet presAssocID="{5344092A-55AC-4278-AC40-BC74C1B2A46C}" presName="FiveConn_4-5" presStyleLbl="fgAccFollowNode1" presStyleIdx="3" presStyleCnt="4">
        <dgm:presLayoutVars>
          <dgm:bulletEnabled val="1"/>
        </dgm:presLayoutVars>
      </dgm:prSet>
      <dgm:spPr/>
    </dgm:pt>
    <dgm:pt modelId="{850E007B-915A-4A8C-B4BE-808DD8DF30FC}" type="pres">
      <dgm:prSet presAssocID="{5344092A-55AC-4278-AC40-BC74C1B2A46C}" presName="FiveNodes_1_text" presStyleLbl="node1" presStyleIdx="4" presStyleCnt="5">
        <dgm:presLayoutVars>
          <dgm:bulletEnabled val="1"/>
        </dgm:presLayoutVars>
      </dgm:prSet>
      <dgm:spPr/>
    </dgm:pt>
    <dgm:pt modelId="{6FA81D2D-132D-4A89-922C-99991BDB5B7C}" type="pres">
      <dgm:prSet presAssocID="{5344092A-55AC-4278-AC40-BC74C1B2A46C}" presName="FiveNodes_2_text" presStyleLbl="node1" presStyleIdx="4" presStyleCnt="5">
        <dgm:presLayoutVars>
          <dgm:bulletEnabled val="1"/>
        </dgm:presLayoutVars>
      </dgm:prSet>
      <dgm:spPr/>
    </dgm:pt>
    <dgm:pt modelId="{7CA50BE1-369C-4B32-85E2-B49E48E372DD}" type="pres">
      <dgm:prSet presAssocID="{5344092A-55AC-4278-AC40-BC74C1B2A46C}" presName="FiveNodes_3_text" presStyleLbl="node1" presStyleIdx="4" presStyleCnt="5">
        <dgm:presLayoutVars>
          <dgm:bulletEnabled val="1"/>
        </dgm:presLayoutVars>
      </dgm:prSet>
      <dgm:spPr/>
    </dgm:pt>
    <dgm:pt modelId="{4E318DD5-6CD4-436A-9736-92B1EEC86A4C}" type="pres">
      <dgm:prSet presAssocID="{5344092A-55AC-4278-AC40-BC74C1B2A46C}" presName="FiveNodes_4_text" presStyleLbl="node1" presStyleIdx="4" presStyleCnt="5">
        <dgm:presLayoutVars>
          <dgm:bulletEnabled val="1"/>
        </dgm:presLayoutVars>
      </dgm:prSet>
      <dgm:spPr/>
    </dgm:pt>
    <dgm:pt modelId="{1EDC975E-AC7A-4079-8930-9F71657E09CF}" type="pres">
      <dgm:prSet presAssocID="{5344092A-55AC-4278-AC40-BC74C1B2A46C}" presName="FiveNodes_5_text" presStyleLbl="node1" presStyleIdx="4" presStyleCnt="5">
        <dgm:presLayoutVars>
          <dgm:bulletEnabled val="1"/>
        </dgm:presLayoutVars>
      </dgm:prSet>
      <dgm:spPr/>
    </dgm:pt>
  </dgm:ptLst>
  <dgm:cxnLst>
    <dgm:cxn modelId="{CE149A01-7D3C-4184-BC03-B3A674505AF1}" type="presOf" srcId="{F3704497-3EE4-4656-847A-81A138D1B807}" destId="{850E007B-915A-4A8C-B4BE-808DD8DF30FC}" srcOrd="1" destOrd="0" presId="urn:microsoft.com/office/officeart/2005/8/layout/vProcess5"/>
    <dgm:cxn modelId="{07D46514-373E-4FDF-9D0A-42018A82ADE5}" type="presOf" srcId="{B5D83747-794E-453D-902A-75602D9A117A}" destId="{7CA50BE1-369C-4B32-85E2-B49E48E372DD}" srcOrd="1" destOrd="0" presId="urn:microsoft.com/office/officeart/2005/8/layout/vProcess5"/>
    <dgm:cxn modelId="{939D7325-D17F-41E4-B61A-482C4DCA6A77}" type="presOf" srcId="{F41F73DE-940B-491A-ADAA-934E8B20DB24}" destId="{D0E31C5D-E29E-4388-974F-4A2AFD0AE5C1}" srcOrd="0" destOrd="0" presId="urn:microsoft.com/office/officeart/2005/8/layout/vProcess5"/>
    <dgm:cxn modelId="{7BE33C26-0B93-4FCE-950F-3356C1DCAEF4}" type="presOf" srcId="{1F6809BB-5799-4183-A750-B0572F9ADF16}" destId="{4E318DD5-6CD4-436A-9736-92B1EEC86A4C}" srcOrd="1" destOrd="0" presId="urn:microsoft.com/office/officeart/2005/8/layout/vProcess5"/>
    <dgm:cxn modelId="{81FDB85C-67D9-47AF-8E48-A795B8A0A219}" type="presOf" srcId="{70E86028-6EC1-4000-8BF6-AEEB3C52353E}" destId="{6FA81D2D-132D-4A89-922C-99991BDB5B7C}" srcOrd="1" destOrd="0" presId="urn:microsoft.com/office/officeart/2005/8/layout/vProcess5"/>
    <dgm:cxn modelId="{B3F10C62-B56C-46A7-B3C1-58AF60F8A521}" srcId="{5344092A-55AC-4278-AC40-BC74C1B2A46C}" destId="{A19A2AC4-73A1-46E9-8516-1C7DCFCDF8B3}" srcOrd="4" destOrd="0" parTransId="{9536BC55-9DD2-4D27-839E-1861F2395F99}" sibTransId="{308B3179-BBE0-4738-8B68-900115006F9E}"/>
    <dgm:cxn modelId="{9EE2E948-D943-4D0D-9145-15F000BE34C6}" type="presOf" srcId="{1F6809BB-5799-4183-A750-B0572F9ADF16}" destId="{74FE6B7D-7320-4598-A726-901129610697}" srcOrd="0" destOrd="0" presId="urn:microsoft.com/office/officeart/2005/8/layout/vProcess5"/>
    <dgm:cxn modelId="{BD3BBB70-6B8E-4B38-BC27-997673EE533B}" type="presOf" srcId="{5344092A-55AC-4278-AC40-BC74C1B2A46C}" destId="{45AF6035-4A1E-430F-81E2-671022B5E66C}" srcOrd="0" destOrd="0" presId="urn:microsoft.com/office/officeart/2005/8/layout/vProcess5"/>
    <dgm:cxn modelId="{70B7CB75-46E7-4335-BD49-57A501E797CA}" type="presOf" srcId="{B5D83747-794E-453D-902A-75602D9A117A}" destId="{B90C3515-8AE4-42B8-86FC-0273D711E326}" srcOrd="0" destOrd="0" presId="urn:microsoft.com/office/officeart/2005/8/layout/vProcess5"/>
    <dgm:cxn modelId="{1781A556-ED38-48CC-B0BE-A0F19B46BC25}" srcId="{5344092A-55AC-4278-AC40-BC74C1B2A46C}" destId="{1F6809BB-5799-4183-A750-B0572F9ADF16}" srcOrd="3" destOrd="0" parTransId="{8ECB898B-5FE9-4D11-ABE4-24FFD2560AC8}" sibTransId="{2DF6C368-451F-436E-9D58-80047237D4C1}"/>
    <dgm:cxn modelId="{9F8F709A-BC7E-451E-A880-4804300EF005}" srcId="{5344092A-55AC-4278-AC40-BC74C1B2A46C}" destId="{F3704497-3EE4-4656-847A-81A138D1B807}" srcOrd="0" destOrd="0" parTransId="{E17B65AD-BCC4-479C-9734-96958224274D}" sibTransId="{5F362179-7C13-4E59-82A3-D1B5801EB390}"/>
    <dgm:cxn modelId="{AB084FB5-23D9-43CB-9607-8CEFC386F5B6}" type="presOf" srcId="{70E86028-6EC1-4000-8BF6-AEEB3C52353E}" destId="{D0A1A065-A648-477C-A54C-78B7B7B3B5D8}" srcOrd="0" destOrd="0" presId="urn:microsoft.com/office/officeart/2005/8/layout/vProcess5"/>
    <dgm:cxn modelId="{5468E3C4-AF77-4A63-B82C-E3CEBE3BF4F0}" type="presOf" srcId="{5F362179-7C13-4E59-82A3-D1B5801EB390}" destId="{AC0C5280-2F22-4D5D-B741-1EBDAA57EB04}" srcOrd="0" destOrd="0" presId="urn:microsoft.com/office/officeart/2005/8/layout/vProcess5"/>
    <dgm:cxn modelId="{D0629AD2-B717-471F-A986-8CFFE908C97C}" type="presOf" srcId="{2DF6C368-451F-436E-9D58-80047237D4C1}" destId="{65598A7B-35ED-476D-A555-352F52BB6212}" srcOrd="0" destOrd="0" presId="urn:microsoft.com/office/officeart/2005/8/layout/vProcess5"/>
    <dgm:cxn modelId="{FD7033D6-7E83-4920-8496-AF53AE32A88B}" type="presOf" srcId="{F3704497-3EE4-4656-847A-81A138D1B807}" destId="{A6812779-C651-43CF-A848-2C9DCB53765E}" srcOrd="0" destOrd="0" presId="urn:microsoft.com/office/officeart/2005/8/layout/vProcess5"/>
    <dgm:cxn modelId="{6E7BA9DE-4F90-4C26-9211-59EE67EC1280}" srcId="{5344092A-55AC-4278-AC40-BC74C1B2A46C}" destId="{B5D83747-794E-453D-902A-75602D9A117A}" srcOrd="2" destOrd="0" parTransId="{E3CE122C-C64D-4CDF-BE69-D0AC65AB2B79}" sibTransId="{03D706F0-9739-4518-B531-75A7D9A0756D}"/>
    <dgm:cxn modelId="{63FCADE1-4D81-44C9-8D55-04EE8F2BCF95}" srcId="{5344092A-55AC-4278-AC40-BC74C1B2A46C}" destId="{70E86028-6EC1-4000-8BF6-AEEB3C52353E}" srcOrd="1" destOrd="0" parTransId="{B9D75694-E1E0-4083-A976-79E65B542FCF}" sibTransId="{F41F73DE-940B-491A-ADAA-934E8B20DB24}"/>
    <dgm:cxn modelId="{267C5DEC-AAAD-49ED-8F9A-0EAF6C2F8A80}" type="presOf" srcId="{A19A2AC4-73A1-46E9-8516-1C7DCFCDF8B3}" destId="{2CFEDA19-F224-4537-B869-5A04F6D1ACD3}" srcOrd="0" destOrd="0" presId="urn:microsoft.com/office/officeart/2005/8/layout/vProcess5"/>
    <dgm:cxn modelId="{B92629F5-958E-4D2D-8FB0-E95FB6CA91E0}" type="presOf" srcId="{A19A2AC4-73A1-46E9-8516-1C7DCFCDF8B3}" destId="{1EDC975E-AC7A-4079-8930-9F71657E09CF}" srcOrd="1" destOrd="0" presId="urn:microsoft.com/office/officeart/2005/8/layout/vProcess5"/>
    <dgm:cxn modelId="{E8581BFA-E65A-47C9-894A-FECBD1FC6863}" type="presOf" srcId="{03D706F0-9739-4518-B531-75A7D9A0756D}" destId="{7851AD76-87F6-44AD-B593-039128DC0A37}" srcOrd="0" destOrd="0" presId="urn:microsoft.com/office/officeart/2005/8/layout/vProcess5"/>
    <dgm:cxn modelId="{0E8F0855-6734-4889-9195-7DEF4AB22E0C}" type="presParOf" srcId="{45AF6035-4A1E-430F-81E2-671022B5E66C}" destId="{9601EC95-70CE-4981-8219-A73927170289}" srcOrd="0" destOrd="0" presId="urn:microsoft.com/office/officeart/2005/8/layout/vProcess5"/>
    <dgm:cxn modelId="{1A401BAF-87E0-4583-BEDD-A6E26C5137DC}" type="presParOf" srcId="{45AF6035-4A1E-430F-81E2-671022B5E66C}" destId="{A6812779-C651-43CF-A848-2C9DCB53765E}" srcOrd="1" destOrd="0" presId="urn:microsoft.com/office/officeart/2005/8/layout/vProcess5"/>
    <dgm:cxn modelId="{43CA30ED-2F3F-4ABB-8073-702EC2735044}" type="presParOf" srcId="{45AF6035-4A1E-430F-81E2-671022B5E66C}" destId="{D0A1A065-A648-477C-A54C-78B7B7B3B5D8}" srcOrd="2" destOrd="0" presId="urn:microsoft.com/office/officeart/2005/8/layout/vProcess5"/>
    <dgm:cxn modelId="{5B22E107-8512-4A2E-BF95-05496782D2B2}" type="presParOf" srcId="{45AF6035-4A1E-430F-81E2-671022B5E66C}" destId="{B90C3515-8AE4-42B8-86FC-0273D711E326}" srcOrd="3" destOrd="0" presId="urn:microsoft.com/office/officeart/2005/8/layout/vProcess5"/>
    <dgm:cxn modelId="{42BFA444-2B9A-4303-A66F-CCBB7FC645CE}" type="presParOf" srcId="{45AF6035-4A1E-430F-81E2-671022B5E66C}" destId="{74FE6B7D-7320-4598-A726-901129610697}" srcOrd="4" destOrd="0" presId="urn:microsoft.com/office/officeart/2005/8/layout/vProcess5"/>
    <dgm:cxn modelId="{E2B2C260-BD67-4D3C-B1BE-AB3C0AF09F5C}" type="presParOf" srcId="{45AF6035-4A1E-430F-81E2-671022B5E66C}" destId="{2CFEDA19-F224-4537-B869-5A04F6D1ACD3}" srcOrd="5" destOrd="0" presId="urn:microsoft.com/office/officeart/2005/8/layout/vProcess5"/>
    <dgm:cxn modelId="{FBEFFAD3-2CB9-4FD0-965E-3A15208F71B1}" type="presParOf" srcId="{45AF6035-4A1E-430F-81E2-671022B5E66C}" destId="{AC0C5280-2F22-4D5D-B741-1EBDAA57EB04}" srcOrd="6" destOrd="0" presId="urn:microsoft.com/office/officeart/2005/8/layout/vProcess5"/>
    <dgm:cxn modelId="{8B824E91-4A2D-4FF2-A05B-0161298CA6A8}" type="presParOf" srcId="{45AF6035-4A1E-430F-81E2-671022B5E66C}" destId="{D0E31C5D-E29E-4388-974F-4A2AFD0AE5C1}" srcOrd="7" destOrd="0" presId="urn:microsoft.com/office/officeart/2005/8/layout/vProcess5"/>
    <dgm:cxn modelId="{7AD7B755-66B0-4E95-8B0D-8094C55EE382}" type="presParOf" srcId="{45AF6035-4A1E-430F-81E2-671022B5E66C}" destId="{7851AD76-87F6-44AD-B593-039128DC0A37}" srcOrd="8" destOrd="0" presId="urn:microsoft.com/office/officeart/2005/8/layout/vProcess5"/>
    <dgm:cxn modelId="{8700DEBC-B350-4F0D-BFB3-1282C372B1C1}" type="presParOf" srcId="{45AF6035-4A1E-430F-81E2-671022B5E66C}" destId="{65598A7B-35ED-476D-A555-352F52BB6212}" srcOrd="9" destOrd="0" presId="urn:microsoft.com/office/officeart/2005/8/layout/vProcess5"/>
    <dgm:cxn modelId="{A365220F-0056-4506-ACE8-B4ACB046D00E}" type="presParOf" srcId="{45AF6035-4A1E-430F-81E2-671022B5E66C}" destId="{850E007B-915A-4A8C-B4BE-808DD8DF30FC}" srcOrd="10" destOrd="0" presId="urn:microsoft.com/office/officeart/2005/8/layout/vProcess5"/>
    <dgm:cxn modelId="{8D6C497D-7A15-4722-9FC7-83C9220BDA57}" type="presParOf" srcId="{45AF6035-4A1E-430F-81E2-671022B5E66C}" destId="{6FA81D2D-132D-4A89-922C-99991BDB5B7C}" srcOrd="11" destOrd="0" presId="urn:microsoft.com/office/officeart/2005/8/layout/vProcess5"/>
    <dgm:cxn modelId="{B2AA83C8-5AF6-428E-A35F-9519BD9295EA}" type="presParOf" srcId="{45AF6035-4A1E-430F-81E2-671022B5E66C}" destId="{7CA50BE1-369C-4B32-85E2-B49E48E372DD}" srcOrd="12" destOrd="0" presId="urn:microsoft.com/office/officeart/2005/8/layout/vProcess5"/>
    <dgm:cxn modelId="{BD74115D-7667-4EB4-8D5A-A1EB80AB0813}" type="presParOf" srcId="{45AF6035-4A1E-430F-81E2-671022B5E66C}" destId="{4E318DD5-6CD4-436A-9736-92B1EEC86A4C}" srcOrd="13" destOrd="0" presId="urn:microsoft.com/office/officeart/2005/8/layout/vProcess5"/>
    <dgm:cxn modelId="{E5A3348D-296F-4289-A442-172A112D7D38}" type="presParOf" srcId="{45AF6035-4A1E-430F-81E2-671022B5E66C}" destId="{1EDC975E-AC7A-4079-8930-9F71657E09C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12779-C651-43CF-A848-2C9DCB53765E}">
      <dsp:nvSpPr>
        <dsp:cNvPr id="0" name=""/>
        <dsp:cNvSpPr/>
      </dsp:nvSpPr>
      <dsp:spPr>
        <a:xfrm>
          <a:off x="0" y="0"/>
          <a:ext cx="7554674" cy="848322"/>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Web scraping was carried out using Python’s </a:t>
          </a:r>
          <a:r>
            <a:rPr lang="en-US" sz="1700" kern="1200" dirty="0" err="1"/>
            <a:t>beautifulsoup</a:t>
          </a:r>
          <a:r>
            <a:rPr lang="en-US" sz="1700" kern="1200" dirty="0"/>
            <a:t> package to gather the list of top 100 most populous metropolitan cities in the world</a:t>
          </a:r>
        </a:p>
      </dsp:txBody>
      <dsp:txXfrm>
        <a:off x="24847" y="24847"/>
        <a:ext cx="6540013" cy="798628"/>
      </dsp:txXfrm>
    </dsp:sp>
    <dsp:sp modelId="{D0A1A065-A648-477C-A54C-78B7B7B3B5D8}">
      <dsp:nvSpPr>
        <dsp:cNvPr id="0" name=""/>
        <dsp:cNvSpPr/>
      </dsp:nvSpPr>
      <dsp:spPr>
        <a:xfrm>
          <a:off x="564147" y="966144"/>
          <a:ext cx="7554674" cy="848322"/>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a:t>
          </a:r>
          <a:r>
            <a:rPr lang="en-US" sz="1700" kern="1200" dirty="0" err="1"/>
            <a:t>GeoCoder</a:t>
          </a:r>
          <a:r>
            <a:rPr lang="en-US" sz="1700" kern="1200" dirty="0"/>
            <a:t> package was used to get the co-ordinates of the scraped cities.</a:t>
          </a:r>
        </a:p>
      </dsp:txBody>
      <dsp:txXfrm>
        <a:off x="588994" y="990991"/>
        <a:ext cx="6389422" cy="798628"/>
      </dsp:txXfrm>
    </dsp:sp>
    <dsp:sp modelId="{B90C3515-8AE4-42B8-86FC-0273D711E326}">
      <dsp:nvSpPr>
        <dsp:cNvPr id="0" name=""/>
        <dsp:cNvSpPr/>
      </dsp:nvSpPr>
      <dsp:spPr>
        <a:xfrm>
          <a:off x="1128295" y="1932289"/>
          <a:ext cx="7554674" cy="848322"/>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Foursquare API was used to get additional information needed for the analysis. Data wrangling was performed to clean and transform the data, and it was loaded into a pandas frame.</a:t>
          </a:r>
        </a:p>
      </dsp:txBody>
      <dsp:txXfrm>
        <a:off x="1153142" y="1957136"/>
        <a:ext cx="6389422" cy="798628"/>
      </dsp:txXfrm>
    </dsp:sp>
    <dsp:sp modelId="{74FE6B7D-7320-4598-A726-901129610697}">
      <dsp:nvSpPr>
        <dsp:cNvPr id="0" name=""/>
        <dsp:cNvSpPr/>
      </dsp:nvSpPr>
      <dsp:spPr>
        <a:xfrm>
          <a:off x="1692443" y="2898434"/>
          <a:ext cx="7554674" cy="848322"/>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Folium package was used to visualize the locations on a map.</a:t>
          </a:r>
        </a:p>
      </dsp:txBody>
      <dsp:txXfrm>
        <a:off x="1717290" y="2923281"/>
        <a:ext cx="6389422" cy="798628"/>
      </dsp:txXfrm>
    </dsp:sp>
    <dsp:sp modelId="{2CFEDA19-F224-4537-B869-5A04F6D1ACD3}">
      <dsp:nvSpPr>
        <dsp:cNvPr id="0" name=""/>
        <dsp:cNvSpPr/>
      </dsp:nvSpPr>
      <dsp:spPr>
        <a:xfrm>
          <a:off x="2256590" y="3864578"/>
          <a:ext cx="7554674" cy="848322"/>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K-Means++ Clustering Algorithm was applied on the data set to cluster the cities and inferences were made from it.</a:t>
          </a:r>
        </a:p>
      </dsp:txBody>
      <dsp:txXfrm>
        <a:off x="2281437" y="3889425"/>
        <a:ext cx="6389422" cy="798628"/>
      </dsp:txXfrm>
    </dsp:sp>
    <dsp:sp modelId="{AC0C5280-2F22-4D5D-B741-1EBDAA57EB04}">
      <dsp:nvSpPr>
        <dsp:cNvPr id="0" name=""/>
        <dsp:cNvSpPr/>
      </dsp:nvSpPr>
      <dsp:spPr>
        <a:xfrm>
          <a:off x="7003264" y="619746"/>
          <a:ext cx="551409" cy="55140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127331" y="619746"/>
        <a:ext cx="303275" cy="414935"/>
      </dsp:txXfrm>
    </dsp:sp>
    <dsp:sp modelId="{D0E31C5D-E29E-4388-974F-4A2AFD0AE5C1}">
      <dsp:nvSpPr>
        <dsp:cNvPr id="0" name=""/>
        <dsp:cNvSpPr/>
      </dsp:nvSpPr>
      <dsp:spPr>
        <a:xfrm>
          <a:off x="7567412" y="1585891"/>
          <a:ext cx="551409" cy="55140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691479" y="1585891"/>
        <a:ext cx="303275" cy="414935"/>
      </dsp:txXfrm>
    </dsp:sp>
    <dsp:sp modelId="{7851AD76-87F6-44AD-B593-039128DC0A37}">
      <dsp:nvSpPr>
        <dsp:cNvPr id="0" name=""/>
        <dsp:cNvSpPr/>
      </dsp:nvSpPr>
      <dsp:spPr>
        <a:xfrm>
          <a:off x="8131560" y="2537897"/>
          <a:ext cx="551409" cy="551409"/>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55627" y="2537897"/>
        <a:ext cx="303275" cy="414935"/>
      </dsp:txXfrm>
    </dsp:sp>
    <dsp:sp modelId="{65598A7B-35ED-476D-A555-352F52BB6212}">
      <dsp:nvSpPr>
        <dsp:cNvPr id="0" name=""/>
        <dsp:cNvSpPr/>
      </dsp:nvSpPr>
      <dsp:spPr>
        <a:xfrm>
          <a:off x="8695707" y="3513467"/>
          <a:ext cx="551409" cy="551409"/>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819774" y="3513467"/>
        <a:ext cx="303275" cy="41493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95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F9330D7-E41C-40D1-B6E2-AB4DBD644F86}"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00897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78669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43515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017066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7389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800111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482147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620309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436884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84477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241253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787335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239384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330D7-E41C-40D1-B6E2-AB4DBD644F86}" type="datetimeFigureOut">
              <a:rPr lang="en-US" smtClean="0"/>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8159694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330D7-E41C-40D1-B6E2-AB4DBD644F86}"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059139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330D7-E41C-40D1-B6E2-AB4DBD644F86}" type="datetimeFigureOut">
              <a:rPr lang="en-US" smtClean="0"/>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6207038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6999457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734227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434738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966628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00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666120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8642520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9330D7-E41C-40D1-B6E2-AB4DBD644F86}"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2461752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9330D7-E41C-40D1-B6E2-AB4DBD644F86}"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171335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8723130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424848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84248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330D7-E41C-40D1-B6E2-AB4DBD644F86}" type="datetimeFigureOut">
              <a:rPr lang="en-US" smtClean="0"/>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41658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330D7-E41C-40D1-B6E2-AB4DBD644F86}"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04644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330D7-E41C-40D1-B6E2-AB4DBD644F86}" type="datetimeFigureOut">
              <a:rPr lang="en-US" smtClean="0"/>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70553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38405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14801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F9330D7-E41C-40D1-B6E2-AB4DBD644F86}" type="datetimeFigureOut">
              <a:rPr lang="en-US" smtClean="0"/>
              <a:t>6/1/2019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6BC17F-4940-40B6-807C-D4DB5FE7ED86}" type="slidenum">
              <a:rPr lang="en-US" smtClean="0"/>
              <a:t>‹#›</a:t>
            </a:fld>
            <a:endParaRPr lang="en-US"/>
          </a:p>
        </p:txBody>
      </p:sp>
    </p:spTree>
    <p:extLst>
      <p:ext uri="{BB962C8B-B14F-4D97-AF65-F5344CB8AC3E}">
        <p14:creationId xmlns:p14="http://schemas.microsoft.com/office/powerpoint/2010/main" val="247652741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9330D7-E41C-40D1-B6E2-AB4DBD644F86}" type="datetimeFigureOut">
              <a:rPr lang="en-US" smtClean="0"/>
              <a:t>6/1/2019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6BC17F-4940-40B6-807C-D4DB5FE7ED86}" type="slidenum">
              <a:rPr lang="en-US" smtClean="0"/>
              <a:t>‹#›</a:t>
            </a:fld>
            <a:endParaRPr lang="en-US"/>
          </a:p>
        </p:txBody>
      </p:sp>
    </p:spTree>
    <p:extLst>
      <p:ext uri="{BB962C8B-B14F-4D97-AF65-F5344CB8AC3E}">
        <p14:creationId xmlns:p14="http://schemas.microsoft.com/office/powerpoint/2010/main" val="64253284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metropolitan_areas_by_population"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6973-546E-491C-8CD8-118064E1514E}"/>
              </a:ext>
            </a:extLst>
          </p:cNvPr>
          <p:cNvSpPr>
            <a:spLocks noGrp="1"/>
          </p:cNvSpPr>
          <p:nvPr>
            <p:ph type="ctrTitle"/>
          </p:nvPr>
        </p:nvSpPr>
        <p:spPr>
          <a:xfrm>
            <a:off x="684212" y="457199"/>
            <a:ext cx="8001000" cy="2971801"/>
          </a:xfrm>
        </p:spPr>
        <p:txBody>
          <a:bodyPr>
            <a:normAutofit fontScale="90000"/>
          </a:bodyPr>
          <a:lstStyle/>
          <a:p>
            <a:r>
              <a:rPr lang="en-US" b="1" dirty="0"/>
              <a:t>Capstone Project: </a:t>
            </a:r>
            <a:br>
              <a:rPr lang="en-US" b="1" dirty="0"/>
            </a:br>
            <a:r>
              <a:rPr lang="en-IN" dirty="0"/>
              <a:t>Grouping the world’s most populous Metropolitan cities</a:t>
            </a:r>
            <a:endParaRPr lang="en-US" dirty="0"/>
          </a:p>
        </p:txBody>
      </p:sp>
      <p:sp>
        <p:nvSpPr>
          <p:cNvPr id="3" name="Subtitle 2">
            <a:extLst>
              <a:ext uri="{FF2B5EF4-FFF2-40B4-BE49-F238E27FC236}">
                <a16:creationId xmlns:a16="http://schemas.microsoft.com/office/drawing/2014/main" id="{5682ADCC-3D15-4648-B8FB-A354895CC8FC}"/>
              </a:ext>
            </a:extLst>
          </p:cNvPr>
          <p:cNvSpPr>
            <a:spLocks noGrp="1"/>
          </p:cNvSpPr>
          <p:nvPr>
            <p:ph type="subTitle" idx="1"/>
          </p:nvPr>
        </p:nvSpPr>
        <p:spPr/>
        <p:txBody>
          <a:bodyPr/>
          <a:lstStyle/>
          <a:p>
            <a:r>
              <a:rPr lang="en-US" dirty="0" err="1">
                <a:solidFill>
                  <a:schemeClr val="tx1"/>
                </a:solidFill>
              </a:rPr>
              <a:t>G.Mukkesh</a:t>
            </a:r>
            <a:endParaRPr lang="en-US" dirty="0">
              <a:solidFill>
                <a:schemeClr val="tx1"/>
              </a:solidFill>
            </a:endParaRPr>
          </a:p>
          <a:p>
            <a:r>
              <a:rPr lang="en-US" dirty="0">
                <a:solidFill>
                  <a:schemeClr val="tx1"/>
                </a:solidFill>
              </a:rPr>
              <a:t>June 1st, 2019</a:t>
            </a:r>
          </a:p>
        </p:txBody>
      </p:sp>
    </p:spTree>
    <p:extLst>
      <p:ext uri="{BB962C8B-B14F-4D97-AF65-F5344CB8AC3E}">
        <p14:creationId xmlns:p14="http://schemas.microsoft.com/office/powerpoint/2010/main" val="3885989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EFBC-87F8-40DC-84C9-1ACDAE2141D0}"/>
              </a:ext>
            </a:extLst>
          </p:cNvPr>
          <p:cNvSpPr>
            <a:spLocks noGrp="1"/>
          </p:cNvSpPr>
          <p:nvPr>
            <p:ph type="title"/>
          </p:nvPr>
        </p:nvSpPr>
        <p:spPr/>
        <p:txBody>
          <a:bodyPr/>
          <a:lstStyle/>
          <a:p>
            <a:r>
              <a:rPr lang="en-IN" dirty="0"/>
              <a:t>Additional Results (Exploration)</a:t>
            </a:r>
          </a:p>
        </p:txBody>
      </p:sp>
      <p:sp>
        <p:nvSpPr>
          <p:cNvPr id="3" name="Content Placeholder 2">
            <a:extLst>
              <a:ext uri="{FF2B5EF4-FFF2-40B4-BE49-F238E27FC236}">
                <a16:creationId xmlns:a16="http://schemas.microsoft.com/office/drawing/2014/main" id="{F5DE336B-C6FB-4038-AB9B-CB25BD864DF6}"/>
              </a:ext>
            </a:extLst>
          </p:cNvPr>
          <p:cNvSpPr>
            <a:spLocks noGrp="1"/>
          </p:cNvSpPr>
          <p:nvPr>
            <p:ph idx="1"/>
          </p:nvPr>
        </p:nvSpPr>
        <p:spPr>
          <a:xfrm>
            <a:off x="1141412" y="1989996"/>
            <a:ext cx="9905999" cy="4423162"/>
          </a:xfrm>
        </p:spPr>
        <p:txBody>
          <a:bodyPr>
            <a:normAutofit fontScale="77500" lnSpcReduction="20000"/>
          </a:bodyPr>
          <a:lstStyle/>
          <a:p>
            <a:r>
              <a:rPr lang="en-IN" dirty="0">
                <a:effectLst/>
              </a:rPr>
              <a:t>From the results, we can observe that most of the European cities and American (north and south) are very similar to each other. Similarly, most of the Arabian cities and south-east/east Asian, Australian and a few European cities are similar. These countries have Asians in their population, who have become permanent residents of the country over time.</a:t>
            </a:r>
          </a:p>
          <a:p>
            <a:r>
              <a:rPr lang="en-IN" dirty="0">
                <a:effectLst/>
              </a:rPr>
              <a:t>Most of the Indian cities fall under a cluster, whose features are also interestingly shared by Nanjing in China and Lagos in Nigeria. Further exploration found out that many Indian students study in Nanjing, and the local lifestyle is a bit similar to the cities here. Nigeria has over 217,000 Indians currently, and has over 8000 permanently settled Indians. Hinduism, the major religion of India, is a major religion in Nigeria too. </a:t>
            </a:r>
          </a:p>
          <a:p>
            <a:r>
              <a:rPr lang="en-IN" dirty="0">
                <a:effectLst/>
              </a:rPr>
              <a:t>Interestingly, Bangalore, the Silicon Valley of India, falls under the same cluster as all the American cities (including San Francisco, the Silicon Valley of America).</a:t>
            </a:r>
          </a:p>
          <a:p>
            <a:r>
              <a:rPr lang="en-IN" dirty="0">
                <a:effectLst/>
              </a:rPr>
              <a:t>Istanbul falls under the same cluster as many Chinese cities. Further exploration found out that Istanbul has a significantly large Chinese community.</a:t>
            </a:r>
          </a:p>
          <a:p>
            <a:pPr marL="0" indent="0">
              <a:buNone/>
            </a:pPr>
            <a:endParaRPr lang="en-IN" dirty="0"/>
          </a:p>
        </p:txBody>
      </p:sp>
    </p:spTree>
    <p:extLst>
      <p:ext uri="{BB962C8B-B14F-4D97-AF65-F5344CB8AC3E}">
        <p14:creationId xmlns:p14="http://schemas.microsoft.com/office/powerpoint/2010/main" val="17654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D271-F067-4E45-BFB1-81D850D77B97}"/>
              </a:ext>
            </a:extLst>
          </p:cNvPr>
          <p:cNvSpPr>
            <a:spLocks noGrp="1"/>
          </p:cNvSpPr>
          <p:nvPr>
            <p:ph type="title"/>
          </p:nvPr>
        </p:nvSpPr>
        <p:spPr>
          <a:xfrm>
            <a:off x="573001" y="0"/>
            <a:ext cx="8534400" cy="1507067"/>
          </a:xfrm>
        </p:spPr>
        <p:txBody>
          <a:bodyPr/>
          <a:lstStyle/>
          <a:p>
            <a:r>
              <a:rPr lang="en-US" dirty="0"/>
              <a:t>Conclusion</a:t>
            </a:r>
          </a:p>
        </p:txBody>
      </p:sp>
      <p:sp>
        <p:nvSpPr>
          <p:cNvPr id="3" name="Content Placeholder 2">
            <a:extLst>
              <a:ext uri="{FF2B5EF4-FFF2-40B4-BE49-F238E27FC236}">
                <a16:creationId xmlns:a16="http://schemas.microsoft.com/office/drawing/2014/main" id="{9CD78C9F-3BC5-40F6-81A0-7C667B85337F}"/>
              </a:ext>
            </a:extLst>
          </p:cNvPr>
          <p:cNvSpPr>
            <a:spLocks noGrp="1"/>
          </p:cNvSpPr>
          <p:nvPr>
            <p:ph idx="1"/>
          </p:nvPr>
        </p:nvSpPr>
        <p:spPr>
          <a:xfrm>
            <a:off x="573001" y="1896762"/>
            <a:ext cx="9571896" cy="3615267"/>
          </a:xfrm>
        </p:spPr>
        <p:txBody>
          <a:bodyPr/>
          <a:lstStyle/>
          <a:p>
            <a:pPr marL="0" indent="0">
              <a:buNone/>
            </a:pPr>
            <a:r>
              <a:rPr lang="en-IN" dirty="0">
                <a:solidFill>
                  <a:schemeClr val="tx1"/>
                </a:solidFill>
              </a:rPr>
              <a:t>The K-Means ++ algorithm was used to cluster these cities depending on how similar they were to one another.</a:t>
            </a:r>
          </a:p>
          <a:p>
            <a:pPr marL="0" indent="0">
              <a:buNone/>
            </a:pPr>
            <a:r>
              <a:rPr lang="en-IN" dirty="0">
                <a:solidFill>
                  <a:schemeClr val="tx1"/>
                </a:solidFill>
              </a:rPr>
              <a:t>By analysing the cities present in the different clusters, I was able to find out probable reasons to why they might fall under the same cluster, even though it seemingly looked as if they no connections to each other in the first place.</a:t>
            </a:r>
          </a:p>
          <a:p>
            <a:pPr marL="0" indent="0">
              <a:buNone/>
            </a:pPr>
            <a:r>
              <a:rPr lang="en-IN" dirty="0">
                <a:solidFill>
                  <a:schemeClr val="tx1"/>
                </a:solidFill>
              </a:rPr>
              <a:t>Using these observations, one can find out whether the new city that he/she is moving to has a lifestyle which is similar or dissimilar to the one that he/she is currently residing in.</a:t>
            </a:r>
          </a:p>
          <a:p>
            <a:pPr marL="0" indent="0">
              <a:buNone/>
            </a:pPr>
            <a:endParaRPr lang="en-US" dirty="0"/>
          </a:p>
        </p:txBody>
      </p:sp>
    </p:spTree>
    <p:extLst>
      <p:ext uri="{BB962C8B-B14F-4D97-AF65-F5344CB8AC3E}">
        <p14:creationId xmlns:p14="http://schemas.microsoft.com/office/powerpoint/2010/main" val="174393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9DCB-B480-446D-8F27-7FE489075A12}"/>
              </a:ext>
            </a:extLst>
          </p:cNvPr>
          <p:cNvSpPr>
            <a:spLocks noGrp="1"/>
          </p:cNvSpPr>
          <p:nvPr>
            <p:ph type="title"/>
          </p:nvPr>
        </p:nvSpPr>
        <p:spPr>
          <a:xfrm>
            <a:off x="595312" y="0"/>
            <a:ext cx="8534400" cy="1507067"/>
          </a:xfrm>
        </p:spPr>
        <p:txBody>
          <a:bodyPr/>
          <a:lstStyle/>
          <a:p>
            <a:r>
              <a:rPr lang="en-US" b="1" dirty="0"/>
              <a:t>Introduction / Business Problem</a:t>
            </a:r>
            <a:endParaRPr lang="en-US" dirty="0"/>
          </a:p>
        </p:txBody>
      </p:sp>
      <p:sp>
        <p:nvSpPr>
          <p:cNvPr id="3" name="Content Placeholder 2">
            <a:extLst>
              <a:ext uri="{FF2B5EF4-FFF2-40B4-BE49-F238E27FC236}">
                <a16:creationId xmlns:a16="http://schemas.microsoft.com/office/drawing/2014/main" id="{81BA8A20-1ACB-44D6-A66B-B7952840DA66}"/>
              </a:ext>
            </a:extLst>
          </p:cNvPr>
          <p:cNvSpPr>
            <a:spLocks noGrp="1"/>
          </p:cNvSpPr>
          <p:nvPr>
            <p:ph idx="1"/>
          </p:nvPr>
        </p:nvSpPr>
        <p:spPr>
          <a:xfrm>
            <a:off x="595312" y="2044357"/>
            <a:ext cx="8534400" cy="3615267"/>
          </a:xfrm>
        </p:spPr>
        <p:txBody>
          <a:bodyPr/>
          <a:lstStyle/>
          <a:p>
            <a:pPr marL="0" indent="0">
              <a:buNone/>
            </a:pPr>
            <a:r>
              <a:rPr lang="en-IN" dirty="0">
                <a:solidFill>
                  <a:schemeClr val="tx1"/>
                </a:solidFill>
              </a:rPr>
              <a:t>With the advent of technology, the world has now become a global village. People living in different metropolitan cities of the world are being exposed to the cultures of various nations in the forms of movies, books, tv shows and restaurants, and are able to experience them without actually visiting the country.</a:t>
            </a:r>
          </a:p>
          <a:p>
            <a:pPr marL="0" indent="0">
              <a:buNone/>
            </a:pPr>
            <a:r>
              <a:rPr lang="en-IN" dirty="0">
                <a:solidFill>
                  <a:schemeClr val="tx1"/>
                </a:solidFill>
              </a:rPr>
              <a:t>The purpose of this study is to use the </a:t>
            </a:r>
            <a:r>
              <a:rPr lang="en-IN" dirty="0" err="1">
                <a:solidFill>
                  <a:schemeClr val="tx1"/>
                </a:solidFill>
              </a:rPr>
              <a:t>FourSquare</a:t>
            </a:r>
            <a:r>
              <a:rPr lang="en-IN" dirty="0">
                <a:solidFill>
                  <a:schemeClr val="tx1"/>
                </a:solidFill>
              </a:rPr>
              <a:t> location data to group different metropolitan cities into clusters, depending on how similar/dissimilar they are to each other. By doing so, we will be able to find out the cities which offer a similar lifestyle in terms of the amenities present.</a:t>
            </a:r>
            <a:endParaRPr lang="en-US" dirty="0">
              <a:solidFill>
                <a:schemeClr val="tx1"/>
              </a:solidFill>
            </a:endParaRPr>
          </a:p>
        </p:txBody>
      </p:sp>
    </p:spTree>
    <p:extLst>
      <p:ext uri="{BB962C8B-B14F-4D97-AF65-F5344CB8AC3E}">
        <p14:creationId xmlns:p14="http://schemas.microsoft.com/office/powerpoint/2010/main" val="61277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13F20-B34A-456E-90FD-6D48ECDA2F95}"/>
              </a:ext>
            </a:extLst>
          </p:cNvPr>
          <p:cNvPicPr/>
          <p:nvPr/>
        </p:nvPicPr>
        <p:blipFill>
          <a:blip r:embed="rId2"/>
          <a:stretch>
            <a:fillRect/>
          </a:stretch>
        </p:blipFill>
        <p:spPr>
          <a:xfrm>
            <a:off x="1306830" y="1258728"/>
            <a:ext cx="9578339" cy="4730592"/>
          </a:xfrm>
          <a:prstGeom prst="rect">
            <a:avLst/>
          </a:prstGeom>
        </p:spPr>
      </p:pic>
      <p:sp>
        <p:nvSpPr>
          <p:cNvPr id="5" name="TextBox 4">
            <a:extLst>
              <a:ext uri="{FF2B5EF4-FFF2-40B4-BE49-F238E27FC236}">
                <a16:creationId xmlns:a16="http://schemas.microsoft.com/office/drawing/2014/main" id="{35E564C9-27E1-4DFD-A6FA-C0DB49D3DE36}"/>
              </a:ext>
            </a:extLst>
          </p:cNvPr>
          <p:cNvSpPr txBox="1"/>
          <p:nvPr/>
        </p:nvSpPr>
        <p:spPr>
          <a:xfrm>
            <a:off x="1943100" y="222349"/>
            <a:ext cx="8637301" cy="646331"/>
          </a:xfrm>
          <a:prstGeom prst="rect">
            <a:avLst/>
          </a:prstGeom>
          <a:noFill/>
        </p:spPr>
        <p:txBody>
          <a:bodyPr wrap="none" rtlCol="0">
            <a:spAutoFit/>
          </a:bodyPr>
          <a:lstStyle/>
          <a:p>
            <a:pPr algn="ctr"/>
            <a:r>
              <a:rPr lang="en-IN" sz="3600" dirty="0"/>
              <a:t>100 Most Populous Metropolitan Cities</a:t>
            </a:r>
          </a:p>
        </p:txBody>
      </p:sp>
    </p:spTree>
    <p:extLst>
      <p:ext uri="{BB962C8B-B14F-4D97-AF65-F5344CB8AC3E}">
        <p14:creationId xmlns:p14="http://schemas.microsoft.com/office/powerpoint/2010/main" val="408595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B81C-41D5-434C-BCD1-DDD4B622418C}"/>
              </a:ext>
            </a:extLst>
          </p:cNvPr>
          <p:cNvSpPr>
            <a:spLocks noGrp="1"/>
          </p:cNvSpPr>
          <p:nvPr>
            <p:ph type="title"/>
          </p:nvPr>
        </p:nvSpPr>
        <p:spPr>
          <a:xfrm>
            <a:off x="4301489" y="660947"/>
            <a:ext cx="3589021" cy="758139"/>
          </a:xfrm>
        </p:spPr>
        <p:txBody>
          <a:bodyPr>
            <a:normAutofit/>
          </a:bodyPr>
          <a:lstStyle/>
          <a:p>
            <a:pPr algn="ctr"/>
            <a:r>
              <a:rPr lang="en-US" dirty="0">
                <a:solidFill>
                  <a:srgbClr val="FFFFFF"/>
                </a:solidFill>
              </a:rPr>
              <a:t>Data</a:t>
            </a:r>
          </a:p>
        </p:txBody>
      </p:sp>
      <p:sp>
        <p:nvSpPr>
          <p:cNvPr id="3" name="Content Placeholder 2">
            <a:extLst>
              <a:ext uri="{FF2B5EF4-FFF2-40B4-BE49-F238E27FC236}">
                <a16:creationId xmlns:a16="http://schemas.microsoft.com/office/drawing/2014/main" id="{DF6E5D88-624C-4ADC-AD95-64FA3B659A38}"/>
              </a:ext>
            </a:extLst>
          </p:cNvPr>
          <p:cNvSpPr>
            <a:spLocks noGrp="1"/>
          </p:cNvSpPr>
          <p:nvPr>
            <p:ph idx="1"/>
          </p:nvPr>
        </p:nvSpPr>
        <p:spPr>
          <a:xfrm>
            <a:off x="1257300" y="1419086"/>
            <a:ext cx="10104120" cy="5230634"/>
          </a:xfrm>
        </p:spPr>
        <p:txBody>
          <a:bodyPr anchor="ctr">
            <a:normAutofit lnSpcReduction="10000"/>
          </a:bodyPr>
          <a:lstStyle/>
          <a:p>
            <a:pPr lvl="0"/>
            <a:r>
              <a:rPr lang="en-IN" dirty="0"/>
              <a:t>The 100 most populous metropolitan cities of the world were scraped from Wikipedia (</a:t>
            </a:r>
            <a:r>
              <a:rPr lang="en-IN" u="sng" dirty="0">
                <a:hlinkClick r:id="rId2"/>
              </a:rPr>
              <a:t>https://en.wikipedia.org/wiki/List_of_metropolitan_areas_by_population</a:t>
            </a:r>
            <a:r>
              <a:rPr lang="en-IN" dirty="0"/>
              <a:t>).</a:t>
            </a:r>
          </a:p>
          <a:p>
            <a:r>
              <a:rPr lang="en-IN" dirty="0"/>
              <a:t>Using the geocoder module in python, we get the latitudes and longitudes of the 100 cities need to be found.</a:t>
            </a:r>
          </a:p>
          <a:p>
            <a:r>
              <a:rPr lang="en-IN" dirty="0"/>
              <a:t>Feeding these coordinates into the </a:t>
            </a:r>
            <a:r>
              <a:rPr lang="en-IN" dirty="0" err="1"/>
              <a:t>FourSquare</a:t>
            </a:r>
            <a:r>
              <a:rPr lang="en-IN" dirty="0"/>
              <a:t> API, we can get the top 100 venues for the cities, along with the venue’s longitudes, latitudes and venue category</a:t>
            </a:r>
          </a:p>
          <a:p>
            <a:r>
              <a:rPr lang="en-IN" dirty="0"/>
              <a:t>After getting the top 10 locations for every city, we can get the set of unique venue categories and then one-hot-vector encode them, after grouping all the venues by their city to get the frequency of occurrence .</a:t>
            </a:r>
            <a:endParaRPr lang="en-US" sz="1700" dirty="0">
              <a:solidFill>
                <a:srgbClr val="000000"/>
              </a:solidFill>
            </a:endParaRPr>
          </a:p>
        </p:txBody>
      </p:sp>
    </p:spTree>
    <p:extLst>
      <p:ext uri="{BB962C8B-B14F-4D97-AF65-F5344CB8AC3E}">
        <p14:creationId xmlns:p14="http://schemas.microsoft.com/office/powerpoint/2010/main" val="385976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58874A-5170-4773-B0DA-946B23EC0132}"/>
              </a:ext>
            </a:extLst>
          </p:cNvPr>
          <p:cNvPicPr/>
          <p:nvPr/>
        </p:nvPicPr>
        <p:blipFill>
          <a:blip r:embed="rId2"/>
          <a:stretch>
            <a:fillRect/>
          </a:stretch>
        </p:blipFill>
        <p:spPr>
          <a:xfrm>
            <a:off x="1151572" y="965200"/>
            <a:ext cx="5362575" cy="2463800"/>
          </a:xfrm>
          <a:prstGeom prst="rect">
            <a:avLst/>
          </a:prstGeom>
        </p:spPr>
      </p:pic>
      <p:pic>
        <p:nvPicPr>
          <p:cNvPr id="5" name="Picture 4">
            <a:extLst>
              <a:ext uri="{FF2B5EF4-FFF2-40B4-BE49-F238E27FC236}">
                <a16:creationId xmlns:a16="http://schemas.microsoft.com/office/drawing/2014/main" id="{1E592243-F6B1-49B7-A6CC-993CBE251278}"/>
              </a:ext>
            </a:extLst>
          </p:cNvPr>
          <p:cNvPicPr/>
          <p:nvPr/>
        </p:nvPicPr>
        <p:blipFill>
          <a:blip r:embed="rId3"/>
          <a:stretch>
            <a:fillRect/>
          </a:stretch>
        </p:blipFill>
        <p:spPr>
          <a:xfrm>
            <a:off x="7812405" y="1082675"/>
            <a:ext cx="3562350" cy="2228850"/>
          </a:xfrm>
          <a:prstGeom prst="rect">
            <a:avLst/>
          </a:prstGeom>
        </p:spPr>
      </p:pic>
      <p:pic>
        <p:nvPicPr>
          <p:cNvPr id="6" name="Picture 5">
            <a:extLst>
              <a:ext uri="{FF2B5EF4-FFF2-40B4-BE49-F238E27FC236}">
                <a16:creationId xmlns:a16="http://schemas.microsoft.com/office/drawing/2014/main" id="{8013578C-E931-4579-8640-EA2372148D7B}"/>
              </a:ext>
            </a:extLst>
          </p:cNvPr>
          <p:cNvPicPr/>
          <p:nvPr/>
        </p:nvPicPr>
        <p:blipFill>
          <a:blip r:embed="rId4"/>
          <a:stretch>
            <a:fillRect/>
          </a:stretch>
        </p:blipFill>
        <p:spPr>
          <a:xfrm>
            <a:off x="7804785" y="4302442"/>
            <a:ext cx="3616960" cy="2047875"/>
          </a:xfrm>
          <a:prstGeom prst="rect">
            <a:avLst/>
          </a:prstGeom>
        </p:spPr>
      </p:pic>
      <p:pic>
        <p:nvPicPr>
          <p:cNvPr id="7" name="Picture 6">
            <a:extLst>
              <a:ext uri="{FF2B5EF4-FFF2-40B4-BE49-F238E27FC236}">
                <a16:creationId xmlns:a16="http://schemas.microsoft.com/office/drawing/2014/main" id="{A636E988-20ED-4433-ACD7-1A2B9619DF5F}"/>
              </a:ext>
            </a:extLst>
          </p:cNvPr>
          <p:cNvPicPr/>
          <p:nvPr/>
        </p:nvPicPr>
        <p:blipFill>
          <a:blip r:embed="rId5"/>
          <a:stretch>
            <a:fillRect/>
          </a:stretch>
        </p:blipFill>
        <p:spPr>
          <a:xfrm>
            <a:off x="686951" y="4028303"/>
            <a:ext cx="6196132" cy="2322013"/>
          </a:xfrm>
          <a:prstGeom prst="rect">
            <a:avLst/>
          </a:prstGeom>
        </p:spPr>
      </p:pic>
      <p:cxnSp>
        <p:nvCxnSpPr>
          <p:cNvPr id="9" name="Straight Arrow Connector 8">
            <a:extLst>
              <a:ext uri="{FF2B5EF4-FFF2-40B4-BE49-F238E27FC236}">
                <a16:creationId xmlns:a16="http://schemas.microsoft.com/office/drawing/2014/main" id="{19B1A0D7-0124-49E2-B041-4180EA794A34}"/>
              </a:ext>
            </a:extLst>
          </p:cNvPr>
          <p:cNvCxnSpPr>
            <a:cxnSpLocks/>
          </p:cNvCxnSpPr>
          <p:nvPr/>
        </p:nvCxnSpPr>
        <p:spPr>
          <a:xfrm>
            <a:off x="6506527" y="2197100"/>
            <a:ext cx="129825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13BA18C-3042-4EAF-9361-CCDCECE325B2}"/>
              </a:ext>
            </a:extLst>
          </p:cNvPr>
          <p:cNvCxnSpPr>
            <a:stCxn id="5" idx="2"/>
            <a:endCxn id="6" idx="0"/>
          </p:cNvCxnSpPr>
          <p:nvPr/>
        </p:nvCxnSpPr>
        <p:spPr>
          <a:xfrm>
            <a:off x="9593580" y="3311525"/>
            <a:ext cx="19685" cy="9909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0AD042-922A-4AF2-96CA-A9988E8AC22B}"/>
              </a:ext>
            </a:extLst>
          </p:cNvPr>
          <p:cNvCxnSpPr>
            <a:cxnSpLocks/>
            <a:stCxn id="6" idx="1"/>
            <a:endCxn id="7" idx="3"/>
          </p:cNvCxnSpPr>
          <p:nvPr/>
        </p:nvCxnSpPr>
        <p:spPr>
          <a:xfrm flipH="1" flipV="1">
            <a:off x="6883083" y="5189310"/>
            <a:ext cx="921702" cy="13707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98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087C-A867-417B-8A41-0FD94F19592F}"/>
              </a:ext>
            </a:extLst>
          </p:cNvPr>
          <p:cNvSpPr>
            <a:spLocks noGrp="1"/>
          </p:cNvSpPr>
          <p:nvPr>
            <p:ph type="title"/>
          </p:nvPr>
        </p:nvSpPr>
        <p:spPr>
          <a:xfrm>
            <a:off x="4285851" y="332382"/>
            <a:ext cx="3416158" cy="915650"/>
          </a:xfrm>
        </p:spPr>
        <p:txBody>
          <a:bodyPr>
            <a:normAutofit/>
          </a:bodyPr>
          <a:lstStyle/>
          <a:p>
            <a:r>
              <a:rPr lang="en-US" b="1" dirty="0">
                <a:solidFill>
                  <a:srgbClr val="FFFFFF"/>
                </a:solidFill>
              </a:rPr>
              <a:t>Methodology</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C2B59059-8794-46D1-AA86-78F887E4BCD2}"/>
              </a:ext>
            </a:extLst>
          </p:cNvPr>
          <p:cNvGraphicFramePr>
            <a:graphicFrameLocks noGrp="1"/>
          </p:cNvGraphicFramePr>
          <p:nvPr>
            <p:ph idx="1"/>
            <p:extLst>
              <p:ext uri="{D42A27DB-BD31-4B8C-83A1-F6EECF244321}">
                <p14:modId xmlns:p14="http://schemas.microsoft.com/office/powerpoint/2010/main" val="4121892744"/>
              </p:ext>
            </p:extLst>
          </p:nvPr>
        </p:nvGraphicFramePr>
        <p:xfrm>
          <a:off x="1309816" y="1643449"/>
          <a:ext cx="9811265" cy="4712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774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954C-D37D-4665-B2B5-1BF83DCC959D}"/>
              </a:ext>
            </a:extLst>
          </p:cNvPr>
          <p:cNvSpPr>
            <a:spLocks noGrp="1"/>
          </p:cNvSpPr>
          <p:nvPr>
            <p:ph type="title"/>
          </p:nvPr>
        </p:nvSpPr>
        <p:spPr/>
        <p:txBody>
          <a:bodyPr/>
          <a:lstStyle/>
          <a:p>
            <a:r>
              <a:rPr lang="en-IN" dirty="0"/>
              <a:t>K-Means ++ Algorithm</a:t>
            </a:r>
          </a:p>
        </p:txBody>
      </p:sp>
      <p:sp>
        <p:nvSpPr>
          <p:cNvPr id="3" name="Content Placeholder 2">
            <a:extLst>
              <a:ext uri="{FF2B5EF4-FFF2-40B4-BE49-F238E27FC236}">
                <a16:creationId xmlns:a16="http://schemas.microsoft.com/office/drawing/2014/main" id="{E4C6501D-F4B5-4848-B925-F469280FA6D0}"/>
              </a:ext>
            </a:extLst>
          </p:cNvPr>
          <p:cNvSpPr>
            <a:spLocks noGrp="1"/>
          </p:cNvSpPr>
          <p:nvPr>
            <p:ph idx="1"/>
          </p:nvPr>
        </p:nvSpPr>
        <p:spPr/>
        <p:txBody>
          <a:bodyPr>
            <a:normAutofit fontScale="85000" lnSpcReduction="20000"/>
          </a:bodyPr>
          <a:lstStyle/>
          <a:p>
            <a:r>
              <a:rPr lang="en-IN" dirty="0">
                <a:effectLst/>
              </a:rPr>
              <a:t>K-Means++ algorithm is a variation of the unsupervised K-Means algorithm which doesn’t use the Random Initialization of cluster centroids. Instead, an optimised approach for initialising the clustered centroids is followed.</a:t>
            </a:r>
          </a:p>
          <a:p>
            <a:r>
              <a:rPr lang="en-IN" dirty="0">
                <a:effectLst/>
              </a:rPr>
              <a:t>Even though initialization taken extra time, the k-means part itself converges very quickly after this seeding and thus the algorithm actually lowers the computation time and decreases the error rate. The elbow-curve method is used to determine the optimal number of clusters.</a:t>
            </a:r>
          </a:p>
          <a:p>
            <a:r>
              <a:rPr lang="en-IN" dirty="0">
                <a:effectLst/>
              </a:rPr>
              <a:t>After Initialization, the algorithm is the same as that of k-means i.e., iteratively tries to minimise the intra-cluster variance and maximise the inter-cluster variance by re-calculating the least squared Euclidean distances and reassigning cluster centroids till they don’t get re-assigned anymore.</a:t>
            </a:r>
          </a:p>
          <a:p>
            <a:endParaRPr lang="en-IN" dirty="0"/>
          </a:p>
        </p:txBody>
      </p:sp>
    </p:spTree>
    <p:extLst>
      <p:ext uri="{BB962C8B-B14F-4D97-AF65-F5344CB8AC3E}">
        <p14:creationId xmlns:p14="http://schemas.microsoft.com/office/powerpoint/2010/main" val="176580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51D6-1881-4B75-837C-7690598C4035}"/>
              </a:ext>
            </a:extLst>
          </p:cNvPr>
          <p:cNvSpPr>
            <a:spLocks noGrp="1"/>
          </p:cNvSpPr>
          <p:nvPr>
            <p:ph type="title"/>
          </p:nvPr>
        </p:nvSpPr>
        <p:spPr>
          <a:xfrm>
            <a:off x="1314407" y="0"/>
            <a:ext cx="9905998" cy="1478570"/>
          </a:xfrm>
        </p:spPr>
        <p:txBody>
          <a:bodyPr/>
          <a:lstStyle/>
          <a:p>
            <a:r>
              <a:rPr lang="en-IN" dirty="0"/>
              <a:t>K-Means++ Elbow Graph</a:t>
            </a:r>
          </a:p>
        </p:txBody>
      </p:sp>
      <p:pic>
        <p:nvPicPr>
          <p:cNvPr id="4" name="Picture 3">
            <a:extLst>
              <a:ext uri="{FF2B5EF4-FFF2-40B4-BE49-F238E27FC236}">
                <a16:creationId xmlns:a16="http://schemas.microsoft.com/office/drawing/2014/main" id="{F56F7678-EF1A-4F12-8371-81BB6394FAD9}"/>
              </a:ext>
            </a:extLst>
          </p:cNvPr>
          <p:cNvPicPr/>
          <p:nvPr/>
        </p:nvPicPr>
        <p:blipFill>
          <a:blip r:embed="rId2"/>
          <a:stretch>
            <a:fillRect/>
          </a:stretch>
        </p:blipFill>
        <p:spPr>
          <a:xfrm>
            <a:off x="3053920" y="1478570"/>
            <a:ext cx="5448557" cy="3657987"/>
          </a:xfrm>
          <a:prstGeom prst="rect">
            <a:avLst/>
          </a:prstGeom>
        </p:spPr>
      </p:pic>
      <p:sp>
        <p:nvSpPr>
          <p:cNvPr id="5" name="TextBox 4">
            <a:extLst>
              <a:ext uri="{FF2B5EF4-FFF2-40B4-BE49-F238E27FC236}">
                <a16:creationId xmlns:a16="http://schemas.microsoft.com/office/drawing/2014/main" id="{67B20A1F-197A-4E65-8F73-E0C70EDC4AB1}"/>
              </a:ext>
            </a:extLst>
          </p:cNvPr>
          <p:cNvSpPr txBox="1"/>
          <p:nvPr/>
        </p:nvSpPr>
        <p:spPr>
          <a:xfrm>
            <a:off x="1831768" y="5414798"/>
            <a:ext cx="8528463" cy="1200329"/>
          </a:xfrm>
          <a:prstGeom prst="rect">
            <a:avLst/>
          </a:prstGeom>
          <a:noFill/>
        </p:spPr>
        <p:txBody>
          <a:bodyPr wrap="square" rtlCol="0">
            <a:spAutoFit/>
          </a:bodyPr>
          <a:lstStyle/>
          <a:p>
            <a:r>
              <a:rPr lang="en-IN" dirty="0"/>
              <a:t>Using the K-Means++ Elbow chart, which plots within group variance vs the number of clusters, we can see that a sharp bend arises for n=5 and n=10.</a:t>
            </a:r>
          </a:p>
          <a:p>
            <a:r>
              <a:rPr lang="en-IN" dirty="0"/>
              <a:t>We have chosen n=10 for this analysis.</a:t>
            </a:r>
          </a:p>
          <a:p>
            <a:endParaRPr lang="en-IN" dirty="0"/>
          </a:p>
        </p:txBody>
      </p:sp>
    </p:spTree>
    <p:extLst>
      <p:ext uri="{BB962C8B-B14F-4D97-AF65-F5344CB8AC3E}">
        <p14:creationId xmlns:p14="http://schemas.microsoft.com/office/powerpoint/2010/main" val="140915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9060-8A24-4779-B380-8E9B0E3D9CE2}"/>
              </a:ext>
            </a:extLst>
          </p:cNvPr>
          <p:cNvSpPr>
            <a:spLocks noGrp="1"/>
          </p:cNvSpPr>
          <p:nvPr>
            <p:ph type="title"/>
          </p:nvPr>
        </p:nvSpPr>
        <p:spPr>
          <a:xfrm>
            <a:off x="1049313" y="680537"/>
            <a:ext cx="3363974" cy="1597315"/>
          </a:xfrm>
          <a:noFill/>
          <a:ln w="19050">
            <a:solidFill>
              <a:schemeClr val="tx1"/>
            </a:solidFill>
          </a:ln>
        </p:spPr>
        <p:txBody>
          <a:bodyPr wrap="square">
            <a:normAutofit/>
          </a:bodyPr>
          <a:lstStyle/>
          <a:p>
            <a:pPr algn="ctr"/>
            <a:r>
              <a:rPr lang="en-US" sz="2800" b="1" dirty="0"/>
              <a:t>Results</a:t>
            </a:r>
            <a:endParaRPr lang="en-US" sz="2800" dirty="0"/>
          </a:p>
        </p:txBody>
      </p:sp>
      <p:sp>
        <p:nvSpPr>
          <p:cNvPr id="3" name="Content Placeholder 2">
            <a:extLst>
              <a:ext uri="{FF2B5EF4-FFF2-40B4-BE49-F238E27FC236}">
                <a16:creationId xmlns:a16="http://schemas.microsoft.com/office/drawing/2014/main" id="{0CD43699-9B69-4CA7-ADC6-C3FA279FBECB}"/>
              </a:ext>
            </a:extLst>
          </p:cNvPr>
          <p:cNvSpPr>
            <a:spLocks noGrp="1"/>
          </p:cNvSpPr>
          <p:nvPr>
            <p:ph idx="1"/>
          </p:nvPr>
        </p:nvSpPr>
        <p:spPr>
          <a:xfrm>
            <a:off x="643467" y="2476491"/>
            <a:ext cx="4175667" cy="3700972"/>
          </a:xfrm>
        </p:spPr>
        <p:txBody>
          <a:bodyPr>
            <a:normAutofit fontScale="92500" lnSpcReduction="10000"/>
          </a:bodyPr>
          <a:lstStyle/>
          <a:p>
            <a:r>
              <a:rPr lang="en-US" sz="2000" dirty="0"/>
              <a:t>10 clusters were created and the cities were assigned to them accordingly.</a:t>
            </a:r>
          </a:p>
          <a:p>
            <a:r>
              <a:rPr lang="en-US" sz="2000" dirty="0"/>
              <a:t>Even though the clusters had some cities in them which made it look erroneous , further exploration proved that the clusters were, indeed consistent with their results.</a:t>
            </a:r>
          </a:p>
          <a:p>
            <a:r>
              <a:rPr lang="en-US" sz="2000" dirty="0"/>
              <a:t>Due to this, hidden connections between different cities of the world were unearthed.</a:t>
            </a:r>
          </a:p>
        </p:txBody>
      </p:sp>
      <p:pic>
        <p:nvPicPr>
          <p:cNvPr id="6" name="Picture 5">
            <a:extLst>
              <a:ext uri="{FF2B5EF4-FFF2-40B4-BE49-F238E27FC236}">
                <a16:creationId xmlns:a16="http://schemas.microsoft.com/office/drawing/2014/main" id="{80A4159F-A003-417D-BA6D-B182BF3251C6}"/>
              </a:ext>
            </a:extLst>
          </p:cNvPr>
          <p:cNvPicPr/>
          <p:nvPr/>
        </p:nvPicPr>
        <p:blipFill>
          <a:blip r:embed="rId2"/>
          <a:stretch>
            <a:fillRect/>
          </a:stretch>
        </p:blipFill>
        <p:spPr>
          <a:xfrm>
            <a:off x="4819134" y="1743590"/>
            <a:ext cx="6590268" cy="3700972"/>
          </a:xfrm>
          <a:prstGeom prst="rect">
            <a:avLst/>
          </a:prstGeom>
        </p:spPr>
      </p:pic>
    </p:spTree>
    <p:extLst>
      <p:ext uri="{BB962C8B-B14F-4D97-AF65-F5344CB8AC3E}">
        <p14:creationId xmlns:p14="http://schemas.microsoft.com/office/powerpoint/2010/main" val="93485938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Slice</Template>
  <TotalTime>43</TotalTime>
  <Words>916</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Century Gothic</vt:lpstr>
      <vt:lpstr>Tw Cen MT</vt:lpstr>
      <vt:lpstr>Wingdings 3</vt:lpstr>
      <vt:lpstr>Slice</vt:lpstr>
      <vt:lpstr>Circuit</vt:lpstr>
      <vt:lpstr>Capstone Project:  Grouping the world’s most populous Metropolitan cities</vt:lpstr>
      <vt:lpstr>Introduction / Business Problem</vt:lpstr>
      <vt:lpstr>PowerPoint Presentation</vt:lpstr>
      <vt:lpstr>Data</vt:lpstr>
      <vt:lpstr>PowerPoint Presentation</vt:lpstr>
      <vt:lpstr>Methodology</vt:lpstr>
      <vt:lpstr>K-Means ++ Algorithm</vt:lpstr>
      <vt:lpstr>K-Means++ Elbow Graph</vt:lpstr>
      <vt:lpstr>Results</vt:lpstr>
      <vt:lpstr>Additional Results (Exploration)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Building a Public Park in Toronto</dc:title>
  <dc:creator>Mukkesh McKenzie</dc:creator>
  <cp:lastModifiedBy>Mukkesh McKenzie</cp:lastModifiedBy>
  <cp:revision>7</cp:revision>
  <dcterms:created xsi:type="dcterms:W3CDTF">2019-05-31T15:32:05Z</dcterms:created>
  <dcterms:modified xsi:type="dcterms:W3CDTF">2019-05-31T20:36:53Z</dcterms:modified>
</cp:coreProperties>
</file>