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7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9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69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98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09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6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2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65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0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67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38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0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7DDA4-8B7A-4770-9487-3D904B6B696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8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B%90%EC%9E%90%EB%A0%A5" TargetMode="External"/><Relationship Id="rId7" Type="http://schemas.openxmlformats.org/officeDocument/2006/relationships/hyperlink" Target="https://atomic.snu.ac.kr/index.php/%EC%B2%B4%EB%A5%B4%EB%85%B8%EB%B9%8C_%EC%9B%90%EC%A0%84%EC%82%AC%EA%B3%A0" TargetMode="External"/><Relationship Id="rId2" Type="http://schemas.openxmlformats.org/officeDocument/2006/relationships/hyperlink" Target="https://namu.wiki/w/%EC%9B%90%EC%9E%90%EB%A0%A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tn.co.kr/_ln/0103_201903091445085743" TargetMode="External"/><Relationship Id="rId5" Type="http://schemas.openxmlformats.org/officeDocument/2006/relationships/hyperlink" Target="http://labor119.com/tech/board.php?board=ULnews&amp;page=3&amp;body_only=y&amp;button_view=n&amp;command=body&amp;no=88" TargetMode="External"/><Relationship Id="rId4" Type="http://schemas.openxmlformats.org/officeDocument/2006/relationships/hyperlink" Target="https://namu.wiki/w/%EB%B0%9C%EC%A0%84%EC%86%8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모바일 스토리 보드 제작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6844" y="3004457"/>
            <a:ext cx="2593909" cy="20900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446174" y="3004457"/>
            <a:ext cx="2584579" cy="2090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46174" y="3004457"/>
            <a:ext cx="2584579" cy="2090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7142" y="3878815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grpSp>
        <p:nvGrpSpPr>
          <p:cNvPr id="67" name="그룹 66"/>
          <p:cNvGrpSpPr/>
          <p:nvPr/>
        </p:nvGrpSpPr>
        <p:grpSpPr>
          <a:xfrm>
            <a:off x="436092" y="5179668"/>
            <a:ext cx="886826" cy="844123"/>
            <a:chOff x="3366641" y="2992229"/>
            <a:chExt cx="2593909" cy="2090058"/>
          </a:xfrm>
        </p:grpSpPr>
        <p:sp>
          <p:nvSpPr>
            <p:cNvPr id="68" name="직사각형 67"/>
            <p:cNvSpPr/>
            <p:nvPr/>
          </p:nvSpPr>
          <p:spPr>
            <a:xfrm>
              <a:off x="3366641" y="2992229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3375971" y="2992229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3375970" y="2992229"/>
              <a:ext cx="2584580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42619" y="3762593"/>
              <a:ext cx="1632684" cy="5715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  <a:endParaRPr lang="ko-KR" altLang="en-US" sz="900" b="1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476670" y="5177530"/>
            <a:ext cx="620958" cy="591058"/>
            <a:chOff x="3366641" y="2992230"/>
            <a:chExt cx="2593909" cy="2090058"/>
          </a:xfrm>
        </p:grpSpPr>
        <p:sp>
          <p:nvSpPr>
            <p:cNvPr id="75" name="직사각형 7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247411" y="5192609"/>
            <a:ext cx="412532" cy="384384"/>
            <a:chOff x="3366641" y="2992230"/>
            <a:chExt cx="2593909" cy="2090058"/>
          </a:xfrm>
        </p:grpSpPr>
        <p:sp>
          <p:nvSpPr>
            <p:cNvPr id="80" name="직사각형 7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842619" y="3762593"/>
              <a:ext cx="1632690" cy="5857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" b="1" dirty="0" smtClean="0"/>
                <a:t>IMAGE</a:t>
              </a:r>
              <a:endParaRPr lang="ko-KR" altLang="en-US" sz="100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87551" y="919655"/>
            <a:ext cx="284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TITLE </a:t>
            </a:r>
            <a:r>
              <a:rPr lang="ko-KR" altLang="en-US" sz="1400" dirty="0" smtClean="0"/>
              <a:t>텍스트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287549" y="1264178"/>
            <a:ext cx="2845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기본 내용 텍스트</a:t>
            </a:r>
            <a:endParaRPr lang="ko-KR" altLang="en-US" sz="9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418186" y="1573205"/>
            <a:ext cx="2612567" cy="253290"/>
            <a:chOff x="307911" y="1573205"/>
            <a:chExt cx="2593909" cy="25329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18185" y="1907268"/>
            <a:ext cx="2612568" cy="268818"/>
            <a:chOff x="289252" y="1907268"/>
            <a:chExt cx="2612568" cy="268818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97" name="그룹 96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00" name="그룹 99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418186" y="2246269"/>
            <a:ext cx="2612567" cy="253290"/>
            <a:chOff x="307911" y="1573205"/>
            <a:chExt cx="2593909" cy="25329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99520" y="2588708"/>
            <a:ext cx="2612568" cy="268818"/>
            <a:chOff x="289252" y="1907268"/>
            <a:chExt cx="2612568" cy="268818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22" name="그룹 121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451097" y="1027376"/>
            <a:ext cx="800024" cy="761501"/>
            <a:chOff x="3366641" y="2992230"/>
            <a:chExt cx="2593909" cy="2090058"/>
          </a:xfrm>
        </p:grpSpPr>
        <p:sp>
          <p:nvSpPr>
            <p:cNvPr id="85" name="직사각형 8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350233" y="1027376"/>
            <a:ext cx="800024" cy="761501"/>
            <a:chOff x="3366641" y="2992230"/>
            <a:chExt cx="2593909" cy="2090058"/>
          </a:xfrm>
        </p:grpSpPr>
        <p:sp>
          <p:nvSpPr>
            <p:cNvPr id="137" name="직사각형 13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5255303" y="1027376"/>
            <a:ext cx="800024" cy="761501"/>
            <a:chOff x="3366641" y="2992230"/>
            <a:chExt cx="2593909" cy="2090058"/>
          </a:xfrm>
        </p:grpSpPr>
        <p:sp>
          <p:nvSpPr>
            <p:cNvPr id="142" name="직사각형 14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448130" y="1907268"/>
            <a:ext cx="800024" cy="761501"/>
            <a:chOff x="3366641" y="2992230"/>
            <a:chExt cx="2593909" cy="2090058"/>
          </a:xfrm>
        </p:grpSpPr>
        <p:sp>
          <p:nvSpPr>
            <p:cNvPr id="147" name="직사각형 14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4347266" y="1907268"/>
            <a:ext cx="800024" cy="761501"/>
            <a:chOff x="3366641" y="2992230"/>
            <a:chExt cx="2593909" cy="2090058"/>
          </a:xfrm>
        </p:grpSpPr>
        <p:sp>
          <p:nvSpPr>
            <p:cNvPr id="152" name="직사각형 15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5252336" y="1907268"/>
            <a:ext cx="800024" cy="761501"/>
            <a:chOff x="3366641" y="2992230"/>
            <a:chExt cx="2593909" cy="2090058"/>
          </a:xfrm>
        </p:grpSpPr>
        <p:sp>
          <p:nvSpPr>
            <p:cNvPr id="157" name="직사각형 15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4420785" y="2786143"/>
            <a:ext cx="650128" cy="109121"/>
            <a:chOff x="4308461" y="2786482"/>
            <a:chExt cx="650128" cy="109121"/>
          </a:xfrm>
        </p:grpSpPr>
        <p:sp>
          <p:nvSpPr>
            <p:cNvPr id="162" name="타원 161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4420785" y="2915571"/>
            <a:ext cx="650128" cy="109121"/>
            <a:chOff x="4308461" y="2786482"/>
            <a:chExt cx="650128" cy="109121"/>
          </a:xfrm>
        </p:grpSpPr>
        <p:sp>
          <p:nvSpPr>
            <p:cNvPr id="175" name="타원 174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4420785" y="3043109"/>
            <a:ext cx="650128" cy="109121"/>
            <a:chOff x="4308461" y="2786482"/>
            <a:chExt cx="650128" cy="109121"/>
          </a:xfrm>
        </p:grpSpPr>
        <p:sp>
          <p:nvSpPr>
            <p:cNvPr id="181" name="타원 180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420785" y="3171843"/>
            <a:ext cx="650128" cy="109121"/>
            <a:chOff x="4308461" y="2786482"/>
            <a:chExt cx="650128" cy="109121"/>
          </a:xfrm>
        </p:grpSpPr>
        <p:sp>
          <p:nvSpPr>
            <p:cNvPr id="187" name="타원 186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4420785" y="3306688"/>
            <a:ext cx="650128" cy="109121"/>
            <a:chOff x="4308461" y="2786482"/>
            <a:chExt cx="650128" cy="109121"/>
          </a:xfrm>
        </p:grpSpPr>
        <p:sp>
          <p:nvSpPr>
            <p:cNvPr id="193" name="타원 192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3451097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0" name="직사각형 19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350233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5" name="직사각형 20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" name="직선 연결선 20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5255303" y="3536137"/>
            <a:ext cx="800024" cy="761501"/>
            <a:chOff x="3366641" y="2992230"/>
            <a:chExt cx="2593909" cy="2090058"/>
          </a:xfrm>
        </p:grpSpPr>
        <p:sp>
          <p:nvSpPr>
            <p:cNvPr id="210" name="직사각형 20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1" name="직선 연결선 21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3448130" y="4416029"/>
            <a:ext cx="80002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4347266" y="4416029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20" name="직사각형 21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" name="직선 연결선 22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5252336" y="4416029"/>
            <a:ext cx="800024" cy="761501"/>
            <a:chOff x="3366641" y="2992230"/>
            <a:chExt cx="2593909" cy="2090058"/>
          </a:xfrm>
        </p:grpSpPr>
        <p:sp>
          <p:nvSpPr>
            <p:cNvPr id="225" name="직사각형 22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연결선 22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sp>
        <p:nvSpPr>
          <p:cNvPr id="230" name="모서리가 둥근 직사각형 229"/>
          <p:cNvSpPr/>
          <p:nvPr/>
        </p:nvSpPr>
        <p:spPr>
          <a:xfrm>
            <a:off x="3646301" y="5596777"/>
            <a:ext cx="328802" cy="2300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3498679" y="5289951"/>
            <a:ext cx="599814" cy="5466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3668517" y="5359785"/>
            <a:ext cx="285840" cy="2645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4" name="그룹 233"/>
          <p:cNvGrpSpPr/>
          <p:nvPr/>
        </p:nvGrpSpPr>
        <p:grpSpPr>
          <a:xfrm>
            <a:off x="4199780" y="5293141"/>
            <a:ext cx="301542" cy="301542"/>
            <a:chOff x="4122615" y="5293141"/>
            <a:chExt cx="301542" cy="301542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4122615" y="5293141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포인트가 5개인 별 232"/>
            <p:cNvSpPr/>
            <p:nvPr/>
          </p:nvSpPr>
          <p:spPr>
            <a:xfrm>
              <a:off x="4138920" y="5317611"/>
              <a:ext cx="268932" cy="248465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4529228" y="5289951"/>
            <a:ext cx="301542" cy="301542"/>
            <a:chOff x="4452063" y="5298288"/>
            <a:chExt cx="301542" cy="301542"/>
          </a:xfrm>
        </p:grpSpPr>
        <p:sp>
          <p:nvSpPr>
            <p:cNvPr id="242" name="모서리가 둥근 직사각형 241"/>
            <p:cNvSpPr/>
            <p:nvPr/>
          </p:nvSpPr>
          <p:spPr>
            <a:xfrm>
              <a:off x="4452063" y="5298288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포인트가 5개인 별 242"/>
            <p:cNvSpPr/>
            <p:nvPr/>
          </p:nvSpPr>
          <p:spPr>
            <a:xfrm>
              <a:off x="4452063" y="5298288"/>
              <a:ext cx="301341" cy="293104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5" name="그룹 334"/>
          <p:cNvGrpSpPr/>
          <p:nvPr/>
        </p:nvGrpSpPr>
        <p:grpSpPr>
          <a:xfrm>
            <a:off x="3398842" y="3380863"/>
            <a:ext cx="310197" cy="247607"/>
            <a:chOff x="3321677" y="3380863"/>
            <a:chExt cx="310197" cy="247607"/>
          </a:xfrm>
        </p:grpSpPr>
        <p:cxnSp>
          <p:nvCxnSpPr>
            <p:cNvPr id="329" name="직선 연결선 328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그룹 338"/>
          <p:cNvGrpSpPr/>
          <p:nvPr/>
        </p:nvGrpSpPr>
        <p:grpSpPr>
          <a:xfrm>
            <a:off x="4282725" y="4314841"/>
            <a:ext cx="306207" cy="237226"/>
            <a:chOff x="3321677" y="3391244"/>
            <a:chExt cx="306207" cy="237226"/>
          </a:xfrm>
        </p:grpSpPr>
        <p:cxnSp>
          <p:nvCxnSpPr>
            <p:cNvPr id="340" name="직선 연결선 339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flipV="1">
              <a:off x="3396223" y="3391244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3002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grpSp>
        <p:nvGrpSpPr>
          <p:cNvPr id="255" name="그룹 254"/>
          <p:cNvGrpSpPr/>
          <p:nvPr/>
        </p:nvGrpSpPr>
        <p:grpSpPr>
          <a:xfrm>
            <a:off x="6448404" y="3234675"/>
            <a:ext cx="1226415" cy="280678"/>
            <a:chOff x="6450176" y="1027376"/>
            <a:chExt cx="2657297" cy="280678"/>
          </a:xfrm>
        </p:grpSpPr>
        <p:sp>
          <p:nvSpPr>
            <p:cNvPr id="248" name="직사각형 247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grpSp>
        <p:nvGrpSpPr>
          <p:cNvPr id="382" name="그룹 381"/>
          <p:cNvGrpSpPr/>
          <p:nvPr/>
        </p:nvGrpSpPr>
        <p:grpSpPr>
          <a:xfrm>
            <a:off x="6451472" y="1365633"/>
            <a:ext cx="2657297" cy="280678"/>
            <a:chOff x="6450176" y="1365633"/>
            <a:chExt cx="2657297" cy="280678"/>
          </a:xfrm>
        </p:grpSpPr>
        <p:sp>
          <p:nvSpPr>
            <p:cNvPr id="257" name="직사각형 256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이메일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448405" y="1704523"/>
            <a:ext cx="946784" cy="280678"/>
            <a:chOff x="6450173" y="1027376"/>
            <a:chExt cx="2657300" cy="280678"/>
          </a:xfrm>
        </p:grpSpPr>
        <p:sp>
          <p:nvSpPr>
            <p:cNvPr id="260" name="직사각형 259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450173" y="1027376"/>
              <a:ext cx="1923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년도</a:t>
              </a:r>
              <a:endParaRPr lang="ko-KR" altLang="en-US" sz="1200" dirty="0"/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8283457" y="1708866"/>
            <a:ext cx="825311" cy="280678"/>
            <a:chOff x="6413640" y="1027376"/>
            <a:chExt cx="2693833" cy="280678"/>
          </a:xfrm>
        </p:grpSpPr>
        <p:sp>
          <p:nvSpPr>
            <p:cNvPr id="282" name="직사각형 281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413640" y="1029215"/>
              <a:ext cx="1883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일</a:t>
              </a:r>
            </a:p>
          </p:txBody>
        </p:sp>
      </p:grpSp>
      <p:sp>
        <p:nvSpPr>
          <p:cNvPr id="289" name="이등변 삼각형 288"/>
          <p:cNvSpPr/>
          <p:nvPr/>
        </p:nvSpPr>
        <p:spPr>
          <a:xfrm rot="10800000">
            <a:off x="8878452" y="173143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4" name="그룹 293"/>
          <p:cNvGrpSpPr/>
          <p:nvPr/>
        </p:nvGrpSpPr>
        <p:grpSpPr>
          <a:xfrm>
            <a:off x="7433965" y="1708866"/>
            <a:ext cx="820042" cy="280678"/>
            <a:chOff x="6450176" y="1027376"/>
            <a:chExt cx="2657297" cy="280678"/>
          </a:xfrm>
        </p:grpSpPr>
        <p:sp>
          <p:nvSpPr>
            <p:cNvPr id="295" name="직사각형 294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6450176" y="1027376"/>
              <a:ext cx="1883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월</a:t>
              </a:r>
              <a:endParaRPr lang="ko-KR" altLang="en-US" sz="1200" dirty="0"/>
            </a:p>
          </p:txBody>
        </p:sp>
      </p:grpSp>
      <p:cxnSp>
        <p:nvCxnSpPr>
          <p:cNvPr id="299" name="직선 연결선 298"/>
          <p:cNvCxnSpPr/>
          <p:nvPr/>
        </p:nvCxnSpPr>
        <p:spPr>
          <a:xfrm>
            <a:off x="7992818" y="1708866"/>
            <a:ext cx="0" cy="280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/>
          <p:nvPr/>
        </p:nvCxnSpPr>
        <p:spPr>
          <a:xfrm>
            <a:off x="7130047" y="1699850"/>
            <a:ext cx="0" cy="291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8864595" y="1708866"/>
            <a:ext cx="0" cy="28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이등변 삼각형 304"/>
          <p:cNvSpPr/>
          <p:nvPr/>
        </p:nvSpPr>
        <p:spPr>
          <a:xfrm rot="10800000">
            <a:off x="8016176" y="17293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이등변 삼각형 305"/>
          <p:cNvSpPr/>
          <p:nvPr/>
        </p:nvSpPr>
        <p:spPr>
          <a:xfrm rot="10800000">
            <a:off x="7155746" y="172729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6451472" y="2049874"/>
            <a:ext cx="2657297" cy="280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TextBox 316"/>
          <p:cNvSpPr txBox="1"/>
          <p:nvPr/>
        </p:nvSpPr>
        <p:spPr>
          <a:xfrm>
            <a:off x="6451472" y="204987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318" name="이등변 삼각형 317"/>
          <p:cNvSpPr/>
          <p:nvPr/>
        </p:nvSpPr>
        <p:spPr>
          <a:xfrm rot="10800000">
            <a:off x="7435820" y="32555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직선 연결선 318"/>
          <p:cNvCxnSpPr/>
          <p:nvPr/>
        </p:nvCxnSpPr>
        <p:spPr>
          <a:xfrm>
            <a:off x="8864595" y="2055373"/>
            <a:ext cx="0" cy="271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/>
          <p:cNvSpPr/>
          <p:nvPr/>
        </p:nvSpPr>
        <p:spPr>
          <a:xfrm>
            <a:off x="6451472" y="2609530"/>
            <a:ext cx="2657297" cy="2806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6451472" y="2329200"/>
            <a:ext cx="2657296" cy="827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TextBox 322"/>
          <p:cNvSpPr txBox="1"/>
          <p:nvPr/>
        </p:nvSpPr>
        <p:spPr>
          <a:xfrm>
            <a:off x="6453205" y="232779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6448404" y="2889610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448404" y="2615761"/>
            <a:ext cx="1226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43" name="직선 연결선 342"/>
          <p:cNvCxnSpPr/>
          <p:nvPr/>
        </p:nvCxnSpPr>
        <p:spPr>
          <a:xfrm>
            <a:off x="7418219" y="3234675"/>
            <a:ext cx="0" cy="2736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이등변 삼각형 344"/>
          <p:cNvSpPr/>
          <p:nvPr/>
        </p:nvSpPr>
        <p:spPr>
          <a:xfrm rot="10800000">
            <a:off x="8875983" y="2071345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6" name="그룹 345"/>
          <p:cNvGrpSpPr/>
          <p:nvPr/>
        </p:nvGrpSpPr>
        <p:grpSpPr>
          <a:xfrm>
            <a:off x="6448404" y="3569602"/>
            <a:ext cx="1226415" cy="280678"/>
            <a:chOff x="6450176" y="1027376"/>
            <a:chExt cx="2657297" cy="280678"/>
          </a:xfrm>
        </p:grpSpPr>
        <p:sp>
          <p:nvSpPr>
            <p:cNvPr id="347" name="직사각형 346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sp>
        <p:nvSpPr>
          <p:cNvPr id="349" name="이등변 삼각형 348"/>
          <p:cNvSpPr/>
          <p:nvPr/>
        </p:nvSpPr>
        <p:spPr>
          <a:xfrm rot="10800000">
            <a:off x="7440663" y="3588348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>
            <a:off x="7418219" y="3562472"/>
            <a:ext cx="0" cy="283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/>
          <p:cNvGrpSpPr/>
          <p:nvPr/>
        </p:nvGrpSpPr>
        <p:grpSpPr>
          <a:xfrm>
            <a:off x="6448404" y="3848055"/>
            <a:ext cx="1226415" cy="280678"/>
            <a:chOff x="6450176" y="1027376"/>
            <a:chExt cx="2657297" cy="280678"/>
          </a:xfrm>
        </p:grpSpPr>
        <p:sp>
          <p:nvSpPr>
            <p:cNvPr id="353" name="직사각형 352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9" name="직사각형 358"/>
          <p:cNvSpPr/>
          <p:nvPr/>
        </p:nvSpPr>
        <p:spPr>
          <a:xfrm>
            <a:off x="6448404" y="4137576"/>
            <a:ext cx="1226415" cy="274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5" name="그룹 354"/>
          <p:cNvGrpSpPr/>
          <p:nvPr/>
        </p:nvGrpSpPr>
        <p:grpSpPr>
          <a:xfrm>
            <a:off x="6448404" y="4133052"/>
            <a:ext cx="1226415" cy="563655"/>
            <a:chOff x="6450176" y="744399"/>
            <a:chExt cx="2657297" cy="563655"/>
          </a:xfrm>
        </p:grpSpPr>
        <p:sp>
          <p:nvSpPr>
            <p:cNvPr id="356" name="직사각형 355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6459759" y="744399"/>
              <a:ext cx="201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8" name="직사각형 357"/>
          <p:cNvSpPr/>
          <p:nvPr/>
        </p:nvSpPr>
        <p:spPr>
          <a:xfrm>
            <a:off x="6448404" y="3850280"/>
            <a:ext cx="1226415" cy="846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/>
          <p:nvPr/>
        </p:nvCxnSpPr>
        <p:spPr>
          <a:xfrm>
            <a:off x="7779746" y="3845961"/>
            <a:ext cx="7921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타원 362"/>
          <p:cNvSpPr/>
          <p:nvPr/>
        </p:nvSpPr>
        <p:spPr>
          <a:xfrm>
            <a:off x="8146885" y="3800616"/>
            <a:ext cx="90689" cy="906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2" name="직선 연결선 371"/>
          <p:cNvCxnSpPr>
            <a:stCxn id="363" idx="6"/>
          </p:cNvCxnSpPr>
          <p:nvPr/>
        </p:nvCxnSpPr>
        <p:spPr>
          <a:xfrm>
            <a:off x="8237574" y="3845961"/>
            <a:ext cx="859807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포인트가 5개인 별 373"/>
          <p:cNvSpPr/>
          <p:nvPr/>
        </p:nvSpPr>
        <p:spPr>
          <a:xfrm>
            <a:off x="7843986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포인트가 5개인 별 374"/>
          <p:cNvSpPr/>
          <p:nvPr/>
        </p:nvSpPr>
        <p:spPr>
          <a:xfrm>
            <a:off x="8055385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포인트가 5개인 별 375"/>
          <p:cNvSpPr/>
          <p:nvPr/>
        </p:nvSpPr>
        <p:spPr>
          <a:xfrm>
            <a:off x="8266783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포인트가 5개인 별 376"/>
          <p:cNvSpPr/>
          <p:nvPr/>
        </p:nvSpPr>
        <p:spPr>
          <a:xfrm>
            <a:off x="8478181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포인트가 5개인 별 377"/>
          <p:cNvSpPr/>
          <p:nvPr/>
        </p:nvSpPr>
        <p:spPr>
          <a:xfrm>
            <a:off x="8689579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모서리가 둥근 직사각형 378"/>
          <p:cNvSpPr/>
          <p:nvPr/>
        </p:nvSpPr>
        <p:spPr>
          <a:xfrm>
            <a:off x="7776258" y="4184424"/>
            <a:ext cx="1321123" cy="214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3" name="그룹 382"/>
          <p:cNvGrpSpPr/>
          <p:nvPr/>
        </p:nvGrpSpPr>
        <p:grpSpPr>
          <a:xfrm>
            <a:off x="6451471" y="1054144"/>
            <a:ext cx="2657297" cy="280678"/>
            <a:chOff x="6450176" y="1365633"/>
            <a:chExt cx="2657297" cy="280678"/>
          </a:xfrm>
        </p:grpSpPr>
        <p:sp>
          <p:nvSpPr>
            <p:cNvPr id="384" name="직사각형 383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이름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86" name="타원 385"/>
          <p:cNvSpPr/>
          <p:nvPr/>
        </p:nvSpPr>
        <p:spPr>
          <a:xfrm>
            <a:off x="7838942" y="4209479"/>
            <a:ext cx="112843" cy="11284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5" name="직선 연결선 394"/>
          <p:cNvCxnSpPr>
            <a:stCxn id="386" idx="5"/>
          </p:cNvCxnSpPr>
          <p:nvPr/>
        </p:nvCxnSpPr>
        <p:spPr>
          <a:xfrm>
            <a:off x="7935260" y="4305797"/>
            <a:ext cx="47502" cy="5351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타원 395"/>
          <p:cNvSpPr/>
          <p:nvPr/>
        </p:nvSpPr>
        <p:spPr>
          <a:xfrm>
            <a:off x="6549463" y="4933321"/>
            <a:ext cx="90616" cy="906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TextBox 396"/>
          <p:cNvSpPr txBox="1"/>
          <p:nvPr/>
        </p:nvSpPr>
        <p:spPr>
          <a:xfrm>
            <a:off x="6620997" y="490257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00" name="타원 399"/>
          <p:cNvSpPr/>
          <p:nvPr/>
        </p:nvSpPr>
        <p:spPr>
          <a:xfrm>
            <a:off x="7127479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TextBox 400"/>
          <p:cNvSpPr txBox="1"/>
          <p:nvPr/>
        </p:nvSpPr>
        <p:spPr>
          <a:xfrm>
            <a:off x="7214403" y="490139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03" name="타원 402"/>
          <p:cNvSpPr/>
          <p:nvPr/>
        </p:nvSpPr>
        <p:spPr>
          <a:xfrm>
            <a:off x="76891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/>
          <p:cNvSpPr txBox="1"/>
          <p:nvPr/>
        </p:nvSpPr>
        <p:spPr>
          <a:xfrm>
            <a:off x="7780654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06" name="타원 405"/>
          <p:cNvSpPr/>
          <p:nvPr/>
        </p:nvSpPr>
        <p:spPr>
          <a:xfrm>
            <a:off x="81439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TextBox 406"/>
          <p:cNvSpPr txBox="1"/>
          <p:nvPr/>
        </p:nvSpPr>
        <p:spPr>
          <a:xfrm>
            <a:off x="8241330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1" name="TextBox 410"/>
          <p:cNvSpPr txBox="1"/>
          <p:nvPr/>
        </p:nvSpPr>
        <p:spPr>
          <a:xfrm>
            <a:off x="6620997" y="523581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12" name="TextBox 411"/>
          <p:cNvSpPr txBox="1"/>
          <p:nvPr/>
        </p:nvSpPr>
        <p:spPr>
          <a:xfrm>
            <a:off x="7214403" y="523463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13" name="TextBox 412"/>
          <p:cNvSpPr txBox="1"/>
          <p:nvPr/>
        </p:nvSpPr>
        <p:spPr>
          <a:xfrm>
            <a:off x="7780654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14" name="TextBox 413"/>
          <p:cNvSpPr txBox="1"/>
          <p:nvPr/>
        </p:nvSpPr>
        <p:spPr>
          <a:xfrm>
            <a:off x="8241330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8" name="직사각형 417"/>
          <p:cNvSpPr/>
          <p:nvPr/>
        </p:nvSpPr>
        <p:spPr>
          <a:xfrm>
            <a:off x="6540955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/>
          <p:cNvSpPr/>
          <p:nvPr/>
        </p:nvSpPr>
        <p:spPr>
          <a:xfrm>
            <a:off x="711958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/>
          <p:cNvSpPr/>
          <p:nvPr/>
        </p:nvSpPr>
        <p:spPr>
          <a:xfrm>
            <a:off x="7681231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/>
          <p:cNvSpPr/>
          <p:nvPr/>
        </p:nvSpPr>
        <p:spPr>
          <a:xfrm>
            <a:off x="814393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2" name="그룹 421"/>
          <p:cNvGrpSpPr/>
          <p:nvPr/>
        </p:nvGrpSpPr>
        <p:grpSpPr>
          <a:xfrm>
            <a:off x="6503095" y="5137018"/>
            <a:ext cx="260199" cy="196854"/>
            <a:chOff x="3321677" y="3398436"/>
            <a:chExt cx="306207" cy="231662"/>
          </a:xfrm>
        </p:grpSpPr>
        <p:cxnSp>
          <p:nvCxnSpPr>
            <p:cNvPr id="423" name="직선 연결선 422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 423"/>
            <p:cNvCxnSpPr/>
            <p:nvPr/>
          </p:nvCxnSpPr>
          <p:spPr>
            <a:xfrm flipV="1">
              <a:off x="3396223" y="3398436"/>
              <a:ext cx="231661" cy="23166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08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71" y="3512788"/>
            <a:ext cx="1223768" cy="9121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4" y="657225"/>
            <a:ext cx="1653688" cy="22879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6378" y="3045767"/>
            <a:ext cx="2134500" cy="46306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“</a:t>
            </a:r>
            <a:r>
              <a:rPr lang="ko-KR" altLang="en-US" sz="1000" dirty="0" smtClean="0">
                <a:solidFill>
                  <a:schemeClr val="bg1"/>
                </a:solidFill>
              </a:rPr>
              <a:t>회사가 좋아요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일도 좋습니다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물론 게임도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좋구요</a:t>
            </a:r>
            <a:r>
              <a:rPr lang="en-US" altLang="ko-KR" sz="1000" dirty="0" smtClean="0">
                <a:solidFill>
                  <a:schemeClr val="bg1"/>
                </a:solidFill>
              </a:rPr>
              <a:t>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377" y="3609414"/>
            <a:ext cx="2134500" cy="98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5050"/>
                </a:solidFill>
              </a:rPr>
              <a:t>Age: 30</a:t>
            </a: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Work: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영업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팀</a:t>
            </a:r>
            <a:r>
              <a:rPr lang="en-US" altLang="ko-KR" sz="900" dirty="0" smtClean="0"/>
              <a:t>/2</a:t>
            </a:r>
            <a:r>
              <a:rPr lang="ko-KR" altLang="en-US" sz="900" dirty="0" err="1" smtClean="0"/>
              <a:t>년차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사원</a:t>
            </a:r>
            <a:endParaRPr lang="en-US" altLang="ko-KR" sz="900" dirty="0" smtClean="0">
              <a:solidFill>
                <a:srgbClr val="FF5050"/>
              </a:solidFill>
            </a:endParaRP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Family: </a:t>
            </a:r>
            <a:r>
              <a:rPr lang="ko-KR" altLang="en-US" sz="900" dirty="0" smtClean="0"/>
              <a:t>가족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父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母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妹</a:t>
            </a:r>
            <a:r>
              <a:rPr lang="en-US" altLang="ko-KR" sz="900" dirty="0" smtClean="0"/>
              <a:t>)</a:t>
            </a: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Location: </a:t>
            </a:r>
            <a:r>
              <a:rPr lang="ko-KR" altLang="en-US" sz="900" dirty="0" smtClean="0"/>
              <a:t>대전</a:t>
            </a:r>
            <a:r>
              <a:rPr lang="en-US" altLang="ko-KR" sz="900" dirty="0" smtClean="0"/>
              <a:t>,</a:t>
            </a:r>
            <a:r>
              <a:rPr lang="ko-KR" altLang="en-US" sz="900" dirty="0" err="1" smtClean="0"/>
              <a:t>학하동</a:t>
            </a:r>
            <a:endParaRPr lang="en-US" altLang="ko-KR" sz="900" dirty="0" smtClean="0"/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Character: </a:t>
            </a:r>
            <a:r>
              <a:rPr lang="ko-KR" altLang="en-US" sz="900" dirty="0" err="1" smtClean="0"/>
              <a:t>예언자형</a:t>
            </a:r>
            <a:r>
              <a:rPr lang="en-US" altLang="ko-KR" sz="900" dirty="0" smtClean="0"/>
              <a:t>(INFJ)</a:t>
            </a:r>
          </a:p>
          <a:p>
            <a:r>
              <a:rPr lang="ko-KR" altLang="en-US" sz="900" dirty="0" smtClean="0">
                <a:solidFill>
                  <a:srgbClr val="FF5050"/>
                </a:solidFill>
              </a:rPr>
              <a:t>사용자 정의 유형</a:t>
            </a:r>
            <a:r>
              <a:rPr lang="en-US" altLang="ko-KR" sz="900" dirty="0" smtClean="0">
                <a:solidFill>
                  <a:srgbClr val="FF5050"/>
                </a:solidFill>
              </a:rPr>
              <a:t>: </a:t>
            </a:r>
            <a:r>
              <a:rPr lang="ko-KR" altLang="en-US" sz="900" dirty="0" smtClean="0"/>
              <a:t>빠른 </a:t>
            </a:r>
            <a:r>
              <a:rPr lang="ko-KR" altLang="en-US" sz="900" dirty="0" err="1" smtClean="0"/>
              <a:t>출＊퇴근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선</a:t>
            </a:r>
            <a:endParaRPr lang="en-US" altLang="ko-KR" sz="900" dirty="0" smtClean="0"/>
          </a:p>
          <a:p>
            <a:r>
              <a:rPr lang="ko-KR" altLang="en-US" sz="900" dirty="0" smtClean="0"/>
              <a:t>호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중</a:t>
            </a:r>
            <a:r>
              <a:rPr lang="en-US" altLang="ko-KR" sz="900" dirty="0" smtClean="0"/>
              <a:t>*</a:t>
            </a:r>
            <a:r>
              <a:rPr lang="ko-KR" altLang="en-US" sz="900" dirty="0" smtClean="0"/>
              <a:t>상급 운전자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2409918" y="1006954"/>
            <a:ext cx="4907431" cy="2888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라이프 스타일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한석율씨는</a:t>
            </a:r>
            <a:r>
              <a:rPr lang="ko-KR" altLang="en-US" sz="1200" dirty="0" smtClean="0">
                <a:solidFill>
                  <a:srgbClr val="FF5050"/>
                </a:solidFill>
              </a:rPr>
              <a:t> 회사일</a:t>
            </a:r>
            <a:r>
              <a:rPr lang="en-US" altLang="ko-KR" sz="1200" dirty="0" smtClean="0">
                <a:solidFill>
                  <a:srgbClr val="FF5050"/>
                </a:solidFill>
              </a:rPr>
              <a:t>,</a:t>
            </a:r>
            <a:r>
              <a:rPr lang="ko-KR" altLang="en-US" sz="1200" dirty="0" smtClean="0">
                <a:solidFill>
                  <a:srgbClr val="FF5050"/>
                </a:solidFill>
              </a:rPr>
              <a:t>특히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현장직을</a:t>
            </a:r>
            <a:r>
              <a:rPr lang="ko-KR" altLang="en-US" sz="1200" dirty="0" smtClean="0">
                <a:solidFill>
                  <a:srgbClr val="FF5050"/>
                </a:solidFill>
              </a:rPr>
              <a:t> 중요시 하는 열정적인 청년이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아직 신입이기 때문에 다른 선배들 보다 </a:t>
            </a:r>
            <a:r>
              <a:rPr lang="en-US" altLang="ko-KR" sz="1200" dirty="0" smtClean="0">
                <a:solidFill>
                  <a:srgbClr val="FF5050"/>
                </a:solidFill>
              </a:rPr>
              <a:t>1</a:t>
            </a:r>
            <a:r>
              <a:rPr lang="ko-KR" altLang="en-US" sz="1200" dirty="0" smtClean="0">
                <a:solidFill>
                  <a:srgbClr val="FF5050"/>
                </a:solidFill>
              </a:rPr>
              <a:t>시간 정도 일찍 출근하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며</a:t>
            </a:r>
            <a:r>
              <a:rPr lang="en-US" altLang="ko-KR" sz="1200" dirty="0" smtClean="0">
                <a:solidFill>
                  <a:srgbClr val="FF5050"/>
                </a:solidFill>
              </a:rPr>
              <a:t>, </a:t>
            </a:r>
            <a:r>
              <a:rPr lang="ko-KR" altLang="en-US" sz="1200" dirty="0" smtClean="0">
                <a:solidFill>
                  <a:srgbClr val="FF5050"/>
                </a:solidFill>
              </a:rPr>
              <a:t>대중교통 보다는 자가용을 이용한 빠른 출</a:t>
            </a:r>
            <a:r>
              <a:rPr lang="en-US" altLang="ko-KR" sz="1200" dirty="0" smtClean="0">
                <a:solidFill>
                  <a:srgbClr val="FF5050"/>
                </a:solidFill>
              </a:rPr>
              <a:t>*</a:t>
            </a:r>
            <a:r>
              <a:rPr lang="ko-KR" altLang="en-US" sz="1200" dirty="0" smtClean="0">
                <a:solidFill>
                  <a:srgbClr val="FF5050"/>
                </a:solidFill>
              </a:rPr>
              <a:t>퇴근을 선호한다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스마트폰에 다양한 네비게이션을 설치해놓고 목적지 혹은 종류에 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따라 골라 쓰기도 한다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영업팀이기</a:t>
            </a:r>
            <a:r>
              <a:rPr lang="ko-KR" altLang="en-US" sz="1200" dirty="0" smtClean="0">
                <a:solidFill>
                  <a:srgbClr val="FF5050"/>
                </a:solidFill>
              </a:rPr>
              <a:t> 때문에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자차</a:t>
            </a:r>
            <a:r>
              <a:rPr lang="ko-KR" altLang="en-US" sz="1200" dirty="0" smtClean="0">
                <a:solidFill>
                  <a:srgbClr val="FF5050"/>
                </a:solidFill>
              </a:rPr>
              <a:t> 이외에도 일정을 자주 이용하는데</a:t>
            </a:r>
            <a:r>
              <a:rPr lang="en-US" altLang="ko-KR" sz="1200" dirty="0" smtClean="0">
                <a:solidFill>
                  <a:srgbClr val="FF5050"/>
                </a:solidFill>
              </a:rPr>
              <a:t>, </a:t>
            </a:r>
            <a:r>
              <a:rPr lang="ko-KR" altLang="en-US" sz="1200" dirty="0" smtClean="0">
                <a:solidFill>
                  <a:srgbClr val="FF5050"/>
                </a:solidFill>
              </a:rPr>
              <a:t>이와 별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도로 네비게이션과 휴대폰의 캘린더에 장소와 일정을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입력해야하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는 불편함을 가지고 있으며</a:t>
            </a:r>
            <a:r>
              <a:rPr lang="en-US" altLang="ko-KR" sz="1200" dirty="0" smtClean="0">
                <a:solidFill>
                  <a:srgbClr val="FF5050"/>
                </a:solidFill>
              </a:rPr>
              <a:t>. </a:t>
            </a:r>
            <a:r>
              <a:rPr lang="ko-KR" altLang="en-US" sz="1200" dirty="0" smtClean="0">
                <a:solidFill>
                  <a:srgbClr val="FF5050"/>
                </a:solidFill>
              </a:rPr>
              <a:t>협력업체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미팅장소</a:t>
            </a:r>
            <a:r>
              <a:rPr lang="ko-KR" altLang="en-US" sz="1200" dirty="0" smtClean="0">
                <a:solidFill>
                  <a:srgbClr val="FF5050"/>
                </a:solidFill>
              </a:rPr>
              <a:t> 주변의 주차장을 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찾는데 상당한 애를 먹고 있다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09918" y="4099330"/>
            <a:ext cx="5800816" cy="2640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116377" y="4695826"/>
            <a:ext cx="2023718" cy="1729520"/>
            <a:chOff x="116377" y="4695825"/>
            <a:chExt cx="2119746" cy="1824197"/>
          </a:xfrm>
        </p:grpSpPr>
        <p:sp>
          <p:nvSpPr>
            <p:cNvPr id="7" name="TextBox 6"/>
            <p:cNvSpPr txBox="1"/>
            <p:nvPr/>
          </p:nvSpPr>
          <p:spPr>
            <a:xfrm>
              <a:off x="116378" y="4695825"/>
              <a:ext cx="1816332" cy="285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5050"/>
                  </a:solidFill>
                </a:rPr>
                <a:t>성격</a:t>
              </a:r>
              <a:endParaRPr lang="en-US" altLang="ko-KR" sz="1400" dirty="0" smtClean="0">
                <a:solidFill>
                  <a:srgbClr val="FF505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377" y="5366184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분석적</a:t>
              </a:r>
              <a:endParaRPr lang="en-US" altLang="ko-KR" sz="1100" dirty="0" smtClean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377" y="5609069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377" y="5750797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보수적</a:t>
              </a:r>
              <a:endParaRPr lang="en-US" altLang="ko-KR" sz="1100" dirty="0" smtClean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6377" y="5993682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6377" y="6135409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수동적</a:t>
              </a:r>
              <a:endParaRPr lang="en-US" altLang="ko-KR" sz="1100" dirty="0" smtClean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6377" y="6378294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16377" y="4981572"/>
              <a:ext cx="2119746" cy="384612"/>
              <a:chOff x="116377" y="4840613"/>
              <a:chExt cx="2119746" cy="41426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16378" y="4840613"/>
                <a:ext cx="18163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내향적</a:t>
                </a:r>
                <a:endParaRPr lang="en-US" altLang="ko-KR" sz="1100" dirty="0" smtClean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6377" y="5102223"/>
                <a:ext cx="2119746" cy="1526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flipH="1" flipV="1">
                <a:off x="835937" y="5102223"/>
                <a:ext cx="157434" cy="152654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71498" y="4981572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외향적</a:t>
              </a:r>
              <a:endParaRPr lang="en-US" altLang="ko-KR" sz="11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1498" y="5366184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창의적</a:t>
              </a:r>
              <a:endParaRPr lang="en-US" altLang="ko-KR" sz="1100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1498" y="5750797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진보적</a:t>
              </a:r>
              <a:endParaRPr lang="en-US" altLang="ko-KR" sz="1100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498" y="6135409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활동적</a:t>
              </a:r>
              <a:endParaRPr lang="en-US" altLang="ko-KR" sz="1100" dirty="0" smtClean="0"/>
            </a:p>
          </p:txBody>
        </p:sp>
        <p:sp>
          <p:nvSpPr>
            <p:cNvPr id="28" name="직사각형 27"/>
            <p:cNvSpPr/>
            <p:nvPr/>
          </p:nvSpPr>
          <p:spPr>
            <a:xfrm flipH="1" flipV="1">
              <a:off x="1403810" y="5598198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 flipH="1" flipV="1">
              <a:off x="1542539" y="5993682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 flipH="1" flipV="1">
              <a:off x="571498" y="6378294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403639" y="4102019"/>
            <a:ext cx="4913710" cy="2485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목표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endParaRPr lang="en-US" altLang="ko-KR" sz="1100" dirty="0">
              <a:solidFill>
                <a:srgbClr val="FF5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최대한 빠른 출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퇴근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사내 그룹웨어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개인 캘린더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네비게이션 간의 연동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외근시</a:t>
            </a:r>
            <a:r>
              <a:rPr lang="ko-KR" altLang="en-US" sz="1100" dirty="0" smtClean="0"/>
              <a:t> 최적화 된 길 안내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웨어러블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워치</a:t>
            </a:r>
            <a:r>
              <a:rPr lang="ko-KR" altLang="en-US" sz="1100" dirty="0" smtClean="0"/>
              <a:t> 활용도 높이기</a:t>
            </a:r>
            <a:endParaRPr lang="en-US" altLang="ko-KR" sz="1100" dirty="0" smtClean="0"/>
          </a:p>
          <a:p>
            <a:endParaRPr lang="en-US" altLang="ko-KR" sz="1100" dirty="0" smtClean="0">
              <a:solidFill>
                <a:srgbClr val="FF5050"/>
              </a:solidFill>
            </a:endParaRPr>
          </a:p>
          <a:p>
            <a:r>
              <a:rPr lang="ko-KR" altLang="en-US" dirty="0" smtClean="0">
                <a:solidFill>
                  <a:srgbClr val="FF5050"/>
                </a:solidFill>
              </a:rPr>
              <a:t>불만사항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잦은 외근 미팅과 </a:t>
            </a:r>
            <a:r>
              <a:rPr lang="ko-KR" altLang="en-US" sz="1100" dirty="0" err="1" smtClean="0"/>
              <a:t>고객사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방문시</a:t>
            </a:r>
            <a:r>
              <a:rPr lang="ko-KR" altLang="en-US" sz="1100" dirty="0" smtClean="0"/>
              <a:t> 교통체증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초행길로 인한 </a:t>
            </a:r>
            <a:r>
              <a:rPr lang="ko-KR" altLang="en-US" sz="1100" dirty="0" err="1" smtClean="0"/>
              <a:t>스트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레스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근처 주차문제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웨어러블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워치의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활용성</a:t>
            </a:r>
            <a:r>
              <a:rPr lang="ko-KR" altLang="en-US" sz="1100" dirty="0" smtClean="0"/>
              <a:t> 부재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그룹웨어</a:t>
            </a:r>
            <a:r>
              <a:rPr lang="en-US" altLang="ko-KR" sz="1100" dirty="0" smtClean="0"/>
              <a:t>*</a:t>
            </a:r>
            <a:r>
              <a:rPr lang="ko-KR" altLang="en-US" sz="1100" dirty="0" err="1" smtClean="0"/>
              <a:t>개인캘린더</a:t>
            </a:r>
            <a:r>
              <a:rPr lang="en-US" altLang="ko-KR" sz="1100" dirty="0" smtClean="0"/>
              <a:t>*</a:t>
            </a:r>
            <a:r>
              <a:rPr lang="ko-KR" altLang="en-US" sz="1100" dirty="0" smtClean="0"/>
              <a:t>네비게이션과의 연동 </a:t>
            </a:r>
            <a:r>
              <a:rPr lang="ko-KR" altLang="en-US" sz="1100" dirty="0" err="1" smtClean="0"/>
              <a:t>미지원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중</a:t>
            </a:r>
            <a:r>
              <a:rPr lang="en-US" altLang="ko-KR" sz="1100" dirty="0" smtClean="0"/>
              <a:t>*</a:t>
            </a:r>
            <a:r>
              <a:rPr lang="ko-KR" altLang="en-US" sz="1100" dirty="0" err="1" smtClean="0"/>
              <a:t>상급운전자</a:t>
            </a:r>
            <a:r>
              <a:rPr lang="ko-KR" altLang="en-US" sz="1100" dirty="0" smtClean="0"/>
              <a:t> 기준으로 네비게이션의 </a:t>
            </a:r>
            <a:r>
              <a:rPr lang="ko-KR" altLang="en-US" sz="1100" dirty="0" err="1" smtClean="0"/>
              <a:t>필요없는</a:t>
            </a:r>
            <a:r>
              <a:rPr lang="ko-KR" altLang="en-US" sz="1100" dirty="0" smtClean="0"/>
              <a:t> 안내가 많음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en-US" altLang="ko-KR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7731455" y="664058"/>
            <a:ext cx="1828974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성격</a:t>
            </a:r>
            <a:endParaRPr lang="en-US" altLang="ko-KR" dirty="0" smtClean="0">
              <a:solidFill>
                <a:srgbClr val="FF5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16796" y="100695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Incentive(</a:t>
            </a:r>
            <a:r>
              <a:rPr lang="ko-KR" altLang="en-US" sz="1100" dirty="0" smtClean="0"/>
              <a:t>자극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16795" y="1382127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Fear(</a:t>
            </a:r>
            <a:r>
              <a:rPr lang="ko-KR" altLang="en-US" sz="1100" dirty="0" smtClean="0"/>
              <a:t>무서움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16796" y="1757780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Achievement(</a:t>
            </a:r>
            <a:r>
              <a:rPr lang="ko-KR" altLang="en-US" sz="1100" dirty="0" smtClean="0"/>
              <a:t>성취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16796" y="2151382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Growth(</a:t>
            </a:r>
            <a:r>
              <a:rPr lang="ko-KR" altLang="en-US" sz="1100" dirty="0" smtClean="0"/>
              <a:t>성장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16796" y="2526263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Power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16796" y="2904324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Social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7716791" y="1249839"/>
            <a:ext cx="4351384" cy="2039097"/>
            <a:chOff x="7716791" y="1249839"/>
            <a:chExt cx="4351384" cy="2039097"/>
          </a:xfrm>
        </p:grpSpPr>
        <p:sp>
          <p:nvSpPr>
            <p:cNvPr id="38" name="직사각형 37"/>
            <p:cNvSpPr/>
            <p:nvPr/>
          </p:nvSpPr>
          <p:spPr>
            <a:xfrm>
              <a:off x="7716795" y="1249839"/>
              <a:ext cx="4351380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flipH="1" flipV="1">
              <a:off x="7716793" y="1249839"/>
              <a:ext cx="260522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716793" y="1625012"/>
              <a:ext cx="4351381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flipH="1" flipV="1">
              <a:off x="7716792" y="1625012"/>
              <a:ext cx="192657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716794" y="2000665"/>
              <a:ext cx="4351379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flipH="1" flipV="1">
              <a:off x="7716791" y="2000665"/>
              <a:ext cx="2385128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716795" y="2394267"/>
              <a:ext cx="4351378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 flipH="1" flipV="1">
              <a:off x="7716791" y="2394267"/>
              <a:ext cx="331689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716795" y="2769148"/>
              <a:ext cx="4351378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 flipH="1" flipV="1">
              <a:off x="7716791" y="2769148"/>
              <a:ext cx="2781315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716795" y="3147209"/>
              <a:ext cx="4351378" cy="1417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flipH="1" flipV="1">
              <a:off x="7716791" y="3147209"/>
              <a:ext cx="1828978" cy="14172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731455" y="3337408"/>
            <a:ext cx="1828974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5050"/>
                </a:solidFill>
              </a:rPr>
              <a:t>Brands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731454" y="5796041"/>
            <a:ext cx="3386916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5050"/>
                </a:solidFill>
              </a:rPr>
              <a:t>Preferred Channels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16796" y="606454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Traditional Ads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7716790" y="6307430"/>
            <a:ext cx="4351383" cy="141728"/>
            <a:chOff x="7664255" y="2864830"/>
            <a:chExt cx="4321305" cy="152654"/>
          </a:xfrm>
        </p:grpSpPr>
        <p:sp>
          <p:nvSpPr>
            <p:cNvPr id="75" name="직사각형 74"/>
            <p:cNvSpPr/>
            <p:nvPr/>
          </p:nvSpPr>
          <p:spPr>
            <a:xfrm>
              <a:off x="7664260" y="2864830"/>
              <a:ext cx="4321300" cy="152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flipH="1" flipV="1">
              <a:off x="7664255" y="2864830"/>
              <a:ext cx="774489" cy="127005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716796" y="642534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Online &amp; Social Media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7716791" y="6668229"/>
            <a:ext cx="4351382" cy="141728"/>
            <a:chOff x="7664256" y="2864830"/>
            <a:chExt cx="4321304" cy="152654"/>
          </a:xfrm>
        </p:grpSpPr>
        <p:sp>
          <p:nvSpPr>
            <p:cNvPr id="80" name="직사각형 79"/>
            <p:cNvSpPr/>
            <p:nvPr/>
          </p:nvSpPr>
          <p:spPr>
            <a:xfrm>
              <a:off x="7664260" y="2864830"/>
              <a:ext cx="4321300" cy="152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flipH="1" flipV="1">
              <a:off x="7664256" y="2864830"/>
              <a:ext cx="3021578" cy="152654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2429806" y="657225"/>
            <a:ext cx="101824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조급함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533775" y="657225"/>
            <a:ext cx="1058206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즉흥적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677706" y="657225"/>
            <a:ext cx="101824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적극적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781674" y="657225"/>
            <a:ext cx="132397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빠른 길 선호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0" y="-27702"/>
            <a:ext cx="12192000" cy="46306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이승빈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페르소나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454" y="3674820"/>
            <a:ext cx="2243080" cy="2217518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134" y="5170774"/>
            <a:ext cx="1975972" cy="652523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534" y="4439612"/>
            <a:ext cx="1969816" cy="679587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06" y="5026613"/>
            <a:ext cx="931664" cy="9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3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4008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안지윤</a:t>
            </a:r>
            <a:r>
              <a:rPr lang="en-US" altLang="ko-KR" dirty="0" smtClean="0">
                <a:solidFill>
                  <a:srgbClr val="99FFCC"/>
                </a:solidFill>
              </a:rPr>
              <a:t>(</a:t>
            </a:r>
            <a:r>
              <a:rPr lang="ko-KR" altLang="en-US" dirty="0" smtClean="0">
                <a:solidFill>
                  <a:srgbClr val="99FFCC"/>
                </a:solidFill>
              </a:rPr>
              <a:t>페르소나</a:t>
            </a:r>
            <a:r>
              <a:rPr lang="en-US" altLang="ko-KR" smtClean="0">
                <a:solidFill>
                  <a:srgbClr val="99FFCC"/>
                </a:solidFill>
              </a:rPr>
              <a:t>)</a:t>
            </a:r>
            <a:endParaRPr lang="ko-KR" altLang="en-US" dirty="0">
              <a:solidFill>
                <a:srgbClr val="99FFC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5" t="1009" r="24740" b="1009"/>
          <a:stretch/>
        </p:blipFill>
        <p:spPr>
          <a:xfrm>
            <a:off x="186917" y="808623"/>
            <a:ext cx="2053580" cy="21388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7549" y="3044757"/>
            <a:ext cx="2247089" cy="4766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99FFCC"/>
                </a:solidFill>
              </a:rPr>
              <a:t>“I like coffee and my life”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549" y="3618691"/>
            <a:ext cx="2247089" cy="1274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99FFCC"/>
                </a:solidFill>
              </a:rPr>
              <a:t>Age: 28</a:t>
            </a: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Work:</a:t>
            </a:r>
            <a:r>
              <a:rPr lang="en-US" altLang="ko-KR" sz="1000" dirty="0" smtClean="0">
                <a:solidFill>
                  <a:srgbClr val="FFCCFF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개발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팀 </a:t>
            </a:r>
            <a:r>
              <a:rPr lang="en-US" altLang="ko-KR" sz="1000" dirty="0" smtClean="0">
                <a:solidFill>
                  <a:schemeClr val="tx1"/>
                </a:solidFill>
              </a:rPr>
              <a:t>/ 3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년차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신입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Family: </a:t>
            </a:r>
            <a:r>
              <a:rPr lang="ko-KR" altLang="en-US" sz="1000" dirty="0" smtClean="0">
                <a:solidFill>
                  <a:schemeClr val="tx1"/>
                </a:solidFill>
              </a:rPr>
              <a:t>독신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Location: </a:t>
            </a:r>
            <a:r>
              <a:rPr lang="ko-KR" altLang="en-US" sz="1000" dirty="0" smtClean="0">
                <a:solidFill>
                  <a:schemeClr val="tx1"/>
                </a:solidFill>
              </a:rPr>
              <a:t>서울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용산구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Character: </a:t>
            </a:r>
            <a:r>
              <a:rPr lang="ko-KR" altLang="en-US" sz="1000" dirty="0" smtClean="0">
                <a:solidFill>
                  <a:schemeClr val="tx1"/>
                </a:solidFill>
              </a:rPr>
              <a:t>현실주의자</a:t>
            </a:r>
            <a:r>
              <a:rPr lang="en-US" altLang="ko-KR" sz="1000" dirty="0" smtClean="0">
                <a:solidFill>
                  <a:schemeClr val="tx1"/>
                </a:solidFill>
              </a:rPr>
              <a:t>(ISTJ)</a:t>
            </a: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사용자 정의 유형</a:t>
            </a:r>
            <a:r>
              <a:rPr lang="en-US" altLang="ko-KR" sz="1000" dirty="0" smtClean="0">
                <a:solidFill>
                  <a:srgbClr val="99FFCC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계획적인 출</a:t>
            </a:r>
            <a:r>
              <a:rPr lang="en-US" altLang="ko-KR" sz="1000" dirty="0" smtClean="0">
                <a:solidFill>
                  <a:schemeClr val="tx1"/>
                </a:solidFill>
              </a:rPr>
              <a:t>*</a:t>
            </a:r>
            <a:r>
              <a:rPr lang="ko-KR" altLang="en-US" sz="1000" dirty="0" smtClean="0">
                <a:solidFill>
                  <a:schemeClr val="tx1"/>
                </a:solidFill>
              </a:rPr>
              <a:t>퇴근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선호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초보운전자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21021" y="808623"/>
            <a:ext cx="1001949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99FFCC"/>
                </a:solidFill>
              </a:rPr>
              <a:t>신선한 원두</a:t>
            </a: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02519" y="808623"/>
            <a:ext cx="1126681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달콤한 </a:t>
            </a:r>
            <a:r>
              <a:rPr lang="ko-KR" altLang="en-US" sz="1100" dirty="0" err="1" smtClean="0">
                <a:solidFill>
                  <a:srgbClr val="99FFCC"/>
                </a:solidFill>
              </a:rPr>
              <a:t>카라멜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08749" y="808623"/>
            <a:ext cx="1001949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시원한 음료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21021" y="1178274"/>
            <a:ext cx="2461098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달콤한 디저트와 함께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99425" y="1547925"/>
            <a:ext cx="5286984" cy="2442961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라이프 스타일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endParaRPr lang="en-US" altLang="ko-KR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안지윤 씨는 </a:t>
            </a:r>
            <a:r>
              <a:rPr lang="en-US" altLang="ko-KR" sz="1000" dirty="0" smtClean="0">
                <a:solidFill>
                  <a:srgbClr val="99FFCC"/>
                </a:solidFill>
              </a:rPr>
              <a:t>3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년차</a:t>
            </a:r>
            <a:r>
              <a:rPr lang="ko-KR" altLang="en-US" sz="1000" dirty="0" smtClean="0">
                <a:solidFill>
                  <a:srgbClr val="99FFCC"/>
                </a:solidFill>
              </a:rPr>
              <a:t> 신입으로 회사에서 적응하는 중인 인재에 속한다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외근 나갈 일이 많고 사수와 함께 다니며 업무를 배우는 일상이다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r>
              <a:rPr lang="ko-KR" altLang="en-US" sz="1000" dirty="0" smtClean="0">
                <a:solidFill>
                  <a:srgbClr val="99FFCC"/>
                </a:solidFill>
              </a:rPr>
              <a:t>운전면허는 있지만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초보운전자이기 때문에 운전에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능숙하지는</a:t>
            </a:r>
            <a:r>
              <a:rPr lang="ko-KR" altLang="en-US" sz="1000" dirty="0" smtClean="0">
                <a:solidFill>
                  <a:srgbClr val="99FFCC"/>
                </a:solidFill>
              </a:rPr>
              <a:t> 않다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외근 나갈 일이 많아 날씨가 더우면 많이 커피를 마시는 편이다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근처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자주가는</a:t>
            </a:r>
            <a:r>
              <a:rPr lang="ko-KR" altLang="en-US" sz="1000" dirty="0" smtClean="0">
                <a:solidFill>
                  <a:srgbClr val="99FFCC"/>
                </a:solidFill>
              </a:rPr>
              <a:t> 카페 브랜드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어플을</a:t>
            </a:r>
            <a:r>
              <a:rPr lang="ko-KR" altLang="en-US" sz="1000" dirty="0" smtClean="0">
                <a:solidFill>
                  <a:srgbClr val="99FFCC"/>
                </a:solidFill>
              </a:rPr>
              <a:t> 설치하여 커피를 시간에 맞춰 주문하거나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멤버쉽을</a:t>
            </a:r>
            <a:r>
              <a:rPr lang="ko-KR" altLang="en-US" sz="1000" dirty="0" smtClean="0">
                <a:solidFill>
                  <a:srgbClr val="99FFCC"/>
                </a:solidFill>
              </a:rPr>
              <a:t> 등록하여 할인혜택을 누린다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커피를 자주 마시고 앉아 있는 상황이 많아 최근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애플워치를</a:t>
            </a:r>
            <a:r>
              <a:rPr lang="ko-KR" altLang="en-US" sz="1000" dirty="0" smtClean="0">
                <a:solidFill>
                  <a:srgbClr val="99FFCC"/>
                </a:solidFill>
              </a:rPr>
              <a:t> 구매하면서</a:t>
            </a:r>
            <a:r>
              <a:rPr lang="en-US" altLang="ko-KR" sz="1000" dirty="0" smtClean="0">
                <a:solidFill>
                  <a:srgbClr val="99FFCC"/>
                </a:solidFill>
              </a:rPr>
              <a:t>,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애플워치에</a:t>
            </a:r>
            <a:r>
              <a:rPr lang="ko-KR" altLang="en-US" sz="1000" dirty="0" smtClean="0">
                <a:solidFill>
                  <a:srgbClr val="99FFCC"/>
                </a:solidFill>
              </a:rPr>
              <a:t> 있는 헬스케어기능으로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틈틈히</a:t>
            </a:r>
            <a:r>
              <a:rPr lang="ko-KR" altLang="en-US" sz="1000" dirty="0" smtClean="0">
                <a:solidFill>
                  <a:srgbClr val="99FFCC"/>
                </a:solidFill>
              </a:rPr>
              <a:t> 건강상태를 체크하는 편이다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99425" y="4060207"/>
            <a:ext cx="5286984" cy="2671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목표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pPr algn="ctr"/>
            <a:endParaRPr lang="en-US" altLang="ko-KR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운전 실력 향상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rgbClr val="99FFCC"/>
                </a:solidFill>
              </a:rPr>
              <a:t>애플워치</a:t>
            </a:r>
            <a:r>
              <a:rPr lang="ko-KR" altLang="en-US" sz="1000" dirty="0" smtClean="0">
                <a:solidFill>
                  <a:srgbClr val="99FFCC"/>
                </a:solidFill>
              </a:rPr>
              <a:t> 운동시간 늘리기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업무에 가능한 빨리 적응하기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운전해서 여행가기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dirty="0" smtClean="0">
                <a:solidFill>
                  <a:srgbClr val="99FFCC"/>
                </a:solidFill>
              </a:rPr>
              <a:t>불만사항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카페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어플의</a:t>
            </a:r>
            <a:r>
              <a:rPr lang="ko-KR" altLang="en-US" sz="1000" dirty="0" smtClean="0">
                <a:solidFill>
                  <a:srgbClr val="99FFCC"/>
                </a:solidFill>
              </a:rPr>
              <a:t> 혜택과 서비스가 브랜드 지점마다 다름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rgbClr val="99FFCC"/>
                </a:solidFill>
              </a:rPr>
              <a:t>어플로</a:t>
            </a:r>
            <a:r>
              <a:rPr lang="ko-KR" altLang="en-US" sz="1000" dirty="0" smtClean="0">
                <a:solidFill>
                  <a:srgbClr val="99FFCC"/>
                </a:solidFill>
              </a:rPr>
              <a:t>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결제시</a:t>
            </a:r>
            <a:r>
              <a:rPr lang="ko-KR" altLang="en-US" sz="1000" dirty="0" smtClean="0">
                <a:solidFill>
                  <a:srgbClr val="99FFCC"/>
                </a:solidFill>
              </a:rPr>
              <a:t> 때때로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결제오류가</a:t>
            </a:r>
            <a:r>
              <a:rPr lang="ko-KR" altLang="en-US" sz="1000" dirty="0" smtClean="0">
                <a:solidFill>
                  <a:srgbClr val="99FFCC"/>
                </a:solidFill>
              </a:rPr>
              <a:t> 뜨는 경우가 있음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endParaRPr lang="en-US" altLang="ko-KR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endParaRPr lang="en-US" altLang="ko-KR" sz="16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4789107"/>
            <a:ext cx="779318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99FFCC"/>
                </a:solidFill>
              </a:rPr>
              <a:t>성격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106" y="5329506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6275" y="5018707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내향적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17997" y="5018707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99FFCC"/>
                </a:solidFill>
              </a:rPr>
              <a:t>외</a:t>
            </a:r>
            <a:r>
              <a:rPr lang="ko-KR" altLang="en-US" sz="900" dirty="0" smtClean="0">
                <a:solidFill>
                  <a:srgbClr val="99FFCC"/>
                </a:solidFill>
              </a:rPr>
              <a:t>향적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77421" y="5329505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0106" y="5666966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6275" y="535616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분석적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17997" y="535616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창의적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8989" y="5666965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0106" y="5993555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6275" y="568275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보수적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17997" y="568275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진보적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57932" y="5993554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0106" y="6346204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6275" y="6035405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수동적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17997" y="6035405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활동적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34303" y="6346204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065958" y="811112"/>
            <a:ext cx="1041929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99FFCC"/>
                </a:solidFill>
              </a:rPr>
              <a:t>동기부여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69963" y="1040712"/>
            <a:ext cx="937923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Incentive(</a:t>
            </a:r>
            <a:r>
              <a:rPr lang="ko-KR" altLang="en-US" sz="900" dirty="0" smtClean="0">
                <a:solidFill>
                  <a:srgbClr val="99FFCC"/>
                </a:solidFill>
              </a:rPr>
              <a:t>자극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8249721" y="1351511"/>
            <a:ext cx="3617382" cy="123050"/>
            <a:chOff x="8249721" y="1351511"/>
            <a:chExt cx="2047110" cy="123050"/>
          </a:xfrm>
        </p:grpSpPr>
        <p:sp>
          <p:nvSpPr>
            <p:cNvPr id="43" name="직사각형 42"/>
            <p:cNvSpPr/>
            <p:nvPr/>
          </p:nvSpPr>
          <p:spPr>
            <a:xfrm>
              <a:off x="8249721" y="1351511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249722" y="1351511"/>
              <a:ext cx="1252366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8169964" y="1378171"/>
            <a:ext cx="87545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Fear(</a:t>
            </a:r>
            <a:r>
              <a:rPr lang="ko-KR" altLang="en-US" sz="900" dirty="0" smtClean="0">
                <a:solidFill>
                  <a:srgbClr val="99FFCC"/>
                </a:solidFill>
              </a:rPr>
              <a:t>무서움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8249721" y="1688970"/>
            <a:ext cx="3617382" cy="123051"/>
            <a:chOff x="8249721" y="1688970"/>
            <a:chExt cx="2047110" cy="123051"/>
          </a:xfrm>
        </p:grpSpPr>
        <p:sp>
          <p:nvSpPr>
            <p:cNvPr id="47" name="직사각형 46"/>
            <p:cNvSpPr/>
            <p:nvPr/>
          </p:nvSpPr>
          <p:spPr>
            <a:xfrm>
              <a:off x="8249721" y="1688971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249722" y="1688970"/>
              <a:ext cx="195616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8169964" y="1704761"/>
            <a:ext cx="1184964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Achievement(</a:t>
            </a:r>
            <a:r>
              <a:rPr lang="ko-KR" altLang="en-US" sz="900" dirty="0" smtClean="0">
                <a:solidFill>
                  <a:srgbClr val="99FFCC"/>
                </a:solidFill>
              </a:rPr>
              <a:t>성취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8249721" y="2015559"/>
            <a:ext cx="3617382" cy="123051"/>
            <a:chOff x="8249721" y="2015559"/>
            <a:chExt cx="2047110" cy="123051"/>
          </a:xfrm>
        </p:grpSpPr>
        <p:sp>
          <p:nvSpPr>
            <p:cNvPr id="51" name="직사각형 50"/>
            <p:cNvSpPr/>
            <p:nvPr/>
          </p:nvSpPr>
          <p:spPr>
            <a:xfrm>
              <a:off x="8249721" y="2015560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249721" y="2015559"/>
              <a:ext cx="1856579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8169964" y="2057410"/>
            <a:ext cx="1565342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Growth(</a:t>
            </a:r>
            <a:r>
              <a:rPr lang="ko-KR" altLang="en-US" sz="900" dirty="0" smtClean="0">
                <a:solidFill>
                  <a:srgbClr val="99FFCC"/>
                </a:solidFill>
              </a:rPr>
              <a:t>성장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8249722" y="2368209"/>
            <a:ext cx="3617382" cy="126865"/>
            <a:chOff x="8308606" y="2368209"/>
            <a:chExt cx="3558497" cy="126865"/>
          </a:xfrm>
        </p:grpSpPr>
        <p:sp>
          <p:nvSpPr>
            <p:cNvPr id="55" name="직사각형 54"/>
            <p:cNvSpPr/>
            <p:nvPr/>
          </p:nvSpPr>
          <p:spPr>
            <a:xfrm>
              <a:off x="8308606" y="2368209"/>
              <a:ext cx="3558497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308606" y="2372024"/>
              <a:ext cx="2176993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8169964" y="2450796"/>
            <a:ext cx="90050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Power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8249721" y="2761595"/>
            <a:ext cx="3617382" cy="126865"/>
            <a:chOff x="8249721" y="2761595"/>
            <a:chExt cx="2047110" cy="126865"/>
          </a:xfrm>
        </p:grpSpPr>
        <p:sp>
          <p:nvSpPr>
            <p:cNvPr id="61" name="직사각형 60"/>
            <p:cNvSpPr/>
            <p:nvPr/>
          </p:nvSpPr>
          <p:spPr>
            <a:xfrm>
              <a:off x="8249721" y="2761595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8249721" y="2765410"/>
              <a:ext cx="858165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8169964" y="2801399"/>
            <a:ext cx="3697139" cy="422271"/>
            <a:chOff x="8169964" y="2801399"/>
            <a:chExt cx="3697139" cy="422271"/>
          </a:xfrm>
        </p:grpSpPr>
        <p:sp>
          <p:nvSpPr>
            <p:cNvPr id="66" name="직사각형 65"/>
            <p:cNvSpPr/>
            <p:nvPr/>
          </p:nvSpPr>
          <p:spPr>
            <a:xfrm>
              <a:off x="8169964" y="2801399"/>
              <a:ext cx="900500" cy="39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rgbClr val="99FFCC"/>
                  </a:solidFill>
                </a:rPr>
                <a:t>Social</a:t>
              </a:r>
              <a:endParaRPr lang="ko-KR" altLang="en-US" sz="900" dirty="0">
                <a:solidFill>
                  <a:srgbClr val="99FFCC"/>
                </a:solidFill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8239327" y="3108383"/>
              <a:ext cx="3627776" cy="115287"/>
              <a:chOff x="8239327" y="3108383"/>
              <a:chExt cx="2057504" cy="11528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8249721" y="3108383"/>
                <a:ext cx="2047110" cy="11528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8239327" y="3108383"/>
                <a:ext cx="1700776" cy="111471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4" name="직사각형 73"/>
          <p:cNvSpPr/>
          <p:nvPr/>
        </p:nvSpPr>
        <p:spPr>
          <a:xfrm>
            <a:off x="8065958" y="3370224"/>
            <a:ext cx="1041929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99FFCC"/>
                </a:solidFill>
              </a:rPr>
              <a:t>Brands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8445337" y="3707683"/>
            <a:ext cx="3171572" cy="1598366"/>
            <a:chOff x="8065958" y="3990886"/>
            <a:chExt cx="3550951" cy="1789560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187" y="4034273"/>
              <a:ext cx="893699" cy="666104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7886" y="3990886"/>
              <a:ext cx="1034624" cy="900122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2510" y="4027194"/>
              <a:ext cx="1474399" cy="827506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5958" y="5098795"/>
              <a:ext cx="1288970" cy="676709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7191" y="5127295"/>
              <a:ext cx="1076014" cy="62077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1854" y="5023649"/>
              <a:ext cx="1228568" cy="756797"/>
            </a:xfrm>
            <a:prstGeom prst="rect">
              <a:avLst/>
            </a:prstGeom>
          </p:spPr>
        </p:pic>
      </p:grpSp>
      <p:sp>
        <p:nvSpPr>
          <p:cNvPr id="86" name="직사각형 85"/>
          <p:cNvSpPr/>
          <p:nvPr/>
        </p:nvSpPr>
        <p:spPr>
          <a:xfrm>
            <a:off x="8065958" y="5258888"/>
            <a:ext cx="2704541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99FFCC"/>
                </a:solidFill>
              </a:rPr>
              <a:t>Preferred Channels 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8169963" y="5741610"/>
            <a:ext cx="3697140" cy="422271"/>
            <a:chOff x="8169963" y="2801399"/>
            <a:chExt cx="3697140" cy="422271"/>
          </a:xfrm>
        </p:grpSpPr>
        <p:sp>
          <p:nvSpPr>
            <p:cNvPr id="89" name="직사각형 88"/>
            <p:cNvSpPr/>
            <p:nvPr/>
          </p:nvSpPr>
          <p:spPr>
            <a:xfrm>
              <a:off x="8169963" y="2801399"/>
              <a:ext cx="1513755" cy="39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rgbClr val="99FFCC"/>
                  </a:solidFill>
                </a:rPr>
                <a:t>Online &amp; Social Media</a:t>
              </a:r>
              <a:endParaRPr lang="ko-KR" altLang="en-US" sz="900" dirty="0">
                <a:solidFill>
                  <a:srgbClr val="99FFCC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8239327" y="3108383"/>
              <a:ext cx="3627776" cy="115287"/>
              <a:chOff x="8239327" y="3108383"/>
              <a:chExt cx="2057504" cy="11528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8249721" y="3108383"/>
                <a:ext cx="2047110" cy="11528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8239327" y="3108383"/>
                <a:ext cx="1700776" cy="111471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직사각형 93"/>
          <p:cNvSpPr/>
          <p:nvPr/>
        </p:nvSpPr>
        <p:spPr>
          <a:xfrm>
            <a:off x="8169964" y="6052410"/>
            <a:ext cx="90050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Referral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8239327" y="6359394"/>
            <a:ext cx="3627776" cy="115287"/>
            <a:chOff x="8239327" y="3108383"/>
            <a:chExt cx="2057504" cy="115287"/>
          </a:xfrm>
        </p:grpSpPr>
        <p:sp>
          <p:nvSpPr>
            <p:cNvPr id="96" name="직사각형 95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239327" y="3108383"/>
              <a:ext cx="991216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8169963" y="6359514"/>
            <a:ext cx="1596193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Guerrilla Efforts &amp; PR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8239327" y="6666498"/>
            <a:ext cx="3627776" cy="115287"/>
            <a:chOff x="8239327" y="3108383"/>
            <a:chExt cx="2057504" cy="115287"/>
          </a:xfrm>
        </p:grpSpPr>
        <p:sp>
          <p:nvSpPr>
            <p:cNvPr id="101" name="직사각형 100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239327" y="3108383"/>
              <a:ext cx="796423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8169964" y="5435918"/>
            <a:ext cx="1736552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Traditional Ads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8239327" y="5742902"/>
            <a:ext cx="3627776" cy="115287"/>
            <a:chOff x="8239327" y="3108383"/>
            <a:chExt cx="2057504" cy="115287"/>
          </a:xfrm>
        </p:grpSpPr>
        <p:sp>
          <p:nvSpPr>
            <p:cNvPr id="116" name="직사각형 115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8239327" y="3108383"/>
              <a:ext cx="728119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170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6264" y="30279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플로워</a:t>
            </a:r>
            <a:r>
              <a:rPr lang="ko-KR" altLang="en-US" b="1" dirty="0" smtClean="0"/>
              <a:t> 차트</a:t>
            </a:r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530704" y="355663"/>
            <a:ext cx="975150" cy="494164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가입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흐름 차트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다이아몬드 8"/>
          <p:cNvSpPr/>
          <p:nvPr/>
        </p:nvSpPr>
        <p:spPr>
          <a:xfrm>
            <a:off x="5530704" y="1213787"/>
            <a:ext cx="975150" cy="494216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987801" y="1396197"/>
            <a:ext cx="1187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아니요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신규회원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15545" y="1888710"/>
            <a:ext cx="931951" cy="529518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약관보기</a:t>
            </a:r>
            <a:r>
              <a:rPr lang="ko-KR" altLang="en-US" sz="1000" dirty="0" smtClean="0">
                <a:solidFill>
                  <a:schemeClr val="tx1"/>
                </a:solidFill>
              </a:rPr>
              <a:t> 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다이아몬드 12"/>
          <p:cNvSpPr/>
          <p:nvPr/>
        </p:nvSpPr>
        <p:spPr>
          <a:xfrm>
            <a:off x="4115545" y="2791200"/>
            <a:ext cx="931951" cy="494216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530704" y="5935196"/>
            <a:ext cx="975150" cy="494164"/>
          </a:xfrm>
          <a:prstGeom prst="roundRect">
            <a:avLst>
              <a:gd name="adj" fmla="val 41157"/>
            </a:avLst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989060" y="1888710"/>
            <a:ext cx="931951" cy="529518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 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56489" y="1343242"/>
            <a:ext cx="1187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예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기존회원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21" name="다이아몬드 20"/>
          <p:cNvSpPr/>
          <p:nvPr/>
        </p:nvSpPr>
        <p:spPr>
          <a:xfrm>
            <a:off x="6989059" y="2791200"/>
            <a:ext cx="931951" cy="494216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989059" y="5116548"/>
            <a:ext cx="931951" cy="529518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8281110" y="3598010"/>
          <a:ext cx="3583114" cy="2051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39">
                  <a:extLst>
                    <a:ext uri="{9D8B030D-6E8A-4147-A177-3AD203B41FA5}">
                      <a16:colId xmlns:a16="http://schemas.microsoft.com/office/drawing/2014/main" val="967291643"/>
                    </a:ext>
                  </a:extLst>
                </a:gridCol>
                <a:gridCol w="901467">
                  <a:extLst>
                    <a:ext uri="{9D8B030D-6E8A-4147-A177-3AD203B41FA5}">
                      <a16:colId xmlns:a16="http://schemas.microsoft.com/office/drawing/2014/main" val="3625109493"/>
                    </a:ext>
                  </a:extLst>
                </a:gridCol>
                <a:gridCol w="1843908">
                  <a:extLst>
                    <a:ext uri="{9D8B030D-6E8A-4147-A177-3AD203B41FA5}">
                      <a16:colId xmlns:a16="http://schemas.microsoft.com/office/drawing/2014/main" val="1088877843"/>
                    </a:ext>
                  </a:extLst>
                </a:gridCol>
              </a:tblGrid>
              <a:tr h="3413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기호</a:t>
                      </a: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CCFFFF"/>
                        </a:gs>
                        <a:gs pos="0">
                          <a:srgbClr val="FFFF00"/>
                        </a:gs>
                        <a:gs pos="52000">
                          <a:srgbClr val="99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CCFFFF"/>
                        </a:gs>
                        <a:gs pos="0">
                          <a:srgbClr val="FFFF00"/>
                        </a:gs>
                        <a:gs pos="52000">
                          <a:srgbClr val="99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설명 </a:t>
                      </a: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CCFFFF"/>
                        </a:gs>
                        <a:gs pos="0">
                          <a:srgbClr val="FFFF00"/>
                        </a:gs>
                        <a:gs pos="52000">
                          <a:srgbClr val="99CC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02030652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시작과 끝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Flow Chart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시작과 끝을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279287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화살표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각 기호의 연결 관계를 나타냅니다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3598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입출력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모든 종류의 입력과 출력을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03460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프로세스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모든 처리 과정을 표시합니다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기호처리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서열 내용을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107437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판단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조건에 따라 분기되는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Case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를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211555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281110" y="325613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흐름도 범례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25739" y="1337784"/>
            <a:ext cx="782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회원 유무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224209" y="2853642"/>
            <a:ext cx="71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필수 기사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동의 체크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094444" y="3704574"/>
            <a:ext cx="974149" cy="465975"/>
            <a:chOff x="4094444" y="3704574"/>
            <a:chExt cx="974149" cy="465975"/>
          </a:xfrm>
        </p:grpSpPr>
        <p:sp>
          <p:nvSpPr>
            <p:cNvPr id="14" name="평행 사변형 13"/>
            <p:cNvSpPr/>
            <p:nvPr/>
          </p:nvSpPr>
          <p:spPr>
            <a:xfrm>
              <a:off x="4115545" y="3704574"/>
              <a:ext cx="931951" cy="465975"/>
            </a:xfrm>
            <a:prstGeom prst="parallelogram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4444" y="3813630"/>
              <a:ext cx="9741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회원 정보 입력</a:t>
              </a:r>
              <a:endParaRPr lang="en-US" altLang="ko-KR" sz="900" dirty="0" smtClean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115545" y="4465512"/>
            <a:ext cx="950728" cy="494216"/>
            <a:chOff x="4115545" y="4577477"/>
            <a:chExt cx="950728" cy="494216"/>
          </a:xfrm>
        </p:grpSpPr>
        <p:sp>
          <p:nvSpPr>
            <p:cNvPr id="15" name="다이아몬드 14"/>
            <p:cNvSpPr/>
            <p:nvPr/>
          </p:nvSpPr>
          <p:spPr>
            <a:xfrm>
              <a:off x="4115545" y="4577477"/>
              <a:ext cx="931951" cy="494216"/>
            </a:xfrm>
            <a:prstGeom prst="diamond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4319" y="4655362"/>
              <a:ext cx="931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데이터 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유효성 체크</a:t>
              </a:r>
              <a:endParaRPr lang="en-US" altLang="ko-KR" sz="800" dirty="0" smtClean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987794" y="5254692"/>
            <a:ext cx="1187450" cy="529518"/>
            <a:chOff x="3987794" y="5116548"/>
            <a:chExt cx="1187450" cy="52951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115545" y="5116548"/>
              <a:ext cx="931951" cy="529518"/>
            </a:xfrm>
            <a:prstGeom prst="roundRect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87794" y="5198379"/>
              <a:ext cx="1187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회원 가입 성공 및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자동 로그인</a:t>
              </a:r>
              <a:endParaRPr lang="en-US" altLang="ko-KR" sz="900" dirty="0" smtClean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451786" y="6051473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메인 화면 이동</a:t>
            </a:r>
            <a:endParaRPr lang="ko-KR" altLang="en-US" sz="1100"/>
          </a:p>
        </p:txBody>
      </p:sp>
      <p:sp>
        <p:nvSpPr>
          <p:cNvPr id="34" name="TextBox 33"/>
          <p:cNvSpPr txBox="1"/>
          <p:nvPr/>
        </p:nvSpPr>
        <p:spPr>
          <a:xfrm>
            <a:off x="7097723" y="2853642"/>
            <a:ext cx="71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ID/PW</a:t>
            </a:r>
          </a:p>
          <a:p>
            <a:pPr algn="ctr"/>
            <a:r>
              <a:rPr lang="ko-KR" altLang="en-US" sz="900" dirty="0" smtClean="0"/>
              <a:t>체크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861310" y="5250502"/>
            <a:ext cx="1187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로그인 처리</a:t>
            </a:r>
            <a:endParaRPr lang="ko-KR" altLang="en-US" sz="1100" dirty="0"/>
          </a:p>
        </p:txBody>
      </p:sp>
      <p:grpSp>
        <p:nvGrpSpPr>
          <p:cNvPr id="184" name="그룹 183"/>
          <p:cNvGrpSpPr/>
          <p:nvPr/>
        </p:nvGrpSpPr>
        <p:grpSpPr>
          <a:xfrm>
            <a:off x="8940801" y="2108199"/>
            <a:ext cx="1945684" cy="811796"/>
            <a:chOff x="8732585" y="2108199"/>
            <a:chExt cx="1821115" cy="811796"/>
          </a:xfrm>
        </p:grpSpPr>
        <p:sp>
          <p:nvSpPr>
            <p:cNvPr id="23" name="직사각형 22"/>
            <p:cNvSpPr/>
            <p:nvPr/>
          </p:nvSpPr>
          <p:spPr>
            <a:xfrm>
              <a:off x="8743252" y="2108200"/>
              <a:ext cx="1810448" cy="811795"/>
            </a:xfrm>
            <a:prstGeom prst="rect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시스템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알럿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]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왼쪽 대괄호 36"/>
            <p:cNvSpPr/>
            <p:nvPr/>
          </p:nvSpPr>
          <p:spPr>
            <a:xfrm>
              <a:off x="8732585" y="2108200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왼쪽 대괄호 37"/>
            <p:cNvSpPr/>
            <p:nvPr/>
          </p:nvSpPr>
          <p:spPr>
            <a:xfrm rot="10800000">
              <a:off x="10409842" y="2108199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화살표 연결선 39"/>
          <p:cNvCxnSpPr>
            <a:stCxn id="12" idx="2"/>
            <a:endCxn id="13" idx="0"/>
          </p:cNvCxnSpPr>
          <p:nvPr/>
        </p:nvCxnSpPr>
        <p:spPr>
          <a:xfrm>
            <a:off x="4581521" y="2418228"/>
            <a:ext cx="0" cy="3729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0" idx="2"/>
            <a:endCxn id="12" idx="0"/>
          </p:cNvCxnSpPr>
          <p:nvPr/>
        </p:nvCxnSpPr>
        <p:spPr>
          <a:xfrm flipH="1">
            <a:off x="4581521" y="1642418"/>
            <a:ext cx="1" cy="2462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77294" y="4998333"/>
            <a:ext cx="208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예</a:t>
            </a:r>
            <a:endParaRPr lang="ko-KR" altLang="en-US" sz="800" dirty="0"/>
          </a:p>
        </p:txBody>
      </p:sp>
      <p:cxnSp>
        <p:nvCxnSpPr>
          <p:cNvPr id="94" name="직선 연결선 93"/>
          <p:cNvCxnSpPr>
            <a:stCxn id="92" idx="0"/>
          </p:cNvCxnSpPr>
          <p:nvPr/>
        </p:nvCxnSpPr>
        <p:spPr>
          <a:xfrm flipV="1">
            <a:off x="4581518" y="4958366"/>
            <a:ext cx="0" cy="39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4581518" y="5173249"/>
            <a:ext cx="3" cy="81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15" idx="0"/>
            <a:endCxn id="14" idx="4"/>
          </p:cNvCxnSpPr>
          <p:nvPr/>
        </p:nvCxnSpPr>
        <p:spPr>
          <a:xfrm flipV="1">
            <a:off x="4581521" y="4170549"/>
            <a:ext cx="0" cy="2949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그룹 219"/>
          <p:cNvGrpSpPr/>
          <p:nvPr/>
        </p:nvGrpSpPr>
        <p:grpSpPr>
          <a:xfrm>
            <a:off x="4477294" y="3285416"/>
            <a:ext cx="208448" cy="419158"/>
            <a:chOff x="4477294" y="3285416"/>
            <a:chExt cx="208448" cy="419158"/>
          </a:xfrm>
        </p:grpSpPr>
        <p:cxnSp>
          <p:nvCxnSpPr>
            <p:cNvPr id="46" name="직선 화살표 연결선 45"/>
            <p:cNvCxnSpPr>
              <a:stCxn id="49" idx="2"/>
              <a:endCxn id="14" idx="0"/>
            </p:cNvCxnSpPr>
            <p:nvPr/>
          </p:nvCxnSpPr>
          <p:spPr>
            <a:xfrm>
              <a:off x="4581518" y="3582302"/>
              <a:ext cx="3" cy="1222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9" idx="0"/>
              <a:endCxn id="13" idx="2"/>
            </p:cNvCxnSpPr>
            <p:nvPr/>
          </p:nvCxnSpPr>
          <p:spPr>
            <a:xfrm flipV="1">
              <a:off x="4581518" y="3285416"/>
              <a:ext cx="3" cy="814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477294" y="3366858"/>
              <a:ext cx="2084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예</a:t>
              </a:r>
              <a:endParaRPr lang="ko-KR" altLang="en-US" sz="800" dirty="0"/>
            </a:p>
          </p:txBody>
        </p:sp>
      </p:grpSp>
      <p:cxnSp>
        <p:nvCxnSpPr>
          <p:cNvPr id="107" name="직선 연결선 106"/>
          <p:cNvCxnSpPr/>
          <p:nvPr/>
        </p:nvCxnSpPr>
        <p:spPr>
          <a:xfrm flipV="1">
            <a:off x="7996090" y="3038254"/>
            <a:ext cx="385513" cy="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8381604" y="2663496"/>
            <a:ext cx="0" cy="382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endCxn id="19" idx="3"/>
          </p:cNvCxnSpPr>
          <p:nvPr/>
        </p:nvCxnSpPr>
        <p:spPr>
          <a:xfrm flipH="1">
            <a:off x="7921011" y="2153469"/>
            <a:ext cx="4686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899911" y="2448050"/>
            <a:ext cx="974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NO(</a:t>
            </a:r>
            <a:r>
              <a:rPr lang="ko-KR" altLang="en-US" sz="800" dirty="0" smtClean="0"/>
              <a:t>실패 </a:t>
            </a:r>
            <a:r>
              <a:rPr lang="ko-KR" altLang="en-US" sz="800" dirty="0" err="1" smtClean="0"/>
              <a:t>실패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cxnSp>
        <p:nvCxnSpPr>
          <p:cNvPr id="122" name="직선 연결선 121"/>
          <p:cNvCxnSpPr/>
          <p:nvPr/>
        </p:nvCxnSpPr>
        <p:spPr>
          <a:xfrm flipV="1">
            <a:off x="8381603" y="2150717"/>
            <a:ext cx="0" cy="3067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그룹 156"/>
          <p:cNvGrpSpPr/>
          <p:nvPr/>
        </p:nvGrpSpPr>
        <p:grpSpPr>
          <a:xfrm>
            <a:off x="4581518" y="5784212"/>
            <a:ext cx="870268" cy="405374"/>
            <a:chOff x="4581518" y="5784212"/>
            <a:chExt cx="870268" cy="405374"/>
          </a:xfrm>
        </p:grpSpPr>
        <p:cxnSp>
          <p:nvCxnSpPr>
            <p:cNvPr id="128" name="직선 연결선 127"/>
            <p:cNvCxnSpPr/>
            <p:nvPr/>
          </p:nvCxnSpPr>
          <p:spPr>
            <a:xfrm flipV="1">
              <a:off x="4581521" y="5784212"/>
              <a:ext cx="0" cy="4053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>
              <a:endCxn id="33" idx="1"/>
            </p:cNvCxnSpPr>
            <p:nvPr/>
          </p:nvCxnSpPr>
          <p:spPr>
            <a:xfrm>
              <a:off x="4581518" y="6182278"/>
              <a:ext cx="87026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직선 화살표 연결선 144"/>
          <p:cNvCxnSpPr/>
          <p:nvPr/>
        </p:nvCxnSpPr>
        <p:spPr>
          <a:xfrm>
            <a:off x="7455032" y="1584005"/>
            <a:ext cx="1" cy="304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21" idx="0"/>
            <a:endCxn id="19" idx="2"/>
          </p:cNvCxnSpPr>
          <p:nvPr/>
        </p:nvCxnSpPr>
        <p:spPr>
          <a:xfrm flipV="1">
            <a:off x="7455035" y="2418228"/>
            <a:ext cx="1" cy="372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V="1">
            <a:off x="7455032" y="3314331"/>
            <a:ext cx="4" cy="856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970824" y="4208389"/>
            <a:ext cx="974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예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로그인 성공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cxnSp>
        <p:nvCxnSpPr>
          <p:cNvPr id="155" name="직선 화살표 연결선 154"/>
          <p:cNvCxnSpPr>
            <a:endCxn id="22" idx="0"/>
          </p:cNvCxnSpPr>
          <p:nvPr/>
        </p:nvCxnSpPr>
        <p:spPr>
          <a:xfrm>
            <a:off x="7455034" y="4405813"/>
            <a:ext cx="1" cy="710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endCxn id="22" idx="2"/>
          </p:cNvCxnSpPr>
          <p:nvPr/>
        </p:nvCxnSpPr>
        <p:spPr>
          <a:xfrm flipV="1">
            <a:off x="7455032" y="5646066"/>
            <a:ext cx="3" cy="543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endCxn id="33" idx="3"/>
          </p:cNvCxnSpPr>
          <p:nvPr/>
        </p:nvCxnSpPr>
        <p:spPr>
          <a:xfrm flipH="1">
            <a:off x="6582224" y="6182278"/>
            <a:ext cx="8714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883663" y="2418228"/>
            <a:ext cx="2074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아이디 또는 비밀번호를 다시 확인하세요</a:t>
            </a:r>
            <a:r>
              <a:rPr lang="en-US" altLang="ko-KR" sz="800" dirty="0" smtClean="0"/>
              <a:t>.</a:t>
            </a:r>
          </a:p>
          <a:p>
            <a:pPr algn="ctr"/>
            <a:r>
              <a:rPr lang="ko-KR" altLang="en-US" sz="800" dirty="0" smtClean="0"/>
              <a:t>등록되지 않은 아이디이거나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아이디 또는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비밀번호를 잘못 입력하셨습니다</a:t>
            </a:r>
            <a:r>
              <a:rPr lang="en-US" altLang="ko-KR" sz="800" dirty="0" smtClean="0"/>
              <a:t>.</a:t>
            </a:r>
          </a:p>
          <a:p>
            <a:pPr algn="ctr"/>
            <a:endParaRPr lang="ko-KR" altLang="en-US" sz="800" dirty="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8442119" y="3976998"/>
            <a:ext cx="491605" cy="255992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화살표 연결선 187"/>
          <p:cNvCxnSpPr/>
          <p:nvPr/>
        </p:nvCxnSpPr>
        <p:spPr>
          <a:xfrm>
            <a:off x="8442119" y="4465512"/>
            <a:ext cx="5100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평행 사변형 193"/>
          <p:cNvSpPr/>
          <p:nvPr/>
        </p:nvSpPr>
        <p:spPr>
          <a:xfrm>
            <a:off x="8424847" y="4658489"/>
            <a:ext cx="533225" cy="266612"/>
          </a:xfrm>
          <a:prstGeom prst="parallelogram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6" name="직선 화살표 연결선 195"/>
          <p:cNvCxnSpPr>
            <a:stCxn id="8" idx="2"/>
            <a:endCxn id="9" idx="0"/>
          </p:cNvCxnSpPr>
          <p:nvPr/>
        </p:nvCxnSpPr>
        <p:spPr>
          <a:xfrm>
            <a:off x="6018279" y="849827"/>
            <a:ext cx="0" cy="3639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V="1">
            <a:off x="5142644" y="1460113"/>
            <a:ext cx="385513" cy="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 flipV="1">
            <a:off x="6570976" y="1460059"/>
            <a:ext cx="385513" cy="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모서리가 둥근 직사각형 202"/>
          <p:cNvSpPr/>
          <p:nvPr/>
        </p:nvSpPr>
        <p:spPr>
          <a:xfrm>
            <a:off x="8449194" y="4998462"/>
            <a:ext cx="484530" cy="275301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다이아몬드 205"/>
          <p:cNvSpPr/>
          <p:nvPr/>
        </p:nvSpPr>
        <p:spPr>
          <a:xfrm>
            <a:off x="8454395" y="5347124"/>
            <a:ext cx="486406" cy="257942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8" name="그룹 207"/>
          <p:cNvGrpSpPr/>
          <p:nvPr/>
        </p:nvGrpSpPr>
        <p:grpSpPr>
          <a:xfrm>
            <a:off x="1513971" y="2597105"/>
            <a:ext cx="2024103" cy="811796"/>
            <a:chOff x="8742217" y="2108199"/>
            <a:chExt cx="1811483" cy="811796"/>
          </a:xfrm>
        </p:grpSpPr>
        <p:sp>
          <p:nvSpPr>
            <p:cNvPr id="209" name="직사각형 208"/>
            <p:cNvSpPr/>
            <p:nvPr/>
          </p:nvSpPr>
          <p:spPr>
            <a:xfrm>
              <a:off x="8743252" y="2108200"/>
              <a:ext cx="1810448" cy="811795"/>
            </a:xfrm>
            <a:prstGeom prst="rect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시스템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알럿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]</a:t>
              </a: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0" name="왼쪽 대괄호 209"/>
            <p:cNvSpPr/>
            <p:nvPr/>
          </p:nvSpPr>
          <p:spPr>
            <a:xfrm>
              <a:off x="8742217" y="2108200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왼쪽 대괄호 210"/>
            <p:cNvSpPr/>
            <p:nvPr/>
          </p:nvSpPr>
          <p:spPr>
            <a:xfrm rot="10800000">
              <a:off x="10409842" y="2108199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8" name="TextBox 217"/>
          <p:cNvSpPr txBox="1"/>
          <p:nvPr/>
        </p:nvSpPr>
        <p:spPr>
          <a:xfrm>
            <a:off x="1468639" y="2962514"/>
            <a:ext cx="2050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이용 안내 및 개인정보 수집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모두 동의 해주세요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240" name="그룹 239"/>
          <p:cNvGrpSpPr/>
          <p:nvPr/>
        </p:nvGrpSpPr>
        <p:grpSpPr>
          <a:xfrm>
            <a:off x="3538076" y="2937790"/>
            <a:ext cx="583649" cy="215444"/>
            <a:chOff x="3444774" y="2937790"/>
            <a:chExt cx="676952" cy="215444"/>
          </a:xfrm>
        </p:grpSpPr>
        <p:cxnSp>
          <p:nvCxnSpPr>
            <p:cNvPr id="222" name="직선 화살표 연결선 221"/>
            <p:cNvCxnSpPr/>
            <p:nvPr/>
          </p:nvCxnSpPr>
          <p:spPr>
            <a:xfrm rot="5400000">
              <a:off x="3543509" y="2939085"/>
              <a:ext cx="3" cy="1974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3990196" y="3037821"/>
              <a:ext cx="13153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/>
            <p:cNvSpPr txBox="1"/>
            <p:nvPr/>
          </p:nvSpPr>
          <p:spPr>
            <a:xfrm>
              <a:off x="3604965" y="2937790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아니</a:t>
              </a:r>
              <a:endParaRPr lang="ko-KR" altLang="en-US" sz="800"/>
            </a:p>
          </p:txBody>
        </p:sp>
      </p:grpSp>
      <p:sp>
        <p:nvSpPr>
          <p:cNvPr id="230" name="직사각형 229"/>
          <p:cNvSpPr/>
          <p:nvPr/>
        </p:nvSpPr>
        <p:spPr>
          <a:xfrm>
            <a:off x="1515285" y="3734990"/>
            <a:ext cx="2049228" cy="435559"/>
          </a:xfrm>
          <a:prstGeom prst="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4" name="직선 화살표 연결선 233"/>
          <p:cNvCxnSpPr/>
          <p:nvPr/>
        </p:nvCxnSpPr>
        <p:spPr>
          <a:xfrm>
            <a:off x="3560099" y="3952768"/>
            <a:ext cx="495862" cy="1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1665683" y="3839057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필수 정보 실시간 유효성 체크</a:t>
            </a:r>
            <a:endParaRPr lang="en-US" altLang="ko-KR" sz="900" b="1" dirty="0"/>
          </a:p>
          <a:p>
            <a:endParaRPr lang="ko-KR" altLang="en-US" sz="900" b="1" dirty="0"/>
          </a:p>
        </p:txBody>
      </p:sp>
      <p:sp>
        <p:nvSpPr>
          <p:cNvPr id="244" name="직사각형 243"/>
          <p:cNvSpPr/>
          <p:nvPr/>
        </p:nvSpPr>
        <p:spPr>
          <a:xfrm>
            <a:off x="1522268" y="4161559"/>
            <a:ext cx="2037831" cy="1773637"/>
          </a:xfrm>
          <a:prstGeom prst="rect">
            <a:avLst/>
          </a:prstGeom>
          <a:solidFill>
            <a:schemeClr val="bg1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>
            <a:off x="1569027" y="4260678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이메일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1569027" y="4593019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규칙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1569027" y="4925101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재확인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1569027" y="5262325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생년월일 입력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1569027" y="5599549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휴대폰 번호 인증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51" name="그룹 250"/>
          <p:cNvGrpSpPr/>
          <p:nvPr/>
        </p:nvGrpSpPr>
        <p:grpSpPr>
          <a:xfrm rot="10800000">
            <a:off x="684996" y="186515"/>
            <a:ext cx="1141265" cy="1136503"/>
            <a:chOff x="532437" y="571500"/>
            <a:chExt cx="1141265" cy="1136503"/>
          </a:xfrm>
        </p:grpSpPr>
        <p:sp>
          <p:nvSpPr>
            <p:cNvPr id="217" name="타원 216"/>
            <p:cNvSpPr/>
            <p:nvPr/>
          </p:nvSpPr>
          <p:spPr>
            <a:xfrm>
              <a:off x="661197" y="571500"/>
              <a:ext cx="1012505" cy="1012505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원형 215"/>
            <p:cNvSpPr/>
            <p:nvPr/>
          </p:nvSpPr>
          <p:spPr>
            <a:xfrm>
              <a:off x="532437" y="571500"/>
              <a:ext cx="1136503" cy="1136503"/>
            </a:xfrm>
            <a:prstGeom prst="pie">
              <a:avLst>
                <a:gd name="adj1" fmla="val 3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895407" y="393678"/>
            <a:ext cx="725203" cy="722177"/>
            <a:chOff x="1653967" y="741282"/>
            <a:chExt cx="897079" cy="893336"/>
          </a:xfrm>
        </p:grpSpPr>
        <p:sp>
          <p:nvSpPr>
            <p:cNvPr id="253" name="타원 252"/>
            <p:cNvSpPr/>
            <p:nvPr/>
          </p:nvSpPr>
          <p:spPr>
            <a:xfrm rot="10800000">
              <a:off x="1653967" y="838749"/>
              <a:ext cx="795869" cy="79586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원형 253"/>
            <p:cNvSpPr/>
            <p:nvPr/>
          </p:nvSpPr>
          <p:spPr>
            <a:xfrm rot="10800000">
              <a:off x="1657710" y="741282"/>
              <a:ext cx="893336" cy="893336"/>
            </a:xfrm>
            <a:prstGeom prst="pie">
              <a:avLst>
                <a:gd name="adj1" fmla="val 3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0" name="TextBox 259"/>
          <p:cNvSpPr txBox="1"/>
          <p:nvPr/>
        </p:nvSpPr>
        <p:spPr>
          <a:xfrm>
            <a:off x="9648553" y="302798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2020-10-12 </a:t>
            </a:r>
            <a:r>
              <a:rPr lang="ko-KR" altLang="en-US" b="1" dirty="0" err="1" smtClean="0"/>
              <a:t>이승빈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8693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직선 화살표 연결선 159"/>
          <p:cNvCxnSpPr/>
          <p:nvPr/>
        </p:nvCxnSpPr>
        <p:spPr>
          <a:xfrm>
            <a:off x="8490632" y="4967130"/>
            <a:ext cx="729183" cy="459324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9212" y="191729"/>
            <a:ext cx="2094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Flowchart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472545" y="1188721"/>
            <a:ext cx="1828204" cy="118871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1036" y="1267155"/>
            <a:ext cx="1651222" cy="287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72545" y="929149"/>
            <a:ext cx="1828204" cy="259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아이디 찾기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61036" y="1633183"/>
            <a:ext cx="1651222" cy="287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이메일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61036" y="2000150"/>
            <a:ext cx="1651222" cy="287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err="1" smtClean="0"/>
              <a:t>아이디찾기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78488" y="511435"/>
            <a:ext cx="911598" cy="465315"/>
          </a:xfrm>
          <a:prstGeom prst="roundRect">
            <a:avLst>
              <a:gd name="adj" fmla="val 3705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아이디 찾기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3096257" y="1188720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아이디 찾기 </a:t>
            </a:r>
            <a:r>
              <a:rPr lang="ko-KR" altLang="en-US" sz="900" dirty="0" smtClean="0">
                <a:solidFill>
                  <a:schemeClr val="tx1"/>
                </a:solidFill>
              </a:rPr>
              <a:t>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평행 사변형 12"/>
          <p:cNvSpPr/>
          <p:nvPr/>
        </p:nvSpPr>
        <p:spPr>
          <a:xfrm>
            <a:off x="3093009" y="1809692"/>
            <a:ext cx="1082558" cy="464352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부분 </a:t>
            </a:r>
            <a:r>
              <a:rPr lang="en-US" altLang="ko-KR" sz="900" dirty="0" smtClean="0">
                <a:solidFill>
                  <a:schemeClr val="tx1"/>
                </a:solidFill>
              </a:rPr>
              <a:t>Block </a:t>
            </a:r>
            <a:r>
              <a:rPr lang="ko-KR" altLang="en-US" sz="900" dirty="0" smtClean="0">
                <a:solidFill>
                  <a:schemeClr val="tx1"/>
                </a:solidFill>
              </a:rPr>
              <a:t>아이디 노출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3078689" y="2473069"/>
            <a:ext cx="1111196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96257" y="3370630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인증방식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3178488" y="3924688"/>
            <a:ext cx="911598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96257" y="4888035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인증메일</a:t>
            </a:r>
            <a:r>
              <a:rPr lang="ko-KR" altLang="en-US" sz="900" dirty="0" smtClean="0">
                <a:solidFill>
                  <a:schemeClr val="tx1"/>
                </a:solidFill>
              </a:rPr>
              <a:t>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96257" y="5476114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인증링크</a:t>
            </a:r>
            <a:r>
              <a:rPr lang="ko-KR" altLang="en-US" sz="900" dirty="0" smtClean="0">
                <a:solidFill>
                  <a:schemeClr val="tx1"/>
                </a:solidFill>
              </a:rPr>
              <a:t> 클릭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다이아몬드 18"/>
          <p:cNvSpPr/>
          <p:nvPr/>
        </p:nvSpPr>
        <p:spPr>
          <a:xfrm>
            <a:off x="3178488" y="6002409"/>
            <a:ext cx="911598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649564" y="563096"/>
            <a:ext cx="911598" cy="417714"/>
          </a:xfrm>
          <a:prstGeom prst="roundRect">
            <a:avLst>
              <a:gd name="adj" fmla="val 3705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" name="다이아몬드 23"/>
          <p:cNvSpPr/>
          <p:nvPr/>
        </p:nvSpPr>
        <p:spPr>
          <a:xfrm>
            <a:off x="7555038" y="2541931"/>
            <a:ext cx="1100650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58954" y="3439492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인증메일</a:t>
            </a:r>
            <a:r>
              <a:rPr lang="ko-KR" altLang="en-US" sz="900" dirty="0" smtClean="0">
                <a:solidFill>
                  <a:schemeClr val="tx1"/>
                </a:solidFill>
              </a:rPr>
              <a:t>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58954" y="5426454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58954" y="5928036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재설정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5414840" y="1554749"/>
            <a:ext cx="911596" cy="464352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507546" y="2406147"/>
            <a:ext cx="715513" cy="996003"/>
            <a:chOff x="5872263" y="2473069"/>
            <a:chExt cx="911596" cy="1268953"/>
          </a:xfrm>
        </p:grpSpPr>
        <p:sp>
          <p:nvSpPr>
            <p:cNvPr id="30" name="타원 29"/>
            <p:cNvSpPr/>
            <p:nvPr/>
          </p:nvSpPr>
          <p:spPr>
            <a:xfrm>
              <a:off x="5872263" y="2473069"/>
              <a:ext cx="911596" cy="345990"/>
            </a:xfrm>
            <a:prstGeom prst="ellipse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stCxn id="30" idx="2"/>
            </p:cNvCxnSpPr>
            <p:nvPr/>
          </p:nvCxnSpPr>
          <p:spPr>
            <a:xfrm>
              <a:off x="5872263" y="2646064"/>
              <a:ext cx="0" cy="962109"/>
            </a:xfrm>
            <a:prstGeom prst="line">
              <a:avLst/>
            </a:prstGeom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6783859" y="2646064"/>
              <a:ext cx="0" cy="962109"/>
            </a:xfrm>
            <a:prstGeom prst="line">
              <a:avLst/>
            </a:prstGeom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>
              <a:off x="5872263" y="3396032"/>
              <a:ext cx="911596" cy="345990"/>
            </a:xfrm>
            <a:prstGeom prst="ellipse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다이아몬드 36"/>
          <p:cNvSpPr/>
          <p:nvPr/>
        </p:nvSpPr>
        <p:spPr>
          <a:xfrm>
            <a:off x="5414838" y="3824816"/>
            <a:ext cx="911598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558954" y="1830894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인증방식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558954" y="3993550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인증링크</a:t>
            </a:r>
            <a:r>
              <a:rPr lang="ko-KR" altLang="en-US" sz="900" dirty="0" smtClean="0">
                <a:solidFill>
                  <a:schemeClr val="tx1"/>
                </a:solidFill>
              </a:rPr>
              <a:t> 클릭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558954" y="6429618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다이아몬드 41"/>
          <p:cNvSpPr/>
          <p:nvPr/>
        </p:nvSpPr>
        <p:spPr>
          <a:xfrm>
            <a:off x="7565470" y="4538250"/>
            <a:ext cx="1079786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28968" y="2714863"/>
            <a:ext cx="12214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휴대폰 인증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528968" y="3336660"/>
            <a:ext cx="12214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SMS </a:t>
            </a:r>
            <a:r>
              <a:rPr lang="ko-KR" altLang="en-US" sz="900" dirty="0" smtClean="0">
                <a:solidFill>
                  <a:schemeClr val="tx1"/>
                </a:solidFill>
              </a:rPr>
              <a:t>인증번호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528968" y="3897334"/>
            <a:ext cx="12214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인증번호 입력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320975" y="165855"/>
            <a:ext cx="2652722" cy="219274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320975" y="165854"/>
            <a:ext cx="2652721" cy="259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아이디 찾기</a:t>
            </a:r>
            <a:endParaRPr lang="ko-KR" altLang="en-US" sz="1400" dirty="0"/>
          </a:p>
        </p:txBody>
      </p:sp>
      <p:cxnSp>
        <p:nvCxnSpPr>
          <p:cNvPr id="49" name="직선 화살표 연결선 48"/>
          <p:cNvCxnSpPr>
            <a:stCxn id="11" idx="2"/>
            <a:endCxn id="12" idx="0"/>
          </p:cNvCxnSpPr>
          <p:nvPr/>
        </p:nvCxnSpPr>
        <p:spPr>
          <a:xfrm>
            <a:off x="3634287" y="976750"/>
            <a:ext cx="1625" cy="21197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2"/>
          </p:cNvCxnSpPr>
          <p:nvPr/>
        </p:nvCxnSpPr>
        <p:spPr>
          <a:xfrm>
            <a:off x="3635912" y="1560112"/>
            <a:ext cx="0" cy="244863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14" idx="0"/>
          </p:cNvCxnSpPr>
          <p:nvPr/>
        </p:nvCxnSpPr>
        <p:spPr>
          <a:xfrm>
            <a:off x="3634287" y="2280036"/>
            <a:ext cx="0" cy="193033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4" idx="2"/>
            <a:endCxn id="15" idx="0"/>
          </p:cNvCxnSpPr>
          <p:nvPr/>
        </p:nvCxnSpPr>
        <p:spPr>
          <a:xfrm>
            <a:off x="3634287" y="3187964"/>
            <a:ext cx="1625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16" idx="0"/>
          </p:cNvCxnSpPr>
          <p:nvPr/>
        </p:nvCxnSpPr>
        <p:spPr>
          <a:xfrm>
            <a:off x="3634287" y="3742022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17" idx="0"/>
          </p:cNvCxnSpPr>
          <p:nvPr/>
        </p:nvCxnSpPr>
        <p:spPr>
          <a:xfrm>
            <a:off x="3634287" y="4644169"/>
            <a:ext cx="1625" cy="2438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18" idx="0"/>
          </p:cNvCxnSpPr>
          <p:nvPr/>
        </p:nvCxnSpPr>
        <p:spPr>
          <a:xfrm>
            <a:off x="3634287" y="5262519"/>
            <a:ext cx="1625" cy="21359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19" idx="0"/>
          </p:cNvCxnSpPr>
          <p:nvPr/>
        </p:nvCxnSpPr>
        <p:spPr>
          <a:xfrm>
            <a:off x="3634287" y="5846428"/>
            <a:ext cx="0" cy="155981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672603" y="4096439"/>
            <a:ext cx="1077089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휴대폰 인증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672603" y="4888016"/>
            <a:ext cx="1077089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SMS </a:t>
            </a:r>
            <a:r>
              <a:rPr lang="ko-KR" altLang="en-US" sz="900" dirty="0" smtClean="0">
                <a:solidFill>
                  <a:schemeClr val="tx1"/>
                </a:solidFill>
              </a:rPr>
              <a:t>인증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672603" y="5476114"/>
            <a:ext cx="1077089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인증번호 입력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H="1" flipV="1">
            <a:off x="3962688" y="2280663"/>
            <a:ext cx="1643970" cy="1707907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4" idx="3"/>
            <a:endCxn id="44" idx="1"/>
          </p:cNvCxnSpPr>
          <p:nvPr/>
        </p:nvCxnSpPr>
        <p:spPr>
          <a:xfrm>
            <a:off x="8655688" y="2899379"/>
            <a:ext cx="873280" cy="118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2661138" y="5859174"/>
            <a:ext cx="762000" cy="307164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69" idx="2"/>
            <a:endCxn id="70" idx="0"/>
          </p:cNvCxnSpPr>
          <p:nvPr/>
        </p:nvCxnSpPr>
        <p:spPr>
          <a:xfrm>
            <a:off x="2211148" y="5259408"/>
            <a:ext cx="0" cy="21670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67" idx="2"/>
            <a:endCxn id="69" idx="0"/>
          </p:cNvCxnSpPr>
          <p:nvPr/>
        </p:nvCxnSpPr>
        <p:spPr>
          <a:xfrm>
            <a:off x="2211148" y="4467831"/>
            <a:ext cx="0" cy="42018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19" idx="1"/>
            <a:endCxn id="87" idx="3"/>
          </p:cNvCxnSpPr>
          <p:nvPr/>
        </p:nvCxnSpPr>
        <p:spPr>
          <a:xfrm flipH="1" flipV="1">
            <a:off x="1418104" y="6142803"/>
            <a:ext cx="1760384" cy="217054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6" idx="1"/>
            <a:endCxn id="67" idx="3"/>
          </p:cNvCxnSpPr>
          <p:nvPr/>
        </p:nvCxnSpPr>
        <p:spPr>
          <a:xfrm flipH="1" flipV="1">
            <a:off x="2749692" y="4282135"/>
            <a:ext cx="428796" cy="1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endCxn id="37" idx="0"/>
          </p:cNvCxnSpPr>
          <p:nvPr/>
        </p:nvCxnSpPr>
        <p:spPr>
          <a:xfrm flipH="1">
            <a:off x="5870637" y="3398808"/>
            <a:ext cx="1076" cy="42600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20" idx="4"/>
          </p:cNvCxnSpPr>
          <p:nvPr/>
        </p:nvCxnSpPr>
        <p:spPr>
          <a:xfrm flipH="1">
            <a:off x="5870637" y="2019101"/>
            <a:ext cx="1" cy="406527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V="1">
            <a:off x="6093608" y="2222365"/>
            <a:ext cx="1722092" cy="176620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8110805" y="976750"/>
            <a:ext cx="1625" cy="21197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endCxn id="39" idx="0"/>
          </p:cNvCxnSpPr>
          <p:nvPr/>
        </p:nvCxnSpPr>
        <p:spPr>
          <a:xfrm>
            <a:off x="8106988" y="1560112"/>
            <a:ext cx="0" cy="270782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39" idx="2"/>
            <a:endCxn id="24" idx="0"/>
          </p:cNvCxnSpPr>
          <p:nvPr/>
        </p:nvCxnSpPr>
        <p:spPr>
          <a:xfrm flipH="1">
            <a:off x="8105363" y="2202286"/>
            <a:ext cx="1625" cy="33964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25" idx="2"/>
            <a:endCxn id="40" idx="0"/>
          </p:cNvCxnSpPr>
          <p:nvPr/>
        </p:nvCxnSpPr>
        <p:spPr>
          <a:xfrm>
            <a:off x="8106988" y="3810884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8106988" y="3250210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8106988" y="4364942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8106988" y="5253957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27" idx="2"/>
            <a:endCxn id="28" idx="0"/>
          </p:cNvCxnSpPr>
          <p:nvPr/>
        </p:nvCxnSpPr>
        <p:spPr>
          <a:xfrm>
            <a:off x="8106988" y="5797846"/>
            <a:ext cx="0" cy="13019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28" idx="2"/>
            <a:endCxn id="41" idx="0"/>
          </p:cNvCxnSpPr>
          <p:nvPr/>
        </p:nvCxnSpPr>
        <p:spPr>
          <a:xfrm>
            <a:off x="8106988" y="6299428"/>
            <a:ext cx="0" cy="13019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44" idx="2"/>
            <a:endCxn id="45" idx="0"/>
          </p:cNvCxnSpPr>
          <p:nvPr/>
        </p:nvCxnSpPr>
        <p:spPr>
          <a:xfrm>
            <a:off x="10139673" y="3086255"/>
            <a:ext cx="0" cy="25040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45" idx="2"/>
            <a:endCxn id="46" idx="0"/>
          </p:cNvCxnSpPr>
          <p:nvPr/>
        </p:nvCxnSpPr>
        <p:spPr>
          <a:xfrm>
            <a:off x="10139673" y="3708052"/>
            <a:ext cx="0" cy="189282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9219815" y="5149694"/>
            <a:ext cx="1328950" cy="1178691"/>
          </a:xfrm>
          <a:prstGeom prst="roundRect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화살표 연결선 156"/>
          <p:cNvCxnSpPr/>
          <p:nvPr/>
        </p:nvCxnSpPr>
        <p:spPr>
          <a:xfrm flipH="1">
            <a:off x="8420101" y="4282135"/>
            <a:ext cx="1209674" cy="483967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4" idx="1"/>
          </p:cNvCxnSpPr>
          <p:nvPr/>
        </p:nvCxnSpPr>
        <p:spPr>
          <a:xfrm flipH="1">
            <a:off x="2749693" y="2830517"/>
            <a:ext cx="328996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260" idx="1"/>
            <a:endCxn id="20" idx="2"/>
          </p:cNvCxnSpPr>
          <p:nvPr/>
        </p:nvCxnSpPr>
        <p:spPr>
          <a:xfrm flipH="1">
            <a:off x="6268392" y="1382426"/>
            <a:ext cx="1297078" cy="404499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2" idx="3"/>
            <a:endCxn id="20" idx="5"/>
          </p:cNvCxnSpPr>
          <p:nvPr/>
        </p:nvCxnSpPr>
        <p:spPr>
          <a:xfrm>
            <a:off x="4175567" y="1374416"/>
            <a:ext cx="1297317" cy="412509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260" idx="3"/>
            <a:endCxn id="43" idx="1"/>
          </p:cNvCxnSpPr>
          <p:nvPr/>
        </p:nvCxnSpPr>
        <p:spPr>
          <a:xfrm flipV="1">
            <a:off x="8659390" y="1262226"/>
            <a:ext cx="661585" cy="120200"/>
          </a:xfrm>
          <a:prstGeom prst="straightConnector1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/>
          <p:cNvGrpSpPr/>
          <p:nvPr/>
        </p:nvGrpSpPr>
        <p:grpSpPr>
          <a:xfrm>
            <a:off x="45682" y="5553457"/>
            <a:ext cx="1415772" cy="1178691"/>
            <a:chOff x="257771" y="5553457"/>
            <a:chExt cx="1415772" cy="1178691"/>
          </a:xfrm>
        </p:grpSpPr>
        <p:sp>
          <p:nvSpPr>
            <p:cNvPr id="187" name="TextBox 186"/>
            <p:cNvSpPr txBox="1"/>
            <p:nvPr/>
          </p:nvSpPr>
          <p:spPr>
            <a:xfrm>
              <a:off x="257771" y="6088033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 smtClean="0"/>
                <a:t>유효시간이</a:t>
              </a:r>
              <a:r>
                <a:rPr lang="ko-KR" altLang="en-US" sz="700" dirty="0" smtClean="0"/>
                <a:t> 만료되었습니다</a:t>
              </a:r>
              <a:r>
                <a:rPr lang="en-US" altLang="ko-KR" sz="700" dirty="0" smtClean="0"/>
                <a:t>.</a:t>
              </a:r>
            </a:p>
            <a:p>
              <a:pPr algn="ctr"/>
              <a:r>
                <a:rPr lang="ko-KR" altLang="en-US" sz="700" dirty="0" smtClean="0"/>
                <a:t>인증메일을 다시 요청해주세요</a:t>
              </a:r>
              <a:endParaRPr lang="ko-KR" altLang="en-US" sz="700" dirty="0"/>
            </a:p>
          </p:txBody>
        </p:sp>
        <p:grpSp>
          <p:nvGrpSpPr>
            <p:cNvPr id="191" name="그룹 190"/>
            <p:cNvGrpSpPr/>
            <p:nvPr/>
          </p:nvGrpSpPr>
          <p:grpSpPr>
            <a:xfrm>
              <a:off x="301243" y="5553457"/>
              <a:ext cx="1328950" cy="1178691"/>
              <a:chOff x="301243" y="5553457"/>
              <a:chExt cx="1328950" cy="1178691"/>
            </a:xfrm>
          </p:grpSpPr>
          <p:sp>
            <p:nvSpPr>
              <p:cNvPr id="87" name="모서리가 둥근 직사각형 86"/>
              <p:cNvSpPr/>
              <p:nvPr/>
            </p:nvSpPr>
            <p:spPr>
              <a:xfrm>
                <a:off x="301243" y="5553457"/>
                <a:ext cx="1328950" cy="1178691"/>
              </a:xfrm>
              <a:prstGeom prst="roundRect">
                <a:avLst/>
              </a:prstGeom>
              <a:noFill/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>
                <a:off x="749924" y="5643440"/>
                <a:ext cx="431467" cy="43146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828440" y="5630314"/>
                <a:ext cx="2744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!</a:t>
                </a:r>
                <a:endParaRPr lang="ko-KR" altLang="en-US" sz="2400" dirty="0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687037" y="6396957"/>
                <a:ext cx="557240" cy="2278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확인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2" name="그룹 191"/>
          <p:cNvGrpSpPr/>
          <p:nvPr/>
        </p:nvGrpSpPr>
        <p:grpSpPr>
          <a:xfrm>
            <a:off x="9213992" y="5149694"/>
            <a:ext cx="1328950" cy="1178691"/>
            <a:chOff x="301243" y="5553457"/>
            <a:chExt cx="1328950" cy="1178691"/>
          </a:xfrm>
        </p:grpSpPr>
        <p:sp>
          <p:nvSpPr>
            <p:cNvPr id="193" name="모서리가 둥근 직사각형 192"/>
            <p:cNvSpPr/>
            <p:nvPr/>
          </p:nvSpPr>
          <p:spPr>
            <a:xfrm>
              <a:off x="301243" y="5553457"/>
              <a:ext cx="1328950" cy="1178691"/>
            </a:xfrm>
            <a:prstGeom prst="roundRect">
              <a:avLst/>
            </a:prstGeom>
            <a:noFill/>
            <a:ln w="190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749924" y="5643440"/>
              <a:ext cx="431467" cy="4314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828440" y="5630314"/>
              <a:ext cx="274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!</a:t>
              </a:r>
              <a:endParaRPr lang="ko-KR" altLang="en-US" sz="2400" dirty="0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87037" y="6396957"/>
              <a:ext cx="557240" cy="2278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9170520" y="5685417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 smtClean="0"/>
              <a:t>유효시간이</a:t>
            </a:r>
            <a:r>
              <a:rPr lang="ko-KR" altLang="en-US" sz="700" dirty="0" smtClean="0"/>
              <a:t> 만료되었습니다</a:t>
            </a:r>
            <a:r>
              <a:rPr lang="en-US" altLang="ko-KR" sz="700" dirty="0" smtClean="0"/>
              <a:t>.</a:t>
            </a:r>
          </a:p>
          <a:p>
            <a:pPr algn="ctr"/>
            <a:r>
              <a:rPr lang="ko-KR" altLang="en-US" sz="700" dirty="0" smtClean="0"/>
              <a:t>인증메일을 다시 요청해주세요</a:t>
            </a:r>
            <a:endParaRPr lang="ko-KR" altLang="en-US" sz="700" dirty="0"/>
          </a:p>
        </p:txBody>
      </p:sp>
      <p:cxnSp>
        <p:nvCxnSpPr>
          <p:cNvPr id="208" name="직선 화살표 연결선 207"/>
          <p:cNvCxnSpPr>
            <a:stCxn id="12" idx="1"/>
          </p:cNvCxnSpPr>
          <p:nvPr/>
        </p:nvCxnSpPr>
        <p:spPr>
          <a:xfrm flipH="1">
            <a:off x="2336445" y="1374416"/>
            <a:ext cx="759812" cy="0"/>
          </a:xfrm>
          <a:prstGeom prst="straightConnector1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/>
          <p:cNvSpPr/>
          <p:nvPr/>
        </p:nvSpPr>
        <p:spPr>
          <a:xfrm>
            <a:off x="1672603" y="2641547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메인화면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3267889" y="2631906"/>
            <a:ext cx="73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아이디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전체찾기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33" name="TextBox 232"/>
          <p:cNvSpPr txBox="1"/>
          <p:nvPr/>
        </p:nvSpPr>
        <p:spPr>
          <a:xfrm>
            <a:off x="3188450" y="4161749"/>
            <a:ext cx="880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 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34" name="TextBox 233"/>
          <p:cNvSpPr txBox="1"/>
          <p:nvPr/>
        </p:nvSpPr>
        <p:spPr>
          <a:xfrm>
            <a:off x="3081647" y="6251330"/>
            <a:ext cx="1093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유효시간내</a:t>
            </a:r>
            <a:r>
              <a:rPr lang="ko-KR" altLang="en-US" sz="900" dirty="0" smtClean="0"/>
              <a:t> 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324753" y="1600670"/>
            <a:ext cx="10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동일 이름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이메일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회원검색</a:t>
            </a:r>
            <a:endParaRPr lang="ko-KR" altLang="en-US" sz="900" dirty="0"/>
          </a:p>
        </p:txBody>
      </p:sp>
      <p:sp>
        <p:nvSpPr>
          <p:cNvPr id="242" name="TextBox 241"/>
          <p:cNvSpPr txBox="1"/>
          <p:nvPr/>
        </p:nvSpPr>
        <p:spPr>
          <a:xfrm>
            <a:off x="5322865" y="4002837"/>
            <a:ext cx="10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일치하는 회원이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있는가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grpSp>
        <p:nvGrpSpPr>
          <p:cNvPr id="243" name="그룹 242"/>
          <p:cNvGrpSpPr/>
          <p:nvPr/>
        </p:nvGrpSpPr>
        <p:grpSpPr>
          <a:xfrm>
            <a:off x="5160315" y="4823718"/>
            <a:ext cx="1415772" cy="1178691"/>
            <a:chOff x="257771" y="5553457"/>
            <a:chExt cx="1415772" cy="1178691"/>
          </a:xfrm>
        </p:grpSpPr>
        <p:sp>
          <p:nvSpPr>
            <p:cNvPr id="244" name="TextBox 243"/>
            <p:cNvSpPr txBox="1"/>
            <p:nvPr/>
          </p:nvSpPr>
          <p:spPr>
            <a:xfrm>
              <a:off x="257771" y="6088033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 smtClean="0"/>
                <a:t>유효시간이</a:t>
              </a:r>
              <a:r>
                <a:rPr lang="ko-KR" altLang="en-US" sz="700" dirty="0" smtClean="0"/>
                <a:t> 만료되었습니다</a:t>
              </a:r>
              <a:r>
                <a:rPr lang="en-US" altLang="ko-KR" sz="700" dirty="0" smtClean="0"/>
                <a:t>.</a:t>
              </a:r>
            </a:p>
            <a:p>
              <a:pPr algn="ctr"/>
              <a:r>
                <a:rPr lang="ko-KR" altLang="en-US" sz="700" dirty="0" smtClean="0"/>
                <a:t>인증메일을 다시 요청해주세요</a:t>
              </a:r>
              <a:endParaRPr lang="ko-KR" altLang="en-US" sz="700" dirty="0"/>
            </a:p>
          </p:txBody>
        </p:sp>
        <p:grpSp>
          <p:nvGrpSpPr>
            <p:cNvPr id="245" name="그룹 244"/>
            <p:cNvGrpSpPr/>
            <p:nvPr/>
          </p:nvGrpSpPr>
          <p:grpSpPr>
            <a:xfrm>
              <a:off x="301243" y="5553457"/>
              <a:ext cx="1328950" cy="1178691"/>
              <a:chOff x="301243" y="5553457"/>
              <a:chExt cx="1328950" cy="1178691"/>
            </a:xfrm>
          </p:grpSpPr>
          <p:sp>
            <p:nvSpPr>
              <p:cNvPr id="246" name="모서리가 둥근 직사각형 245"/>
              <p:cNvSpPr/>
              <p:nvPr/>
            </p:nvSpPr>
            <p:spPr>
              <a:xfrm>
                <a:off x="301243" y="5553457"/>
                <a:ext cx="1328950" cy="1178691"/>
              </a:xfrm>
              <a:prstGeom prst="roundRect">
                <a:avLst/>
              </a:prstGeom>
              <a:noFill/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타원 246"/>
              <p:cNvSpPr/>
              <p:nvPr/>
            </p:nvSpPr>
            <p:spPr>
              <a:xfrm>
                <a:off x="749924" y="5643440"/>
                <a:ext cx="431467" cy="43146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828440" y="5630314"/>
                <a:ext cx="2744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!</a:t>
                </a:r>
                <a:endParaRPr lang="ko-KR" altLang="en-US" sz="2400" dirty="0"/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687037" y="6396957"/>
                <a:ext cx="557240" cy="2278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확인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50" name="직선 화살표 연결선 249"/>
          <p:cNvCxnSpPr>
            <a:stCxn id="37" idx="2"/>
          </p:cNvCxnSpPr>
          <p:nvPr/>
        </p:nvCxnSpPr>
        <p:spPr>
          <a:xfrm>
            <a:off x="5870637" y="4539711"/>
            <a:ext cx="0" cy="29585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7565470" y="653070"/>
            <a:ext cx="1093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비밀번호 찾기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7565470" y="1196730"/>
            <a:ext cx="109392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아이디 찾기 </a:t>
            </a:r>
            <a:r>
              <a:rPr lang="ko-KR" altLang="en-US" sz="900" dirty="0" smtClean="0">
                <a:solidFill>
                  <a:schemeClr val="tx1"/>
                </a:solidFill>
              </a:rPr>
              <a:t>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7665206" y="2802330"/>
            <a:ext cx="880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 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75" name="TextBox 274"/>
          <p:cNvSpPr txBox="1"/>
          <p:nvPr/>
        </p:nvSpPr>
        <p:spPr>
          <a:xfrm>
            <a:off x="7665206" y="4713564"/>
            <a:ext cx="88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유효시간</a:t>
            </a:r>
            <a:r>
              <a:rPr lang="ko-KR" altLang="en-US" sz="900" dirty="0" smtClean="0"/>
              <a:t> 내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77" name="TextBox 276"/>
          <p:cNvSpPr txBox="1"/>
          <p:nvPr/>
        </p:nvSpPr>
        <p:spPr>
          <a:xfrm>
            <a:off x="7345581" y="6501316"/>
            <a:ext cx="1533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비밀번호 재설정 완료</a:t>
            </a:r>
            <a:endParaRPr lang="ko-KR" altLang="en-US" sz="9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70930" y="2820353"/>
            <a:ext cx="7974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회원 </a:t>
            </a:r>
            <a:r>
              <a:rPr lang="en-US" altLang="ko-KR" sz="900" dirty="0" smtClean="0"/>
              <a:t>DB</a:t>
            </a:r>
            <a:endParaRPr lang="ko-KR" altLang="en-US" sz="9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68319" y="515580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713046" y="2835048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24728" y="281657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844156" y="4494103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184787" y="5961530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834642" y="4007860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599168" y="458358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599250" y="309504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778315" y="2563255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931066" y="2660783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 rot="1895692">
            <a:off x="8727295" y="4917121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9407472" y="485922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아이디</a:t>
            </a:r>
            <a:endParaRPr lang="ko-KR" altLang="en-US" sz="1400" dirty="0"/>
          </a:p>
        </p:txBody>
      </p:sp>
      <p:sp>
        <p:nvSpPr>
          <p:cNvPr id="134" name="직사각형 133"/>
          <p:cNvSpPr/>
          <p:nvPr/>
        </p:nvSpPr>
        <p:spPr>
          <a:xfrm>
            <a:off x="9407472" y="771518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135" name="직사각형 134"/>
          <p:cNvSpPr/>
          <p:nvPr/>
        </p:nvSpPr>
        <p:spPr>
          <a:xfrm>
            <a:off x="9407472" y="1053883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이메일</a:t>
            </a:r>
            <a:endParaRPr lang="ko-KR" altLang="en-US" sz="1400" dirty="0"/>
          </a:p>
        </p:txBody>
      </p:sp>
      <p:sp>
        <p:nvSpPr>
          <p:cNvPr id="136" name="직사각형 135"/>
          <p:cNvSpPr/>
          <p:nvPr/>
        </p:nvSpPr>
        <p:spPr>
          <a:xfrm>
            <a:off x="9407472" y="1335409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</a:t>
            </a:r>
            <a:r>
              <a:rPr lang="ko-KR" altLang="en-US" sz="1400" dirty="0" err="1" smtClean="0"/>
              <a:t>라디오버튼</a:t>
            </a:r>
            <a:r>
              <a:rPr lang="en-US" altLang="ko-KR" sz="1400" dirty="0"/>
              <a:t>]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한줌방식</a:t>
            </a:r>
            <a:endParaRPr lang="ko-KR" altLang="en-US" sz="1400" dirty="0"/>
          </a:p>
        </p:txBody>
      </p:sp>
      <p:sp>
        <p:nvSpPr>
          <p:cNvPr id="137" name="직사각형 136"/>
          <p:cNvSpPr/>
          <p:nvPr/>
        </p:nvSpPr>
        <p:spPr>
          <a:xfrm>
            <a:off x="9407472" y="1552905"/>
            <a:ext cx="2479728" cy="2193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이메일 인증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9407472" y="1769836"/>
            <a:ext cx="2479728" cy="21934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휴대폰 인증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9407472" y="2070355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버튼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비밀번호 찾기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9525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1-1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797830" y="1162173"/>
            <a:ext cx="278406" cy="100812"/>
            <a:chOff x="2752347" y="1079543"/>
            <a:chExt cx="278406" cy="100812"/>
          </a:xfrm>
        </p:grpSpPr>
        <p:cxnSp>
          <p:nvCxnSpPr>
            <p:cNvPr id="272" name="직선 연결선 271"/>
            <p:cNvCxnSpPr/>
            <p:nvPr/>
          </p:nvCxnSpPr>
          <p:spPr>
            <a:xfrm>
              <a:off x="2752348" y="1079543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>
              <a:off x="2752348" y="1130551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2752347" y="1180355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그룹 213"/>
          <p:cNvGrpSpPr/>
          <p:nvPr/>
        </p:nvGrpSpPr>
        <p:grpSpPr>
          <a:xfrm>
            <a:off x="5311833" y="1036561"/>
            <a:ext cx="74354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7252" y="3464928"/>
              <a:ext cx="1632687" cy="11403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 smtClean="0"/>
                <a:t>단체</a:t>
              </a:r>
              <a:endParaRPr lang="en-US" altLang="ko-KR" sz="700" b="1" dirty="0" smtClean="0"/>
            </a:p>
            <a:p>
              <a:pPr algn="ctr"/>
              <a:r>
                <a:rPr lang="ko-KR" altLang="en-US" sz="700" b="1" dirty="0" smtClean="0"/>
                <a:t>예약</a:t>
              </a:r>
              <a:endParaRPr lang="en-US" altLang="ko-KR" sz="700" b="1" dirty="0" smtClean="0"/>
            </a:p>
            <a:p>
              <a:pPr algn="ctr"/>
              <a:r>
                <a:rPr lang="ko-KR" altLang="en-US" sz="700" b="1" dirty="0" smtClean="0"/>
                <a:t>신청</a:t>
              </a:r>
              <a:endParaRPr lang="ko-KR" altLang="en-US" sz="700" b="1" dirty="0"/>
            </a:p>
          </p:txBody>
        </p:sp>
      </p:grpSp>
      <p:sp>
        <p:nvSpPr>
          <p:cNvPr id="303" name="TextBox 302"/>
          <p:cNvSpPr txBox="1"/>
          <p:nvPr/>
        </p:nvSpPr>
        <p:spPr>
          <a:xfrm>
            <a:off x="3529029" y="3220091"/>
            <a:ext cx="1227558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바로가기</a:t>
            </a:r>
            <a:endParaRPr lang="ko-KR" altLang="en-US" sz="16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327327" y="926728"/>
            <a:ext cx="2845837" cy="5191259"/>
            <a:chOff x="3327327" y="926728"/>
            <a:chExt cx="2845837" cy="5191259"/>
          </a:xfrm>
        </p:grpSpPr>
        <p:sp>
          <p:nvSpPr>
            <p:cNvPr id="16" name="직사각형 15"/>
            <p:cNvSpPr/>
            <p:nvPr/>
          </p:nvSpPr>
          <p:spPr>
            <a:xfrm flipH="1">
              <a:off x="3327327" y="926728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293" name="그룹 292"/>
            <p:cNvGrpSpPr/>
            <p:nvPr/>
          </p:nvGrpSpPr>
          <p:grpSpPr>
            <a:xfrm>
              <a:off x="3461468" y="1036562"/>
              <a:ext cx="2593909" cy="2639442"/>
              <a:chOff x="436844" y="1670403"/>
              <a:chExt cx="2593909" cy="2639442"/>
            </a:xfrm>
          </p:grpSpPr>
          <p:sp>
            <p:nvSpPr>
              <p:cNvPr id="297" name="직사각형 296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8" name="직선 연결선 29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직선 연결선 299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/>
              <p:cNvSpPr txBox="1"/>
              <p:nvPr/>
            </p:nvSpPr>
            <p:spPr>
              <a:xfrm>
                <a:off x="857142" y="2774591"/>
                <a:ext cx="1706652" cy="4664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3461468" y="3785836"/>
              <a:ext cx="2593909" cy="2286365"/>
              <a:chOff x="3461468" y="3785836"/>
              <a:chExt cx="2593909" cy="2286365"/>
            </a:xfrm>
          </p:grpSpPr>
          <p:sp>
            <p:nvSpPr>
              <p:cNvPr id="308" name="직사각형 307"/>
              <p:cNvSpPr/>
              <p:nvPr/>
            </p:nvSpPr>
            <p:spPr>
              <a:xfrm>
                <a:off x="3461468" y="3785836"/>
                <a:ext cx="2593909" cy="22242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b="1" dirty="0" err="1" smtClean="0">
                    <a:solidFill>
                      <a:schemeClr val="tx1"/>
                    </a:solidFill>
                  </a:rPr>
                  <a:t>관람안내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</a:rPr>
                  <a:t> 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 044-999-6393</a:t>
                </a: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altLang="ko-KR" sz="1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 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모서리가 둥근 직사각형 311"/>
              <p:cNvSpPr/>
              <p:nvPr/>
            </p:nvSpPr>
            <p:spPr>
              <a:xfrm>
                <a:off x="4934384" y="4140878"/>
                <a:ext cx="1039070" cy="25836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관람 문의하기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573392" y="4594873"/>
                <a:ext cx="241433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관람시간  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화요일  토요일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9:00~17:00</a:t>
                </a:r>
              </a:p>
              <a:p>
                <a:r>
                  <a:rPr lang="en-US" altLang="ko-KR" sz="900" b="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9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           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점심시간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12:00~13:00,</a:t>
                </a:r>
                <a:r>
                  <a:rPr lang="ko-KR" altLang="en-US" sz="90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입장마감</a:t>
                </a:r>
                <a:endParaRPr lang="en-US" altLang="ko-KR" sz="9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              16:30)</a:t>
                </a:r>
              </a:p>
              <a:p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               </a:t>
                </a:r>
                <a:r>
                  <a:rPr lang="en-US" altLang="ko-KR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※ </a:t>
                </a:r>
                <a:r>
                  <a:rPr lang="ko-KR" alt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관람시간은 </a:t>
                </a:r>
                <a:r>
                  <a:rPr lang="ko-KR" altLang="en-US" sz="9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학교사정에</a:t>
                </a:r>
                <a:r>
                  <a:rPr lang="ko-KR" alt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 따라</a:t>
                </a:r>
                <a:endParaRPr lang="en-US" altLang="ko-KR" sz="900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US" altLang="ko-KR" sz="9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                 </a:t>
                </a:r>
                <a:r>
                  <a:rPr lang="ko-KR" alt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변경될 수 있습니다</a:t>
                </a:r>
                <a:r>
                  <a:rPr lang="en-US" altLang="ko-KR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</a:p>
              <a:p>
                <a:r>
                  <a:rPr lang="ko-KR" altLang="en-US" sz="900" b="1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휴관안내</a:t>
                </a:r>
                <a:r>
                  <a:rPr lang="ko-KR" altLang="en-US" sz="9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 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일요일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월요일 및 공휴일</a:t>
                </a:r>
                <a:endParaRPr lang="en-US" altLang="ko-KR" sz="9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altLang="ko-KR" sz="900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ko-KR" altLang="en-US" sz="9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위      치 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세종특별자치시 </a:t>
                </a:r>
                <a:r>
                  <a:rPr lang="ko-KR" altLang="en-US" sz="90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세롬서로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68</a:t>
                </a:r>
              </a:p>
              <a:p>
                <a:r>
                  <a:rPr lang="en-US" altLang="ko-KR" sz="900" b="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9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            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새롬고등학교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층</a:t>
                </a:r>
                <a:endParaRPr lang="en-US" altLang="ko-KR" sz="4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ko-KR" altLang="en-US" sz="9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494124" y="4636394"/>
                <a:ext cx="293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●</a:t>
                </a:r>
                <a:endParaRPr lang="en-US" altLang="ko-KR" sz="4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ko-KR" altLang="en-US" sz="400" dirty="0"/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4512429" y="4633818"/>
                <a:ext cx="293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●</a:t>
                </a:r>
                <a:endParaRPr lang="en-US" altLang="ko-KR" sz="4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ko-KR" altLang="en-US" sz="400" dirty="0"/>
              </a:p>
            </p:txBody>
          </p:sp>
          <p:sp>
            <p:nvSpPr>
              <p:cNvPr id="315" name="TextBox 314"/>
              <p:cNvSpPr txBox="1"/>
              <p:nvPr/>
            </p:nvSpPr>
            <p:spPr>
              <a:xfrm>
                <a:off x="3494124" y="5317610"/>
                <a:ext cx="293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●</a:t>
                </a:r>
                <a:endParaRPr lang="en-US" altLang="ko-KR" sz="4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ko-KR" altLang="en-US" sz="400" dirty="0"/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3494124" y="5588884"/>
                <a:ext cx="293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●</a:t>
                </a:r>
                <a:endParaRPr lang="en-US" altLang="ko-KR" sz="4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ko-KR" altLang="en-US" sz="400" dirty="0"/>
              </a:p>
            </p:txBody>
          </p:sp>
        </p:grpSp>
      </p:grpSp>
      <p:grpSp>
        <p:nvGrpSpPr>
          <p:cNvPr id="333" name="그룹 332"/>
          <p:cNvGrpSpPr/>
          <p:nvPr/>
        </p:nvGrpSpPr>
        <p:grpSpPr>
          <a:xfrm>
            <a:off x="6498190" y="2152052"/>
            <a:ext cx="2508330" cy="1245078"/>
            <a:chOff x="436844" y="1670403"/>
            <a:chExt cx="2593909" cy="2639442"/>
          </a:xfrm>
        </p:grpSpPr>
        <p:sp>
          <p:nvSpPr>
            <p:cNvPr id="334" name="직사각형 333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2" name="직선 연결선 341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/>
            <p:cNvSpPr txBox="1"/>
            <p:nvPr/>
          </p:nvSpPr>
          <p:spPr>
            <a:xfrm>
              <a:off x="499126" y="2493052"/>
              <a:ext cx="2494721" cy="10320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6438827" y="1050366"/>
            <a:ext cx="2629026" cy="267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TextBox 360"/>
          <p:cNvSpPr txBox="1"/>
          <p:nvPr/>
        </p:nvSpPr>
        <p:spPr>
          <a:xfrm>
            <a:off x="6438826" y="1211157"/>
            <a:ext cx="2629027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공지사항</a:t>
            </a:r>
            <a:endParaRPr lang="en-US" altLang="ko-KR" sz="1600" dirty="0" smtClean="0"/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6342113" y="1384686"/>
            <a:ext cx="282245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   독도의 미래를 생각하는 공간으로 앞으로도 지속적                                  </a:t>
            </a:r>
            <a:r>
              <a:rPr lang="ko-KR" altLang="en-US" sz="800" dirty="0" smtClean="0">
                <a:solidFill>
                  <a:schemeClr val="bg1"/>
                </a:solidFill>
              </a:rPr>
              <a:t>으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으로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활용되기를 바랍니다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65" name="그룹 364"/>
          <p:cNvGrpSpPr/>
          <p:nvPr/>
        </p:nvGrpSpPr>
        <p:grpSpPr>
          <a:xfrm>
            <a:off x="6498190" y="3848055"/>
            <a:ext cx="2508330" cy="1039666"/>
            <a:chOff x="436844" y="1670403"/>
            <a:chExt cx="2593909" cy="2639442"/>
          </a:xfrm>
        </p:grpSpPr>
        <p:sp>
          <p:nvSpPr>
            <p:cNvPr id="366" name="직사각형 365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7" name="직선 연결선 366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TextBox 368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370" name="그룹 369"/>
          <p:cNvGrpSpPr/>
          <p:nvPr/>
        </p:nvGrpSpPr>
        <p:grpSpPr>
          <a:xfrm>
            <a:off x="6498190" y="4876995"/>
            <a:ext cx="2508330" cy="1039666"/>
            <a:chOff x="436844" y="1670403"/>
            <a:chExt cx="2593909" cy="2639442"/>
          </a:xfrm>
        </p:grpSpPr>
        <p:sp>
          <p:nvSpPr>
            <p:cNvPr id="371" name="직사각형 370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3" name="직선 연결선 37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TextBox 380"/>
            <p:cNvSpPr txBox="1"/>
            <p:nvPr/>
          </p:nvSpPr>
          <p:spPr>
            <a:xfrm>
              <a:off x="483080" y="2521305"/>
              <a:ext cx="2510766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75493" y="926729"/>
            <a:ext cx="2857894" cy="5191259"/>
            <a:chOff x="275493" y="926729"/>
            <a:chExt cx="2857894" cy="5191259"/>
          </a:xfrm>
        </p:grpSpPr>
        <p:grpSp>
          <p:nvGrpSpPr>
            <p:cNvPr id="3" name="그룹 2"/>
            <p:cNvGrpSpPr/>
            <p:nvPr/>
          </p:nvGrpSpPr>
          <p:grpSpPr>
            <a:xfrm>
              <a:off x="287550" y="926729"/>
              <a:ext cx="2845837" cy="5191259"/>
              <a:chOff x="287550" y="926729"/>
              <a:chExt cx="2845837" cy="5191259"/>
            </a:xfrm>
          </p:grpSpPr>
          <p:sp>
            <p:nvSpPr>
              <p:cNvPr id="15" name="직사각형 14"/>
              <p:cNvSpPr/>
              <p:nvPr/>
            </p:nvSpPr>
            <p:spPr>
              <a:xfrm flipH="1">
                <a:off x="287550" y="926729"/>
                <a:ext cx="2845837" cy="519125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기본</a:t>
                </a:r>
                <a:endParaRPr lang="ko-KR" altLang="en-US"/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436844" y="1670403"/>
                <a:ext cx="2593909" cy="2639442"/>
                <a:chOff x="436844" y="1670403"/>
                <a:chExt cx="2593909" cy="2639442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0" name="직선 연결선 49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857142" y="2774591"/>
                  <a:ext cx="1706652" cy="46641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IMAGE</a:t>
                  </a:r>
                  <a:endParaRPr lang="ko-KR" altLang="en-US" b="1" dirty="0"/>
                </a:p>
              </p:txBody>
            </p:sp>
          </p:grpSp>
          <p:sp>
            <p:nvSpPr>
              <p:cNvPr id="288" name="TextBox 287"/>
              <p:cNvSpPr txBox="1"/>
              <p:nvPr/>
            </p:nvSpPr>
            <p:spPr>
              <a:xfrm>
                <a:off x="857142" y="5563299"/>
                <a:ext cx="170665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SCROLL</a:t>
                </a:r>
                <a:endParaRPr lang="ko-KR" altLang="en-US" dirty="0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27840" y="4465340"/>
                <a:ext cx="2602914" cy="60367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전시안내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보기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직선 화살표 연결선 29"/>
              <p:cNvCxnSpPr/>
              <p:nvPr/>
            </p:nvCxnSpPr>
            <p:spPr>
              <a:xfrm flipV="1">
                <a:off x="2538608" y="4690357"/>
                <a:ext cx="163383" cy="1353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그룹 95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275493" y="1077142"/>
                <a:ext cx="1462418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00" dirty="0" err="1" smtClean="0"/>
                  <a:t>세종특별자치시교육청</a:t>
                </a:r>
                <a:endParaRPr lang="ko-KR" altLang="en-US" sz="10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87549" y="1231288"/>
                <a:ext cx="1462419" cy="26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75" dirty="0" smtClean="0"/>
                  <a:t>SEJONG CITY OFFICE OF EDUCATION</a:t>
                </a:r>
                <a:r>
                  <a:rPr lang="ko-KR" altLang="en-US" sz="575" dirty="0" smtClean="0"/>
                  <a:t> </a:t>
                </a:r>
                <a:endParaRPr lang="en-US" altLang="ko-KR" sz="575" dirty="0" smtClean="0"/>
              </a:p>
              <a:p>
                <a:endParaRPr lang="ko-KR" altLang="en-US" sz="575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611769" y="1047003"/>
                <a:ext cx="13591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err="1" smtClean="0"/>
                  <a:t>독도전시관</a:t>
                </a:r>
                <a:endParaRPr lang="ko-KR" alt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627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1-2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91" name="그룹 90"/>
          <p:cNvGrpSpPr/>
          <p:nvPr/>
        </p:nvGrpSpPr>
        <p:grpSpPr>
          <a:xfrm>
            <a:off x="437760" y="1428705"/>
            <a:ext cx="2520386" cy="2086902"/>
            <a:chOff x="424377" y="1670403"/>
            <a:chExt cx="2606376" cy="5298102"/>
          </a:xfrm>
        </p:grpSpPr>
        <p:sp>
          <p:nvSpPr>
            <p:cNvPr id="92" name="직사각형 91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3079" y="1696636"/>
              <a:ext cx="2510768" cy="7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/>
                <a:t>체험존</a:t>
              </a:r>
              <a:r>
                <a:rPr lang="ko-KR" altLang="en-US" sz="1400" b="1" dirty="0" smtClean="0"/>
                <a:t> 안내</a:t>
              </a:r>
              <a:endParaRPr lang="ko-KR" altLang="en-US" sz="14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24377" y="2384094"/>
              <a:ext cx="1857924" cy="12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독도체험관은 대한민국 동쪽 끝</a:t>
              </a:r>
              <a:r>
                <a:rPr lang="en-US" altLang="ko-KR" sz="900" dirty="0" smtClean="0"/>
                <a:t>,</a:t>
              </a:r>
            </a:p>
            <a:p>
              <a:r>
                <a:rPr lang="ko-KR" altLang="en-US" sz="900" dirty="0" smtClean="0"/>
                <a:t>우리의 섬 독도를 만나는 체험 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공간입니다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36844" y="432906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83079" y="4466318"/>
              <a:ext cx="2510768" cy="7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영상관 안내</a:t>
              </a:r>
              <a:endParaRPr lang="ko-KR" altLang="en-US" sz="14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24377" y="5244840"/>
              <a:ext cx="1857924" cy="12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가상현실</a:t>
              </a:r>
              <a:r>
                <a:rPr lang="en-US" altLang="ko-KR" sz="900" dirty="0" smtClean="0"/>
                <a:t>(VR)</a:t>
              </a:r>
              <a:r>
                <a:rPr lang="ko-KR" altLang="en-US" sz="900" dirty="0" smtClean="0"/>
                <a:t>과 같은 최신 기법을 활용하여 </a:t>
              </a:r>
              <a:r>
                <a:rPr lang="ko-KR" altLang="en-US" sz="900" dirty="0" err="1" smtClean="0"/>
                <a:t>실감형</a:t>
              </a:r>
              <a:r>
                <a:rPr lang="ko-KR" altLang="en-US" sz="900" dirty="0" smtClean="0"/>
                <a:t> 콘텐츠 등을</a:t>
              </a:r>
              <a:r>
                <a:rPr lang="en-US" altLang="ko-KR" sz="900" dirty="0"/>
                <a:t> </a:t>
              </a:r>
              <a:r>
                <a:rPr lang="ko-KR" altLang="en-US" sz="900" dirty="0" smtClean="0"/>
                <a:t>적용한 독도 </a:t>
              </a:r>
              <a:r>
                <a:rPr lang="ko-KR" altLang="en-US" sz="900" dirty="0" err="1" smtClean="0"/>
                <a:t>영상관입니다</a:t>
              </a:r>
              <a:r>
                <a:rPr lang="en-US" altLang="ko-KR" sz="900" dirty="0" smtClean="0"/>
                <a:t>.</a:t>
              </a: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2215990" y="1566857"/>
            <a:ext cx="743544" cy="761501"/>
            <a:chOff x="3366641" y="2992230"/>
            <a:chExt cx="2593909" cy="2090058"/>
          </a:xfrm>
        </p:grpSpPr>
        <p:sp>
          <p:nvSpPr>
            <p:cNvPr id="126" name="직사각형 125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675216" y="3758456"/>
              <a:ext cx="1976759" cy="633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2214572" y="2615023"/>
            <a:ext cx="743544" cy="761501"/>
            <a:chOff x="3366641" y="2992230"/>
            <a:chExt cx="2593909" cy="2090058"/>
          </a:xfrm>
        </p:grpSpPr>
        <p:sp>
          <p:nvSpPr>
            <p:cNvPr id="132" name="직사각형 131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13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675216" y="3758456"/>
              <a:ext cx="1976759" cy="633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-266700" y="4851838"/>
            <a:ext cx="28575" cy="18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6540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413513" y="1469467"/>
            <a:ext cx="2593909" cy="2206536"/>
            <a:chOff x="436844" y="1670403"/>
            <a:chExt cx="2593909" cy="2639442"/>
          </a:xfrm>
        </p:grpSpPr>
        <p:sp>
          <p:nvSpPr>
            <p:cNvPr id="92" name="직사각형 91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857142" y="2774591"/>
              <a:ext cx="1706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sp>
        <p:nvSpPr>
          <p:cNvPr id="96" name="모서리가 둥근 직사각형 95"/>
          <p:cNvSpPr/>
          <p:nvPr/>
        </p:nvSpPr>
        <p:spPr>
          <a:xfrm>
            <a:off x="427840" y="3810049"/>
            <a:ext cx="2602914" cy="6373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smtClean="0">
                <a:solidFill>
                  <a:schemeClr val="tx1"/>
                </a:solidFill>
              </a:rPr>
              <a:t>인사말 전시관 연혁 오시는 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469607" y="4577461"/>
            <a:ext cx="2508330" cy="1439422"/>
            <a:chOff x="436844" y="1670403"/>
            <a:chExt cx="2593909" cy="2639442"/>
          </a:xfrm>
        </p:grpSpPr>
        <p:sp>
          <p:nvSpPr>
            <p:cNvPr id="98" name="직사각형 97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327326" y="926728"/>
            <a:ext cx="2852179" cy="5191259"/>
            <a:chOff x="3327326" y="926728"/>
            <a:chExt cx="2852179" cy="5191259"/>
          </a:xfrm>
        </p:grpSpPr>
        <p:sp>
          <p:nvSpPr>
            <p:cNvPr id="16" name="직사각형 15"/>
            <p:cNvSpPr/>
            <p:nvPr/>
          </p:nvSpPr>
          <p:spPr>
            <a:xfrm flipH="1">
              <a:off x="3327327" y="926728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327326" y="1036562"/>
              <a:ext cx="2845839" cy="8002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안녕하십니까</a:t>
              </a:r>
              <a:r>
                <a:rPr lang="en-US" altLang="ko-KR" sz="1200" dirty="0" smtClean="0"/>
                <a:t>? </a:t>
              </a:r>
              <a:r>
                <a:rPr lang="ko-KR" altLang="en-US" sz="1200" dirty="0" smtClean="0"/>
                <a:t>독도의 </a:t>
              </a:r>
              <a:r>
                <a:rPr lang="ko-KR" altLang="en-US" sz="1200" dirty="0" smtClean="0">
                  <a:solidFill>
                    <a:srgbClr val="00B0F0"/>
                  </a:solidFill>
                </a:rPr>
                <a:t>독도전시관</a:t>
              </a:r>
              <a:r>
                <a:rPr lang="ko-KR" altLang="en-US" sz="1200" dirty="0" smtClean="0"/>
                <a:t>을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사랑해주셔서 진심으로 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감사드립니다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33666" y="1741808"/>
              <a:ext cx="2845839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세종특별자치시교육청</a:t>
              </a:r>
              <a:r>
                <a:rPr lang="ko-KR" altLang="en-US" sz="800" dirty="0" smtClean="0"/>
                <a:t> 독도전시관은 </a:t>
              </a:r>
              <a:r>
                <a:rPr lang="en-US" altLang="ko-KR" sz="800" dirty="0" smtClean="0"/>
                <a:t>‘</a:t>
              </a:r>
              <a:r>
                <a:rPr lang="ko-KR" altLang="en-US" sz="800" dirty="0" smtClean="0"/>
                <a:t>찾아가는 독도교육의장</a:t>
              </a:r>
              <a:r>
                <a:rPr lang="en-US" altLang="ko-KR" sz="800" dirty="0" smtClean="0"/>
                <a:t>＇</a:t>
              </a:r>
              <a:r>
                <a:rPr lang="ko-KR" altLang="en-US" sz="800" dirty="0" smtClean="0"/>
                <a:t>으로서</a:t>
              </a:r>
              <a:r>
                <a:rPr lang="en-US" altLang="ko-KR" sz="800" dirty="0" smtClean="0"/>
                <a:t>,</a:t>
              </a:r>
              <a:r>
                <a:rPr lang="ko-KR" altLang="en-US" sz="800" dirty="0" smtClean="0"/>
                <a:t>  세종시 지역의 학생</a:t>
              </a:r>
              <a:r>
                <a:rPr lang="en-US" altLang="ko-KR" sz="800" dirty="0" smtClean="0"/>
                <a:t>,</a:t>
              </a:r>
              <a:r>
                <a:rPr lang="ko-KR" altLang="en-US" sz="800" dirty="0" smtClean="0"/>
                <a:t>교원</a:t>
              </a:r>
              <a:r>
                <a:rPr lang="en-US" altLang="ko-KR" sz="800" dirty="0" smtClean="0"/>
                <a:t>,</a:t>
              </a:r>
              <a:r>
                <a:rPr lang="ko-KR" altLang="en-US" sz="800" dirty="0" smtClean="0"/>
                <a:t>학부모</a:t>
              </a:r>
              <a:r>
                <a:rPr lang="en-US" altLang="ko-KR" sz="800" dirty="0" smtClean="0"/>
                <a:t>,</a:t>
              </a:r>
              <a:r>
                <a:rPr lang="ko-KR" altLang="en-US" sz="800" dirty="0" smtClean="0"/>
                <a:t>시민들에게</a:t>
              </a:r>
              <a:r>
                <a:rPr lang="en-US" altLang="ko-KR" sz="800" dirty="0"/>
                <a:t> </a:t>
              </a:r>
              <a:r>
                <a:rPr lang="ko-KR" altLang="en-US" sz="800" dirty="0" smtClean="0"/>
                <a:t>독도에 대한 이해를 높이고</a:t>
              </a:r>
              <a:r>
                <a:rPr lang="en-US" altLang="ko-KR" sz="800" dirty="0" smtClean="0"/>
                <a:t>, </a:t>
              </a:r>
              <a:r>
                <a:rPr lang="ko-KR" altLang="en-US" sz="800" dirty="0" smtClean="0"/>
                <a:t>독도에 대한 사랑과 영토 </a:t>
              </a:r>
              <a:r>
                <a:rPr lang="ko-KR" altLang="en-US" sz="800" dirty="0" err="1" smtClean="0"/>
                <a:t>주권의식을</a:t>
              </a:r>
              <a:r>
                <a:rPr lang="ko-KR" altLang="en-US" sz="800" dirty="0" smtClean="0"/>
                <a:t> 확산시키고자 개관하였습니다</a:t>
              </a:r>
              <a:r>
                <a:rPr lang="en-US" altLang="ko-KR" sz="800" dirty="0" smtClean="0"/>
                <a:t>.</a:t>
              </a:r>
              <a:r>
                <a:rPr lang="ko-KR" altLang="en-US" sz="800" dirty="0" smtClean="0"/>
                <a:t>     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3482034" y="2401387"/>
              <a:ext cx="2508330" cy="1039666"/>
              <a:chOff x="436844" y="1670403"/>
              <a:chExt cx="2593909" cy="2639442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6" name="직선 연결선 105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3327326" y="3515857"/>
              <a:ext cx="2845839" cy="8002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00B0F0"/>
                  </a:solidFill>
                </a:rPr>
                <a:t>우리민족의 정신이자 자존심인 독도</a:t>
              </a:r>
              <a:r>
                <a:rPr lang="ko-KR" altLang="en-US" sz="1200" dirty="0" smtClean="0"/>
                <a:t>에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대한 명확한 역사관과 </a:t>
              </a:r>
              <a:r>
                <a:rPr lang="ko-KR" altLang="en-US" sz="1200" dirty="0" err="1" smtClean="0"/>
                <a:t>영토관을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갖게되기를</a:t>
              </a:r>
              <a:r>
                <a:rPr lang="ko-KR" altLang="en-US" sz="1200" dirty="0" smtClean="0"/>
                <a:t> 희망합니다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27326" y="4208354"/>
              <a:ext cx="2845839" cy="14465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독도는 우리민족의 정신이자 자존심이므로 우리 학생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교원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학부모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시민들 모두에게 독도에 대한 명확한 역사관과 </a:t>
              </a:r>
              <a:r>
                <a:rPr lang="ko-KR" altLang="en-US" sz="800" dirty="0" err="1"/>
                <a:t>영토관을</a:t>
              </a:r>
              <a:r>
                <a:rPr lang="ko-KR" altLang="en-US" sz="800" dirty="0"/>
                <a:t> </a:t>
              </a:r>
              <a:r>
                <a:rPr lang="ko-KR" altLang="en-US" sz="800" dirty="0" err="1"/>
                <a:t>갖게하고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우리의 소중한 땅 독도를 지키고 가꾸려는 의지를 키우는 것이 이 시대를 사는 우리의 중요한 </a:t>
              </a:r>
              <a:r>
                <a:rPr lang="ko-KR" altLang="en-US" sz="800" dirty="0" err="1"/>
                <a:t>임무이자</a:t>
              </a:r>
              <a:r>
                <a:rPr lang="ko-KR" altLang="en-US" sz="800" dirty="0"/>
                <a:t> 역사적 사명이라 생각합니다</a:t>
              </a:r>
              <a:r>
                <a:rPr lang="en-US" altLang="ko-KR" sz="800" dirty="0"/>
                <a:t>.</a:t>
              </a:r>
            </a:p>
            <a:p>
              <a:r>
                <a:rPr lang="ko-KR" altLang="en-US" sz="800" dirty="0"/>
                <a:t>독도전시관의 다양한 정보가 이곳을 찾는 모든 분들께서 유의미하게 학습</a:t>
              </a:r>
              <a:r>
                <a:rPr lang="en-US" altLang="ko-KR" sz="800" dirty="0"/>
                <a:t>‧</a:t>
              </a:r>
              <a:r>
                <a:rPr lang="ko-KR" altLang="en-US" sz="800" dirty="0" err="1"/>
                <a:t>체험하시는데</a:t>
              </a:r>
              <a:r>
                <a:rPr lang="ko-KR" altLang="en-US" sz="800" dirty="0"/>
                <a:t> 작은 도움이 되기를 바라고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우리 모두가 독도를 사랑하고 실천하는 계기가 되기를 희망하며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독도전시관이 지역사회의 교육 및 문화공간이 되기를 기대합니다</a:t>
              </a:r>
              <a:r>
                <a:rPr lang="en-US" altLang="ko-KR" sz="800" dirty="0"/>
                <a:t>. </a:t>
              </a:r>
              <a:r>
                <a:rPr lang="ko-KR" altLang="en-US" sz="800" dirty="0"/>
                <a:t>감사합니다</a:t>
              </a:r>
              <a:r>
                <a:rPr lang="en-US" altLang="ko-KR" sz="800" dirty="0"/>
                <a:t>.</a:t>
              </a:r>
            </a:p>
            <a:p>
              <a:r>
                <a:rPr lang="ko-KR" altLang="en-US" sz="800" dirty="0" smtClean="0"/>
                <a:t>    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5" name="직사각형 114"/>
          <p:cNvSpPr/>
          <p:nvPr/>
        </p:nvSpPr>
        <p:spPr>
          <a:xfrm flipH="1">
            <a:off x="6367105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7104" y="1036562"/>
            <a:ext cx="2845839" cy="147732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---------------------------------------------------_______________________________________________-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6367104" y="2901820"/>
            <a:ext cx="2845838" cy="3216167"/>
          </a:xfrm>
          <a:prstGeom prst="round1Rect">
            <a:avLst>
              <a:gd name="adj" fmla="val 23663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/>
          <p:cNvGrpSpPr/>
          <p:nvPr/>
        </p:nvGrpSpPr>
        <p:grpSpPr>
          <a:xfrm>
            <a:off x="6445377" y="3515857"/>
            <a:ext cx="2689292" cy="1039666"/>
            <a:chOff x="436844" y="1670403"/>
            <a:chExt cx="2593909" cy="2639442"/>
          </a:xfrm>
        </p:grpSpPr>
        <p:sp>
          <p:nvSpPr>
            <p:cNvPr id="119" name="직사각형 118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6367103" y="4664677"/>
            <a:ext cx="2845839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hlinkClick r:id="rId2"/>
              </a:rPr>
              <a:t> 이용약관</a:t>
            </a:r>
            <a:r>
              <a:rPr lang="ko-KR" altLang="en-US" sz="800" dirty="0" smtClean="0">
                <a:solidFill>
                  <a:schemeClr val="bg1"/>
                </a:solidFill>
              </a:rPr>
              <a:t>    </a:t>
            </a:r>
            <a:r>
              <a:rPr lang="ko-KR" altLang="en-US" sz="800" dirty="0" smtClean="0">
                <a:solidFill>
                  <a:schemeClr val="bg1"/>
                </a:solidFill>
                <a:hlinkClick r:id="rId3"/>
              </a:rPr>
              <a:t>개인정보취급방침</a:t>
            </a:r>
            <a:r>
              <a:rPr lang="ko-KR" altLang="en-US" sz="800" dirty="0" smtClean="0">
                <a:solidFill>
                  <a:schemeClr val="bg1"/>
                </a:solidFill>
              </a:rPr>
              <a:t>   </a:t>
            </a:r>
            <a:r>
              <a:rPr lang="ko-KR" altLang="en-US" sz="800" dirty="0" err="1" smtClean="0">
                <a:solidFill>
                  <a:schemeClr val="bg1"/>
                </a:solidFill>
                <a:hlinkClick r:id="rId4"/>
              </a:rPr>
              <a:t>이메일주소무단수집거부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주소</a:t>
            </a:r>
            <a:r>
              <a:rPr lang="en-US" altLang="ko-KR" sz="800" dirty="0">
                <a:solidFill>
                  <a:schemeClr val="bg1"/>
                </a:solidFill>
              </a:rPr>
              <a:t>. (30126) </a:t>
            </a:r>
            <a:r>
              <a:rPr lang="ko-KR" altLang="en-US" sz="800" dirty="0">
                <a:solidFill>
                  <a:schemeClr val="bg1"/>
                </a:solidFill>
              </a:rPr>
              <a:t>세종특별자치시 </a:t>
            </a:r>
            <a:r>
              <a:rPr lang="ko-KR" altLang="en-US" sz="800" dirty="0" err="1">
                <a:solidFill>
                  <a:schemeClr val="bg1"/>
                </a:solidFill>
              </a:rPr>
              <a:t>새롬서로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68 </a:t>
            </a:r>
            <a:r>
              <a:rPr lang="ko-KR" altLang="en-US" sz="800" dirty="0">
                <a:solidFill>
                  <a:schemeClr val="bg1"/>
                </a:solidFill>
              </a:rPr>
              <a:t>새롬고등학교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층 </a:t>
            </a:r>
            <a:r>
              <a:rPr lang="ko-KR" altLang="en-US" sz="800" dirty="0" err="1">
                <a:solidFill>
                  <a:schemeClr val="bg1"/>
                </a:solidFill>
              </a:rPr>
              <a:t>독도전시관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문의전화</a:t>
            </a:r>
            <a:r>
              <a:rPr lang="en-US" altLang="ko-KR" sz="800" dirty="0">
                <a:solidFill>
                  <a:schemeClr val="bg1"/>
                </a:solidFill>
              </a:rPr>
              <a:t>. 044-999-6393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© 2022 </a:t>
            </a:r>
            <a:r>
              <a:rPr lang="en-US" altLang="ko-KR" sz="800" dirty="0" err="1">
                <a:solidFill>
                  <a:schemeClr val="bg1"/>
                </a:solidFill>
              </a:rPr>
              <a:t>Dokdo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</a:rPr>
              <a:t>Exhibitonon</a:t>
            </a:r>
            <a:r>
              <a:rPr lang="en-US" altLang="ko-KR" sz="800" dirty="0">
                <a:solidFill>
                  <a:schemeClr val="bg1"/>
                </a:solidFill>
              </a:rPr>
              <a:t> All rights reserved .</a:t>
            </a:r>
          </a:p>
          <a:p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6448404" y="5574240"/>
            <a:ext cx="1072069" cy="474126"/>
            <a:chOff x="436844" y="1670403"/>
            <a:chExt cx="2593909" cy="2639442"/>
          </a:xfrm>
        </p:grpSpPr>
        <p:sp>
          <p:nvSpPr>
            <p:cNvPr id="125" name="직사각형 124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26419" y="456120"/>
            <a:ext cx="202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전시관 소개 클릭 </a:t>
            </a:r>
            <a:r>
              <a:rPr lang="en-US" altLang="ko-KR" sz="1200" dirty="0"/>
              <a:t>&gt;</a:t>
            </a:r>
            <a:r>
              <a:rPr lang="ko-KR" altLang="en-US" sz="1200" dirty="0"/>
              <a:t>인사말</a:t>
            </a:r>
          </a:p>
          <a:p>
            <a:endParaRPr lang="ko-KR" altLang="en-US" sz="1200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7604839" y="5574240"/>
            <a:ext cx="1072069" cy="474126"/>
            <a:chOff x="436844" y="1670403"/>
            <a:chExt cx="2593909" cy="2639442"/>
          </a:xfrm>
        </p:grpSpPr>
        <p:sp>
          <p:nvSpPr>
            <p:cNvPr id="134" name="직사각형 133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59" name="그룹 158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166" name="직선 연결선 165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그룹 159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61" name="그룹 160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63" name="TextBox 162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62" name="직선 연결선 161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04842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275493" y="926729"/>
            <a:ext cx="2857894" cy="5191259"/>
            <a:chOff x="275493" y="926729"/>
            <a:chExt cx="2857894" cy="5191259"/>
          </a:xfrm>
        </p:grpSpPr>
        <p:grpSp>
          <p:nvGrpSpPr>
            <p:cNvPr id="3" name="그룹 2"/>
            <p:cNvGrpSpPr/>
            <p:nvPr/>
          </p:nvGrpSpPr>
          <p:grpSpPr>
            <a:xfrm>
              <a:off x="275493" y="926729"/>
              <a:ext cx="2857894" cy="5191259"/>
              <a:chOff x="275493" y="926729"/>
              <a:chExt cx="2857894" cy="5191259"/>
            </a:xfrm>
          </p:grpSpPr>
          <p:sp>
            <p:nvSpPr>
              <p:cNvPr id="15" name="직사각형 14"/>
              <p:cNvSpPr/>
              <p:nvPr/>
            </p:nvSpPr>
            <p:spPr>
              <a:xfrm flipH="1">
                <a:off x="287550" y="926729"/>
                <a:ext cx="2845837" cy="519125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기본</a:t>
                </a:r>
                <a:endParaRPr lang="ko-KR" alt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14317" y="1463565"/>
                <a:ext cx="2427932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History</a:t>
                </a:r>
              </a:p>
              <a:p>
                <a:pPr algn="ctr"/>
                <a:r>
                  <a:rPr lang="ko-KR" altLang="en-US" sz="1600" b="1" dirty="0" err="1" smtClean="0"/>
                  <a:t>전시관연혁</a:t>
                </a:r>
                <a:r>
                  <a:rPr lang="ko-KR" altLang="en-US" sz="1600" b="1" dirty="0" smtClean="0"/>
                  <a:t> 및 주요행사</a:t>
                </a:r>
                <a:endParaRPr lang="ko-KR" altLang="en-US" sz="1600" b="1" dirty="0"/>
              </a:p>
            </p:txBody>
          </p:sp>
          <p:grpSp>
            <p:nvGrpSpPr>
              <p:cNvPr id="78" name="그룹 77"/>
              <p:cNvGrpSpPr/>
              <p:nvPr/>
            </p:nvGrpSpPr>
            <p:grpSpPr>
              <a:xfrm>
                <a:off x="413513" y="2244586"/>
                <a:ext cx="2593909" cy="1698510"/>
                <a:chOff x="436844" y="1670403"/>
                <a:chExt cx="2593909" cy="2639442"/>
              </a:xfrm>
            </p:grpSpPr>
            <p:sp>
              <p:nvSpPr>
                <p:cNvPr id="79" name="직사각형 78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0" name="직선 연결선 79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연결선 80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TextBox 81"/>
                <p:cNvSpPr txBox="1"/>
                <p:nvPr/>
              </p:nvSpPr>
              <p:spPr>
                <a:xfrm>
                  <a:off x="892969" y="2812962"/>
                  <a:ext cx="1706652" cy="5739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IMAGE</a:t>
                  </a:r>
                  <a:endParaRPr lang="ko-KR" altLang="en-US" b="1" dirty="0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275493" y="1047003"/>
                <a:ext cx="2800743" cy="453589"/>
                <a:chOff x="275493" y="1047003"/>
                <a:chExt cx="2800743" cy="453589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2797830" y="1162173"/>
                  <a:ext cx="278406" cy="100812"/>
                  <a:chOff x="2752347" y="1079543"/>
                  <a:chExt cx="278406" cy="100812"/>
                </a:xfrm>
              </p:grpSpPr>
              <p:cxnSp>
                <p:nvCxnSpPr>
                  <p:cNvPr id="272" name="직선 연결선 271"/>
                  <p:cNvCxnSpPr/>
                  <p:nvPr/>
                </p:nvCxnSpPr>
                <p:spPr>
                  <a:xfrm>
                    <a:off x="2752348" y="1079543"/>
                    <a:ext cx="278405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직선 연결선 274"/>
                  <p:cNvCxnSpPr/>
                  <p:nvPr/>
                </p:nvCxnSpPr>
                <p:spPr>
                  <a:xfrm>
                    <a:off x="2752348" y="1130551"/>
                    <a:ext cx="278405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직선 연결선 275"/>
                  <p:cNvCxnSpPr/>
                  <p:nvPr/>
                </p:nvCxnSpPr>
                <p:spPr>
                  <a:xfrm>
                    <a:off x="2752347" y="1180355"/>
                    <a:ext cx="278405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" name="그룹 11"/>
                <p:cNvGrpSpPr/>
                <p:nvPr/>
              </p:nvGrpSpPr>
              <p:grpSpPr>
                <a:xfrm>
                  <a:off x="275493" y="1047003"/>
                  <a:ext cx="2695427" cy="453589"/>
                  <a:chOff x="275493" y="1047003"/>
                  <a:chExt cx="2695427" cy="453589"/>
                </a:xfrm>
              </p:grpSpPr>
              <p:grpSp>
                <p:nvGrpSpPr>
                  <p:cNvPr id="83" name="그룹 82"/>
                  <p:cNvGrpSpPr/>
                  <p:nvPr/>
                </p:nvGrpSpPr>
                <p:grpSpPr>
                  <a:xfrm>
                    <a:off x="275493" y="1047003"/>
                    <a:ext cx="2695427" cy="453589"/>
                    <a:chOff x="275493" y="1047003"/>
                    <a:chExt cx="2695427" cy="453589"/>
                  </a:xfrm>
                </p:grpSpPr>
                <p:sp>
                  <p:nvSpPr>
                    <p:cNvPr id="84" name="TextBox 83"/>
                    <p:cNvSpPr txBox="1"/>
                    <p:nvPr/>
                  </p:nvSpPr>
                  <p:spPr>
                    <a:xfrm>
                      <a:off x="275493" y="1077142"/>
                      <a:ext cx="14624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r>
                        <a:rPr lang="ko-KR" altLang="en-US" sz="1000" dirty="0" err="1" smtClean="0"/>
                        <a:t>세종특별자치시교육청</a:t>
                      </a:r>
                      <a:endParaRPr lang="ko-KR" altLang="en-US" sz="1000" dirty="0"/>
                    </a:p>
                  </p:txBody>
                </p:sp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287549" y="1231288"/>
                      <a:ext cx="1462419" cy="26930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575" dirty="0" smtClean="0"/>
                        <a:t>SEJONG CITY OFFICE OF EDUCATION</a:t>
                      </a:r>
                      <a:r>
                        <a:rPr lang="ko-KR" altLang="en-US" sz="575" dirty="0" smtClean="0"/>
                        <a:t> </a:t>
                      </a:r>
                      <a:endParaRPr lang="en-US" altLang="ko-KR" sz="575" dirty="0" smtClean="0"/>
                    </a:p>
                    <a:p>
                      <a:endParaRPr lang="ko-KR" altLang="en-US" sz="575" dirty="0"/>
                    </a:p>
                  </p:txBody>
                </p: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1611769" y="1047003"/>
                      <a:ext cx="1359151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600" dirty="0" err="1" smtClean="0"/>
                        <a:t>독도전시관</a:t>
                      </a:r>
                      <a:endParaRPr lang="ko-KR" altLang="en-US" sz="1600" dirty="0"/>
                    </a:p>
                  </p:txBody>
                </p:sp>
              </p:grpSp>
              <p:cxnSp>
                <p:nvCxnSpPr>
                  <p:cNvPr id="7" name="직선 연결선 6"/>
                  <p:cNvCxnSpPr/>
                  <p:nvPr/>
                </p:nvCxnSpPr>
                <p:spPr>
                  <a:xfrm>
                    <a:off x="1675406" y="1114767"/>
                    <a:ext cx="0" cy="23679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3" name="TextBox 92"/>
              <p:cNvSpPr txBox="1"/>
              <p:nvPr/>
            </p:nvSpPr>
            <p:spPr>
              <a:xfrm>
                <a:off x="422843" y="4121277"/>
                <a:ext cx="2584579" cy="184665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00B0F0"/>
                    </a:solidFill>
                  </a:rPr>
                  <a:t>2017</a:t>
                </a:r>
                <a:r>
                  <a:rPr lang="ko-KR" altLang="en-US" sz="1400" dirty="0" smtClean="0">
                    <a:solidFill>
                      <a:srgbClr val="00B0F0"/>
                    </a:solidFill>
                  </a:rPr>
                  <a:t>년</a:t>
                </a:r>
                <a:endParaRPr lang="en-US" altLang="ko-KR" sz="1400" dirty="0" smtClean="0">
                  <a:solidFill>
                    <a:srgbClr val="00B0F0"/>
                  </a:solidFill>
                </a:endParaRPr>
              </a:p>
              <a:p>
                <a:endParaRPr lang="en-US" altLang="ko-KR" sz="1000" dirty="0">
                  <a:solidFill>
                    <a:srgbClr val="00B0F0"/>
                  </a:solidFill>
                </a:endParaRPr>
              </a:p>
              <a:p>
                <a:r>
                  <a:rPr lang="en-US" altLang="ko-KR" sz="1000" b="1" dirty="0" smtClean="0"/>
                  <a:t>08.28.</a:t>
                </a:r>
              </a:p>
              <a:p>
                <a:r>
                  <a:rPr lang="ko-KR" altLang="en-US" sz="1000" dirty="0" err="1" smtClean="0"/>
                  <a:t>독도전시관</a:t>
                </a:r>
                <a:r>
                  <a:rPr lang="ko-KR" altLang="en-US" sz="1000" dirty="0" smtClean="0"/>
                  <a:t> 개관</a:t>
                </a:r>
                <a:endParaRPr lang="en-US" altLang="ko-KR" sz="1000" dirty="0" smtClean="0"/>
              </a:p>
              <a:p>
                <a:endParaRPr lang="en-US" altLang="ko-KR" sz="1000" dirty="0"/>
              </a:p>
              <a:p>
                <a:r>
                  <a:rPr lang="en-US" altLang="ko-KR" sz="1000" b="1" dirty="0" smtClean="0"/>
                  <a:t>08.28.</a:t>
                </a:r>
              </a:p>
              <a:p>
                <a:r>
                  <a:rPr lang="ko-KR" altLang="en-US" sz="1000" dirty="0" smtClean="0"/>
                  <a:t>초대 </a:t>
                </a:r>
                <a:r>
                  <a:rPr lang="ko-KR" altLang="en-US" sz="1000" dirty="0" err="1" smtClean="0"/>
                  <a:t>윤재국</a:t>
                </a:r>
                <a:r>
                  <a:rPr lang="ko-KR" altLang="en-US" sz="1000" dirty="0" smtClean="0"/>
                  <a:t> 관장 취임</a:t>
                </a:r>
                <a:endParaRPr lang="en-US" altLang="ko-KR" sz="1000" dirty="0" smtClean="0"/>
              </a:p>
              <a:p>
                <a:endParaRPr lang="en-US" altLang="ko-KR" sz="1000" dirty="0"/>
              </a:p>
              <a:p>
                <a:r>
                  <a:rPr lang="en-US" altLang="ko-KR" sz="1000" b="1" dirty="0" smtClean="0"/>
                  <a:t>08.28.~</a:t>
                </a:r>
                <a:r>
                  <a:rPr lang="ko-KR" altLang="en-US" sz="1000" b="1" dirty="0" smtClean="0"/>
                  <a:t>현재</a:t>
                </a:r>
                <a:endParaRPr lang="en-US" altLang="ko-KR" sz="1000" b="1" dirty="0" smtClean="0"/>
              </a:p>
              <a:p>
                <a:r>
                  <a:rPr lang="ko-KR" altLang="en-US" sz="1000" dirty="0" smtClean="0"/>
                  <a:t>대한민국 독도 사진전 </a:t>
                </a:r>
                <a:r>
                  <a:rPr lang="en-US" altLang="ko-KR" sz="1000" dirty="0" smtClean="0"/>
                  <a:t>(</a:t>
                </a:r>
                <a:r>
                  <a:rPr lang="ko-KR" altLang="en-US" sz="1000" dirty="0" err="1" smtClean="0"/>
                  <a:t>상실전시</a:t>
                </a:r>
                <a:r>
                  <a:rPr lang="en-US" altLang="ko-KR" sz="1000" dirty="0" smtClean="0"/>
                  <a:t>)</a:t>
                </a:r>
              </a:p>
              <a:p>
                <a:r>
                  <a:rPr lang="ko-KR" altLang="en-US" sz="1000" dirty="0" smtClean="0"/>
                  <a:t>      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27" name="직선 화살표 연결선 26"/>
            <p:cNvCxnSpPr/>
            <p:nvPr/>
          </p:nvCxnSpPr>
          <p:spPr>
            <a:xfrm>
              <a:off x="422843" y="4218915"/>
              <a:ext cx="0" cy="1801639"/>
            </a:xfrm>
            <a:prstGeom prst="straightConnector1">
              <a:avLst/>
            </a:prstGeom>
            <a:ln w="9525">
              <a:headEnd type="oval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3464296" y="1077142"/>
            <a:ext cx="2584579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11.10.</a:t>
            </a:r>
          </a:p>
          <a:p>
            <a:r>
              <a:rPr lang="ko-KR" altLang="en-US" sz="1000" dirty="0" smtClean="0"/>
              <a:t>독도의 날 </a:t>
            </a:r>
            <a:r>
              <a:rPr lang="en-US" altLang="ko-KR" sz="1000" dirty="0" smtClean="0"/>
              <a:t>UCC </a:t>
            </a:r>
            <a:r>
              <a:rPr lang="ko-KR" altLang="en-US" sz="1000" dirty="0" smtClean="0"/>
              <a:t>대회 개최</a:t>
            </a:r>
            <a:endParaRPr lang="en-US" altLang="ko-KR" sz="1000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12.21.</a:t>
            </a:r>
          </a:p>
          <a:p>
            <a:r>
              <a:rPr lang="ko-KR" altLang="en-US" sz="1000" dirty="0" smtClean="0"/>
              <a:t>독도 </a:t>
            </a:r>
            <a:r>
              <a:rPr lang="ko-KR" altLang="en-US" sz="1000" dirty="0" err="1" smtClean="0"/>
              <a:t>골든벨</a:t>
            </a:r>
            <a:r>
              <a:rPr lang="ko-KR" altLang="en-US" sz="1000" dirty="0" smtClean="0"/>
              <a:t> 대회 개최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12.26.</a:t>
            </a:r>
          </a:p>
          <a:p>
            <a:r>
              <a:rPr lang="ko-KR" altLang="en-US" sz="1000" dirty="0" smtClean="0"/>
              <a:t>독도 인문학 특강 실시</a:t>
            </a:r>
            <a:endParaRPr lang="ko-KR" altLang="en-US" sz="1000" dirty="0"/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3491454" y="1047003"/>
            <a:ext cx="0" cy="1261631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27327" y="3446699"/>
            <a:ext cx="2845838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X5</a:t>
            </a:r>
          </a:p>
          <a:p>
            <a:pPr algn="ctr"/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6348405" y="2901820"/>
            <a:ext cx="2839546" cy="3216167"/>
            <a:chOff x="3327327" y="2901820"/>
            <a:chExt cx="2839546" cy="3216167"/>
          </a:xfrm>
        </p:grpSpPr>
        <p:sp>
          <p:nvSpPr>
            <p:cNvPr id="136" name="한쪽 모서리가 둥근 사각형 135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196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436844" y="1670403"/>
            <a:ext cx="2593909" cy="2639442"/>
            <a:chOff x="436844" y="1670403"/>
            <a:chExt cx="2593909" cy="2639442"/>
          </a:xfrm>
        </p:grpSpPr>
        <p:sp>
          <p:nvSpPr>
            <p:cNvPr id="48" name="직사각형 47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57142" y="2774591"/>
              <a:ext cx="1706652" cy="4664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288" name="TextBox 287"/>
          <p:cNvSpPr txBox="1"/>
          <p:nvPr/>
        </p:nvSpPr>
        <p:spPr>
          <a:xfrm>
            <a:off x="857142" y="5563299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SCROLL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1-1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797830" y="1162173"/>
            <a:ext cx="278406" cy="100812"/>
            <a:chOff x="2752347" y="1079543"/>
            <a:chExt cx="278406" cy="100812"/>
          </a:xfrm>
        </p:grpSpPr>
        <p:cxnSp>
          <p:nvCxnSpPr>
            <p:cNvPr id="272" name="직선 연결선 271"/>
            <p:cNvCxnSpPr/>
            <p:nvPr/>
          </p:nvCxnSpPr>
          <p:spPr>
            <a:xfrm>
              <a:off x="2752348" y="1079543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>
              <a:off x="2752348" y="1130551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2752347" y="1180355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427840" y="4465340"/>
            <a:ext cx="2602914" cy="603678"/>
            <a:chOff x="427840" y="4465340"/>
            <a:chExt cx="2602914" cy="60367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27840" y="4465340"/>
              <a:ext cx="2602914" cy="603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전시안내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보기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V="1">
              <a:off x="2538608" y="4690357"/>
              <a:ext cx="163383" cy="1353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그룹 292"/>
          <p:cNvGrpSpPr/>
          <p:nvPr/>
        </p:nvGrpSpPr>
        <p:grpSpPr>
          <a:xfrm>
            <a:off x="3461468" y="1036562"/>
            <a:ext cx="2593909" cy="2639442"/>
            <a:chOff x="436844" y="1670403"/>
            <a:chExt cx="2593909" cy="2639442"/>
          </a:xfrm>
        </p:grpSpPr>
        <p:sp>
          <p:nvSpPr>
            <p:cNvPr id="297" name="직사각형 296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8" name="직선 연결선 297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/>
            <p:cNvSpPr txBox="1"/>
            <p:nvPr/>
          </p:nvSpPr>
          <p:spPr>
            <a:xfrm>
              <a:off x="857142" y="2774591"/>
              <a:ext cx="1706652" cy="4664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5311833" y="1036561"/>
            <a:ext cx="74354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7252" y="3464928"/>
              <a:ext cx="1632687" cy="11403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 smtClean="0"/>
                <a:t>단체</a:t>
              </a:r>
              <a:endParaRPr lang="en-US" altLang="ko-KR" sz="700" b="1" dirty="0" smtClean="0"/>
            </a:p>
            <a:p>
              <a:pPr algn="ctr"/>
              <a:r>
                <a:rPr lang="ko-KR" altLang="en-US" sz="700" b="1" dirty="0" smtClean="0"/>
                <a:t>예약</a:t>
              </a:r>
              <a:endParaRPr lang="en-US" altLang="ko-KR" sz="700" b="1" dirty="0" smtClean="0"/>
            </a:p>
            <a:p>
              <a:pPr algn="ctr"/>
              <a:r>
                <a:rPr lang="ko-KR" altLang="en-US" sz="700" b="1" dirty="0" smtClean="0"/>
                <a:t>신청</a:t>
              </a:r>
              <a:endParaRPr lang="ko-KR" altLang="en-US" sz="700" b="1" dirty="0"/>
            </a:p>
          </p:txBody>
        </p:sp>
      </p:grpSp>
      <p:sp>
        <p:nvSpPr>
          <p:cNvPr id="303" name="TextBox 302"/>
          <p:cNvSpPr txBox="1"/>
          <p:nvPr/>
        </p:nvSpPr>
        <p:spPr>
          <a:xfrm>
            <a:off x="3529029" y="3220091"/>
            <a:ext cx="1227558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바로가기</a:t>
            </a:r>
            <a:endParaRPr lang="ko-KR" altLang="en-US" sz="1600" dirty="0"/>
          </a:p>
        </p:txBody>
      </p:sp>
      <p:sp>
        <p:nvSpPr>
          <p:cNvPr id="308" name="직사각형 307"/>
          <p:cNvSpPr/>
          <p:nvPr/>
        </p:nvSpPr>
        <p:spPr>
          <a:xfrm>
            <a:off x="3461468" y="3785836"/>
            <a:ext cx="2593909" cy="2224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관람안내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044-999-6393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</a:p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2" name="모서리가 둥근 직사각형 311"/>
          <p:cNvSpPr/>
          <p:nvPr/>
        </p:nvSpPr>
        <p:spPr>
          <a:xfrm>
            <a:off x="4934384" y="4140878"/>
            <a:ext cx="1039070" cy="2583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관람 문의하기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3392" y="4594873"/>
            <a:ext cx="2414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관람시간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화요일  토요일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9:00~17:00</a:t>
            </a:r>
          </a:p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점심시간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12:00~13:00,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입장마감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             16:30)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            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관람시간은 </a:t>
            </a: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</a:rPr>
              <a:t>학교사정에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 따라</a:t>
            </a:r>
            <a:endParaRPr lang="en-US" altLang="ko-KR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                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변경될 수 있습니다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900" b="1" dirty="0" err="1" smtClean="0">
                <a:solidFill>
                  <a:schemeClr val="bg1">
                    <a:lumMod val="50000"/>
                  </a:schemeClr>
                </a:solidFill>
              </a:rPr>
              <a:t>휴관안내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일요일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월요일 및 공휴일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위      치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세종특별자치시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세롬서로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68</a:t>
            </a:r>
          </a:p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새롬고등학교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층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13" name="TextBox 312"/>
          <p:cNvSpPr txBox="1"/>
          <p:nvPr/>
        </p:nvSpPr>
        <p:spPr>
          <a:xfrm>
            <a:off x="4512429" y="4633818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15" name="TextBox 314"/>
          <p:cNvSpPr txBox="1"/>
          <p:nvPr/>
        </p:nvSpPr>
        <p:spPr>
          <a:xfrm>
            <a:off x="3494124" y="5317610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20" name="TextBox 319"/>
          <p:cNvSpPr txBox="1"/>
          <p:nvPr/>
        </p:nvSpPr>
        <p:spPr>
          <a:xfrm>
            <a:off x="3494124" y="558888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333" name="그룹 332"/>
          <p:cNvGrpSpPr/>
          <p:nvPr/>
        </p:nvGrpSpPr>
        <p:grpSpPr>
          <a:xfrm>
            <a:off x="6498190" y="2152052"/>
            <a:ext cx="2508330" cy="1245078"/>
            <a:chOff x="436844" y="1670403"/>
            <a:chExt cx="2593909" cy="2639442"/>
          </a:xfrm>
        </p:grpSpPr>
        <p:sp>
          <p:nvSpPr>
            <p:cNvPr id="334" name="직사각형 333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2" name="직선 연결선 341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/>
            <p:cNvSpPr txBox="1"/>
            <p:nvPr/>
          </p:nvSpPr>
          <p:spPr>
            <a:xfrm>
              <a:off x="499126" y="2493052"/>
              <a:ext cx="2494721" cy="10320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6438827" y="1050366"/>
            <a:ext cx="2629026" cy="267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TextBox 360"/>
          <p:cNvSpPr txBox="1"/>
          <p:nvPr/>
        </p:nvSpPr>
        <p:spPr>
          <a:xfrm>
            <a:off x="6438826" y="1211157"/>
            <a:ext cx="2629027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공지사항</a:t>
            </a:r>
            <a:endParaRPr lang="en-US" altLang="ko-KR" sz="1600" dirty="0" smtClean="0"/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6342113" y="1384686"/>
            <a:ext cx="282245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   독도의 미래를 생각하는 공간으로 앞으로도 지속적                                  </a:t>
            </a:r>
            <a:r>
              <a:rPr lang="ko-KR" altLang="en-US" sz="800" dirty="0" smtClean="0">
                <a:solidFill>
                  <a:schemeClr val="bg1"/>
                </a:solidFill>
              </a:rPr>
              <a:t>으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으로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활용되기를 바랍니다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65" name="그룹 364"/>
          <p:cNvGrpSpPr/>
          <p:nvPr/>
        </p:nvGrpSpPr>
        <p:grpSpPr>
          <a:xfrm>
            <a:off x="6498190" y="3848055"/>
            <a:ext cx="2508330" cy="1039666"/>
            <a:chOff x="436844" y="1670403"/>
            <a:chExt cx="2593909" cy="2639442"/>
          </a:xfrm>
        </p:grpSpPr>
        <p:sp>
          <p:nvSpPr>
            <p:cNvPr id="366" name="직사각형 365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7" name="직선 연결선 366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TextBox 368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370" name="그룹 369"/>
          <p:cNvGrpSpPr/>
          <p:nvPr/>
        </p:nvGrpSpPr>
        <p:grpSpPr>
          <a:xfrm>
            <a:off x="6498190" y="4876995"/>
            <a:ext cx="2508330" cy="1039666"/>
            <a:chOff x="436844" y="1670403"/>
            <a:chExt cx="2593909" cy="2639442"/>
          </a:xfrm>
        </p:grpSpPr>
        <p:sp>
          <p:nvSpPr>
            <p:cNvPr id="371" name="직사각형 370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3" name="직선 연결선 37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TextBox 380"/>
            <p:cNvSpPr txBox="1"/>
            <p:nvPr/>
          </p:nvSpPr>
          <p:spPr>
            <a:xfrm>
              <a:off x="483080" y="2521305"/>
              <a:ext cx="2510766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75493" y="1047003"/>
            <a:ext cx="2695427" cy="453589"/>
            <a:chOff x="275493" y="1047003"/>
            <a:chExt cx="2695427" cy="453589"/>
          </a:xfrm>
        </p:grpSpPr>
        <p:sp>
          <p:nvSpPr>
            <p:cNvPr id="97" name="TextBox 96"/>
            <p:cNvSpPr txBox="1"/>
            <p:nvPr/>
          </p:nvSpPr>
          <p:spPr>
            <a:xfrm>
              <a:off x="275493" y="1077142"/>
              <a:ext cx="146241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 dirty="0" err="1" smtClean="0"/>
                <a:t>세종특별자치시교육청</a:t>
              </a:r>
              <a:endParaRPr lang="ko-KR" altLang="en-US" sz="1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7549" y="1231288"/>
              <a:ext cx="1462419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75" dirty="0" smtClean="0"/>
                <a:t>SEJONG CITY OFFICE OF EDUCATION</a:t>
              </a:r>
              <a:r>
                <a:rPr lang="ko-KR" altLang="en-US" sz="575" dirty="0" smtClean="0"/>
                <a:t> </a:t>
              </a:r>
              <a:endParaRPr lang="en-US" altLang="ko-KR" sz="575" dirty="0" smtClean="0"/>
            </a:p>
            <a:p>
              <a:endParaRPr lang="ko-KR" altLang="en-US" sz="575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1769" y="1047003"/>
              <a:ext cx="13591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독도전시관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5516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모서리가 둥근 직사각형 83"/>
          <p:cNvSpPr/>
          <p:nvPr/>
        </p:nvSpPr>
        <p:spPr>
          <a:xfrm>
            <a:off x="451821" y="2408307"/>
            <a:ext cx="2554952" cy="4956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451821" y="3007410"/>
            <a:ext cx="2554952" cy="4956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51821" y="3759595"/>
            <a:ext cx="2554952" cy="672556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LOGIN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97081" y="1703831"/>
            <a:ext cx="222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독도 전시관 로그인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06378" y="4945657"/>
            <a:ext cx="2845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회원가입  아이디 찾기  비밀번호 찾기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6377" y="4987842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0" name="TextBox 89"/>
          <p:cNvSpPr txBox="1"/>
          <p:nvPr/>
        </p:nvSpPr>
        <p:spPr>
          <a:xfrm>
            <a:off x="1035545" y="4987842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3" name="TextBox 92"/>
          <p:cNvSpPr txBox="1"/>
          <p:nvPr/>
        </p:nvSpPr>
        <p:spPr>
          <a:xfrm>
            <a:off x="1872187" y="4987842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396489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376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모바일 스토리 보드 제작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6844" y="3004457"/>
            <a:ext cx="2593909" cy="20900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446174" y="3004457"/>
            <a:ext cx="2584579" cy="2090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46174" y="3004457"/>
            <a:ext cx="2584579" cy="2090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7142" y="3878815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grpSp>
        <p:nvGrpSpPr>
          <p:cNvPr id="67" name="그룹 66"/>
          <p:cNvGrpSpPr/>
          <p:nvPr/>
        </p:nvGrpSpPr>
        <p:grpSpPr>
          <a:xfrm>
            <a:off x="436092" y="5179668"/>
            <a:ext cx="886826" cy="844123"/>
            <a:chOff x="3366641" y="2992229"/>
            <a:chExt cx="2593909" cy="2090058"/>
          </a:xfrm>
        </p:grpSpPr>
        <p:sp>
          <p:nvSpPr>
            <p:cNvPr id="68" name="직사각형 67"/>
            <p:cNvSpPr/>
            <p:nvPr/>
          </p:nvSpPr>
          <p:spPr>
            <a:xfrm>
              <a:off x="3366641" y="2992229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3375971" y="2992229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3375970" y="2992229"/>
              <a:ext cx="2584580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42619" y="3762593"/>
              <a:ext cx="1632684" cy="5715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  <a:endParaRPr lang="ko-KR" altLang="en-US" sz="900" b="1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476670" y="5177530"/>
            <a:ext cx="620958" cy="591058"/>
            <a:chOff x="3366641" y="2992230"/>
            <a:chExt cx="2593909" cy="2090058"/>
          </a:xfrm>
        </p:grpSpPr>
        <p:sp>
          <p:nvSpPr>
            <p:cNvPr id="75" name="직사각형 7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247411" y="5192609"/>
            <a:ext cx="412532" cy="384384"/>
            <a:chOff x="3366641" y="2992230"/>
            <a:chExt cx="2593909" cy="2090058"/>
          </a:xfrm>
        </p:grpSpPr>
        <p:sp>
          <p:nvSpPr>
            <p:cNvPr id="80" name="직사각형 7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842619" y="3762593"/>
              <a:ext cx="1632690" cy="5857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" b="1" dirty="0" smtClean="0"/>
                <a:t>IMAGE</a:t>
              </a:r>
              <a:endParaRPr lang="ko-KR" altLang="en-US" sz="100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87551" y="919655"/>
            <a:ext cx="284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TITLE </a:t>
            </a:r>
            <a:r>
              <a:rPr lang="ko-KR" altLang="en-US" sz="1400" dirty="0" smtClean="0"/>
              <a:t>텍스트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287549" y="1264178"/>
            <a:ext cx="2845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기본 내용 텍스트</a:t>
            </a:r>
            <a:endParaRPr lang="ko-KR" altLang="en-US" sz="9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418186" y="1573205"/>
            <a:ext cx="2612567" cy="253290"/>
            <a:chOff x="307911" y="1573205"/>
            <a:chExt cx="2593909" cy="25329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18185" y="1907268"/>
            <a:ext cx="2612568" cy="268818"/>
            <a:chOff x="289252" y="1907268"/>
            <a:chExt cx="2612568" cy="268818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97" name="그룹 96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00" name="그룹 99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418186" y="2246269"/>
            <a:ext cx="2612567" cy="253290"/>
            <a:chOff x="307911" y="1573205"/>
            <a:chExt cx="2593909" cy="25329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99520" y="2588708"/>
            <a:ext cx="2612568" cy="268818"/>
            <a:chOff x="289252" y="1907268"/>
            <a:chExt cx="2612568" cy="268818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22" name="그룹 121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451097" y="1027376"/>
            <a:ext cx="800024" cy="761501"/>
            <a:chOff x="3366641" y="2992230"/>
            <a:chExt cx="2593909" cy="2090058"/>
          </a:xfrm>
        </p:grpSpPr>
        <p:sp>
          <p:nvSpPr>
            <p:cNvPr id="85" name="직사각형 8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350233" y="1027376"/>
            <a:ext cx="800024" cy="761501"/>
            <a:chOff x="3366641" y="2992230"/>
            <a:chExt cx="2593909" cy="2090058"/>
          </a:xfrm>
        </p:grpSpPr>
        <p:sp>
          <p:nvSpPr>
            <p:cNvPr id="137" name="직사각형 13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5255303" y="1027376"/>
            <a:ext cx="800024" cy="761501"/>
            <a:chOff x="3366641" y="2992230"/>
            <a:chExt cx="2593909" cy="2090058"/>
          </a:xfrm>
        </p:grpSpPr>
        <p:sp>
          <p:nvSpPr>
            <p:cNvPr id="142" name="직사각형 14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448130" y="1907268"/>
            <a:ext cx="800024" cy="761501"/>
            <a:chOff x="3366641" y="2992230"/>
            <a:chExt cx="2593909" cy="2090058"/>
          </a:xfrm>
        </p:grpSpPr>
        <p:sp>
          <p:nvSpPr>
            <p:cNvPr id="147" name="직사각형 14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4347266" y="1907268"/>
            <a:ext cx="800024" cy="761501"/>
            <a:chOff x="3366641" y="2992230"/>
            <a:chExt cx="2593909" cy="2090058"/>
          </a:xfrm>
        </p:grpSpPr>
        <p:sp>
          <p:nvSpPr>
            <p:cNvPr id="152" name="직사각형 15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5252336" y="1907268"/>
            <a:ext cx="800024" cy="761501"/>
            <a:chOff x="3366641" y="2992230"/>
            <a:chExt cx="2593909" cy="2090058"/>
          </a:xfrm>
        </p:grpSpPr>
        <p:sp>
          <p:nvSpPr>
            <p:cNvPr id="157" name="직사각형 15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4420785" y="2786143"/>
            <a:ext cx="650128" cy="109121"/>
            <a:chOff x="4308461" y="2786482"/>
            <a:chExt cx="650128" cy="109121"/>
          </a:xfrm>
        </p:grpSpPr>
        <p:sp>
          <p:nvSpPr>
            <p:cNvPr id="162" name="타원 161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4420785" y="2915571"/>
            <a:ext cx="650128" cy="109121"/>
            <a:chOff x="4308461" y="2786482"/>
            <a:chExt cx="650128" cy="109121"/>
          </a:xfrm>
        </p:grpSpPr>
        <p:sp>
          <p:nvSpPr>
            <p:cNvPr id="175" name="타원 174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4420785" y="3043109"/>
            <a:ext cx="650128" cy="109121"/>
            <a:chOff x="4308461" y="2786482"/>
            <a:chExt cx="650128" cy="109121"/>
          </a:xfrm>
        </p:grpSpPr>
        <p:sp>
          <p:nvSpPr>
            <p:cNvPr id="181" name="타원 180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420785" y="3171843"/>
            <a:ext cx="650128" cy="109121"/>
            <a:chOff x="4308461" y="2786482"/>
            <a:chExt cx="650128" cy="109121"/>
          </a:xfrm>
        </p:grpSpPr>
        <p:sp>
          <p:nvSpPr>
            <p:cNvPr id="187" name="타원 186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4420785" y="3306688"/>
            <a:ext cx="650128" cy="109121"/>
            <a:chOff x="4308461" y="2786482"/>
            <a:chExt cx="650128" cy="109121"/>
          </a:xfrm>
        </p:grpSpPr>
        <p:sp>
          <p:nvSpPr>
            <p:cNvPr id="193" name="타원 192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3451097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0" name="직사각형 19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350233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5" name="직사각형 20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" name="직선 연결선 20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5255303" y="3536137"/>
            <a:ext cx="800024" cy="761501"/>
            <a:chOff x="3366641" y="2992230"/>
            <a:chExt cx="2593909" cy="2090058"/>
          </a:xfrm>
        </p:grpSpPr>
        <p:sp>
          <p:nvSpPr>
            <p:cNvPr id="210" name="직사각형 20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1" name="직선 연결선 21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3448130" y="4416029"/>
            <a:ext cx="80002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4347266" y="4416029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20" name="직사각형 21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" name="직선 연결선 22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5252336" y="4416029"/>
            <a:ext cx="800024" cy="761501"/>
            <a:chOff x="3366641" y="2992230"/>
            <a:chExt cx="2593909" cy="2090058"/>
          </a:xfrm>
        </p:grpSpPr>
        <p:sp>
          <p:nvSpPr>
            <p:cNvPr id="225" name="직사각형 22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연결선 22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sp>
        <p:nvSpPr>
          <p:cNvPr id="230" name="모서리가 둥근 직사각형 229"/>
          <p:cNvSpPr/>
          <p:nvPr/>
        </p:nvSpPr>
        <p:spPr>
          <a:xfrm>
            <a:off x="3646301" y="5596777"/>
            <a:ext cx="328802" cy="2300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3498679" y="5289951"/>
            <a:ext cx="599814" cy="5466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3668517" y="5359785"/>
            <a:ext cx="285840" cy="2645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4" name="그룹 233"/>
          <p:cNvGrpSpPr/>
          <p:nvPr/>
        </p:nvGrpSpPr>
        <p:grpSpPr>
          <a:xfrm>
            <a:off x="4199780" y="5293141"/>
            <a:ext cx="301542" cy="301542"/>
            <a:chOff x="4122615" y="5293141"/>
            <a:chExt cx="301542" cy="301542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4122615" y="5293141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포인트가 5개인 별 232"/>
            <p:cNvSpPr/>
            <p:nvPr/>
          </p:nvSpPr>
          <p:spPr>
            <a:xfrm>
              <a:off x="4138920" y="5317611"/>
              <a:ext cx="268932" cy="248465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4529228" y="5289951"/>
            <a:ext cx="301542" cy="301542"/>
            <a:chOff x="4452063" y="5298288"/>
            <a:chExt cx="301542" cy="301542"/>
          </a:xfrm>
        </p:grpSpPr>
        <p:sp>
          <p:nvSpPr>
            <p:cNvPr id="242" name="모서리가 둥근 직사각형 241"/>
            <p:cNvSpPr/>
            <p:nvPr/>
          </p:nvSpPr>
          <p:spPr>
            <a:xfrm>
              <a:off x="4452063" y="5298288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포인트가 5개인 별 242"/>
            <p:cNvSpPr/>
            <p:nvPr/>
          </p:nvSpPr>
          <p:spPr>
            <a:xfrm>
              <a:off x="4452063" y="5298288"/>
              <a:ext cx="301341" cy="293104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5" name="그룹 334"/>
          <p:cNvGrpSpPr/>
          <p:nvPr/>
        </p:nvGrpSpPr>
        <p:grpSpPr>
          <a:xfrm>
            <a:off x="3398842" y="3380863"/>
            <a:ext cx="310197" cy="247607"/>
            <a:chOff x="3321677" y="3380863"/>
            <a:chExt cx="310197" cy="247607"/>
          </a:xfrm>
        </p:grpSpPr>
        <p:cxnSp>
          <p:nvCxnSpPr>
            <p:cNvPr id="329" name="직선 연결선 328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그룹 338"/>
          <p:cNvGrpSpPr/>
          <p:nvPr/>
        </p:nvGrpSpPr>
        <p:grpSpPr>
          <a:xfrm>
            <a:off x="4282725" y="4314841"/>
            <a:ext cx="306207" cy="237226"/>
            <a:chOff x="3321677" y="3391244"/>
            <a:chExt cx="306207" cy="237226"/>
          </a:xfrm>
        </p:grpSpPr>
        <p:cxnSp>
          <p:nvCxnSpPr>
            <p:cNvPr id="340" name="직선 연결선 339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flipV="1">
              <a:off x="3396223" y="3391244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3002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grpSp>
        <p:nvGrpSpPr>
          <p:cNvPr id="255" name="그룹 254"/>
          <p:cNvGrpSpPr/>
          <p:nvPr/>
        </p:nvGrpSpPr>
        <p:grpSpPr>
          <a:xfrm>
            <a:off x="6448404" y="3234675"/>
            <a:ext cx="1226415" cy="280678"/>
            <a:chOff x="6450176" y="1027376"/>
            <a:chExt cx="2657297" cy="280678"/>
          </a:xfrm>
        </p:grpSpPr>
        <p:sp>
          <p:nvSpPr>
            <p:cNvPr id="248" name="직사각형 247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grpSp>
        <p:nvGrpSpPr>
          <p:cNvPr id="382" name="그룹 381"/>
          <p:cNvGrpSpPr/>
          <p:nvPr/>
        </p:nvGrpSpPr>
        <p:grpSpPr>
          <a:xfrm>
            <a:off x="6451472" y="1365633"/>
            <a:ext cx="2657297" cy="280678"/>
            <a:chOff x="6450176" y="1365633"/>
            <a:chExt cx="2657297" cy="280678"/>
          </a:xfrm>
        </p:grpSpPr>
        <p:sp>
          <p:nvSpPr>
            <p:cNvPr id="257" name="직사각형 256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이메일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448405" y="1704523"/>
            <a:ext cx="946784" cy="280678"/>
            <a:chOff x="6450173" y="1027376"/>
            <a:chExt cx="2657300" cy="280678"/>
          </a:xfrm>
        </p:grpSpPr>
        <p:sp>
          <p:nvSpPr>
            <p:cNvPr id="260" name="직사각형 259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450173" y="1027376"/>
              <a:ext cx="1923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년도</a:t>
              </a:r>
              <a:endParaRPr lang="ko-KR" altLang="en-US" sz="1200" dirty="0"/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8283457" y="1708866"/>
            <a:ext cx="825311" cy="280678"/>
            <a:chOff x="6413640" y="1027376"/>
            <a:chExt cx="2693833" cy="280678"/>
          </a:xfrm>
        </p:grpSpPr>
        <p:sp>
          <p:nvSpPr>
            <p:cNvPr id="282" name="직사각형 281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413640" y="1029215"/>
              <a:ext cx="1883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일</a:t>
              </a:r>
            </a:p>
          </p:txBody>
        </p:sp>
      </p:grpSp>
      <p:sp>
        <p:nvSpPr>
          <p:cNvPr id="289" name="이등변 삼각형 288"/>
          <p:cNvSpPr/>
          <p:nvPr/>
        </p:nvSpPr>
        <p:spPr>
          <a:xfrm rot="10800000">
            <a:off x="8878452" y="173143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4" name="그룹 293"/>
          <p:cNvGrpSpPr/>
          <p:nvPr/>
        </p:nvGrpSpPr>
        <p:grpSpPr>
          <a:xfrm>
            <a:off x="7433965" y="1708866"/>
            <a:ext cx="820042" cy="280678"/>
            <a:chOff x="6450176" y="1027376"/>
            <a:chExt cx="2657297" cy="280678"/>
          </a:xfrm>
        </p:grpSpPr>
        <p:sp>
          <p:nvSpPr>
            <p:cNvPr id="295" name="직사각형 294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6450176" y="1027376"/>
              <a:ext cx="1883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월</a:t>
              </a:r>
              <a:endParaRPr lang="ko-KR" altLang="en-US" sz="1200" dirty="0"/>
            </a:p>
          </p:txBody>
        </p:sp>
      </p:grpSp>
      <p:cxnSp>
        <p:nvCxnSpPr>
          <p:cNvPr id="299" name="직선 연결선 298"/>
          <p:cNvCxnSpPr/>
          <p:nvPr/>
        </p:nvCxnSpPr>
        <p:spPr>
          <a:xfrm>
            <a:off x="7992818" y="1708866"/>
            <a:ext cx="0" cy="280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/>
          <p:nvPr/>
        </p:nvCxnSpPr>
        <p:spPr>
          <a:xfrm>
            <a:off x="7130047" y="1699850"/>
            <a:ext cx="0" cy="291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8864595" y="1708866"/>
            <a:ext cx="0" cy="28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이등변 삼각형 304"/>
          <p:cNvSpPr/>
          <p:nvPr/>
        </p:nvSpPr>
        <p:spPr>
          <a:xfrm rot="10800000">
            <a:off x="8016176" y="17293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이등변 삼각형 305"/>
          <p:cNvSpPr/>
          <p:nvPr/>
        </p:nvSpPr>
        <p:spPr>
          <a:xfrm rot="10800000">
            <a:off x="7155746" y="172729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6451472" y="2049874"/>
            <a:ext cx="2657297" cy="280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TextBox 316"/>
          <p:cNvSpPr txBox="1"/>
          <p:nvPr/>
        </p:nvSpPr>
        <p:spPr>
          <a:xfrm>
            <a:off x="6451472" y="204987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318" name="이등변 삼각형 317"/>
          <p:cNvSpPr/>
          <p:nvPr/>
        </p:nvSpPr>
        <p:spPr>
          <a:xfrm rot="10800000">
            <a:off x="7435820" y="32555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직선 연결선 318"/>
          <p:cNvCxnSpPr/>
          <p:nvPr/>
        </p:nvCxnSpPr>
        <p:spPr>
          <a:xfrm>
            <a:off x="8864595" y="2055373"/>
            <a:ext cx="0" cy="271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/>
          <p:cNvSpPr/>
          <p:nvPr/>
        </p:nvSpPr>
        <p:spPr>
          <a:xfrm>
            <a:off x="6451472" y="2609530"/>
            <a:ext cx="2657297" cy="2806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6451472" y="2329200"/>
            <a:ext cx="2657296" cy="827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TextBox 322"/>
          <p:cNvSpPr txBox="1"/>
          <p:nvPr/>
        </p:nvSpPr>
        <p:spPr>
          <a:xfrm>
            <a:off x="6453205" y="232779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6448404" y="2889610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448404" y="2615761"/>
            <a:ext cx="1226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43" name="직선 연결선 342"/>
          <p:cNvCxnSpPr/>
          <p:nvPr/>
        </p:nvCxnSpPr>
        <p:spPr>
          <a:xfrm>
            <a:off x="7418219" y="3234675"/>
            <a:ext cx="0" cy="2736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이등변 삼각형 344"/>
          <p:cNvSpPr/>
          <p:nvPr/>
        </p:nvSpPr>
        <p:spPr>
          <a:xfrm rot="10800000">
            <a:off x="8875983" y="2071345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6" name="그룹 345"/>
          <p:cNvGrpSpPr/>
          <p:nvPr/>
        </p:nvGrpSpPr>
        <p:grpSpPr>
          <a:xfrm>
            <a:off x="6448404" y="3569602"/>
            <a:ext cx="1226415" cy="280678"/>
            <a:chOff x="6450176" y="1027376"/>
            <a:chExt cx="2657297" cy="280678"/>
          </a:xfrm>
        </p:grpSpPr>
        <p:sp>
          <p:nvSpPr>
            <p:cNvPr id="347" name="직사각형 346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sp>
        <p:nvSpPr>
          <p:cNvPr id="349" name="이등변 삼각형 348"/>
          <p:cNvSpPr/>
          <p:nvPr/>
        </p:nvSpPr>
        <p:spPr>
          <a:xfrm rot="10800000">
            <a:off x="7440663" y="3588348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>
            <a:off x="7418219" y="3562472"/>
            <a:ext cx="0" cy="283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/>
          <p:cNvGrpSpPr/>
          <p:nvPr/>
        </p:nvGrpSpPr>
        <p:grpSpPr>
          <a:xfrm>
            <a:off x="6448404" y="3848055"/>
            <a:ext cx="1226415" cy="280678"/>
            <a:chOff x="6450176" y="1027376"/>
            <a:chExt cx="2657297" cy="280678"/>
          </a:xfrm>
        </p:grpSpPr>
        <p:sp>
          <p:nvSpPr>
            <p:cNvPr id="353" name="직사각형 352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9" name="직사각형 358"/>
          <p:cNvSpPr/>
          <p:nvPr/>
        </p:nvSpPr>
        <p:spPr>
          <a:xfrm>
            <a:off x="6448404" y="4137576"/>
            <a:ext cx="1226415" cy="274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5" name="그룹 354"/>
          <p:cNvGrpSpPr/>
          <p:nvPr/>
        </p:nvGrpSpPr>
        <p:grpSpPr>
          <a:xfrm>
            <a:off x="6448404" y="4133052"/>
            <a:ext cx="1226415" cy="563655"/>
            <a:chOff x="6450176" y="744399"/>
            <a:chExt cx="2657297" cy="563655"/>
          </a:xfrm>
        </p:grpSpPr>
        <p:sp>
          <p:nvSpPr>
            <p:cNvPr id="356" name="직사각형 355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6459759" y="744399"/>
              <a:ext cx="201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8" name="직사각형 357"/>
          <p:cNvSpPr/>
          <p:nvPr/>
        </p:nvSpPr>
        <p:spPr>
          <a:xfrm>
            <a:off x="6448404" y="3850280"/>
            <a:ext cx="1226415" cy="846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/>
          <p:nvPr/>
        </p:nvCxnSpPr>
        <p:spPr>
          <a:xfrm>
            <a:off x="7779746" y="3845961"/>
            <a:ext cx="7921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타원 362"/>
          <p:cNvSpPr/>
          <p:nvPr/>
        </p:nvSpPr>
        <p:spPr>
          <a:xfrm>
            <a:off x="8146885" y="3800616"/>
            <a:ext cx="90689" cy="906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2" name="직선 연결선 371"/>
          <p:cNvCxnSpPr>
            <a:stCxn id="363" idx="6"/>
          </p:cNvCxnSpPr>
          <p:nvPr/>
        </p:nvCxnSpPr>
        <p:spPr>
          <a:xfrm>
            <a:off x="8237574" y="3845961"/>
            <a:ext cx="859807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포인트가 5개인 별 373"/>
          <p:cNvSpPr/>
          <p:nvPr/>
        </p:nvSpPr>
        <p:spPr>
          <a:xfrm>
            <a:off x="7843986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포인트가 5개인 별 374"/>
          <p:cNvSpPr/>
          <p:nvPr/>
        </p:nvSpPr>
        <p:spPr>
          <a:xfrm>
            <a:off x="8055385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포인트가 5개인 별 375"/>
          <p:cNvSpPr/>
          <p:nvPr/>
        </p:nvSpPr>
        <p:spPr>
          <a:xfrm>
            <a:off x="8266783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포인트가 5개인 별 376"/>
          <p:cNvSpPr/>
          <p:nvPr/>
        </p:nvSpPr>
        <p:spPr>
          <a:xfrm>
            <a:off x="8478181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포인트가 5개인 별 377"/>
          <p:cNvSpPr/>
          <p:nvPr/>
        </p:nvSpPr>
        <p:spPr>
          <a:xfrm>
            <a:off x="8689579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모서리가 둥근 직사각형 378"/>
          <p:cNvSpPr/>
          <p:nvPr/>
        </p:nvSpPr>
        <p:spPr>
          <a:xfrm>
            <a:off x="7776258" y="4184424"/>
            <a:ext cx="1321123" cy="214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3" name="그룹 382"/>
          <p:cNvGrpSpPr/>
          <p:nvPr/>
        </p:nvGrpSpPr>
        <p:grpSpPr>
          <a:xfrm>
            <a:off x="6451471" y="1054144"/>
            <a:ext cx="2657297" cy="280678"/>
            <a:chOff x="6450176" y="1365633"/>
            <a:chExt cx="2657297" cy="280678"/>
          </a:xfrm>
        </p:grpSpPr>
        <p:sp>
          <p:nvSpPr>
            <p:cNvPr id="384" name="직사각형 383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이름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86" name="타원 385"/>
          <p:cNvSpPr/>
          <p:nvPr/>
        </p:nvSpPr>
        <p:spPr>
          <a:xfrm>
            <a:off x="7838942" y="4209479"/>
            <a:ext cx="112843" cy="11284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5" name="직선 연결선 394"/>
          <p:cNvCxnSpPr>
            <a:stCxn id="386" idx="5"/>
          </p:cNvCxnSpPr>
          <p:nvPr/>
        </p:nvCxnSpPr>
        <p:spPr>
          <a:xfrm>
            <a:off x="7935260" y="4305797"/>
            <a:ext cx="47502" cy="5351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타원 395"/>
          <p:cNvSpPr/>
          <p:nvPr/>
        </p:nvSpPr>
        <p:spPr>
          <a:xfrm>
            <a:off x="6549463" y="4933321"/>
            <a:ext cx="90616" cy="906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TextBox 396"/>
          <p:cNvSpPr txBox="1"/>
          <p:nvPr/>
        </p:nvSpPr>
        <p:spPr>
          <a:xfrm>
            <a:off x="6620997" y="490257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00" name="타원 399"/>
          <p:cNvSpPr/>
          <p:nvPr/>
        </p:nvSpPr>
        <p:spPr>
          <a:xfrm>
            <a:off x="7127479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TextBox 400"/>
          <p:cNvSpPr txBox="1"/>
          <p:nvPr/>
        </p:nvSpPr>
        <p:spPr>
          <a:xfrm>
            <a:off x="7214403" y="490139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03" name="타원 402"/>
          <p:cNvSpPr/>
          <p:nvPr/>
        </p:nvSpPr>
        <p:spPr>
          <a:xfrm>
            <a:off x="76891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/>
          <p:cNvSpPr txBox="1"/>
          <p:nvPr/>
        </p:nvSpPr>
        <p:spPr>
          <a:xfrm>
            <a:off x="7780654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06" name="타원 405"/>
          <p:cNvSpPr/>
          <p:nvPr/>
        </p:nvSpPr>
        <p:spPr>
          <a:xfrm>
            <a:off x="81439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TextBox 406"/>
          <p:cNvSpPr txBox="1"/>
          <p:nvPr/>
        </p:nvSpPr>
        <p:spPr>
          <a:xfrm>
            <a:off x="8241330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1" name="TextBox 410"/>
          <p:cNvSpPr txBox="1"/>
          <p:nvPr/>
        </p:nvSpPr>
        <p:spPr>
          <a:xfrm>
            <a:off x="6620997" y="523581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12" name="TextBox 411"/>
          <p:cNvSpPr txBox="1"/>
          <p:nvPr/>
        </p:nvSpPr>
        <p:spPr>
          <a:xfrm>
            <a:off x="7214403" y="523463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13" name="TextBox 412"/>
          <p:cNvSpPr txBox="1"/>
          <p:nvPr/>
        </p:nvSpPr>
        <p:spPr>
          <a:xfrm>
            <a:off x="7780654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14" name="TextBox 413"/>
          <p:cNvSpPr txBox="1"/>
          <p:nvPr/>
        </p:nvSpPr>
        <p:spPr>
          <a:xfrm>
            <a:off x="8241330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8" name="직사각형 417"/>
          <p:cNvSpPr/>
          <p:nvPr/>
        </p:nvSpPr>
        <p:spPr>
          <a:xfrm>
            <a:off x="6540955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/>
          <p:cNvSpPr/>
          <p:nvPr/>
        </p:nvSpPr>
        <p:spPr>
          <a:xfrm>
            <a:off x="711958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/>
          <p:cNvSpPr/>
          <p:nvPr/>
        </p:nvSpPr>
        <p:spPr>
          <a:xfrm>
            <a:off x="7681231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/>
          <p:cNvSpPr/>
          <p:nvPr/>
        </p:nvSpPr>
        <p:spPr>
          <a:xfrm>
            <a:off x="814393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2" name="그룹 421"/>
          <p:cNvGrpSpPr/>
          <p:nvPr/>
        </p:nvGrpSpPr>
        <p:grpSpPr>
          <a:xfrm>
            <a:off x="6503095" y="5137018"/>
            <a:ext cx="260199" cy="196854"/>
            <a:chOff x="3321677" y="3398436"/>
            <a:chExt cx="306207" cy="231662"/>
          </a:xfrm>
        </p:grpSpPr>
        <p:cxnSp>
          <p:nvCxnSpPr>
            <p:cNvPr id="423" name="직선 연결선 422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 423"/>
            <p:cNvCxnSpPr/>
            <p:nvPr/>
          </p:nvCxnSpPr>
          <p:spPr>
            <a:xfrm flipV="1">
              <a:off x="3396223" y="3398436"/>
              <a:ext cx="231661" cy="23166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96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 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60943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TextBox 86"/>
          <p:cNvSpPr txBox="1"/>
          <p:nvPr/>
        </p:nvSpPr>
        <p:spPr>
          <a:xfrm>
            <a:off x="597081" y="1703831"/>
            <a:ext cx="222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회원가입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12540" y="2113025"/>
            <a:ext cx="282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회원가입약관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이용약관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및 </a:t>
            </a:r>
            <a:r>
              <a:rPr lang="ko-KR" altLang="en-US" sz="1200" dirty="0" err="1" smtClean="0"/>
              <a:t>개인벙보처리방침에</a:t>
            </a:r>
            <a:r>
              <a:rPr lang="ko-KR" altLang="en-US" sz="1200" dirty="0" smtClean="0"/>
              <a:t> 동의하셔야 회원가입 하실 수 있습니다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306377" y="2969590"/>
            <a:ext cx="2929782" cy="2839369"/>
            <a:chOff x="306377" y="2969590"/>
            <a:chExt cx="2929782" cy="2839369"/>
          </a:xfrm>
        </p:grpSpPr>
        <p:sp>
          <p:nvSpPr>
            <p:cNvPr id="77" name="TextBox 76"/>
            <p:cNvSpPr txBox="1"/>
            <p:nvPr/>
          </p:nvSpPr>
          <p:spPr>
            <a:xfrm>
              <a:off x="306377" y="2969590"/>
              <a:ext cx="2225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회원가입약관</a:t>
              </a:r>
              <a:endParaRPr lang="ko-KR" altLang="en-US" sz="12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7201" y="3456391"/>
              <a:ext cx="2513720" cy="198354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제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장 총칙</a:t>
              </a: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------------------------------------------------------------------------------------------------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</a:t>
              </a:r>
            </a:p>
            <a:p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81971" y="5588766"/>
              <a:ext cx="178776" cy="1787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60747" y="5547349"/>
              <a:ext cx="20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회원가입약관에 동의합니다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3327857" y="1162173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개인정보취급방침</a:t>
            </a:r>
            <a:endParaRPr lang="ko-KR" altLang="en-US" sz="1200" b="1" dirty="0"/>
          </a:p>
        </p:txBody>
      </p:sp>
      <p:sp>
        <p:nvSpPr>
          <p:cNvPr id="115" name="직사각형 114"/>
          <p:cNvSpPr/>
          <p:nvPr/>
        </p:nvSpPr>
        <p:spPr>
          <a:xfrm>
            <a:off x="3478681" y="1648974"/>
            <a:ext cx="2513720" cy="198354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새롬고등학교는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….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787545" y="3781349"/>
            <a:ext cx="178776" cy="1787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3963128" y="3739932"/>
            <a:ext cx="2210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개인정보취급방침에 동의합니다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3327327" y="4140831"/>
            <a:ext cx="28458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모서리가 둥근 직사각형 125"/>
          <p:cNvSpPr/>
          <p:nvPr/>
        </p:nvSpPr>
        <p:spPr>
          <a:xfrm>
            <a:off x="3623516" y="4468437"/>
            <a:ext cx="1123649" cy="49563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약관동의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814670" y="4468437"/>
            <a:ext cx="1123649" cy="49563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메인으로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770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1-2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91" name="그룹 90"/>
          <p:cNvGrpSpPr/>
          <p:nvPr/>
        </p:nvGrpSpPr>
        <p:grpSpPr>
          <a:xfrm>
            <a:off x="437760" y="1428705"/>
            <a:ext cx="2520386" cy="2086902"/>
            <a:chOff x="424377" y="1670403"/>
            <a:chExt cx="2606376" cy="5298102"/>
          </a:xfrm>
        </p:grpSpPr>
        <p:sp>
          <p:nvSpPr>
            <p:cNvPr id="92" name="직사각형 91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3079" y="1696636"/>
              <a:ext cx="2510768" cy="7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/>
                <a:t>체험존</a:t>
              </a:r>
              <a:r>
                <a:rPr lang="ko-KR" altLang="en-US" sz="1400" b="1" dirty="0" smtClean="0"/>
                <a:t> 안내</a:t>
              </a:r>
              <a:endParaRPr lang="ko-KR" altLang="en-US" sz="14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24377" y="2384094"/>
              <a:ext cx="1857924" cy="12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독도체험관은 대한민국 동쪽 끝</a:t>
              </a:r>
              <a:r>
                <a:rPr lang="en-US" altLang="ko-KR" sz="900" dirty="0" smtClean="0"/>
                <a:t>,</a:t>
              </a:r>
            </a:p>
            <a:p>
              <a:r>
                <a:rPr lang="ko-KR" altLang="en-US" sz="900" dirty="0" smtClean="0"/>
                <a:t>우리의 섬 독도를 만나는 체험 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공간입니다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36844" y="432906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83079" y="4466318"/>
              <a:ext cx="2510768" cy="7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영상관 안내</a:t>
              </a:r>
              <a:endParaRPr lang="ko-KR" altLang="en-US" sz="14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24377" y="5244840"/>
              <a:ext cx="1857924" cy="12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가상현실</a:t>
              </a:r>
              <a:r>
                <a:rPr lang="en-US" altLang="ko-KR" sz="900" dirty="0" smtClean="0"/>
                <a:t>(VR)</a:t>
              </a:r>
              <a:r>
                <a:rPr lang="ko-KR" altLang="en-US" sz="900" dirty="0" smtClean="0"/>
                <a:t>과 같은 최신 기법을 활용하여 </a:t>
              </a:r>
              <a:r>
                <a:rPr lang="ko-KR" altLang="en-US" sz="900" dirty="0" err="1" smtClean="0"/>
                <a:t>실감형</a:t>
              </a:r>
              <a:r>
                <a:rPr lang="ko-KR" altLang="en-US" sz="900" dirty="0" smtClean="0"/>
                <a:t> 콘텐츠 등을</a:t>
              </a:r>
              <a:r>
                <a:rPr lang="en-US" altLang="ko-KR" sz="900" dirty="0"/>
                <a:t> </a:t>
              </a:r>
              <a:r>
                <a:rPr lang="ko-KR" altLang="en-US" sz="900" dirty="0" smtClean="0"/>
                <a:t>적용한 독도 </a:t>
              </a:r>
              <a:r>
                <a:rPr lang="ko-KR" altLang="en-US" sz="900" dirty="0" err="1" smtClean="0"/>
                <a:t>영상관입니다</a:t>
              </a:r>
              <a:r>
                <a:rPr lang="en-US" altLang="ko-KR" sz="900" dirty="0" smtClean="0"/>
                <a:t>.</a:t>
              </a: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2215990" y="1566857"/>
            <a:ext cx="743544" cy="761501"/>
            <a:chOff x="3366641" y="2992230"/>
            <a:chExt cx="2593909" cy="2090058"/>
          </a:xfrm>
        </p:grpSpPr>
        <p:sp>
          <p:nvSpPr>
            <p:cNvPr id="126" name="직사각형 125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675216" y="3758456"/>
              <a:ext cx="1976759" cy="633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ICON</a:t>
              </a: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2214572" y="2615023"/>
            <a:ext cx="743544" cy="761501"/>
            <a:chOff x="3366641" y="2992230"/>
            <a:chExt cx="2593909" cy="2090058"/>
          </a:xfrm>
        </p:grpSpPr>
        <p:sp>
          <p:nvSpPr>
            <p:cNvPr id="132" name="직사각형 131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13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675216" y="3758456"/>
              <a:ext cx="1976759" cy="633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smtClean="0"/>
                <a:t>ICON</a:t>
              </a:r>
              <a:endParaRPr lang="en-US" altLang="ko-KR" sz="900" b="1" dirty="0" smtClean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8128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413513" y="1469467"/>
            <a:ext cx="2593909" cy="2206536"/>
            <a:chOff x="436844" y="1670403"/>
            <a:chExt cx="2593909" cy="2639442"/>
          </a:xfrm>
        </p:grpSpPr>
        <p:sp>
          <p:nvSpPr>
            <p:cNvPr id="92" name="직사각형 91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857142" y="2774591"/>
              <a:ext cx="1706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sp>
        <p:nvSpPr>
          <p:cNvPr id="96" name="모서리가 둥근 직사각형 95"/>
          <p:cNvSpPr/>
          <p:nvPr/>
        </p:nvSpPr>
        <p:spPr>
          <a:xfrm>
            <a:off x="427840" y="3810049"/>
            <a:ext cx="2602914" cy="6373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smtClean="0">
                <a:solidFill>
                  <a:schemeClr val="tx1"/>
                </a:solidFill>
              </a:rPr>
              <a:t>인사말 전시관 연혁 오시는 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469607" y="4577461"/>
            <a:ext cx="2508330" cy="1439422"/>
            <a:chOff x="436844" y="1670403"/>
            <a:chExt cx="2593909" cy="2639442"/>
          </a:xfrm>
        </p:grpSpPr>
        <p:sp>
          <p:nvSpPr>
            <p:cNvPr id="98" name="직사각형 97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327326" y="1036562"/>
            <a:ext cx="2845839" cy="8002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안녕하십니까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독도의 </a:t>
            </a:r>
            <a:r>
              <a:rPr lang="ko-KR" altLang="en-US" sz="1200" dirty="0" smtClean="0">
                <a:solidFill>
                  <a:srgbClr val="00B0F0"/>
                </a:solidFill>
              </a:rPr>
              <a:t>독도전시관</a:t>
            </a:r>
            <a:r>
              <a:rPr lang="ko-KR" altLang="en-US" sz="1200" dirty="0" smtClean="0"/>
              <a:t>을</a:t>
            </a:r>
            <a:endParaRPr lang="en-US" altLang="ko-KR" sz="1200" dirty="0" smtClean="0"/>
          </a:p>
          <a:p>
            <a:r>
              <a:rPr lang="ko-KR" altLang="en-US" sz="1200" dirty="0" smtClean="0"/>
              <a:t>사랑해주셔서 진심으로 </a:t>
            </a:r>
            <a:endParaRPr lang="en-US" altLang="ko-KR" sz="1200" dirty="0" smtClean="0"/>
          </a:p>
          <a:p>
            <a:r>
              <a:rPr lang="ko-KR" altLang="en-US" sz="1200" dirty="0" smtClean="0"/>
              <a:t>감사드립니다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333666" y="1741808"/>
            <a:ext cx="2845839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</a:t>
            </a:r>
            <a:r>
              <a:rPr lang="ko-KR" altLang="en-US" sz="800" dirty="0" smtClean="0"/>
              <a:t> 독도전시관은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찾아가는 독도교육의장</a:t>
            </a:r>
            <a:r>
              <a:rPr lang="en-US" altLang="ko-KR" sz="800" dirty="0" smtClean="0"/>
              <a:t>＇</a:t>
            </a:r>
            <a:r>
              <a:rPr lang="ko-KR" altLang="en-US" sz="800" dirty="0" smtClean="0"/>
              <a:t>으로서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  세종시 지역의 학생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교원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학부모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시민들에게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독도에 대한 이해를 높이고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독도에 대한 사랑과 영토 </a:t>
            </a:r>
            <a:r>
              <a:rPr lang="ko-KR" altLang="en-US" sz="800" dirty="0" err="1" smtClean="0"/>
              <a:t>주권의식을</a:t>
            </a:r>
            <a:r>
              <a:rPr lang="ko-KR" altLang="en-US" sz="800" dirty="0" smtClean="0"/>
              <a:t> 확산시키고자 개관하였습니다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   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3482034" y="2401387"/>
            <a:ext cx="2508330" cy="1039666"/>
            <a:chOff x="436844" y="1670403"/>
            <a:chExt cx="2593909" cy="2639442"/>
          </a:xfrm>
        </p:grpSpPr>
        <p:sp>
          <p:nvSpPr>
            <p:cNvPr id="105" name="직사각형 104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327326" y="3515857"/>
            <a:ext cx="2845839" cy="8002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B0F0"/>
                </a:solidFill>
              </a:rPr>
              <a:t>우리민족의 정신이자 자존심인 독도</a:t>
            </a:r>
            <a:r>
              <a:rPr lang="ko-KR" altLang="en-US" sz="1200" dirty="0" smtClean="0"/>
              <a:t>에</a:t>
            </a:r>
            <a:endParaRPr lang="en-US" altLang="ko-KR" sz="1200" dirty="0" smtClean="0"/>
          </a:p>
          <a:p>
            <a:r>
              <a:rPr lang="ko-KR" altLang="en-US" sz="1200" dirty="0" smtClean="0"/>
              <a:t>대한 명확한 역사관과 </a:t>
            </a:r>
            <a:r>
              <a:rPr lang="ko-KR" altLang="en-US" sz="1200" dirty="0" err="1" smtClean="0"/>
              <a:t>영토관을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갖게되기를</a:t>
            </a:r>
            <a:r>
              <a:rPr lang="ko-KR" altLang="en-US" sz="1200" dirty="0" smtClean="0"/>
              <a:t> 희망합니다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327326" y="4208354"/>
            <a:ext cx="2845839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독도는 우리민족의 정신이자 자존심이므로 우리 학생</a:t>
            </a:r>
            <a:r>
              <a:rPr lang="en-US" altLang="ko-KR" sz="800" dirty="0"/>
              <a:t>, </a:t>
            </a:r>
            <a:r>
              <a:rPr lang="ko-KR" altLang="en-US" sz="800" dirty="0"/>
              <a:t>교원</a:t>
            </a:r>
            <a:r>
              <a:rPr lang="en-US" altLang="ko-KR" sz="800" dirty="0"/>
              <a:t>, </a:t>
            </a:r>
            <a:r>
              <a:rPr lang="ko-KR" altLang="en-US" sz="800" dirty="0"/>
              <a:t>학부모</a:t>
            </a:r>
            <a:r>
              <a:rPr lang="en-US" altLang="ko-KR" sz="800" dirty="0"/>
              <a:t>, </a:t>
            </a:r>
            <a:r>
              <a:rPr lang="ko-KR" altLang="en-US" sz="800" dirty="0"/>
              <a:t>시민들 모두에게 독도에 대한 명확한 역사관과 </a:t>
            </a:r>
            <a:r>
              <a:rPr lang="ko-KR" altLang="en-US" sz="800" dirty="0" err="1"/>
              <a:t>영토관을</a:t>
            </a:r>
            <a:r>
              <a:rPr lang="ko-KR" altLang="en-US" sz="800" dirty="0"/>
              <a:t> </a:t>
            </a:r>
            <a:r>
              <a:rPr lang="ko-KR" altLang="en-US" sz="800" dirty="0" err="1"/>
              <a:t>갖게하고</a:t>
            </a:r>
            <a:r>
              <a:rPr lang="en-US" altLang="ko-KR" sz="800" dirty="0"/>
              <a:t>, </a:t>
            </a:r>
            <a:r>
              <a:rPr lang="ko-KR" altLang="en-US" sz="800" dirty="0"/>
              <a:t>우리의 소중한 땅 독도를 지키고 가꾸려는 의지를 키우는 것이 이 시대를 사는 우리의 중요한 </a:t>
            </a:r>
            <a:r>
              <a:rPr lang="ko-KR" altLang="en-US" sz="800" dirty="0" err="1"/>
              <a:t>임무이자</a:t>
            </a:r>
            <a:r>
              <a:rPr lang="ko-KR" altLang="en-US" sz="800" dirty="0"/>
              <a:t> 역사적 사명이라 생각합니다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독도전시관의 다양한 정보가 이곳을 찾는 모든 분들께서 유의미하게 학습</a:t>
            </a:r>
            <a:r>
              <a:rPr lang="en-US" altLang="ko-KR" sz="800" dirty="0"/>
              <a:t>‧</a:t>
            </a:r>
            <a:r>
              <a:rPr lang="ko-KR" altLang="en-US" sz="800" dirty="0" err="1"/>
              <a:t>체험하시는데</a:t>
            </a:r>
            <a:r>
              <a:rPr lang="ko-KR" altLang="en-US" sz="800" dirty="0"/>
              <a:t> 작은 도움이 되기를 바라고</a:t>
            </a:r>
            <a:r>
              <a:rPr lang="en-US" altLang="ko-KR" sz="800" dirty="0"/>
              <a:t>, </a:t>
            </a:r>
            <a:r>
              <a:rPr lang="ko-KR" altLang="en-US" sz="800" dirty="0"/>
              <a:t>우리 모두가 독도를 사랑하고 실천하는 계기가 되기를 희망하며</a:t>
            </a:r>
            <a:r>
              <a:rPr lang="en-US" altLang="ko-KR" sz="800" dirty="0"/>
              <a:t>, </a:t>
            </a:r>
            <a:r>
              <a:rPr lang="ko-KR" altLang="en-US" sz="800" dirty="0"/>
              <a:t>독도전시관이 지역사회의 교육 및 문화공간이 되기를 기대합니다</a:t>
            </a:r>
            <a:r>
              <a:rPr lang="en-US" altLang="ko-KR" sz="800" dirty="0"/>
              <a:t>. </a:t>
            </a:r>
            <a:r>
              <a:rPr lang="ko-KR" altLang="en-US" sz="800" dirty="0"/>
              <a:t>감사합니다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 smtClean="0"/>
              <a:t>   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 flipH="1">
            <a:off x="6367105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7104" y="1036562"/>
            <a:ext cx="2845839" cy="147732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---------------------------------------------------_______________________________________________-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6367104" y="2901820"/>
            <a:ext cx="2845838" cy="3216167"/>
          </a:xfrm>
          <a:prstGeom prst="round1Rect">
            <a:avLst>
              <a:gd name="adj" fmla="val 23663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/>
          <p:cNvGrpSpPr/>
          <p:nvPr/>
        </p:nvGrpSpPr>
        <p:grpSpPr>
          <a:xfrm>
            <a:off x="6445377" y="3515857"/>
            <a:ext cx="2689292" cy="1039666"/>
            <a:chOff x="436844" y="1670403"/>
            <a:chExt cx="2593909" cy="2639442"/>
          </a:xfrm>
        </p:grpSpPr>
        <p:sp>
          <p:nvSpPr>
            <p:cNvPr id="119" name="직사각형 118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6367103" y="4664677"/>
            <a:ext cx="2845839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hlinkClick r:id="rId2"/>
              </a:rPr>
              <a:t> 이용약관</a:t>
            </a:r>
            <a:r>
              <a:rPr lang="ko-KR" altLang="en-US" sz="800" dirty="0" smtClean="0">
                <a:solidFill>
                  <a:schemeClr val="bg1"/>
                </a:solidFill>
              </a:rPr>
              <a:t>    </a:t>
            </a:r>
            <a:r>
              <a:rPr lang="ko-KR" altLang="en-US" sz="800" dirty="0" smtClean="0">
                <a:solidFill>
                  <a:schemeClr val="bg1"/>
                </a:solidFill>
                <a:hlinkClick r:id="rId3"/>
              </a:rPr>
              <a:t>개인정보취급방침</a:t>
            </a:r>
            <a:r>
              <a:rPr lang="ko-KR" altLang="en-US" sz="800" dirty="0" smtClean="0">
                <a:solidFill>
                  <a:schemeClr val="bg1"/>
                </a:solidFill>
              </a:rPr>
              <a:t>   </a:t>
            </a:r>
            <a:r>
              <a:rPr lang="ko-KR" altLang="en-US" sz="800" dirty="0" err="1" smtClean="0">
                <a:solidFill>
                  <a:schemeClr val="bg1"/>
                </a:solidFill>
                <a:hlinkClick r:id="rId4"/>
              </a:rPr>
              <a:t>이메일주소무단수집거부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주소</a:t>
            </a:r>
            <a:r>
              <a:rPr lang="en-US" altLang="ko-KR" sz="800" dirty="0">
                <a:solidFill>
                  <a:schemeClr val="bg1"/>
                </a:solidFill>
              </a:rPr>
              <a:t>. (30126) </a:t>
            </a:r>
            <a:r>
              <a:rPr lang="ko-KR" altLang="en-US" sz="800" dirty="0">
                <a:solidFill>
                  <a:schemeClr val="bg1"/>
                </a:solidFill>
              </a:rPr>
              <a:t>세종특별자치시 </a:t>
            </a:r>
            <a:r>
              <a:rPr lang="ko-KR" altLang="en-US" sz="800" dirty="0" err="1">
                <a:solidFill>
                  <a:schemeClr val="bg1"/>
                </a:solidFill>
              </a:rPr>
              <a:t>새롬서로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68 </a:t>
            </a:r>
            <a:r>
              <a:rPr lang="ko-KR" altLang="en-US" sz="800" dirty="0">
                <a:solidFill>
                  <a:schemeClr val="bg1"/>
                </a:solidFill>
              </a:rPr>
              <a:t>새롬고등학교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층 </a:t>
            </a:r>
            <a:r>
              <a:rPr lang="ko-KR" altLang="en-US" sz="800" dirty="0" err="1">
                <a:solidFill>
                  <a:schemeClr val="bg1"/>
                </a:solidFill>
              </a:rPr>
              <a:t>독도전시관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문의전화</a:t>
            </a:r>
            <a:r>
              <a:rPr lang="en-US" altLang="ko-KR" sz="800" dirty="0">
                <a:solidFill>
                  <a:schemeClr val="bg1"/>
                </a:solidFill>
              </a:rPr>
              <a:t>. 044-999-6393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© 2022 </a:t>
            </a:r>
            <a:r>
              <a:rPr lang="en-US" altLang="ko-KR" sz="800" dirty="0" err="1">
                <a:solidFill>
                  <a:schemeClr val="bg1"/>
                </a:solidFill>
              </a:rPr>
              <a:t>Dokdo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</a:rPr>
              <a:t>Exhibitonon</a:t>
            </a:r>
            <a:r>
              <a:rPr lang="en-US" altLang="ko-KR" sz="800" dirty="0">
                <a:solidFill>
                  <a:schemeClr val="bg1"/>
                </a:solidFill>
              </a:rPr>
              <a:t> All rights reserved .</a:t>
            </a:r>
          </a:p>
          <a:p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6448404" y="5574240"/>
            <a:ext cx="1072069" cy="474126"/>
            <a:chOff x="436844" y="1670403"/>
            <a:chExt cx="2593909" cy="2639442"/>
          </a:xfrm>
        </p:grpSpPr>
        <p:sp>
          <p:nvSpPr>
            <p:cNvPr id="125" name="직사각형 124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26419" y="456120"/>
            <a:ext cx="202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전시관 소개 클릭 </a:t>
            </a:r>
            <a:r>
              <a:rPr lang="en-US" altLang="ko-KR" sz="1200" dirty="0"/>
              <a:t>&gt;</a:t>
            </a:r>
            <a:r>
              <a:rPr lang="ko-KR" altLang="en-US" sz="1200" dirty="0"/>
              <a:t>인사말</a:t>
            </a:r>
          </a:p>
          <a:p>
            <a:endParaRPr lang="ko-KR" altLang="en-US" sz="1200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7604839" y="5574240"/>
            <a:ext cx="1072069" cy="474126"/>
            <a:chOff x="436844" y="1670403"/>
            <a:chExt cx="2593909" cy="2639442"/>
          </a:xfrm>
        </p:grpSpPr>
        <p:sp>
          <p:nvSpPr>
            <p:cNvPr id="134" name="직사각형 133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59" name="그룹 158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166" name="직선 연결선 165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그룹 159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61" name="그룹 160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63" name="TextBox 162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62" name="직선 연결선 161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82332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76" name="TextBox 75"/>
          <p:cNvSpPr txBox="1"/>
          <p:nvPr/>
        </p:nvSpPr>
        <p:spPr>
          <a:xfrm>
            <a:off x="514317" y="1463565"/>
            <a:ext cx="242793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History</a:t>
            </a:r>
          </a:p>
          <a:p>
            <a:pPr algn="ctr"/>
            <a:r>
              <a:rPr lang="ko-KR" altLang="en-US" sz="1600" b="1" dirty="0" err="1" smtClean="0"/>
              <a:t>전시관연혁</a:t>
            </a:r>
            <a:r>
              <a:rPr lang="ko-KR" altLang="en-US" sz="1600" b="1" dirty="0" smtClean="0"/>
              <a:t> 및 주요행사</a:t>
            </a:r>
            <a:endParaRPr lang="ko-KR" altLang="en-US" sz="1600" b="1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13513" y="2244586"/>
            <a:ext cx="2593909" cy="1698510"/>
            <a:chOff x="436844" y="1670403"/>
            <a:chExt cx="2593909" cy="2639442"/>
          </a:xfrm>
        </p:grpSpPr>
        <p:sp>
          <p:nvSpPr>
            <p:cNvPr id="79" name="직사각형 78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422843" y="4121277"/>
            <a:ext cx="2584579" cy="184665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2017</a:t>
            </a:r>
            <a:r>
              <a:rPr lang="ko-KR" altLang="en-US" sz="1400" dirty="0" smtClean="0">
                <a:solidFill>
                  <a:srgbClr val="00B0F0"/>
                </a:solidFill>
              </a:rPr>
              <a:t>년</a:t>
            </a:r>
            <a:endParaRPr lang="en-US" altLang="ko-KR" sz="1400" dirty="0" smtClean="0">
              <a:solidFill>
                <a:srgbClr val="00B0F0"/>
              </a:solidFill>
            </a:endParaRPr>
          </a:p>
          <a:p>
            <a:endParaRPr lang="en-US" altLang="ko-KR" sz="1000" dirty="0">
              <a:solidFill>
                <a:srgbClr val="00B0F0"/>
              </a:solidFill>
            </a:endParaRPr>
          </a:p>
          <a:p>
            <a:r>
              <a:rPr lang="en-US" altLang="ko-KR" sz="1000" b="1" dirty="0" smtClean="0"/>
              <a:t>08.28.</a:t>
            </a:r>
          </a:p>
          <a:p>
            <a:r>
              <a:rPr lang="ko-KR" altLang="en-US" sz="1000" dirty="0" err="1" smtClean="0"/>
              <a:t>독도전시관</a:t>
            </a:r>
            <a:r>
              <a:rPr lang="ko-KR" altLang="en-US" sz="1000" dirty="0" smtClean="0"/>
              <a:t> 개관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08.28.</a:t>
            </a:r>
          </a:p>
          <a:p>
            <a:r>
              <a:rPr lang="ko-KR" altLang="en-US" sz="1000" dirty="0" smtClean="0"/>
              <a:t>초대 </a:t>
            </a:r>
            <a:r>
              <a:rPr lang="ko-KR" altLang="en-US" sz="1000" dirty="0" err="1" smtClean="0"/>
              <a:t>윤재국</a:t>
            </a:r>
            <a:r>
              <a:rPr lang="ko-KR" altLang="en-US" sz="1000" dirty="0" smtClean="0"/>
              <a:t> 관장 취임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08.28.~</a:t>
            </a:r>
            <a:r>
              <a:rPr lang="ko-KR" altLang="en-US" sz="1000" b="1" dirty="0" smtClean="0"/>
              <a:t>현재</a:t>
            </a:r>
            <a:endParaRPr lang="en-US" altLang="ko-KR" sz="1000" b="1" dirty="0" smtClean="0"/>
          </a:p>
          <a:p>
            <a:r>
              <a:rPr lang="ko-KR" altLang="en-US" sz="1000" dirty="0" smtClean="0"/>
              <a:t>대한민국 독도 사진전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상실전시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22843" y="4218915"/>
            <a:ext cx="0" cy="1801639"/>
          </a:xfrm>
          <a:prstGeom prst="straightConnector1">
            <a:avLst/>
          </a:prstGeom>
          <a:ln w="9525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464296" y="1077142"/>
            <a:ext cx="2584579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11.10.</a:t>
            </a:r>
          </a:p>
          <a:p>
            <a:r>
              <a:rPr lang="ko-KR" altLang="en-US" sz="1000" dirty="0" smtClean="0"/>
              <a:t>독도의 날 </a:t>
            </a:r>
            <a:r>
              <a:rPr lang="en-US" altLang="ko-KR" sz="1000" dirty="0" smtClean="0"/>
              <a:t>UCC </a:t>
            </a:r>
            <a:r>
              <a:rPr lang="ko-KR" altLang="en-US" sz="1000" dirty="0" smtClean="0"/>
              <a:t>대회 개최</a:t>
            </a:r>
            <a:endParaRPr lang="en-US" altLang="ko-KR" sz="1000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12.21.</a:t>
            </a:r>
          </a:p>
          <a:p>
            <a:r>
              <a:rPr lang="ko-KR" altLang="en-US" sz="1000" dirty="0" smtClean="0"/>
              <a:t>독도 </a:t>
            </a:r>
            <a:r>
              <a:rPr lang="ko-KR" altLang="en-US" sz="1000" dirty="0" err="1" smtClean="0"/>
              <a:t>골든벨</a:t>
            </a:r>
            <a:r>
              <a:rPr lang="ko-KR" altLang="en-US" sz="1000" dirty="0" smtClean="0"/>
              <a:t> 대회 개최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12.26.</a:t>
            </a:r>
          </a:p>
          <a:p>
            <a:r>
              <a:rPr lang="ko-KR" altLang="en-US" sz="1000" dirty="0" smtClean="0"/>
              <a:t>독도 인문학 특강 실시</a:t>
            </a:r>
            <a:endParaRPr lang="ko-KR" altLang="en-US" sz="1000" dirty="0"/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3491454" y="1047003"/>
            <a:ext cx="0" cy="1261631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27327" y="3446699"/>
            <a:ext cx="2845838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X5</a:t>
            </a:r>
          </a:p>
          <a:p>
            <a:pPr algn="ctr"/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6348405" y="2901820"/>
            <a:ext cx="2839546" cy="3216167"/>
            <a:chOff x="3327327" y="2901820"/>
            <a:chExt cx="2839546" cy="3216167"/>
          </a:xfrm>
        </p:grpSpPr>
        <p:sp>
          <p:nvSpPr>
            <p:cNvPr id="136" name="한쪽 모서리가 둥근 사각형 135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6184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275493" y="926729"/>
            <a:ext cx="2857894" cy="5287121"/>
            <a:chOff x="275493" y="926729"/>
            <a:chExt cx="2857894" cy="5287121"/>
          </a:xfrm>
        </p:grpSpPr>
        <p:sp>
          <p:nvSpPr>
            <p:cNvPr id="15" name="직사각형 14"/>
            <p:cNvSpPr/>
            <p:nvPr/>
          </p:nvSpPr>
          <p:spPr>
            <a:xfrm flipH="1">
              <a:off x="287550" y="926729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413513" y="1507648"/>
              <a:ext cx="2593909" cy="1698510"/>
              <a:chOff x="436844" y="1670403"/>
              <a:chExt cx="2593909" cy="2639442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892969" y="2812962"/>
                <a:ext cx="1706652" cy="5739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275493" y="1047003"/>
              <a:ext cx="2800743" cy="453589"/>
              <a:chOff x="275493" y="1047003"/>
              <a:chExt cx="2800743" cy="453589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797830" y="1162173"/>
                <a:ext cx="278406" cy="100812"/>
                <a:chOff x="2752347" y="1079543"/>
                <a:chExt cx="278406" cy="100812"/>
              </a:xfrm>
            </p:grpSpPr>
            <p:cxnSp>
              <p:nvCxnSpPr>
                <p:cNvPr id="272" name="직선 연결선 271"/>
                <p:cNvCxnSpPr/>
                <p:nvPr/>
              </p:nvCxnSpPr>
              <p:spPr>
                <a:xfrm>
                  <a:off x="2752348" y="1079543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직선 연결선 274"/>
                <p:cNvCxnSpPr/>
                <p:nvPr/>
              </p:nvCxnSpPr>
              <p:spPr>
                <a:xfrm>
                  <a:off x="2752348" y="1130551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직선 연결선 275"/>
                <p:cNvCxnSpPr/>
                <p:nvPr/>
              </p:nvCxnSpPr>
              <p:spPr>
                <a:xfrm>
                  <a:off x="2752347" y="1180355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그룹 11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grpSp>
              <p:nvGrpSpPr>
                <p:cNvPr id="83" name="그룹 82"/>
                <p:cNvGrpSpPr/>
                <p:nvPr/>
              </p:nvGrpSpPr>
              <p:grpSpPr>
                <a:xfrm>
                  <a:off x="275493" y="1047003"/>
                  <a:ext cx="2695427" cy="453589"/>
                  <a:chOff x="275493" y="1047003"/>
                  <a:chExt cx="2695427" cy="453589"/>
                </a:xfrm>
              </p:grpSpPr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275493" y="1077142"/>
                    <a:ext cx="146241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ko-KR" altLang="en-US" sz="1000" dirty="0" err="1" smtClean="0"/>
                      <a:t>세종특별자치시교육청</a:t>
                    </a:r>
                    <a:endParaRPr lang="ko-KR" altLang="en-US" sz="1000" dirty="0"/>
                  </a:p>
                </p:txBody>
              </p: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287549" y="1231288"/>
                    <a:ext cx="1462419" cy="269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75" dirty="0" smtClean="0"/>
                      <a:t>SEJONG CITY OFFICE OF EDUCATION</a:t>
                    </a:r>
                    <a:r>
                      <a:rPr lang="ko-KR" altLang="en-US" sz="575" dirty="0" smtClean="0"/>
                      <a:t> </a:t>
                    </a:r>
                    <a:endParaRPr lang="en-US" altLang="ko-KR" sz="575" dirty="0" smtClean="0"/>
                  </a:p>
                  <a:p>
                    <a:endParaRPr lang="ko-KR" altLang="en-US" sz="575" dirty="0"/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1611769" y="1047003"/>
                    <a:ext cx="135915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 err="1" smtClean="0"/>
                      <a:t>독도전시관</a:t>
                    </a:r>
                    <a:endParaRPr lang="ko-KR" altLang="en-US" sz="1600" dirty="0"/>
                  </a:p>
                </p:txBody>
              </p:sp>
            </p:grpSp>
            <p:cxnSp>
              <p:nvCxnSpPr>
                <p:cNvPr id="7" name="직선 연결선 6"/>
                <p:cNvCxnSpPr/>
                <p:nvPr/>
              </p:nvCxnSpPr>
              <p:spPr>
                <a:xfrm>
                  <a:off x="1675406" y="1114767"/>
                  <a:ext cx="0" cy="2367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3" name="TextBox 92"/>
            <p:cNvSpPr txBox="1"/>
            <p:nvPr/>
          </p:nvSpPr>
          <p:spPr>
            <a:xfrm>
              <a:off x="422843" y="3351528"/>
              <a:ext cx="2584579" cy="28623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관람시간</a:t>
              </a:r>
              <a:endParaRPr lang="en-US" altLang="ko-KR" sz="1400" b="1" dirty="0" smtClean="0"/>
            </a:p>
            <a:p>
              <a:r>
                <a:rPr lang="ko-KR" altLang="en-US" sz="1000" dirty="0" smtClean="0">
                  <a:solidFill>
                    <a:srgbClr val="00B050"/>
                  </a:solidFill>
                </a:rPr>
                <a:t>매주 화</a:t>
              </a:r>
              <a:r>
                <a:rPr lang="en-US" altLang="ko-KR" sz="1000" dirty="0" smtClean="0">
                  <a:solidFill>
                    <a:srgbClr val="00B050"/>
                  </a:solidFill>
                </a:rPr>
                <a:t>-</a:t>
              </a:r>
              <a:r>
                <a:rPr lang="ko-KR" altLang="en-US" sz="1000" dirty="0" smtClean="0">
                  <a:solidFill>
                    <a:srgbClr val="00B050"/>
                  </a:solidFill>
                </a:rPr>
                <a:t>토 </a:t>
              </a:r>
              <a:r>
                <a:rPr lang="en-US" altLang="ko-KR" sz="1000" dirty="0" smtClean="0">
                  <a:solidFill>
                    <a:srgbClr val="00B050"/>
                  </a:solidFill>
                </a:rPr>
                <a:t>9:00 ~ 17:00</a:t>
              </a:r>
            </a:p>
            <a:p>
              <a:endParaRPr lang="en-US" altLang="ko-KR" sz="1000" dirty="0" smtClean="0"/>
            </a:p>
            <a:p>
              <a:r>
                <a:rPr lang="en-US" altLang="ko-KR" sz="1000" dirty="0" smtClean="0">
                  <a:solidFill>
                    <a:srgbClr val="00B0F0"/>
                  </a:solidFill>
                </a:rPr>
                <a:t>(</a:t>
              </a:r>
              <a:r>
                <a:rPr lang="ko-KR" altLang="en-US" sz="1000" dirty="0" smtClean="0">
                  <a:solidFill>
                    <a:srgbClr val="00B0F0"/>
                  </a:solidFill>
                </a:rPr>
                <a:t>점심시간 </a:t>
              </a:r>
              <a:r>
                <a:rPr lang="en-US" altLang="ko-KR" sz="1000" dirty="0" smtClean="0">
                  <a:solidFill>
                    <a:srgbClr val="00B0F0"/>
                  </a:solidFill>
                </a:rPr>
                <a:t>12:00~13:00,</a:t>
              </a:r>
              <a:r>
                <a:rPr lang="ko-KR" altLang="en-US" sz="1000" dirty="0" err="1" smtClean="0">
                  <a:solidFill>
                    <a:srgbClr val="00B0F0"/>
                  </a:solidFill>
                </a:rPr>
                <a:t>입장마감</a:t>
              </a:r>
              <a:r>
                <a:rPr lang="ko-KR" altLang="en-US" sz="1000" dirty="0" smtClean="0">
                  <a:solidFill>
                    <a:srgbClr val="00B0F0"/>
                  </a:solidFill>
                </a:rPr>
                <a:t> </a:t>
              </a:r>
              <a:r>
                <a:rPr lang="en-US" altLang="ko-KR" sz="1000" dirty="0" smtClean="0">
                  <a:solidFill>
                    <a:srgbClr val="00B0F0"/>
                  </a:solidFill>
                </a:rPr>
                <a:t>16:30)</a:t>
              </a:r>
            </a:p>
            <a:p>
              <a:r>
                <a:rPr lang="en-US" altLang="ko-KR" sz="1000" dirty="0" smtClean="0"/>
                <a:t>※</a:t>
              </a:r>
              <a:r>
                <a:rPr lang="ko-KR" altLang="en-US" sz="1000" dirty="0" smtClean="0"/>
                <a:t>관람시간은 새롬고등학교 사정에 따라 </a:t>
              </a:r>
              <a:r>
                <a:rPr lang="ko-KR" altLang="en-US" sz="1000" dirty="0" err="1" smtClean="0"/>
                <a:t>변경될수</a:t>
              </a:r>
              <a:r>
                <a:rPr lang="ko-KR" altLang="en-US" sz="1000" dirty="0" smtClean="0"/>
                <a:t> 있습니다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 smtClean="0"/>
            </a:p>
            <a:p>
              <a:r>
                <a:rPr lang="ko-KR" altLang="en-US" sz="1400" b="1" dirty="0" smtClean="0"/>
                <a:t>휴 관 일</a:t>
              </a:r>
              <a:endParaRPr lang="en-US" altLang="ko-KR" sz="1400" b="1" dirty="0" smtClean="0"/>
            </a:p>
            <a:p>
              <a:r>
                <a:rPr lang="ko-KR" altLang="en-US" sz="1000" dirty="0" smtClean="0"/>
                <a:t>일요일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월요일 및 공휴일</a:t>
              </a:r>
              <a:endParaRPr lang="en-US" altLang="ko-KR" sz="1000" dirty="0" smtClean="0"/>
            </a:p>
            <a:p>
              <a:endParaRPr lang="en-US" altLang="ko-KR" sz="1000" dirty="0"/>
            </a:p>
            <a:p>
              <a:r>
                <a:rPr lang="ko-KR" altLang="en-US" sz="1400" b="1" dirty="0" err="1" smtClean="0"/>
                <a:t>관람요금</a:t>
              </a:r>
              <a:endParaRPr lang="en-US" altLang="ko-KR" sz="1400" b="1" dirty="0" smtClean="0"/>
            </a:p>
            <a:p>
              <a:r>
                <a:rPr lang="ko-KR" altLang="en-US" sz="1000" dirty="0" smtClean="0"/>
                <a:t>무료</a:t>
              </a:r>
              <a:endParaRPr lang="en-US" altLang="ko-KR" sz="1000" dirty="0" smtClean="0"/>
            </a:p>
            <a:p>
              <a:endParaRPr lang="en-US" altLang="ko-KR" sz="1000" dirty="0"/>
            </a:p>
            <a:p>
              <a:r>
                <a:rPr lang="ko-KR" altLang="en-US" sz="1400" b="1" dirty="0" smtClean="0"/>
                <a:t>문 의 처</a:t>
              </a:r>
              <a:endParaRPr lang="en-US" altLang="ko-KR" sz="1400" b="1" dirty="0" smtClean="0"/>
            </a:p>
            <a:p>
              <a:r>
                <a:rPr lang="en-US" altLang="ko-KR" sz="1000" dirty="0" smtClean="0"/>
                <a:t>044-999-6393 (</a:t>
              </a:r>
              <a:r>
                <a:rPr lang="ko-KR" altLang="en-US" sz="1000" dirty="0" smtClean="0"/>
                <a:t>단체관람 유선 협의</a:t>
              </a:r>
              <a:r>
                <a:rPr lang="en-US" altLang="ko-KR" sz="1000" dirty="0" smtClean="0"/>
                <a:t>)</a:t>
              </a:r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3464296" y="1077142"/>
            <a:ext cx="2584579" cy="169277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관람시</a:t>
            </a:r>
            <a:r>
              <a:rPr lang="ko-KR" altLang="en-US" sz="1400" b="1" dirty="0" smtClean="0"/>
              <a:t> 주의 사항</a:t>
            </a:r>
            <a:endParaRPr lang="en-US" altLang="ko-KR" sz="1400" b="1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음식물 반입과 </a:t>
            </a:r>
            <a:r>
              <a:rPr lang="ko-KR" altLang="en-US" sz="1000" dirty="0" err="1" smtClean="0"/>
              <a:t>안내견</a:t>
            </a:r>
            <a:r>
              <a:rPr lang="ko-KR" altLang="en-US" sz="1000" dirty="0" smtClean="0"/>
              <a:t> 이외의 애완동물 출입이 금지되어 있습니다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b="1" dirty="0"/>
          </a:p>
          <a:p>
            <a:r>
              <a:rPr lang="ko-KR" altLang="en-US" sz="1000" dirty="0" smtClean="0"/>
              <a:t>플래쉬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삼각대 등을 이용한 촬영과 상업 목적의 촬영이 금지되어 있습니다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b="1" dirty="0" smtClean="0"/>
          </a:p>
          <a:p>
            <a:r>
              <a:rPr lang="ko-KR" altLang="en-US" sz="1000" dirty="0" smtClean="0"/>
              <a:t>전시물이 손상되지 않도록 손으로 만지는 행동을 자제해 주세요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118" name="그룹 117"/>
          <p:cNvGrpSpPr/>
          <p:nvPr/>
        </p:nvGrpSpPr>
        <p:grpSpPr>
          <a:xfrm>
            <a:off x="3321780" y="2901820"/>
            <a:ext cx="2839546" cy="3216167"/>
            <a:chOff x="3327327" y="2901820"/>
            <a:chExt cx="2839546" cy="3216167"/>
          </a:xfrm>
        </p:grpSpPr>
        <p:sp>
          <p:nvSpPr>
            <p:cNvPr id="136" name="한쪽 모서리가 둥근 사각형 135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sp>
        <p:nvSpPr>
          <p:cNvPr id="75" name="TextBox 74"/>
          <p:cNvSpPr txBox="1"/>
          <p:nvPr/>
        </p:nvSpPr>
        <p:spPr>
          <a:xfrm>
            <a:off x="3347413" y="1560909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77" name="TextBox 76"/>
          <p:cNvSpPr txBox="1"/>
          <p:nvPr/>
        </p:nvSpPr>
        <p:spPr>
          <a:xfrm>
            <a:off x="3347413" y="200702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87" name="TextBox 86"/>
          <p:cNvSpPr txBox="1"/>
          <p:nvPr/>
        </p:nvSpPr>
        <p:spPr>
          <a:xfrm>
            <a:off x="3347413" y="24858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88" name="TextBox 87"/>
          <p:cNvSpPr txBox="1"/>
          <p:nvPr/>
        </p:nvSpPr>
        <p:spPr>
          <a:xfrm>
            <a:off x="3646524" y="47887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2898980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단체예약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13513" y="3716724"/>
            <a:ext cx="2593909" cy="2331641"/>
            <a:chOff x="436844" y="1670403"/>
            <a:chExt cx="2593909" cy="2639442"/>
          </a:xfrm>
        </p:grpSpPr>
        <p:sp>
          <p:nvSpPr>
            <p:cNvPr id="79" name="직사각형 78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287549" y="1481959"/>
            <a:ext cx="2845838" cy="141577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 </a:t>
            </a:r>
            <a:r>
              <a:rPr lang="ko-KR" altLang="en-US" sz="1400" dirty="0" err="1" smtClean="0"/>
              <a:t>관람예약은</a:t>
            </a:r>
            <a:r>
              <a:rPr lang="ko-KR" altLang="en-US" sz="1400" dirty="0" smtClean="0">
                <a:solidFill>
                  <a:srgbClr val="00B0F0"/>
                </a:solidFill>
              </a:rPr>
              <a:t> 전시 해설 예약</a:t>
            </a:r>
            <a:r>
              <a:rPr lang="en-US" altLang="ko-KR" sz="1400" dirty="0" smtClean="0">
                <a:solidFill>
                  <a:srgbClr val="00B0F0"/>
                </a:solidFill>
              </a:rPr>
              <a:t>(</a:t>
            </a:r>
            <a:r>
              <a:rPr lang="ko-KR" altLang="en-US" sz="1400" dirty="0" smtClean="0">
                <a:solidFill>
                  <a:srgbClr val="00B0F0"/>
                </a:solidFill>
              </a:rPr>
              <a:t>단체</a:t>
            </a:r>
            <a:r>
              <a:rPr lang="en-US" altLang="ko-KR" sz="1400" dirty="0" smtClean="0">
                <a:solidFill>
                  <a:srgbClr val="00B0F0"/>
                </a:solidFill>
              </a:rPr>
              <a:t>)</a:t>
            </a:r>
          </a:p>
          <a:p>
            <a:pPr algn="ctr"/>
            <a:r>
              <a:rPr lang="ko-KR" altLang="en-US" sz="1400" dirty="0" smtClean="0"/>
              <a:t>입니다</a:t>
            </a:r>
            <a:r>
              <a:rPr lang="en-US" altLang="ko-KR" sz="1400" dirty="0" smtClean="0"/>
              <a:t>.</a:t>
            </a:r>
          </a:p>
          <a:p>
            <a:pPr algn="ctr"/>
            <a:r>
              <a:rPr lang="ko-KR" altLang="en-US" sz="1400" dirty="0" smtClean="0"/>
              <a:t>개인은 예약없이 관람이 가능합니다</a:t>
            </a:r>
            <a:r>
              <a:rPr lang="en-US" altLang="ko-KR" sz="1400" dirty="0" smtClean="0"/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60764" y="2433142"/>
            <a:ext cx="2137066" cy="495636"/>
            <a:chOff x="660764" y="2326324"/>
            <a:chExt cx="2137066" cy="495636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660764" y="2326324"/>
              <a:ext cx="2137066" cy="495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예약확인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</a:rPr>
                <a:t>/</a:t>
              </a:r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취소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89" name="직선 화살표 연결선 88"/>
            <p:cNvCxnSpPr/>
            <p:nvPr/>
          </p:nvCxnSpPr>
          <p:spPr>
            <a:xfrm flipV="1">
              <a:off x="2393764" y="2511069"/>
              <a:ext cx="134142" cy="111124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660764" y="3029829"/>
            <a:ext cx="2137066" cy="495636"/>
            <a:chOff x="660764" y="2923011"/>
            <a:chExt cx="2137066" cy="495636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660764" y="2923011"/>
              <a:ext cx="2137066" cy="495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B050"/>
                  </a:solidFill>
                </a:rPr>
                <a:t>단체예약하기</a:t>
              </a:r>
              <a:endParaRPr lang="ko-KR" alt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 flipV="1">
              <a:off x="2393764" y="3109594"/>
              <a:ext cx="134142" cy="11112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3327302" y="926764"/>
            <a:ext cx="2845838" cy="477053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전시해설</a:t>
            </a:r>
            <a:r>
              <a:rPr lang="ko-KR" altLang="en-US" sz="1400" b="1" dirty="0" smtClean="0"/>
              <a:t> 운영시간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 smtClean="0">
                <a:solidFill>
                  <a:srgbClr val="00B050"/>
                </a:solidFill>
              </a:rPr>
              <a:t>1</a:t>
            </a:r>
            <a:r>
              <a:rPr lang="ko-KR" altLang="en-US" sz="1400" dirty="0" smtClean="0">
                <a:solidFill>
                  <a:srgbClr val="00B050"/>
                </a:solidFill>
              </a:rPr>
              <a:t>회</a:t>
            </a:r>
            <a:r>
              <a:rPr lang="en-US" altLang="ko-KR" sz="1400" dirty="0" smtClean="0">
                <a:solidFill>
                  <a:srgbClr val="00B050"/>
                </a:solidFill>
              </a:rPr>
              <a:t>- 10:00/2</a:t>
            </a:r>
            <a:r>
              <a:rPr lang="ko-KR" altLang="en-US" sz="1400" dirty="0" smtClean="0">
                <a:solidFill>
                  <a:srgbClr val="00B050"/>
                </a:solidFill>
              </a:rPr>
              <a:t>회</a:t>
            </a:r>
            <a:r>
              <a:rPr lang="en-US" altLang="ko-KR" sz="1400" dirty="0" smtClean="0">
                <a:solidFill>
                  <a:srgbClr val="00B050"/>
                </a:solidFill>
              </a:rPr>
              <a:t>-13:00</a:t>
            </a:r>
          </a:p>
          <a:p>
            <a:endParaRPr lang="en-US" altLang="ko-KR" sz="1400" dirty="0">
              <a:solidFill>
                <a:srgbClr val="00B050"/>
              </a:solidFill>
            </a:endParaRPr>
          </a:p>
          <a:p>
            <a:r>
              <a:rPr lang="ko-KR" altLang="en-US" sz="1400" b="1" dirty="0" err="1" smtClean="0"/>
              <a:t>전시해설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예약인원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000" dirty="0" smtClean="0"/>
              <a:t>단체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~25</a:t>
            </a:r>
            <a:r>
              <a:rPr lang="ko-KR" altLang="en-US" sz="1000" dirty="0" smtClean="0"/>
              <a:t>명 내외</a:t>
            </a:r>
            <a:endParaRPr lang="en-US" altLang="ko-KR" sz="1000" dirty="0" smtClean="0"/>
          </a:p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해설 희망일 </a:t>
            </a:r>
            <a:r>
              <a:rPr lang="en-US" altLang="ko-KR" sz="1000" dirty="0" smtClean="0"/>
              <a:t>7</a:t>
            </a:r>
            <a:r>
              <a:rPr lang="ko-KR" altLang="en-US" sz="1000" dirty="0" smtClean="0"/>
              <a:t>일전까지 예약</a:t>
            </a:r>
            <a:endParaRPr lang="en-US" altLang="ko-KR" sz="1000" dirty="0" smtClean="0"/>
          </a:p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유치원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어린이집은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세부터 예약 가능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400" b="1" dirty="0" smtClean="0"/>
              <a:t>단체관람 프로그램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소요시간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30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~60</a:t>
            </a:r>
            <a:r>
              <a:rPr lang="ko-KR" altLang="en-US" sz="1000" dirty="0" smtClean="0"/>
              <a:t>분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유</a:t>
            </a:r>
            <a:r>
              <a:rPr lang="en-US" altLang="ko-KR" sz="1000" b="1" dirty="0" smtClean="0"/>
              <a:t>,</a:t>
            </a:r>
            <a:r>
              <a:rPr lang="ko-KR" altLang="en-US" sz="1000" b="1" dirty="0" err="1" smtClean="0"/>
              <a:t>초등저학년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전시해설</a:t>
            </a:r>
            <a:r>
              <a:rPr lang="en-US" altLang="ko-KR" sz="1000" dirty="0" smtClean="0"/>
              <a:t>(15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)/</a:t>
            </a:r>
            <a:r>
              <a:rPr lang="ko-KR" altLang="en-US" sz="1000" dirty="0" smtClean="0"/>
              <a:t>독도우드아트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목걸이 만들기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체험</a:t>
            </a:r>
            <a:r>
              <a:rPr lang="en-US" altLang="ko-KR" sz="1000" dirty="0" smtClean="0"/>
              <a:t>(15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b="1" dirty="0" smtClean="0"/>
              <a:t>-   </a:t>
            </a:r>
            <a:r>
              <a:rPr lang="ko-KR" altLang="en-US" sz="1000" b="1" dirty="0" err="1" smtClean="0"/>
              <a:t>초등고학년</a:t>
            </a:r>
            <a:r>
              <a:rPr lang="en-US" altLang="ko-KR" sz="1000" b="1" dirty="0" smtClean="0"/>
              <a:t>(5-6</a:t>
            </a:r>
            <a:r>
              <a:rPr lang="ko-KR" altLang="en-US" sz="1000" b="1" dirty="0" smtClean="0"/>
              <a:t>학년</a:t>
            </a:r>
            <a:r>
              <a:rPr lang="en-US" altLang="ko-KR" sz="1000" b="1" dirty="0" smtClean="0"/>
              <a:t>)</a:t>
            </a:r>
            <a:r>
              <a:rPr lang="ko-KR" altLang="en-US" sz="1000" b="1" dirty="0" smtClean="0"/>
              <a:t>이상 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전시해설</a:t>
            </a:r>
            <a:r>
              <a:rPr lang="en-US" altLang="ko-KR" sz="1000" dirty="0" smtClean="0"/>
              <a:t>(20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)/</a:t>
            </a:r>
            <a:r>
              <a:rPr lang="ko-KR" altLang="en-US" sz="1000" dirty="0" smtClean="0"/>
              <a:t>독도</a:t>
            </a:r>
            <a:r>
              <a:rPr lang="en-US" altLang="ko-KR" sz="1000" dirty="0" smtClean="0"/>
              <a:t>VR</a:t>
            </a:r>
            <a:r>
              <a:rPr lang="ko-KR" altLang="en-US" sz="1000" dirty="0" smtClean="0"/>
              <a:t>체험</a:t>
            </a:r>
            <a:r>
              <a:rPr lang="en-US" altLang="ko-KR" sz="1000" dirty="0" smtClean="0"/>
              <a:t>(20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)/</a:t>
            </a:r>
            <a:r>
              <a:rPr lang="ko-KR" altLang="en-US" sz="1000" dirty="0" err="1" smtClean="0"/>
              <a:t>체험학습지</a:t>
            </a:r>
            <a:endParaRPr lang="en-US" altLang="ko-KR" sz="1000" dirty="0" smtClean="0"/>
          </a:p>
          <a:p>
            <a:r>
              <a:rPr lang="en-US" altLang="ko-KR" sz="1000" dirty="0" smtClean="0"/>
              <a:t>(20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※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체험 내용은 전시관 사정에 따라 변경될 수 있습니다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grpSp>
        <p:nvGrpSpPr>
          <p:cNvPr id="94" name="그룹 93"/>
          <p:cNvGrpSpPr/>
          <p:nvPr/>
        </p:nvGrpSpPr>
        <p:grpSpPr>
          <a:xfrm>
            <a:off x="6354433" y="2901820"/>
            <a:ext cx="2839546" cy="3216167"/>
            <a:chOff x="3327327" y="2901820"/>
            <a:chExt cx="2839546" cy="3216167"/>
          </a:xfrm>
        </p:grpSpPr>
        <p:sp>
          <p:nvSpPr>
            <p:cNvPr id="95" name="한쪽 모서리가 둥근 사각형 94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2" name="직선 연결선 11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8" name="직선 연결선 10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4" name="직선 연결선 10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496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예약확인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76" name="TextBox 75"/>
          <p:cNvSpPr txBox="1"/>
          <p:nvPr/>
        </p:nvSpPr>
        <p:spPr>
          <a:xfrm>
            <a:off x="287549" y="1463565"/>
            <a:ext cx="2820735" cy="15081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본인인증안내</a:t>
            </a:r>
            <a:endParaRPr lang="en-US" altLang="ko-KR" sz="1600" b="1" dirty="0" smtClean="0"/>
          </a:p>
          <a:p>
            <a:pPr algn="ctr"/>
            <a:endParaRPr lang="en-US" altLang="ko-KR" sz="1600" b="1" dirty="0"/>
          </a:p>
          <a:p>
            <a:pPr algn="ctr"/>
            <a:r>
              <a:rPr lang="ko-KR" altLang="en-US" sz="1000" dirty="0" smtClean="0"/>
              <a:t>원활한 홈페이지서비스이용과 익명의 사용자로 인한 피해를 방지 하고자 본인확인서비스를 시행하고 있습니다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ko-KR" altLang="en-US" sz="1000" dirty="0" smtClean="0"/>
              <a:t>본인인증 방법 </a:t>
            </a:r>
            <a:r>
              <a:rPr lang="ko-KR" altLang="en-US" sz="1000" dirty="0" err="1" smtClean="0"/>
              <a:t>선택후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팝업창이</a:t>
            </a:r>
            <a:r>
              <a:rPr lang="ko-KR" altLang="en-US" sz="1000" dirty="0" smtClean="0"/>
              <a:t> 나타나지 않으면 브라우저의 </a:t>
            </a:r>
            <a:r>
              <a:rPr lang="ko-KR" altLang="en-US" sz="1000" dirty="0" err="1" smtClean="0"/>
              <a:t>팝업차단을</a:t>
            </a:r>
            <a:r>
              <a:rPr lang="ko-KR" altLang="en-US" sz="1000" dirty="0" smtClean="0"/>
              <a:t> 해제해 주시기 바랍니다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TextBox 97"/>
          <p:cNvSpPr txBox="1"/>
          <p:nvPr/>
        </p:nvSpPr>
        <p:spPr>
          <a:xfrm>
            <a:off x="3327328" y="1077142"/>
            <a:ext cx="2858516" cy="86177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생년월일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성명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내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외국인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휴대폰번호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통신사를</a:t>
            </a:r>
            <a:endParaRPr lang="en-US" altLang="ko-KR" sz="1000" dirty="0" smtClean="0"/>
          </a:p>
          <a:p>
            <a:r>
              <a:rPr lang="ko-KR" altLang="en-US" sz="1000" dirty="0" smtClean="0"/>
              <a:t>입력하여 본인확인을 받습니다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본인 명의의 휴대전화가 </a:t>
            </a:r>
            <a:r>
              <a:rPr lang="ko-KR" altLang="en-US" sz="1000" dirty="0" err="1" smtClean="0"/>
              <a:t>아닐경우</a:t>
            </a:r>
            <a:r>
              <a:rPr lang="ko-KR" altLang="en-US" sz="1000" dirty="0" smtClean="0"/>
              <a:t> 본인확인이</a:t>
            </a:r>
            <a:endParaRPr lang="en-US" altLang="ko-KR" sz="1000" dirty="0" smtClean="0"/>
          </a:p>
          <a:p>
            <a:r>
              <a:rPr lang="ko-KR" altLang="en-US" sz="1000" dirty="0" smtClean="0"/>
              <a:t>이루어지지 않습니다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36" name="한쪽 모서리가 둥근 사각형 135"/>
          <p:cNvSpPr/>
          <p:nvPr/>
        </p:nvSpPr>
        <p:spPr>
          <a:xfrm>
            <a:off x="6348406" y="2901820"/>
            <a:ext cx="2839545" cy="3216167"/>
          </a:xfrm>
          <a:prstGeom prst="round1Rect">
            <a:avLst>
              <a:gd name="adj" fmla="val 23663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9" name="그룹 138"/>
          <p:cNvGrpSpPr/>
          <p:nvPr/>
        </p:nvGrpSpPr>
        <p:grpSpPr>
          <a:xfrm>
            <a:off x="6426506" y="3515857"/>
            <a:ext cx="2683345" cy="1039666"/>
            <a:chOff x="436844" y="1670403"/>
            <a:chExt cx="2593909" cy="2639442"/>
          </a:xfrm>
        </p:grpSpPr>
        <p:sp>
          <p:nvSpPr>
            <p:cNvPr id="151" name="직사각형 150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6348405" y="4664677"/>
            <a:ext cx="2839546" cy="107721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hlinkClick r:id="rId2"/>
              </a:rPr>
              <a:t> </a:t>
            </a:r>
            <a:r>
              <a:rPr lang="ko-KR" altLang="en-US" sz="800" dirty="0">
                <a:solidFill>
                  <a:schemeClr val="bg1"/>
                </a:solidFill>
                <a:hlinkClick r:id="rId2"/>
              </a:rPr>
              <a:t>이용약관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  <a:hlinkClick r:id="rId3"/>
              </a:rPr>
              <a:t>개인정보취급방침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 err="1">
                <a:solidFill>
                  <a:schemeClr val="bg1"/>
                </a:solidFill>
                <a:hlinkClick r:id="rId4"/>
              </a:rPr>
              <a:t>이메일주소무단수집거부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주소</a:t>
            </a:r>
            <a:r>
              <a:rPr lang="en-US" altLang="ko-KR" sz="800" dirty="0">
                <a:solidFill>
                  <a:schemeClr val="bg1"/>
                </a:solidFill>
              </a:rPr>
              <a:t>. (30126) </a:t>
            </a:r>
            <a:r>
              <a:rPr lang="ko-KR" altLang="en-US" sz="800" dirty="0">
                <a:solidFill>
                  <a:schemeClr val="bg1"/>
                </a:solidFill>
              </a:rPr>
              <a:t>세종특별자치시 </a:t>
            </a:r>
            <a:r>
              <a:rPr lang="ko-KR" altLang="en-US" sz="800" dirty="0" err="1">
                <a:solidFill>
                  <a:schemeClr val="bg1"/>
                </a:solidFill>
              </a:rPr>
              <a:t>새롬서로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68 </a:t>
            </a:r>
            <a:r>
              <a:rPr lang="ko-KR" altLang="en-US" sz="800" dirty="0">
                <a:solidFill>
                  <a:schemeClr val="bg1"/>
                </a:solidFill>
              </a:rPr>
              <a:t>새롬고등학교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층 </a:t>
            </a:r>
            <a:r>
              <a:rPr lang="ko-KR" altLang="en-US" sz="800" dirty="0" err="1">
                <a:solidFill>
                  <a:schemeClr val="bg1"/>
                </a:solidFill>
              </a:rPr>
              <a:t>독도전시관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문의전화</a:t>
            </a:r>
            <a:r>
              <a:rPr lang="en-US" altLang="ko-KR" sz="800" dirty="0">
                <a:solidFill>
                  <a:schemeClr val="bg1"/>
                </a:solidFill>
              </a:rPr>
              <a:t>. 044-999-6393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© 2022 </a:t>
            </a:r>
            <a:r>
              <a:rPr lang="en-US" altLang="ko-KR" sz="800" dirty="0" err="1">
                <a:solidFill>
                  <a:schemeClr val="bg1"/>
                </a:solidFill>
              </a:rPr>
              <a:t>Dokdo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</a:rPr>
              <a:t>Exhibitonon</a:t>
            </a:r>
            <a:r>
              <a:rPr lang="en-US" altLang="ko-KR" sz="800" dirty="0">
                <a:solidFill>
                  <a:schemeClr val="bg1"/>
                </a:solidFill>
              </a:rPr>
              <a:t> All rights reserved .</a:t>
            </a:r>
          </a:p>
          <a:p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7182001" y="5635380"/>
            <a:ext cx="931755" cy="412985"/>
            <a:chOff x="436844" y="1670403"/>
            <a:chExt cx="2593909" cy="2639442"/>
          </a:xfrm>
        </p:grpSpPr>
        <p:sp>
          <p:nvSpPr>
            <p:cNvPr id="147" name="직사각형 146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8182708" y="5635380"/>
            <a:ext cx="931755" cy="412985"/>
            <a:chOff x="436844" y="1670403"/>
            <a:chExt cx="2593909" cy="2639442"/>
          </a:xfrm>
        </p:grpSpPr>
        <p:sp>
          <p:nvSpPr>
            <p:cNvPr id="143" name="직사각형 142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13513" y="3026291"/>
            <a:ext cx="2599937" cy="2812240"/>
            <a:chOff x="413513" y="3026291"/>
            <a:chExt cx="2599937" cy="2812240"/>
          </a:xfrm>
        </p:grpSpPr>
        <p:sp>
          <p:nvSpPr>
            <p:cNvPr id="79" name="직사각형 78"/>
            <p:cNvSpPr/>
            <p:nvPr/>
          </p:nvSpPr>
          <p:spPr>
            <a:xfrm>
              <a:off x="413513" y="3026291"/>
              <a:ext cx="2593909" cy="2812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209528" y="3110615"/>
              <a:ext cx="931755" cy="737440"/>
              <a:chOff x="436844" y="1670403"/>
              <a:chExt cx="2593909" cy="2639442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2" name="직선 연결선 9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478413" y="2648382"/>
                <a:ext cx="2510768" cy="9914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ICON</a:t>
                </a:r>
                <a:endParaRPr lang="ko-KR" altLang="en-US" sz="1200" b="1" dirty="0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413513" y="3913772"/>
              <a:ext cx="2599937" cy="89255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휴대전화 본인확인</a:t>
              </a:r>
              <a:endParaRPr lang="en-US" altLang="ko-KR" sz="1400" b="1" dirty="0" smtClean="0"/>
            </a:p>
            <a:p>
              <a:pPr algn="ctr"/>
              <a:endParaRPr lang="en-US" altLang="ko-KR" sz="1400" b="1" dirty="0"/>
            </a:p>
            <a:p>
              <a:pPr algn="ctr"/>
              <a:r>
                <a:rPr lang="ko-KR" altLang="en-US" sz="1200" dirty="0" smtClean="0"/>
                <a:t>개인정보 보호법에 의거 휴대전화를 통하여 본인 확인</a:t>
              </a:r>
              <a:endParaRPr lang="ko-KR" altLang="en-US" sz="1200" dirty="0"/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660764" y="4966755"/>
              <a:ext cx="2137066" cy="495636"/>
              <a:chOff x="660764" y="2923011"/>
              <a:chExt cx="2137066" cy="495636"/>
            </a:xfrm>
          </p:grpSpPr>
          <p:sp>
            <p:nvSpPr>
              <p:cNvPr id="100" name="모서리가 둥근 직사각형 99"/>
              <p:cNvSpPr/>
              <p:nvPr/>
            </p:nvSpPr>
            <p:spPr>
              <a:xfrm>
                <a:off x="660764" y="2923011"/>
                <a:ext cx="2137066" cy="49563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rgbClr val="00B050"/>
                    </a:solidFill>
                  </a:rPr>
                  <a:t>  휴대전화 인증하기</a:t>
                </a:r>
                <a:endParaRPr lang="ko-KR" altLang="en-US" sz="12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02" name="직선 화살표 연결선 101"/>
              <p:cNvCxnSpPr/>
              <p:nvPr/>
            </p:nvCxnSpPr>
            <p:spPr>
              <a:xfrm flipV="1">
                <a:off x="2393764" y="3109594"/>
                <a:ext cx="134142" cy="11112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TextBox 102"/>
          <p:cNvSpPr txBox="1"/>
          <p:nvPr/>
        </p:nvSpPr>
        <p:spPr>
          <a:xfrm>
            <a:off x="3264554" y="1152396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264554" y="1618223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107" name="직사각형 106"/>
          <p:cNvSpPr/>
          <p:nvPr/>
        </p:nvSpPr>
        <p:spPr>
          <a:xfrm>
            <a:off x="3431669" y="1934183"/>
            <a:ext cx="2593909" cy="3904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/>
          <p:cNvGrpSpPr/>
          <p:nvPr/>
        </p:nvGrpSpPr>
        <p:grpSpPr>
          <a:xfrm>
            <a:off x="4227684" y="2018532"/>
            <a:ext cx="931755" cy="672897"/>
            <a:chOff x="436844" y="1670403"/>
            <a:chExt cx="2593909" cy="2639442"/>
          </a:xfrm>
        </p:grpSpPr>
        <p:sp>
          <p:nvSpPr>
            <p:cNvPr id="113" name="직사각형 112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78408" y="2531099"/>
              <a:ext cx="2510768" cy="9914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ICON</a:t>
              </a:r>
              <a:endParaRPr lang="ko-KR" altLang="en-US" sz="1200" b="1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431669" y="2773884"/>
            <a:ext cx="2599937" cy="29546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회원로그인</a:t>
            </a:r>
            <a:endParaRPr lang="en-US" altLang="ko-KR" sz="1400" b="1" dirty="0" smtClean="0"/>
          </a:p>
          <a:p>
            <a:pPr algn="ctr"/>
            <a:endParaRPr lang="en-US" altLang="ko-KR" sz="1400" b="1" dirty="0" smtClean="0"/>
          </a:p>
          <a:p>
            <a:pPr algn="ctr"/>
            <a:r>
              <a:rPr lang="ko-KR" altLang="en-US" sz="1000" dirty="0" smtClean="0"/>
              <a:t>홈페이지 </a:t>
            </a:r>
            <a:r>
              <a:rPr lang="ko-KR" altLang="en-US" sz="1000" dirty="0" err="1" smtClean="0"/>
              <a:t>로그인은</a:t>
            </a:r>
            <a:r>
              <a:rPr lang="ko-KR" altLang="en-US" sz="1000" dirty="0" smtClean="0"/>
              <a:t> 아이디와 비밀번호로 로그인하실수 있습니다</a:t>
            </a:r>
            <a:r>
              <a:rPr lang="en-US" altLang="ko-KR" sz="1000" dirty="0" smtClean="0"/>
              <a:t>.</a:t>
            </a:r>
          </a:p>
          <a:p>
            <a:pPr algn="ctr"/>
            <a:endParaRPr lang="en-US" altLang="ko-KR" sz="1000" dirty="0"/>
          </a:p>
          <a:p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아이디를 입력해주세요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※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글 수정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삭제시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필요합니다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아이디찾기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비밀번호찾기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34086" y="3913772"/>
            <a:ext cx="24095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3534086" y="5440939"/>
            <a:ext cx="24095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534086" y="4845297"/>
            <a:ext cx="2409514" cy="482146"/>
            <a:chOff x="3534086" y="5076462"/>
            <a:chExt cx="2409514" cy="482146"/>
          </a:xfrm>
        </p:grpSpPr>
        <p:sp>
          <p:nvSpPr>
            <p:cNvPr id="21" name="한쪽 모서리가 둥근 사각형 20"/>
            <p:cNvSpPr/>
            <p:nvPr/>
          </p:nvSpPr>
          <p:spPr>
            <a:xfrm rot="10800000">
              <a:off x="3534086" y="5076462"/>
              <a:ext cx="2409514" cy="482146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scene3d>
              <a:camera prst="orthographicFront">
                <a:rot lat="0" lon="1079997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68179" y="5128816"/>
              <a:ext cx="1050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Login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546849" y="548821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576035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전시안내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54433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275493" y="926729"/>
            <a:ext cx="2857894" cy="5269640"/>
            <a:chOff x="275493" y="926729"/>
            <a:chExt cx="2857894" cy="5269640"/>
          </a:xfrm>
        </p:grpSpPr>
        <p:sp>
          <p:nvSpPr>
            <p:cNvPr id="15" name="직사각형 14"/>
            <p:cNvSpPr/>
            <p:nvPr/>
          </p:nvSpPr>
          <p:spPr>
            <a:xfrm flipH="1">
              <a:off x="287550" y="926729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75493" y="1047003"/>
              <a:ext cx="2800743" cy="453589"/>
              <a:chOff x="275493" y="1047003"/>
              <a:chExt cx="2800743" cy="453589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797830" y="1162173"/>
                <a:ext cx="278406" cy="100812"/>
                <a:chOff x="2752347" y="1079543"/>
                <a:chExt cx="278406" cy="100812"/>
              </a:xfrm>
            </p:grpSpPr>
            <p:cxnSp>
              <p:nvCxnSpPr>
                <p:cNvPr id="272" name="직선 연결선 271"/>
                <p:cNvCxnSpPr/>
                <p:nvPr/>
              </p:nvCxnSpPr>
              <p:spPr>
                <a:xfrm>
                  <a:off x="2752348" y="1079543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직선 연결선 274"/>
                <p:cNvCxnSpPr/>
                <p:nvPr/>
              </p:nvCxnSpPr>
              <p:spPr>
                <a:xfrm>
                  <a:off x="2752348" y="1130551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직선 연결선 275"/>
                <p:cNvCxnSpPr/>
                <p:nvPr/>
              </p:nvCxnSpPr>
              <p:spPr>
                <a:xfrm>
                  <a:off x="2752347" y="1180355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그룹 144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grpSp>
              <p:nvGrpSpPr>
                <p:cNvPr id="146" name="그룹 145"/>
                <p:cNvGrpSpPr/>
                <p:nvPr/>
              </p:nvGrpSpPr>
              <p:grpSpPr>
                <a:xfrm>
                  <a:off x="275493" y="1047003"/>
                  <a:ext cx="2695427" cy="453589"/>
                  <a:chOff x="275493" y="1047003"/>
                  <a:chExt cx="2695427" cy="453589"/>
                </a:xfrm>
              </p:grpSpPr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275493" y="1077142"/>
                    <a:ext cx="146241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ko-KR" altLang="en-US" sz="1000" dirty="0" err="1" smtClean="0"/>
                      <a:t>세종특별자치시교육청</a:t>
                    </a:r>
                    <a:endParaRPr lang="ko-KR" altLang="en-US" sz="1000" dirty="0"/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287549" y="1231288"/>
                    <a:ext cx="1462419" cy="269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75" dirty="0" smtClean="0"/>
                      <a:t>SEJONG CITY OFFICE OF EDUCATION</a:t>
                    </a:r>
                    <a:r>
                      <a:rPr lang="ko-KR" altLang="en-US" sz="575" dirty="0" smtClean="0"/>
                      <a:t> </a:t>
                    </a:r>
                    <a:endParaRPr lang="en-US" altLang="ko-KR" sz="575" dirty="0" smtClean="0"/>
                  </a:p>
                  <a:p>
                    <a:endParaRPr lang="ko-KR" altLang="en-US" sz="575" dirty="0"/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1611769" y="1047003"/>
                    <a:ext cx="135915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 err="1" smtClean="0"/>
                      <a:t>독도전시관</a:t>
                    </a:r>
                    <a:endParaRPr lang="ko-KR" altLang="en-US" sz="1600" dirty="0"/>
                  </a:p>
                </p:txBody>
              </p:sp>
            </p:grpSp>
            <p:cxnSp>
              <p:nvCxnSpPr>
                <p:cNvPr id="147" name="직선 연결선 146"/>
                <p:cNvCxnSpPr/>
                <p:nvPr/>
              </p:nvCxnSpPr>
              <p:spPr>
                <a:xfrm>
                  <a:off x="1675406" y="1114767"/>
                  <a:ext cx="0" cy="2367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그룹 6"/>
            <p:cNvGrpSpPr/>
            <p:nvPr/>
          </p:nvGrpSpPr>
          <p:grpSpPr>
            <a:xfrm>
              <a:off x="413513" y="1507647"/>
              <a:ext cx="2593909" cy="4688722"/>
              <a:chOff x="413513" y="1507647"/>
              <a:chExt cx="2593909" cy="4688722"/>
            </a:xfrm>
          </p:grpSpPr>
          <p:grpSp>
            <p:nvGrpSpPr>
              <p:cNvPr id="86" name="그룹 85"/>
              <p:cNvGrpSpPr/>
              <p:nvPr/>
            </p:nvGrpSpPr>
            <p:grpSpPr>
              <a:xfrm>
                <a:off x="413513" y="1507647"/>
                <a:ext cx="2593909" cy="4540717"/>
                <a:chOff x="436844" y="1670403"/>
                <a:chExt cx="2593909" cy="2639442"/>
              </a:xfrm>
            </p:grpSpPr>
            <p:sp>
              <p:nvSpPr>
                <p:cNvPr id="87" name="직사각형 86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8" name="직선 연결선 87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558190" y="2882780"/>
                  <a:ext cx="2351216" cy="2146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IMAGE</a:t>
                  </a:r>
                  <a:endParaRPr lang="ko-KR" altLang="en-US" b="1" dirty="0"/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450016" y="1540734"/>
                <a:ext cx="2520904" cy="1754326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00B0F0"/>
                    </a:solidFill>
                  </a:rPr>
                  <a:t> </a:t>
                </a:r>
                <a:r>
                  <a:rPr lang="ko-KR" altLang="en-US" sz="1400" dirty="0" smtClean="0"/>
                  <a:t>독도의 소개</a:t>
                </a:r>
                <a:endParaRPr lang="en-US" altLang="ko-KR" sz="1400" dirty="0" smtClean="0"/>
              </a:p>
              <a:p>
                <a:endParaRPr lang="en-US" altLang="ko-KR" sz="1400" dirty="0" smtClean="0">
                  <a:solidFill>
                    <a:srgbClr val="00B0F0"/>
                  </a:solidFill>
                </a:endParaRPr>
              </a:p>
              <a:p>
                <a:r>
                  <a:rPr lang="ko-KR" altLang="en-US" sz="1000" dirty="0" smtClean="0"/>
                  <a:t>독도의 실시간 영상</a:t>
                </a:r>
                <a:r>
                  <a:rPr lang="en-US" altLang="ko-KR" sz="1000" dirty="0" smtClean="0"/>
                  <a:t>, </a:t>
                </a:r>
                <a:r>
                  <a:rPr lang="ko-KR" altLang="en-US" sz="1000" dirty="0" smtClean="0"/>
                  <a:t>독도의 지리</a:t>
                </a:r>
                <a:r>
                  <a:rPr lang="en-US" altLang="ko-KR" sz="1000" dirty="0" smtClean="0"/>
                  <a:t>,</a:t>
                </a:r>
                <a:r>
                  <a:rPr lang="ko-KR" altLang="en-US" sz="1000" dirty="0" smtClean="0"/>
                  <a:t>생성</a:t>
                </a:r>
                <a:r>
                  <a:rPr lang="en-US" altLang="ko-KR" sz="1000" dirty="0" smtClean="0"/>
                  <a:t>,</a:t>
                </a:r>
                <a:r>
                  <a:rPr lang="ko-KR" altLang="en-US" sz="1000" dirty="0" smtClean="0"/>
                  <a:t>기후 등 독도의 자연에 대한 정보를 알 수 있으며</a:t>
                </a:r>
                <a:r>
                  <a:rPr lang="en-US" altLang="ko-KR" sz="1000" dirty="0" smtClean="0"/>
                  <a:t>, </a:t>
                </a:r>
                <a:r>
                  <a:rPr lang="ko-KR" altLang="en-US" sz="1000" dirty="0" smtClean="0"/>
                  <a:t>특히 실제 독도 크기의 </a:t>
                </a:r>
                <a:r>
                  <a:rPr lang="en-US" altLang="ko-KR" sz="1000" dirty="0" smtClean="0"/>
                  <a:t>1/500</a:t>
                </a:r>
                <a:r>
                  <a:rPr lang="ko-KR" altLang="en-US" sz="1000" dirty="0" smtClean="0"/>
                  <a:t>로 축소한 모형을 전시하여 독도를 보다 더 생생하게 느끼고 이해할 수 있습니다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 smtClean="0"/>
              </a:p>
              <a:p>
                <a:endParaRPr lang="en-US" altLang="ko-KR" sz="1000" dirty="0" smtClean="0"/>
              </a:p>
              <a:p>
                <a:r>
                  <a:rPr lang="ko-KR" altLang="en-US" sz="1000" dirty="0" smtClean="0"/>
                  <a:t>      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50016" y="3672601"/>
                <a:ext cx="2520904" cy="2523768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독도의 역사</a:t>
                </a:r>
                <a:endParaRPr lang="en-US" altLang="ko-KR" sz="1400" dirty="0" smtClean="0"/>
              </a:p>
              <a:p>
                <a:endParaRPr lang="en-US" altLang="ko-KR" sz="1400" dirty="0" smtClean="0">
                  <a:solidFill>
                    <a:srgbClr val="00B0F0"/>
                  </a:solidFill>
                </a:endParaRPr>
              </a:p>
              <a:p>
                <a:r>
                  <a:rPr lang="ko-KR" altLang="en-US" sz="1000" dirty="0" smtClean="0"/>
                  <a:t>독도가 우리의 역사 속에 등장하기 시작한 </a:t>
                </a:r>
                <a:r>
                  <a:rPr lang="en-US" altLang="ko-KR" sz="1000" dirty="0" smtClean="0"/>
                  <a:t>1500</a:t>
                </a:r>
                <a:r>
                  <a:rPr lang="ko-KR" altLang="en-US" sz="1000" dirty="0" smtClean="0"/>
                  <a:t>여년 전부터 현재에 이르는 독도의 역사를 제대로 이해할 </a:t>
                </a:r>
                <a:r>
                  <a:rPr lang="ko-KR" altLang="en-US" sz="1000" dirty="0" err="1" smtClean="0"/>
                  <a:t>수있도록</a:t>
                </a:r>
                <a:r>
                  <a:rPr lang="ko-KR" altLang="en-US" sz="1000" dirty="0" smtClean="0"/>
                  <a:t> 전시물을 구성하였습니다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/>
              </a:p>
              <a:p>
                <a:r>
                  <a:rPr lang="ko-KR" altLang="en-US" sz="1000" dirty="0" smtClean="0"/>
                  <a:t>국내외의 사료와 지도 등을 통해 독도가 역사적</a:t>
                </a:r>
                <a:r>
                  <a:rPr lang="en-US" altLang="ko-KR" sz="1000" dirty="0" smtClean="0"/>
                  <a:t>,</a:t>
                </a:r>
                <a:r>
                  <a:rPr lang="ko-KR" altLang="en-US" sz="1000" dirty="0" smtClean="0"/>
                  <a:t>국제법적 우리나라의 영토임을 확인할 수 있습니다</a:t>
                </a:r>
                <a:r>
                  <a:rPr lang="en-US" altLang="ko-KR" sz="1000" dirty="0" smtClean="0"/>
                  <a:t>. </a:t>
                </a:r>
                <a:r>
                  <a:rPr lang="ko-KR" altLang="en-US" sz="1000" dirty="0" smtClean="0"/>
                  <a:t>아울러 일본 교과서와 우리나라 「독도 </a:t>
                </a:r>
                <a:r>
                  <a:rPr lang="ko-KR" altLang="en-US" sz="1000" dirty="0" err="1" smtClean="0"/>
                  <a:t>바로알기</a:t>
                </a:r>
                <a:r>
                  <a:rPr lang="ko-KR" altLang="en-US" sz="1000" dirty="0"/>
                  <a:t> </a:t>
                </a:r>
                <a:r>
                  <a:rPr lang="ko-KR" altLang="en-US" sz="1000" dirty="0" smtClean="0"/>
                  <a:t>」 교재를 함께 전시하여 일본의 부당한</a:t>
                </a:r>
                <a:r>
                  <a:rPr lang="en-US" altLang="ko-KR" sz="1000" dirty="0"/>
                  <a:t> </a:t>
                </a:r>
                <a:r>
                  <a:rPr lang="ko-KR" altLang="en-US" sz="1000" dirty="0" smtClean="0"/>
                  <a:t>독도 역사 왜곡 실태를 확인할 수 있습니다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 smtClean="0"/>
              </a:p>
              <a:p>
                <a:r>
                  <a:rPr lang="ko-KR" altLang="en-US" sz="1000" dirty="0" smtClean="0"/>
                  <a:t>      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3440796" y="1507647"/>
            <a:ext cx="2593909" cy="4540717"/>
            <a:chOff x="3409701" y="1507647"/>
            <a:chExt cx="2593909" cy="4540717"/>
          </a:xfrm>
        </p:grpSpPr>
        <p:grpSp>
          <p:nvGrpSpPr>
            <p:cNvPr id="96" name="그룹 95"/>
            <p:cNvGrpSpPr/>
            <p:nvPr/>
          </p:nvGrpSpPr>
          <p:grpSpPr>
            <a:xfrm>
              <a:off x="3409701" y="1507647"/>
              <a:ext cx="2593909" cy="4540717"/>
              <a:chOff x="436844" y="1670403"/>
              <a:chExt cx="2593909" cy="2639442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558190" y="2882780"/>
                <a:ext cx="2351216" cy="2146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3446204" y="1540734"/>
              <a:ext cx="2520904" cy="2369880"/>
            </a:xfrm>
            <a:prstGeom prst="rect">
              <a:avLst/>
            </a:prstGeom>
            <a:noFill/>
            <a:ln w="1905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B0F0"/>
                  </a:solidFill>
                </a:rPr>
                <a:t> </a:t>
              </a:r>
              <a:r>
                <a:rPr lang="ko-KR" altLang="en-US" sz="1400" dirty="0" err="1" smtClean="0"/>
                <a:t>체험존</a:t>
              </a:r>
              <a:endParaRPr lang="en-US" altLang="ko-KR" sz="1400" dirty="0" smtClean="0"/>
            </a:p>
            <a:p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r>
                <a:rPr lang="ko-KR" altLang="en-US" sz="1000" dirty="0" smtClean="0"/>
                <a:t>독도의 </a:t>
              </a:r>
              <a:r>
                <a:rPr lang="en-US" altLang="ko-KR" sz="1000" dirty="0" smtClean="0"/>
                <a:t>25</a:t>
              </a:r>
              <a:r>
                <a:rPr lang="ko-KR" altLang="en-US" sz="1000" dirty="0" smtClean="0"/>
                <a:t>개 지점에서 촬영하여 제작된 </a:t>
              </a:r>
              <a:r>
                <a:rPr lang="en-US" altLang="ko-KR" sz="1000" dirty="0" smtClean="0"/>
                <a:t>VR</a:t>
              </a:r>
              <a:r>
                <a:rPr lang="ko-KR" altLang="en-US" sz="1000" dirty="0" smtClean="0"/>
                <a:t>영상을 통해 독도의 아름답고 다양한 모습을 보다 가깝고 생생하게 체험할 수 있는 독도 가상현실</a:t>
              </a:r>
              <a:r>
                <a:rPr lang="en-US" altLang="ko-KR" sz="1000" dirty="0" smtClean="0"/>
                <a:t>(VR) </a:t>
              </a:r>
              <a:r>
                <a:rPr lang="ko-KR" altLang="en-US" sz="1000" dirty="0" smtClean="0"/>
                <a:t>영상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/>
                <a:t>‘</a:t>
              </a:r>
              <a:r>
                <a:rPr lang="ko-KR" altLang="en-US" sz="1000" dirty="0" err="1" smtClean="0"/>
                <a:t>독도신문</a:t>
              </a:r>
              <a:r>
                <a:rPr lang="en-US" altLang="ko-KR" sz="1000" dirty="0" smtClean="0"/>
                <a:t>＇</a:t>
              </a:r>
              <a:r>
                <a:rPr lang="ko-KR" altLang="en-US" sz="1000" dirty="0" smtClean="0"/>
                <a:t>속에서 독도 수호의 주인공이 되는 체험과 </a:t>
              </a:r>
              <a:r>
                <a:rPr lang="ko-KR" altLang="en-US" sz="1000" dirty="0" err="1" smtClean="0"/>
                <a:t>독도자료</a:t>
              </a:r>
              <a:r>
                <a:rPr lang="ko-KR" altLang="en-US" sz="1000" dirty="0" smtClean="0"/>
                <a:t> 이메일 전송 기능을 통해 독도 학습에 대한 흥미를 높일 수 있는 </a:t>
              </a:r>
              <a:r>
                <a:rPr lang="ko-KR" altLang="en-US" sz="1000" dirty="0" err="1" smtClean="0"/>
                <a:t>독도신문</a:t>
              </a:r>
              <a:r>
                <a:rPr lang="ko-KR" altLang="en-US" sz="1000" dirty="0" smtClean="0"/>
                <a:t> 포토시스템이 있습니다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 smtClean="0"/>
            </a:p>
            <a:p>
              <a:endParaRPr lang="en-US" altLang="ko-KR" sz="1000" dirty="0" smtClean="0"/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446204" y="4851838"/>
              <a:ext cx="2520904" cy="1138773"/>
            </a:xfrm>
            <a:prstGeom prst="rect">
              <a:avLst/>
            </a:prstGeom>
            <a:noFill/>
            <a:ln w="1905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영상관</a:t>
              </a:r>
              <a:endParaRPr lang="en-US" altLang="ko-KR" sz="1400" dirty="0" smtClean="0"/>
            </a:p>
            <a:p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r>
                <a:rPr lang="ko-KR" altLang="en-US" sz="1000" dirty="0" smtClean="0"/>
                <a:t>외교부 독도 홍보 영상</a:t>
              </a:r>
              <a:r>
                <a:rPr lang="en-US" altLang="ko-KR" sz="1000" dirty="0" smtClean="0"/>
                <a:t>’</a:t>
              </a:r>
              <a:r>
                <a:rPr lang="ko-KR" altLang="en-US" sz="1000" dirty="0" smtClean="0"/>
                <a:t>대한민국의 아름다운 영토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독도</a:t>
              </a:r>
              <a:r>
                <a:rPr lang="en-US" altLang="ko-KR" sz="1000" dirty="0" smtClean="0"/>
                <a:t>’</a:t>
              </a:r>
              <a:r>
                <a:rPr lang="ko-KR" altLang="en-US" sz="1000" dirty="0" smtClean="0"/>
                <a:t>및 경상북도 콘텐츠진흥원</a:t>
              </a:r>
              <a:r>
                <a:rPr lang="en-US" altLang="ko-KR" sz="1000" dirty="0" smtClean="0"/>
                <a:t>＇</a:t>
              </a:r>
              <a:r>
                <a:rPr lang="ko-KR" altLang="en-US" sz="1000" dirty="0" err="1" smtClean="0"/>
                <a:t>독도수비대</a:t>
              </a:r>
              <a:r>
                <a:rPr lang="ko-KR" altLang="en-US" sz="1000" dirty="0" smtClean="0"/>
                <a:t> 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582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독도현황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39961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275493" y="926729"/>
            <a:ext cx="2857894" cy="5191259"/>
            <a:chOff x="275493" y="926729"/>
            <a:chExt cx="2857894" cy="5191259"/>
          </a:xfrm>
        </p:grpSpPr>
        <p:sp>
          <p:nvSpPr>
            <p:cNvPr id="15" name="직사각형 14"/>
            <p:cNvSpPr/>
            <p:nvPr/>
          </p:nvSpPr>
          <p:spPr>
            <a:xfrm flipH="1">
              <a:off x="287550" y="926729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75493" y="1047003"/>
              <a:ext cx="2800743" cy="453589"/>
              <a:chOff x="275493" y="1047003"/>
              <a:chExt cx="2800743" cy="453589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797830" y="1162173"/>
                <a:ext cx="278406" cy="100812"/>
                <a:chOff x="2752347" y="1079543"/>
                <a:chExt cx="278406" cy="100812"/>
              </a:xfrm>
            </p:grpSpPr>
            <p:cxnSp>
              <p:nvCxnSpPr>
                <p:cNvPr id="272" name="직선 연결선 271"/>
                <p:cNvCxnSpPr/>
                <p:nvPr/>
              </p:nvCxnSpPr>
              <p:spPr>
                <a:xfrm>
                  <a:off x="2752348" y="1079543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직선 연결선 274"/>
                <p:cNvCxnSpPr/>
                <p:nvPr/>
              </p:nvCxnSpPr>
              <p:spPr>
                <a:xfrm>
                  <a:off x="2752348" y="1130551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직선 연결선 275"/>
                <p:cNvCxnSpPr/>
                <p:nvPr/>
              </p:nvCxnSpPr>
              <p:spPr>
                <a:xfrm>
                  <a:off x="2752347" y="1180355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그룹 144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grpSp>
              <p:nvGrpSpPr>
                <p:cNvPr id="146" name="그룹 145"/>
                <p:cNvGrpSpPr/>
                <p:nvPr/>
              </p:nvGrpSpPr>
              <p:grpSpPr>
                <a:xfrm>
                  <a:off x="275493" y="1047003"/>
                  <a:ext cx="2695427" cy="453589"/>
                  <a:chOff x="275493" y="1047003"/>
                  <a:chExt cx="2695427" cy="453589"/>
                </a:xfrm>
              </p:grpSpPr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275493" y="1077142"/>
                    <a:ext cx="146241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ko-KR" altLang="en-US" sz="1000" dirty="0" err="1" smtClean="0"/>
                      <a:t>세종특별자치시교육청</a:t>
                    </a:r>
                    <a:endParaRPr lang="ko-KR" altLang="en-US" sz="1000" dirty="0"/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287549" y="1231288"/>
                    <a:ext cx="1462419" cy="269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75" dirty="0" smtClean="0"/>
                      <a:t>SEJONG CITY OFFICE OF EDUCATION</a:t>
                    </a:r>
                    <a:r>
                      <a:rPr lang="ko-KR" altLang="en-US" sz="575" dirty="0" smtClean="0"/>
                      <a:t> </a:t>
                    </a:r>
                    <a:endParaRPr lang="en-US" altLang="ko-KR" sz="575" dirty="0" smtClean="0"/>
                  </a:p>
                  <a:p>
                    <a:endParaRPr lang="ko-KR" altLang="en-US" sz="575" dirty="0"/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1611769" y="1047003"/>
                    <a:ext cx="135915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 err="1" smtClean="0"/>
                      <a:t>독도전시관</a:t>
                    </a:r>
                    <a:endParaRPr lang="ko-KR" altLang="en-US" sz="1600" dirty="0"/>
                  </a:p>
                </p:txBody>
              </p:sp>
            </p:grpSp>
            <p:cxnSp>
              <p:nvCxnSpPr>
                <p:cNvPr id="147" name="직선 연결선 146"/>
                <p:cNvCxnSpPr/>
                <p:nvPr/>
              </p:nvCxnSpPr>
              <p:spPr>
                <a:xfrm>
                  <a:off x="1675406" y="1114767"/>
                  <a:ext cx="0" cy="2367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5" name="TextBox 84"/>
            <p:cNvSpPr txBox="1"/>
            <p:nvPr/>
          </p:nvSpPr>
          <p:spPr>
            <a:xfrm>
              <a:off x="448208" y="1431073"/>
              <a:ext cx="932487" cy="2616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rgbClr val="00B050"/>
                  </a:solidFill>
                </a:rPr>
                <a:t>독도의 위치</a:t>
              </a:r>
              <a:endParaRPr lang="ko-KR" altLang="en-US" sz="1100" dirty="0">
                <a:solidFill>
                  <a:srgbClr val="00B05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541353" y="1431073"/>
              <a:ext cx="1461383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독도의 지형과 지명</a:t>
              </a:r>
              <a:endParaRPr lang="ko-KR" altLang="en-US" sz="11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209162" y="1777456"/>
              <a:ext cx="932487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독도의 생성</a:t>
              </a:r>
              <a:endParaRPr lang="ko-KR" altLang="en-US" sz="11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62577" y="2182810"/>
              <a:ext cx="2225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0B050"/>
                  </a:solidFill>
                </a:rPr>
                <a:t>독도의 위치 </a:t>
              </a:r>
              <a:r>
                <a:rPr lang="ko-KR" altLang="en-US" sz="1400" dirty="0" err="1" smtClean="0"/>
                <a:t>바로알기</a:t>
              </a:r>
              <a:endParaRPr lang="ko-KR" altLang="en-US" sz="1400" dirty="0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413513" y="2495501"/>
              <a:ext cx="2593909" cy="2331641"/>
              <a:chOff x="436844" y="1670403"/>
              <a:chExt cx="2593909" cy="2639442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4" name="직선 연결선 9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892969" y="2812962"/>
                <a:ext cx="1706652" cy="5739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410787" y="4830133"/>
              <a:ext cx="25919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----------------------------------------------------------------------------------------------------------------------------------------------------------------</a:t>
              </a:r>
              <a:endParaRPr lang="ko-KR" altLang="en-US" sz="1400" dirty="0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440224" y="1041376"/>
            <a:ext cx="25919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----------------------------------------------------------------------------------------------------------------------------------------------------------------</a:t>
            </a:r>
          </a:p>
          <a:p>
            <a:pPr algn="ctr"/>
            <a:r>
              <a:rPr lang="en-US" altLang="ko-KR" sz="1400" dirty="0" smtClean="0"/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ko-KR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3327327" y="4131725"/>
            <a:ext cx="2845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자료출처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독도종합정보시스템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148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독도사진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32376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275493" y="926729"/>
            <a:ext cx="2857894" cy="5191259"/>
            <a:chOff x="275493" y="926729"/>
            <a:chExt cx="2857894" cy="5191259"/>
          </a:xfrm>
        </p:grpSpPr>
        <p:sp>
          <p:nvSpPr>
            <p:cNvPr id="15" name="직사각형 14"/>
            <p:cNvSpPr/>
            <p:nvPr/>
          </p:nvSpPr>
          <p:spPr>
            <a:xfrm flipH="1">
              <a:off x="287550" y="926729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75493" y="1047003"/>
              <a:ext cx="2800743" cy="453589"/>
              <a:chOff x="275493" y="1047003"/>
              <a:chExt cx="2800743" cy="453589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797830" y="1162173"/>
                <a:ext cx="278406" cy="100812"/>
                <a:chOff x="2752347" y="1079543"/>
                <a:chExt cx="278406" cy="100812"/>
              </a:xfrm>
            </p:grpSpPr>
            <p:cxnSp>
              <p:nvCxnSpPr>
                <p:cNvPr id="272" name="직선 연결선 271"/>
                <p:cNvCxnSpPr/>
                <p:nvPr/>
              </p:nvCxnSpPr>
              <p:spPr>
                <a:xfrm>
                  <a:off x="2752348" y="1079543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직선 연결선 274"/>
                <p:cNvCxnSpPr/>
                <p:nvPr/>
              </p:nvCxnSpPr>
              <p:spPr>
                <a:xfrm>
                  <a:off x="2752348" y="1130551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직선 연결선 275"/>
                <p:cNvCxnSpPr/>
                <p:nvPr/>
              </p:nvCxnSpPr>
              <p:spPr>
                <a:xfrm>
                  <a:off x="2752347" y="1180355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그룹 144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grpSp>
              <p:nvGrpSpPr>
                <p:cNvPr id="146" name="그룹 145"/>
                <p:cNvGrpSpPr/>
                <p:nvPr/>
              </p:nvGrpSpPr>
              <p:grpSpPr>
                <a:xfrm>
                  <a:off x="275493" y="1047003"/>
                  <a:ext cx="2695427" cy="453589"/>
                  <a:chOff x="275493" y="1047003"/>
                  <a:chExt cx="2695427" cy="453589"/>
                </a:xfrm>
              </p:grpSpPr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275493" y="1077142"/>
                    <a:ext cx="146241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ko-KR" altLang="en-US" sz="1000" dirty="0" err="1" smtClean="0"/>
                      <a:t>세종특별자치시교육청</a:t>
                    </a:r>
                    <a:endParaRPr lang="ko-KR" altLang="en-US" sz="1000" dirty="0"/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287549" y="1231288"/>
                    <a:ext cx="1462419" cy="269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75" dirty="0" smtClean="0"/>
                      <a:t>SEJONG CITY OFFICE OF EDUCATION</a:t>
                    </a:r>
                    <a:r>
                      <a:rPr lang="ko-KR" altLang="en-US" sz="575" dirty="0" smtClean="0"/>
                      <a:t> </a:t>
                    </a:r>
                    <a:endParaRPr lang="en-US" altLang="ko-KR" sz="575" dirty="0" smtClean="0"/>
                  </a:p>
                  <a:p>
                    <a:endParaRPr lang="ko-KR" altLang="en-US" sz="575" dirty="0"/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1611769" y="1047003"/>
                    <a:ext cx="135915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 err="1" smtClean="0"/>
                      <a:t>독도전시관</a:t>
                    </a:r>
                    <a:endParaRPr lang="ko-KR" altLang="en-US" sz="1600" dirty="0"/>
                  </a:p>
                </p:txBody>
              </p:sp>
            </p:grpSp>
            <p:cxnSp>
              <p:nvCxnSpPr>
                <p:cNvPr id="147" name="직선 연결선 146"/>
                <p:cNvCxnSpPr/>
                <p:nvPr/>
              </p:nvCxnSpPr>
              <p:spPr>
                <a:xfrm>
                  <a:off x="1675406" y="1114767"/>
                  <a:ext cx="0" cy="2367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5" name="TextBox 84"/>
            <p:cNvSpPr txBox="1"/>
            <p:nvPr/>
          </p:nvSpPr>
          <p:spPr>
            <a:xfrm>
              <a:off x="562577" y="1439036"/>
              <a:ext cx="2225655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울릉도의 </a:t>
              </a:r>
              <a:r>
                <a:rPr lang="ko-KR" altLang="en-US" sz="1400" dirty="0" err="1" smtClean="0"/>
                <a:t>부속섬</a:t>
              </a:r>
              <a:r>
                <a:rPr lang="en-US" altLang="ko-KR" sz="1400" dirty="0" smtClean="0"/>
                <a:t>,</a:t>
              </a:r>
              <a:r>
                <a:rPr lang="ko-KR" altLang="en-US" sz="1400" dirty="0" smtClean="0">
                  <a:solidFill>
                    <a:srgbClr val="00B0F0"/>
                  </a:solidFill>
                </a:rPr>
                <a:t>독도의 아름다운 사계</a:t>
              </a:r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pPr algn="ctr"/>
              <a:endParaRPr lang="en-US" altLang="ko-KR" sz="14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 smtClean="0"/>
                <a:t>------------------------------------------------------</a:t>
              </a:r>
            </a:p>
            <a:p>
              <a:pPr algn="ctr"/>
              <a:r>
                <a:rPr lang="en-US" altLang="ko-KR" sz="1200" dirty="0" smtClean="0"/>
                <a:t>-------------------------------</a:t>
              </a:r>
            </a:p>
            <a:p>
              <a:pPr algn="ctr"/>
              <a:r>
                <a:rPr lang="en-US" altLang="ko-KR" sz="1200" dirty="0" smtClean="0"/>
                <a:t>---------------</a:t>
              </a:r>
            </a:p>
            <a:p>
              <a:pPr algn="ctr"/>
              <a:r>
                <a:rPr lang="en-US" altLang="ko-KR" sz="1000" dirty="0" smtClean="0"/>
                <a:t>[</a:t>
              </a:r>
              <a:r>
                <a:rPr lang="ko-KR" altLang="en-US" sz="1000" dirty="0" err="1" smtClean="0"/>
                <a:t>자료출처</a:t>
              </a:r>
              <a:r>
                <a:rPr lang="en-US" altLang="ko-KR" sz="1000" dirty="0" smtClean="0"/>
                <a:t>:</a:t>
              </a:r>
              <a:r>
                <a:rPr lang="ko-KR" altLang="en-US" sz="1000" dirty="0" err="1" smtClean="0"/>
                <a:t>외교부독도</a:t>
              </a:r>
              <a:r>
                <a:rPr lang="en-US" altLang="ko-KR" sz="1000" dirty="0" smtClean="0"/>
                <a:t>]</a:t>
              </a:r>
              <a:endParaRPr lang="ko-KR" altLang="en-US" sz="1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2577" y="3320221"/>
              <a:ext cx="521591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/>
                <a:t>봄</a:t>
              </a:r>
              <a:endParaRPr lang="ko-KR" altLang="en-US" sz="11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162268" y="3320221"/>
              <a:ext cx="521591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여름</a:t>
              </a:r>
              <a:endParaRPr lang="ko-KR" altLang="en-US" sz="11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761178" y="3320221"/>
              <a:ext cx="521591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가을</a:t>
              </a:r>
              <a:endParaRPr lang="ko-KR" altLang="en-US" sz="11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360088" y="3320221"/>
              <a:ext cx="521591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겨울</a:t>
              </a:r>
              <a:endParaRPr lang="ko-KR" altLang="en-US" sz="1100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414348" y="3662934"/>
              <a:ext cx="2605131" cy="1335586"/>
              <a:chOff x="414348" y="3662934"/>
              <a:chExt cx="2605131" cy="1335586"/>
            </a:xfrm>
          </p:grpSpPr>
          <p:grpSp>
            <p:nvGrpSpPr>
              <p:cNvPr id="90" name="그룹 89"/>
              <p:cNvGrpSpPr/>
              <p:nvPr/>
            </p:nvGrpSpPr>
            <p:grpSpPr>
              <a:xfrm>
                <a:off x="414348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93" name="직사각형 92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4" name="직선 연결선 93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98" name="그룹 97"/>
              <p:cNvGrpSpPr/>
              <p:nvPr/>
            </p:nvGrpSpPr>
            <p:grpSpPr>
              <a:xfrm>
                <a:off x="1737911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99" name="직사각형 98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0" name="직선 연결선 99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414348" y="4736910"/>
                <a:ext cx="126951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-------------------</a:t>
                </a:r>
                <a:endParaRPr lang="ko-KR" altLang="en-US" sz="1100" dirty="0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737911" y="4736910"/>
                <a:ext cx="128156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-------------------</a:t>
                </a:r>
                <a:endParaRPr lang="ko-KR" altLang="en-US" sz="1100" dirty="0"/>
              </a:p>
            </p:txBody>
          </p:sp>
        </p:grpSp>
      </p:grpSp>
      <p:grpSp>
        <p:nvGrpSpPr>
          <p:cNvPr id="140" name="그룹 139"/>
          <p:cNvGrpSpPr/>
          <p:nvPr/>
        </p:nvGrpSpPr>
        <p:grpSpPr>
          <a:xfrm>
            <a:off x="3454020" y="1047003"/>
            <a:ext cx="1269511" cy="973460"/>
            <a:chOff x="436844" y="1670403"/>
            <a:chExt cx="2593909" cy="2639442"/>
          </a:xfrm>
        </p:grpSpPr>
        <p:sp>
          <p:nvSpPr>
            <p:cNvPr id="154" name="직사각형 153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4777583" y="1047003"/>
            <a:ext cx="1269511" cy="973460"/>
            <a:chOff x="436844" y="1670403"/>
            <a:chExt cx="2593909" cy="2639442"/>
          </a:xfrm>
        </p:grpSpPr>
        <p:sp>
          <p:nvSpPr>
            <p:cNvPr id="144" name="직사각형 143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3454020" y="2120979"/>
            <a:ext cx="12695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sp>
        <p:nvSpPr>
          <p:cNvPr id="143" name="TextBox 142"/>
          <p:cNvSpPr txBox="1"/>
          <p:nvPr/>
        </p:nvSpPr>
        <p:spPr>
          <a:xfrm>
            <a:off x="4777583" y="2120979"/>
            <a:ext cx="12815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grpSp>
        <p:nvGrpSpPr>
          <p:cNvPr id="159" name="그룹 158"/>
          <p:cNvGrpSpPr/>
          <p:nvPr/>
        </p:nvGrpSpPr>
        <p:grpSpPr>
          <a:xfrm>
            <a:off x="3454020" y="2467355"/>
            <a:ext cx="1269511" cy="973460"/>
            <a:chOff x="436844" y="1670403"/>
            <a:chExt cx="2593909" cy="2639442"/>
          </a:xfrm>
        </p:grpSpPr>
        <p:sp>
          <p:nvSpPr>
            <p:cNvPr id="167" name="직사각형 166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8" name="직선 연결선 167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4777583" y="2467355"/>
            <a:ext cx="1269511" cy="973460"/>
            <a:chOff x="436844" y="1670403"/>
            <a:chExt cx="2593909" cy="2639442"/>
          </a:xfrm>
        </p:grpSpPr>
        <p:sp>
          <p:nvSpPr>
            <p:cNvPr id="163" name="직사각형 162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4" name="직선 연결선 163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3454020" y="3541331"/>
            <a:ext cx="12695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777583" y="3541331"/>
            <a:ext cx="12815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grpSp>
        <p:nvGrpSpPr>
          <p:cNvPr id="172" name="그룹 171"/>
          <p:cNvGrpSpPr/>
          <p:nvPr/>
        </p:nvGrpSpPr>
        <p:grpSpPr>
          <a:xfrm>
            <a:off x="3454020" y="3887730"/>
            <a:ext cx="1269511" cy="973460"/>
            <a:chOff x="436844" y="1670403"/>
            <a:chExt cx="2593909" cy="2639442"/>
          </a:xfrm>
        </p:grpSpPr>
        <p:sp>
          <p:nvSpPr>
            <p:cNvPr id="180" name="직사각형 179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4777583" y="3887730"/>
            <a:ext cx="1269511" cy="973460"/>
            <a:chOff x="436844" y="1670403"/>
            <a:chExt cx="2593909" cy="2639442"/>
          </a:xfrm>
        </p:grpSpPr>
        <p:sp>
          <p:nvSpPr>
            <p:cNvPr id="176" name="직사각형 175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7" name="직선 연결선 176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3787545" y="5487705"/>
            <a:ext cx="333525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&lt;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4777583" y="4961706"/>
            <a:ext cx="12815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sp>
        <p:nvSpPr>
          <p:cNvPr id="184" name="TextBox 183"/>
          <p:cNvSpPr txBox="1"/>
          <p:nvPr/>
        </p:nvSpPr>
        <p:spPr>
          <a:xfrm>
            <a:off x="4115465" y="5480420"/>
            <a:ext cx="126951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  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2   3   4   5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387163" y="5487705"/>
            <a:ext cx="333525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&gt;I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9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277" y="2135758"/>
            <a:ext cx="1038224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04964" y="2135758"/>
            <a:ext cx="1038224" cy="381000"/>
          </a:xfrm>
          <a:prstGeom prst="rect">
            <a:avLst/>
          </a:prstGeom>
          <a:solidFill>
            <a:schemeClr val="accent6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14651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24338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34025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43712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153399" y="2135758"/>
            <a:ext cx="1038224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63086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72773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5277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5277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95277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5277" y="52218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04964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04964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04964" y="4450333"/>
            <a:ext cx="1038224" cy="76807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14651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24338" y="2907282"/>
            <a:ext cx="1038224" cy="7715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53399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53399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153399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734549" y="5583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020174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501310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814389" y="1945258"/>
            <a:ext cx="1047749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4" idx="0"/>
          </p:cNvCxnSpPr>
          <p:nvPr/>
        </p:nvCxnSpPr>
        <p:spPr>
          <a:xfrm>
            <a:off x="814389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1291885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" idx="2"/>
          </p:cNvCxnSpPr>
          <p:nvPr/>
        </p:nvCxnSpPr>
        <p:spPr>
          <a:xfrm flipH="1">
            <a:off x="811655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808921" y="3288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806187" y="4059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803453" y="4829610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2121342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212134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2121342" y="4050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2121341" y="1945257"/>
            <a:ext cx="1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3431740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431740" y="1952147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4741427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4741427" y="1952147"/>
            <a:ext cx="0" cy="1883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735837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6058617" y="1952147"/>
            <a:ext cx="1367" cy="18168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8668062" y="2518682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866806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8668062" y="4059807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9536254" y="6155307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668062" y="1952147"/>
            <a:ext cx="0" cy="1883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997501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30" idx="3"/>
            <a:endCxn id="31" idx="1"/>
          </p:cNvCxnSpPr>
          <p:nvPr/>
        </p:nvCxnSpPr>
        <p:spPr>
          <a:xfrm>
            <a:off x="9339260" y="5774308"/>
            <a:ext cx="39528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>
            <a:off x="10252294" y="5945758"/>
            <a:ext cx="1367" cy="2095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9536254" y="6155307"/>
            <a:ext cx="14841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11020422" y="6155307"/>
            <a:ext cx="1367" cy="2000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8668062" y="4827886"/>
            <a:ext cx="0" cy="3277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8424153" y="4827886"/>
            <a:ext cx="0" cy="25968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95277" y="2191983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284341" y="2962216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QR</a:t>
            </a:r>
            <a:r>
              <a:rPr lang="ko-KR" altLang="en-US" sz="1100" dirty="0" smtClean="0"/>
              <a:t>코드 스캔</a:t>
            </a:r>
            <a:endParaRPr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511233" y="219373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지도</a:t>
            </a:r>
            <a:endParaRPr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511233" y="2969264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511233" y="374078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매장 정보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11233" y="4423666"/>
            <a:ext cx="1220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원격주문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err="1" smtClean="0"/>
              <a:t>오류신고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821632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이용내역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821632" y="297137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상세내역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132031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현금영수증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38673" y="2962215"/>
            <a:ext cx="1220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발급내역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smtClean="0"/>
              <a:t>발급신청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발급정보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442430" y="2177132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구매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752744" y="2164564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선물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5522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원격 결제</a:t>
            </a:r>
            <a:endParaRPr lang="ko-KR" alt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062403" y="296603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055220" y="3728978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매장정보</a:t>
            </a:r>
            <a:endParaRPr lang="ko-KR" alt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055220" y="450830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원격주문</a:t>
            </a:r>
            <a:endParaRPr lang="ko-KR" altLang="en-US" sz="1100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8005762" y="5221858"/>
            <a:ext cx="1333498" cy="1104900"/>
            <a:chOff x="8005762" y="4933950"/>
            <a:chExt cx="1333498" cy="1104900"/>
          </a:xfrm>
        </p:grpSpPr>
        <p:sp>
          <p:nvSpPr>
            <p:cNvPr id="30" name="다이아몬드 29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055220" y="5355595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주문확인</a:t>
              </a:r>
              <a:endParaRPr lang="ko-KR" altLang="en-US" sz="11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9670036" y="5643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8926146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홈</a:t>
            </a:r>
            <a:endParaRPr lang="ko-KR" alt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410314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전화걸기</a:t>
            </a:r>
            <a:endParaRPr lang="ko-KR" alt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37209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연결계좌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067874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프로필</a:t>
            </a:r>
            <a:endParaRPr lang="ko-KR" altLang="en-US" sz="1100" dirty="0"/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6702332" y="1678963"/>
            <a:ext cx="0" cy="2594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/>
          <p:cNvGrpSpPr/>
          <p:nvPr/>
        </p:nvGrpSpPr>
        <p:grpSpPr>
          <a:xfrm>
            <a:off x="5963004" y="1347643"/>
            <a:ext cx="1478656" cy="325712"/>
            <a:chOff x="5963004" y="1040860"/>
            <a:chExt cx="1478656" cy="325712"/>
          </a:xfrm>
        </p:grpSpPr>
        <p:sp>
          <p:nvSpPr>
            <p:cNvPr id="129" name="직사각형 128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dashboard</a:t>
              </a:r>
              <a:endParaRPr lang="ko-KR" altLang="en-US" sz="1100" dirty="0"/>
            </a:p>
          </p:txBody>
        </p:sp>
      </p:grpSp>
      <p:cxnSp>
        <p:nvCxnSpPr>
          <p:cNvPr id="136" name="직선 화살표 연결선 135"/>
          <p:cNvCxnSpPr>
            <a:endCxn id="129" idx="0"/>
          </p:cNvCxnSpPr>
          <p:nvPr/>
        </p:nvCxnSpPr>
        <p:spPr>
          <a:xfrm>
            <a:off x="6702332" y="1092970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5963004" y="753518"/>
            <a:ext cx="1478656" cy="325712"/>
            <a:chOff x="5963004" y="1040860"/>
            <a:chExt cx="1478656" cy="325712"/>
          </a:xfrm>
        </p:grpSpPr>
        <p:sp>
          <p:nvSpPr>
            <p:cNvPr id="133" name="직사각형 132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비밀번호 입력</a:t>
              </a:r>
              <a:endParaRPr lang="ko-KR" altLang="en-US" sz="1100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8005762" y="456978"/>
            <a:ext cx="1109055" cy="918933"/>
            <a:chOff x="8005762" y="4933950"/>
            <a:chExt cx="1333498" cy="1104900"/>
          </a:xfrm>
        </p:grpSpPr>
        <p:sp>
          <p:nvSpPr>
            <p:cNvPr id="145" name="다이아몬드 144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055220" y="5355595"/>
              <a:ext cx="1220216" cy="294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재등록</a:t>
              </a:r>
              <a:endParaRPr lang="ko-KR" altLang="en-US" sz="1100" dirty="0"/>
            </a:p>
          </p:txBody>
        </p:sp>
      </p:grpSp>
      <p:cxnSp>
        <p:nvCxnSpPr>
          <p:cNvPr id="147" name="직선 화살표 연결선 146"/>
          <p:cNvCxnSpPr>
            <a:endCxn id="145" idx="1"/>
          </p:cNvCxnSpPr>
          <p:nvPr/>
        </p:nvCxnSpPr>
        <p:spPr>
          <a:xfrm>
            <a:off x="7441660" y="909627"/>
            <a:ext cx="564102" cy="68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H="1">
            <a:off x="7441661" y="1052321"/>
            <a:ext cx="62074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141924" y="110005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아니요</a:t>
            </a:r>
            <a:endParaRPr lang="ko-KR" altLang="en-US" sz="1100" dirty="0"/>
          </a:p>
        </p:txBody>
      </p:sp>
      <p:cxnSp>
        <p:nvCxnSpPr>
          <p:cNvPr id="155" name="직선 화살표 연결선 154"/>
          <p:cNvCxnSpPr/>
          <p:nvPr/>
        </p:nvCxnSpPr>
        <p:spPr>
          <a:xfrm>
            <a:off x="9182513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774146" y="98392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예</a:t>
            </a:r>
            <a:endParaRPr lang="ko-KR" altLang="en-US" sz="1100" dirty="0"/>
          </a:p>
        </p:txBody>
      </p:sp>
      <p:grpSp>
        <p:nvGrpSpPr>
          <p:cNvPr id="160" name="그룹 159"/>
          <p:cNvGrpSpPr/>
          <p:nvPr/>
        </p:nvGrpSpPr>
        <p:grpSpPr>
          <a:xfrm>
            <a:off x="9678918" y="753518"/>
            <a:ext cx="1478656" cy="325712"/>
            <a:chOff x="5963004" y="1040860"/>
            <a:chExt cx="1478656" cy="325712"/>
          </a:xfrm>
        </p:grpSpPr>
        <p:sp>
          <p:nvSpPr>
            <p:cNvPr id="161" name="직사각형 160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본인 인증</a:t>
              </a:r>
              <a:endParaRPr lang="ko-KR" altLang="en-US" sz="1100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055369" y="753518"/>
            <a:ext cx="1478656" cy="325712"/>
            <a:chOff x="5963004" y="1040860"/>
            <a:chExt cx="1478656" cy="325712"/>
          </a:xfrm>
        </p:grpSpPr>
        <p:sp>
          <p:nvSpPr>
            <p:cNvPr id="166" name="직사각형 165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Onboarding</a:t>
              </a:r>
              <a:endParaRPr lang="ko-KR" altLang="en-US" sz="1100" dirty="0"/>
            </a:p>
          </p:txBody>
        </p:sp>
      </p:grpSp>
      <p:cxnSp>
        <p:nvCxnSpPr>
          <p:cNvPr id="168" name="직선 화살표 연결선 167"/>
          <p:cNvCxnSpPr/>
          <p:nvPr/>
        </p:nvCxnSpPr>
        <p:spPr>
          <a:xfrm>
            <a:off x="5559521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4035036" y="39051"/>
            <a:ext cx="1427490" cy="466927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4117515" y="14170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앱 시작하기</a:t>
            </a:r>
            <a:endParaRPr lang="ko-KR" altLang="en-US" sz="1100" dirty="0"/>
          </a:p>
        </p:txBody>
      </p:sp>
      <p:cxnSp>
        <p:nvCxnSpPr>
          <p:cNvPr id="172" name="직선 화살표 연결선 171"/>
          <p:cNvCxnSpPr/>
          <p:nvPr/>
        </p:nvCxnSpPr>
        <p:spPr>
          <a:xfrm>
            <a:off x="4748781" y="498845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3345" y="450377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비밀번호 확인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204281" y="3738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결제금액 입력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93345" y="528155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04280" y="272514"/>
            <a:ext cx="366495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100" dirty="0" smtClean="0"/>
              <a:t>앞선 페르소나 설정의 문제점 해결방안을 목표로 하여</a:t>
            </a:r>
            <a:endParaRPr lang="en-US" altLang="ko-KR" sz="1100" dirty="0" smtClean="0"/>
          </a:p>
          <a:p>
            <a:r>
              <a:rPr lang="ko-KR" altLang="en-US" sz="1100" dirty="0" smtClean="0"/>
              <a:t>기존 모바일 시루 사용 과정을 개선하여 </a:t>
            </a:r>
            <a:r>
              <a:rPr lang="ko-KR" altLang="en-US" sz="1100" dirty="0" err="1" smtClean="0"/>
              <a:t>플로우</a:t>
            </a:r>
            <a:r>
              <a:rPr lang="ko-KR" altLang="en-US" sz="1100" dirty="0" smtClean="0"/>
              <a:t> 차트를 제작하였습니다</a:t>
            </a:r>
            <a:endParaRPr lang="en-US" altLang="ko-KR" sz="11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99614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교육자료실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그룹 8"/>
          <p:cNvGrpSpPr/>
          <p:nvPr/>
        </p:nvGrpSpPr>
        <p:grpSpPr>
          <a:xfrm>
            <a:off x="409575" y="1535849"/>
            <a:ext cx="2561345" cy="521552"/>
            <a:chOff x="409575" y="1535849"/>
            <a:chExt cx="2561345" cy="521552"/>
          </a:xfrm>
        </p:grpSpPr>
        <p:sp>
          <p:nvSpPr>
            <p:cNvPr id="3" name="직사각형 2"/>
            <p:cNvSpPr/>
            <p:nvPr/>
          </p:nvSpPr>
          <p:spPr>
            <a:xfrm>
              <a:off x="409575" y="1535849"/>
              <a:ext cx="2561345" cy="521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err="1" smtClean="0">
                  <a:solidFill>
                    <a:schemeClr val="bg1">
                      <a:lumMod val="75000"/>
                    </a:schemeClr>
                  </a:solidFill>
                </a:rPr>
                <a:t>검색어를</a:t>
              </a:r>
              <a:r>
                <a:rPr lang="ko-KR" altLang="en-US" sz="1100" dirty="0" smtClean="0">
                  <a:solidFill>
                    <a:schemeClr val="bg1">
                      <a:lumMod val="75000"/>
                    </a:schemeClr>
                  </a:solidFill>
                </a:rPr>
                <a:t> 입력하세요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2755191" y="1721710"/>
              <a:ext cx="143820" cy="149829"/>
              <a:chOff x="1217532" y="2946815"/>
              <a:chExt cx="143820" cy="149829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1217532" y="2946815"/>
                <a:ext cx="112843" cy="112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/>
              <p:cNvCxnSpPr>
                <a:stCxn id="88" idx="5"/>
              </p:cNvCxnSpPr>
              <p:nvPr/>
            </p:nvCxnSpPr>
            <p:spPr>
              <a:xfrm>
                <a:off x="1313850" y="3043133"/>
                <a:ext cx="47502" cy="535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직사각형 92"/>
          <p:cNvSpPr/>
          <p:nvPr/>
        </p:nvSpPr>
        <p:spPr>
          <a:xfrm>
            <a:off x="409575" y="2256984"/>
            <a:ext cx="2561345" cy="29870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체험학습지</a:t>
            </a:r>
            <a:r>
              <a:rPr lang="ko-KR" altLang="en-US" sz="1100" dirty="0" smtClean="0">
                <a:solidFill>
                  <a:schemeClr val="tx1"/>
                </a:solidFill>
              </a:rPr>
              <a:t> 정답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09575" y="2555688"/>
            <a:ext cx="2561345" cy="744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관리자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10386" y="2810116"/>
            <a:ext cx="872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2023-03-10</a:t>
            </a:r>
            <a:endParaRPr lang="ko-KR" altLang="en-US" sz="10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081068" y="3586445"/>
            <a:ext cx="1196080" cy="261610"/>
            <a:chOff x="1081068" y="3586445"/>
            <a:chExt cx="1196080" cy="261610"/>
          </a:xfrm>
        </p:grpSpPr>
        <p:sp>
          <p:nvSpPr>
            <p:cNvPr id="98" name="TextBox 97"/>
            <p:cNvSpPr txBox="1"/>
            <p:nvPr/>
          </p:nvSpPr>
          <p:spPr>
            <a:xfrm>
              <a:off x="1081068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&lt;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43623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&gt;I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11563" y="3586445"/>
              <a:ext cx="33352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60066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공지사항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2797830" y="1162173"/>
            <a:ext cx="278406" cy="100812"/>
            <a:chOff x="2752347" y="1079543"/>
            <a:chExt cx="278406" cy="100812"/>
          </a:xfrm>
        </p:grpSpPr>
        <p:cxnSp>
          <p:nvCxnSpPr>
            <p:cNvPr id="272" name="직선 연결선 271"/>
            <p:cNvCxnSpPr/>
            <p:nvPr/>
          </p:nvCxnSpPr>
          <p:spPr>
            <a:xfrm>
              <a:off x="2752348" y="1079543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>
              <a:off x="2752348" y="1130551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2752347" y="1180355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그룹 144"/>
          <p:cNvGrpSpPr/>
          <p:nvPr/>
        </p:nvGrpSpPr>
        <p:grpSpPr>
          <a:xfrm>
            <a:off x="275493" y="1047003"/>
            <a:ext cx="2695427" cy="3508520"/>
            <a:chOff x="275493" y="1047003"/>
            <a:chExt cx="2695427" cy="3508520"/>
          </a:xfrm>
        </p:grpSpPr>
        <p:grpSp>
          <p:nvGrpSpPr>
            <p:cNvPr id="146" name="그룹 145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275493" y="1077142"/>
                <a:ext cx="1462418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00" dirty="0" err="1" smtClean="0"/>
                  <a:t>세종특별자치시교육청</a:t>
                </a:r>
                <a:endParaRPr lang="ko-KR" altLang="en-US" sz="1000" dirty="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287549" y="1231288"/>
                <a:ext cx="1462419" cy="26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75" dirty="0" smtClean="0"/>
                  <a:t>SEJONG CITY OFFICE OF EDUCATION</a:t>
                </a:r>
                <a:r>
                  <a:rPr lang="ko-KR" altLang="en-US" sz="575" dirty="0" smtClean="0"/>
                  <a:t> </a:t>
                </a:r>
                <a:endParaRPr lang="en-US" altLang="ko-KR" sz="575" dirty="0" smtClean="0"/>
              </a:p>
              <a:p>
                <a:endParaRPr lang="ko-KR" altLang="en-US" sz="575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1611769" y="1047003"/>
                <a:ext cx="13591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err="1" smtClean="0"/>
                  <a:t>독도전시관</a:t>
                </a:r>
                <a:endParaRPr lang="ko-KR" altLang="en-US" sz="1600" dirty="0"/>
              </a:p>
            </p:txBody>
          </p:sp>
        </p:grpSp>
        <p:cxnSp>
          <p:nvCxnSpPr>
            <p:cNvPr id="147" name="직선 연결선 146"/>
            <p:cNvCxnSpPr/>
            <p:nvPr/>
          </p:nvCxnSpPr>
          <p:spPr>
            <a:xfrm>
              <a:off x="1675406" y="1114767"/>
              <a:ext cx="0" cy="2367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930770" y="2480218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930770" y="3115947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930770" y="3705728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930770" y="4273123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직사각형 85"/>
          <p:cNvSpPr/>
          <p:nvPr/>
        </p:nvSpPr>
        <p:spPr>
          <a:xfrm>
            <a:off x="409575" y="1535849"/>
            <a:ext cx="2561345" cy="521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err="1" smtClean="0">
                <a:solidFill>
                  <a:schemeClr val="bg1">
                    <a:lumMod val="75000"/>
                  </a:schemeClr>
                </a:solidFill>
              </a:rPr>
              <a:t>검색어를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</a:rPr>
              <a:t> 입력하세요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755191" y="1721710"/>
            <a:ext cx="143820" cy="149829"/>
            <a:chOff x="1217532" y="2946815"/>
            <a:chExt cx="143820" cy="149829"/>
          </a:xfrm>
        </p:grpSpPr>
        <p:sp>
          <p:nvSpPr>
            <p:cNvPr id="88" name="타원 87"/>
            <p:cNvSpPr/>
            <p:nvPr/>
          </p:nvSpPr>
          <p:spPr>
            <a:xfrm>
              <a:off x="1217532" y="2946815"/>
              <a:ext cx="112843" cy="112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>
              <a:stCxn id="88" idx="5"/>
            </p:cNvCxnSpPr>
            <p:nvPr/>
          </p:nvCxnSpPr>
          <p:spPr>
            <a:xfrm>
              <a:off x="1313850" y="3043133"/>
              <a:ext cx="47502" cy="535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직사각형 89"/>
          <p:cNvSpPr/>
          <p:nvPr/>
        </p:nvSpPr>
        <p:spPr>
          <a:xfrm>
            <a:off x="316125" y="2388479"/>
            <a:ext cx="2788686" cy="47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20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년 독도의 날 기념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74997" y="2495918"/>
            <a:ext cx="444572" cy="251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공지</a:t>
            </a:r>
            <a:endParaRPr lang="ko-KR" altLang="en-US" sz="700" dirty="0"/>
          </a:p>
        </p:txBody>
      </p:sp>
      <p:sp>
        <p:nvSpPr>
          <p:cNvPr id="94" name="직사각형 93"/>
          <p:cNvSpPr/>
          <p:nvPr/>
        </p:nvSpPr>
        <p:spPr>
          <a:xfrm>
            <a:off x="316125" y="3040758"/>
            <a:ext cx="2788686" cy="47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02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074997" y="3147347"/>
            <a:ext cx="444572" cy="251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공지</a:t>
            </a:r>
            <a:endParaRPr lang="ko-KR" altLang="en-US" sz="700" dirty="0"/>
          </a:p>
        </p:txBody>
      </p:sp>
      <p:sp>
        <p:nvSpPr>
          <p:cNvPr id="97" name="직사각형 96"/>
          <p:cNvSpPr/>
          <p:nvPr/>
        </p:nvSpPr>
        <p:spPr>
          <a:xfrm>
            <a:off x="316125" y="3611710"/>
            <a:ext cx="2788686" cy="47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20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95904" y="4181050"/>
            <a:ext cx="2788686" cy="47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16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상반기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409575" y="2901820"/>
            <a:ext cx="25613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409575" y="3511194"/>
            <a:ext cx="25613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409575" y="4082146"/>
            <a:ext cx="25613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409575" y="4636394"/>
            <a:ext cx="25613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/>
          <p:cNvGrpSpPr/>
          <p:nvPr/>
        </p:nvGrpSpPr>
        <p:grpSpPr>
          <a:xfrm>
            <a:off x="1081068" y="4833329"/>
            <a:ext cx="1196080" cy="261610"/>
            <a:chOff x="1081068" y="3586445"/>
            <a:chExt cx="1196080" cy="261610"/>
          </a:xfrm>
        </p:grpSpPr>
        <p:sp>
          <p:nvSpPr>
            <p:cNvPr id="162" name="TextBox 161"/>
            <p:cNvSpPr txBox="1"/>
            <p:nvPr/>
          </p:nvSpPr>
          <p:spPr>
            <a:xfrm>
              <a:off x="1081068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&lt;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943623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&gt;I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511563" y="3586445"/>
              <a:ext cx="33352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07902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열린광장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포토앨범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44851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275493" y="926729"/>
            <a:ext cx="2857894" cy="5240494"/>
            <a:chOff x="275493" y="926729"/>
            <a:chExt cx="2857894" cy="5240494"/>
          </a:xfrm>
        </p:grpSpPr>
        <p:sp>
          <p:nvSpPr>
            <p:cNvPr id="15" name="직사각형 14"/>
            <p:cNvSpPr/>
            <p:nvPr/>
          </p:nvSpPr>
          <p:spPr>
            <a:xfrm flipH="1">
              <a:off x="287550" y="926729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75493" y="1047003"/>
              <a:ext cx="2800743" cy="453589"/>
              <a:chOff x="275493" y="1047003"/>
              <a:chExt cx="2800743" cy="453589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797830" y="1162173"/>
                <a:ext cx="278406" cy="100812"/>
                <a:chOff x="2752347" y="1079543"/>
                <a:chExt cx="278406" cy="100812"/>
              </a:xfrm>
            </p:grpSpPr>
            <p:cxnSp>
              <p:nvCxnSpPr>
                <p:cNvPr id="272" name="직선 연결선 271"/>
                <p:cNvCxnSpPr/>
                <p:nvPr/>
              </p:nvCxnSpPr>
              <p:spPr>
                <a:xfrm>
                  <a:off x="2752348" y="1079543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직선 연결선 274"/>
                <p:cNvCxnSpPr/>
                <p:nvPr/>
              </p:nvCxnSpPr>
              <p:spPr>
                <a:xfrm>
                  <a:off x="2752348" y="1130551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직선 연결선 275"/>
                <p:cNvCxnSpPr/>
                <p:nvPr/>
              </p:nvCxnSpPr>
              <p:spPr>
                <a:xfrm>
                  <a:off x="2752347" y="1180355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그룹 144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grpSp>
              <p:nvGrpSpPr>
                <p:cNvPr id="146" name="그룹 145"/>
                <p:cNvGrpSpPr/>
                <p:nvPr/>
              </p:nvGrpSpPr>
              <p:grpSpPr>
                <a:xfrm>
                  <a:off x="275493" y="1047003"/>
                  <a:ext cx="2695427" cy="453589"/>
                  <a:chOff x="275493" y="1047003"/>
                  <a:chExt cx="2695427" cy="453589"/>
                </a:xfrm>
              </p:grpSpPr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275493" y="1077142"/>
                    <a:ext cx="146241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ko-KR" altLang="en-US" sz="1000" dirty="0" err="1" smtClean="0"/>
                      <a:t>세종특별자치시교육청</a:t>
                    </a:r>
                    <a:endParaRPr lang="ko-KR" altLang="en-US" sz="1000" dirty="0"/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287549" y="1231288"/>
                    <a:ext cx="1462419" cy="269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75" dirty="0" smtClean="0"/>
                      <a:t>SEJONG CITY OFFICE OF EDUCATION</a:t>
                    </a:r>
                    <a:r>
                      <a:rPr lang="ko-KR" altLang="en-US" sz="575" dirty="0" smtClean="0"/>
                      <a:t> </a:t>
                    </a:r>
                    <a:endParaRPr lang="en-US" altLang="ko-KR" sz="575" dirty="0" smtClean="0"/>
                  </a:p>
                  <a:p>
                    <a:endParaRPr lang="ko-KR" altLang="en-US" sz="575" dirty="0"/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1611769" y="1047003"/>
                    <a:ext cx="135915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 err="1" smtClean="0"/>
                      <a:t>독도전시관</a:t>
                    </a:r>
                    <a:endParaRPr lang="ko-KR" altLang="en-US" sz="1600" dirty="0"/>
                  </a:p>
                </p:txBody>
              </p:sp>
            </p:grpSp>
            <p:cxnSp>
              <p:nvCxnSpPr>
                <p:cNvPr id="147" name="직선 연결선 146"/>
                <p:cNvCxnSpPr/>
                <p:nvPr/>
              </p:nvCxnSpPr>
              <p:spPr>
                <a:xfrm>
                  <a:off x="1675406" y="1114767"/>
                  <a:ext cx="0" cy="2367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4" name="직사각형 83"/>
            <p:cNvSpPr/>
            <p:nvPr/>
          </p:nvSpPr>
          <p:spPr>
            <a:xfrm>
              <a:off x="409575" y="1535849"/>
              <a:ext cx="2561345" cy="521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err="1" smtClean="0">
                  <a:solidFill>
                    <a:schemeClr val="bg1">
                      <a:lumMod val="75000"/>
                    </a:schemeClr>
                  </a:solidFill>
                </a:rPr>
                <a:t>검색어를</a:t>
              </a:r>
              <a:r>
                <a:rPr lang="ko-KR" altLang="en-US" sz="1100" dirty="0" smtClean="0">
                  <a:solidFill>
                    <a:schemeClr val="bg1">
                      <a:lumMod val="75000"/>
                    </a:schemeClr>
                  </a:solidFill>
                </a:rPr>
                <a:t> 입력하세요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2755191" y="1721710"/>
              <a:ext cx="143820" cy="149829"/>
              <a:chOff x="1217532" y="2946815"/>
              <a:chExt cx="143820" cy="149829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1217532" y="2946815"/>
                <a:ext cx="112843" cy="112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7" name="직선 연결선 86"/>
              <p:cNvCxnSpPr>
                <a:stCxn id="86" idx="5"/>
              </p:cNvCxnSpPr>
              <p:nvPr/>
            </p:nvCxnSpPr>
            <p:spPr>
              <a:xfrm>
                <a:off x="1313850" y="3043133"/>
                <a:ext cx="47502" cy="535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그룹 87"/>
            <p:cNvGrpSpPr/>
            <p:nvPr/>
          </p:nvGrpSpPr>
          <p:grpSpPr>
            <a:xfrm>
              <a:off x="414348" y="2179583"/>
              <a:ext cx="2605131" cy="1335586"/>
              <a:chOff x="414348" y="3662934"/>
              <a:chExt cx="2605131" cy="1335586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414348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100" name="직사각형 99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1" name="직선 연결선 100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90" name="그룹 89"/>
              <p:cNvGrpSpPr/>
              <p:nvPr/>
            </p:nvGrpSpPr>
            <p:grpSpPr>
              <a:xfrm>
                <a:off x="1737911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96" name="직사각형 95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7" name="직선 연결선 96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414348" y="4736910"/>
                <a:ext cx="126951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-------------------</a:t>
                </a:r>
                <a:endParaRPr lang="ko-KR" altLang="en-US" sz="11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737911" y="4736910"/>
                <a:ext cx="128156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-------------------</a:t>
                </a:r>
                <a:endParaRPr lang="ko-KR" altLang="en-US" sz="1100" dirty="0"/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414348" y="3507800"/>
              <a:ext cx="2605131" cy="1335586"/>
              <a:chOff x="414348" y="3662934"/>
              <a:chExt cx="2605131" cy="1335586"/>
            </a:xfrm>
          </p:grpSpPr>
          <p:grpSp>
            <p:nvGrpSpPr>
              <p:cNvPr id="139" name="그룹 138"/>
              <p:cNvGrpSpPr/>
              <p:nvPr/>
            </p:nvGrpSpPr>
            <p:grpSpPr>
              <a:xfrm>
                <a:off x="414348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153" name="직사각형 152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4" name="직선 연결선 153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TextBox 155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140" name="그룹 139"/>
              <p:cNvGrpSpPr/>
              <p:nvPr/>
            </p:nvGrpSpPr>
            <p:grpSpPr>
              <a:xfrm>
                <a:off x="1737911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143" name="직사각형 142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4" name="직선 연결선 143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연결선 150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TextBox 151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sp>
            <p:nvSpPr>
              <p:cNvPr id="141" name="TextBox 140"/>
              <p:cNvSpPr txBox="1"/>
              <p:nvPr/>
            </p:nvSpPr>
            <p:spPr>
              <a:xfrm>
                <a:off x="414348" y="4736910"/>
                <a:ext cx="126951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-------------------</a:t>
                </a:r>
                <a:endParaRPr lang="ko-KR" altLang="en-US" sz="1100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737911" y="4736910"/>
                <a:ext cx="128156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-------------------</a:t>
                </a:r>
                <a:endParaRPr lang="ko-KR" altLang="en-US" sz="1100" dirty="0"/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402291" y="4831637"/>
              <a:ext cx="2605131" cy="1335586"/>
              <a:chOff x="414348" y="3662934"/>
              <a:chExt cx="2605131" cy="1335586"/>
            </a:xfrm>
          </p:grpSpPr>
          <p:grpSp>
            <p:nvGrpSpPr>
              <p:cNvPr id="158" name="그룹 157"/>
              <p:cNvGrpSpPr/>
              <p:nvPr/>
            </p:nvGrpSpPr>
            <p:grpSpPr>
              <a:xfrm>
                <a:off x="414348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166" name="직사각형 165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7" name="직선 연결선 166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직선 연결선 167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TextBox 168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159" name="그룹 158"/>
              <p:cNvGrpSpPr/>
              <p:nvPr/>
            </p:nvGrpSpPr>
            <p:grpSpPr>
              <a:xfrm>
                <a:off x="1737911" y="3662934"/>
                <a:ext cx="1269511" cy="973460"/>
                <a:chOff x="436844" y="1670403"/>
                <a:chExt cx="2593909" cy="2639441"/>
              </a:xfrm>
            </p:grpSpPr>
            <p:sp>
              <p:nvSpPr>
                <p:cNvPr id="162" name="직사각형 161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3" name="직선 연결선 162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직선 연결선 163"/>
                <p:cNvCxnSpPr/>
                <p:nvPr/>
              </p:nvCxnSpPr>
              <p:spPr>
                <a:xfrm flipV="1">
                  <a:off x="446173" y="1670403"/>
                  <a:ext cx="2584580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TextBox 164"/>
                <p:cNvSpPr txBox="1"/>
                <p:nvPr/>
              </p:nvSpPr>
              <p:spPr>
                <a:xfrm>
                  <a:off x="880471" y="2669780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414348" y="4736910"/>
                <a:ext cx="126951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-------------------</a:t>
                </a:r>
                <a:endParaRPr lang="ko-KR" altLang="en-US" sz="1100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737911" y="4736910"/>
                <a:ext cx="128156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-------------------</a:t>
                </a:r>
                <a:endParaRPr lang="ko-KR" altLang="en-US" sz="1100" dirty="0"/>
              </a:p>
            </p:txBody>
          </p:sp>
        </p:grpSp>
      </p:grpSp>
      <p:grpSp>
        <p:nvGrpSpPr>
          <p:cNvPr id="172" name="그룹 171"/>
          <p:cNvGrpSpPr/>
          <p:nvPr/>
        </p:nvGrpSpPr>
        <p:grpSpPr>
          <a:xfrm>
            <a:off x="4777583" y="1077142"/>
            <a:ext cx="1269511" cy="973460"/>
            <a:chOff x="436844" y="1670403"/>
            <a:chExt cx="2593909" cy="2639442"/>
          </a:xfrm>
        </p:grpSpPr>
        <p:sp>
          <p:nvSpPr>
            <p:cNvPr id="175" name="직사각형 174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6" name="직선 연결선 17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454020" y="1077142"/>
            <a:ext cx="1269511" cy="1335586"/>
            <a:chOff x="3454020" y="1077142"/>
            <a:chExt cx="1269511" cy="1335586"/>
          </a:xfrm>
        </p:grpSpPr>
        <p:grpSp>
          <p:nvGrpSpPr>
            <p:cNvPr id="171" name="그룹 170"/>
            <p:cNvGrpSpPr/>
            <p:nvPr/>
          </p:nvGrpSpPr>
          <p:grpSpPr>
            <a:xfrm>
              <a:off x="3454020" y="1077142"/>
              <a:ext cx="1269511" cy="973460"/>
              <a:chOff x="436844" y="1670403"/>
              <a:chExt cx="2593909" cy="2639442"/>
            </a:xfrm>
          </p:grpSpPr>
          <p:sp>
            <p:nvSpPr>
              <p:cNvPr id="179" name="직사각형 178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0" name="직선 연결선 179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TextBox 181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3454020" y="2151118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4777583" y="2151118"/>
            <a:ext cx="12815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grpSp>
        <p:nvGrpSpPr>
          <p:cNvPr id="183" name="그룹 182"/>
          <p:cNvGrpSpPr/>
          <p:nvPr/>
        </p:nvGrpSpPr>
        <p:grpSpPr>
          <a:xfrm>
            <a:off x="3454020" y="2412728"/>
            <a:ext cx="1269511" cy="1335586"/>
            <a:chOff x="3454020" y="1077142"/>
            <a:chExt cx="1269511" cy="1335586"/>
          </a:xfrm>
        </p:grpSpPr>
        <p:grpSp>
          <p:nvGrpSpPr>
            <p:cNvPr id="184" name="그룹 183"/>
            <p:cNvGrpSpPr/>
            <p:nvPr/>
          </p:nvGrpSpPr>
          <p:grpSpPr>
            <a:xfrm>
              <a:off x="3454020" y="1077142"/>
              <a:ext cx="1269511" cy="973460"/>
              <a:chOff x="436844" y="1670403"/>
              <a:chExt cx="2593909" cy="2639442"/>
            </a:xfrm>
          </p:grpSpPr>
          <p:sp>
            <p:nvSpPr>
              <p:cNvPr id="186" name="직사각형 185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Box 188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85" name="TextBox 184"/>
            <p:cNvSpPr txBox="1"/>
            <p:nvPr/>
          </p:nvSpPr>
          <p:spPr>
            <a:xfrm>
              <a:off x="3454020" y="2151118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3985557" y="3948607"/>
            <a:ext cx="333525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&lt;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315011" y="3941322"/>
            <a:ext cx="8704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  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2   3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185431" y="3948607"/>
            <a:ext cx="333525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&gt;I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68137" y="182880"/>
            <a:ext cx="39901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err="1" smtClean="0"/>
              <a:t>세종특별자치시교육청</a:t>
            </a:r>
            <a:r>
              <a:rPr lang="ko-KR" altLang="en-US" dirty="0" smtClean="0"/>
              <a:t> 독도 전시관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38996" y="552212"/>
            <a:ext cx="1853738" cy="133834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웹 사이트 기본정보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메인 슬라이더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팝업관리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관계사 링크 정리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58246" y="552212"/>
            <a:ext cx="1853738" cy="133834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회사연혁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기술진 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특허 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주요제품</a:t>
            </a:r>
            <a:r>
              <a:rPr lang="ko-KR" altLang="en-US" sz="1200" dirty="0" smtClean="0">
                <a:solidFill>
                  <a:schemeClr val="tx1"/>
                </a:solidFill>
              </a:rPr>
              <a:t> 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보유장비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벙보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77496" y="552212"/>
            <a:ext cx="1853738" cy="133834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독도전시관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오시는 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38996" y="2079560"/>
            <a:ext cx="1853738" cy="469192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사이트설정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58246" y="2079560"/>
            <a:ext cx="1853738" cy="469192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주요 정보 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077496" y="2079560"/>
            <a:ext cx="1853738" cy="469192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주요 페이지 설정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077496" y="3193147"/>
            <a:ext cx="1853738" cy="46919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관리자모드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9077496" y="3861986"/>
            <a:ext cx="1853738" cy="709448"/>
            <a:chOff x="9077496" y="3964357"/>
            <a:chExt cx="1853738" cy="709448"/>
          </a:xfrm>
        </p:grpSpPr>
        <p:sp>
          <p:nvSpPr>
            <p:cNvPr id="14" name="직사각형 13"/>
            <p:cNvSpPr/>
            <p:nvPr/>
          </p:nvSpPr>
          <p:spPr>
            <a:xfrm>
              <a:off x="9077496" y="3964357"/>
              <a:ext cx="1853738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비밀번호 변경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077496" y="4319081"/>
              <a:ext cx="1853738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로그아웃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152433" y="3214286"/>
            <a:ext cx="1853738" cy="751044"/>
            <a:chOff x="5831377" y="3492230"/>
            <a:chExt cx="1853738" cy="751044"/>
          </a:xfrm>
        </p:grpSpPr>
        <p:sp>
          <p:nvSpPr>
            <p:cNvPr id="16" name="직사각형 15"/>
            <p:cNvSpPr/>
            <p:nvPr/>
          </p:nvSpPr>
          <p:spPr>
            <a:xfrm>
              <a:off x="5831377" y="3492230"/>
              <a:ext cx="1853738" cy="37552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831377" y="3867752"/>
              <a:ext cx="1853738" cy="37552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261326" y="2840477"/>
            <a:ext cx="1853738" cy="375522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독도전시관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2449" y="3964357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개인정보 처리방침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42449" y="3609633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Sitemap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42449" y="4319081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이메일 무단수집거부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79513" y="5028529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독도 바로 알기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979513" y="5383253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관람안내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979513" y="5737305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979513" y="6091357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체험존</a:t>
            </a:r>
            <a:r>
              <a:rPr lang="ko-KR" altLang="en-US" sz="1400" dirty="0" smtClean="0">
                <a:solidFill>
                  <a:schemeClr val="tx1"/>
                </a:solidFill>
              </a:rPr>
              <a:t> 안내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979513" y="6444737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 안내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8194040" y="5028529"/>
            <a:ext cx="1339066" cy="1770932"/>
            <a:chOff x="8194040" y="5028529"/>
            <a:chExt cx="1339066" cy="1770932"/>
          </a:xfrm>
        </p:grpSpPr>
        <p:sp>
          <p:nvSpPr>
            <p:cNvPr id="30" name="직사각형 29"/>
            <p:cNvSpPr/>
            <p:nvPr/>
          </p:nvSpPr>
          <p:spPr>
            <a:xfrm>
              <a:off x="8194040" y="5028529"/>
              <a:ext cx="1339066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열린 광장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194040" y="5381909"/>
              <a:ext cx="1339066" cy="14175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088713" y="5028529"/>
            <a:ext cx="1339066" cy="1770932"/>
            <a:chOff x="8194040" y="5028529"/>
            <a:chExt cx="1339066" cy="1770932"/>
          </a:xfrm>
        </p:grpSpPr>
        <p:sp>
          <p:nvSpPr>
            <p:cNvPr id="34" name="직사각형 33"/>
            <p:cNvSpPr/>
            <p:nvPr/>
          </p:nvSpPr>
          <p:spPr>
            <a:xfrm>
              <a:off x="8194040" y="5028529"/>
              <a:ext cx="1339066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독도 자료실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194040" y="5381909"/>
              <a:ext cx="1339066" cy="14175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492311" y="5028529"/>
            <a:ext cx="1339066" cy="1770932"/>
            <a:chOff x="8194040" y="5028529"/>
            <a:chExt cx="1339066" cy="1770932"/>
          </a:xfrm>
        </p:grpSpPr>
        <p:sp>
          <p:nvSpPr>
            <p:cNvPr id="37" name="직사각형 36"/>
            <p:cNvSpPr/>
            <p:nvPr/>
          </p:nvSpPr>
          <p:spPr>
            <a:xfrm>
              <a:off x="8194040" y="5028529"/>
              <a:ext cx="1339066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전시 안내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194040" y="5381909"/>
              <a:ext cx="1339066" cy="14175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969318" y="5028529"/>
            <a:ext cx="1339066" cy="1770932"/>
            <a:chOff x="8194040" y="5028529"/>
            <a:chExt cx="1339066" cy="1770932"/>
          </a:xfrm>
        </p:grpSpPr>
        <p:sp>
          <p:nvSpPr>
            <p:cNvPr id="40" name="직사각형 39"/>
            <p:cNvSpPr/>
            <p:nvPr/>
          </p:nvSpPr>
          <p:spPr>
            <a:xfrm>
              <a:off x="8194040" y="5028529"/>
              <a:ext cx="1339066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관람 정보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194040" y="5381909"/>
              <a:ext cx="1339066" cy="14175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01608" y="5028529"/>
            <a:ext cx="1339066" cy="1770932"/>
            <a:chOff x="8194040" y="5028529"/>
            <a:chExt cx="1339066" cy="1770932"/>
          </a:xfrm>
        </p:grpSpPr>
        <p:sp>
          <p:nvSpPr>
            <p:cNvPr id="43" name="직사각형 42"/>
            <p:cNvSpPr/>
            <p:nvPr/>
          </p:nvSpPr>
          <p:spPr>
            <a:xfrm>
              <a:off x="8194040" y="5028529"/>
              <a:ext cx="1339066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전시관 소개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194040" y="5381909"/>
              <a:ext cx="1339066" cy="14175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/>
          <p:cNvCxnSpPr>
            <a:stCxn id="19" idx="2"/>
          </p:cNvCxnSpPr>
          <p:nvPr/>
        </p:nvCxnSpPr>
        <p:spPr>
          <a:xfrm>
            <a:off x="3188195" y="3215999"/>
            <a:ext cx="0" cy="1608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685115" y="2548752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043540" y="2548752"/>
            <a:ext cx="0" cy="573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365865" y="2750522"/>
            <a:ext cx="46776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13" idx="1"/>
          </p:cNvCxnSpPr>
          <p:nvPr/>
        </p:nvCxnSpPr>
        <p:spPr>
          <a:xfrm>
            <a:off x="8122596" y="3427743"/>
            <a:ext cx="954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8600046" y="3427743"/>
            <a:ext cx="0" cy="7889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600046" y="4216710"/>
            <a:ext cx="477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188195" y="3589808"/>
            <a:ext cx="29642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2896187" y="4145326"/>
            <a:ext cx="2920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771141" y="4824919"/>
            <a:ext cx="80907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5375857" y="2548752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771141" y="4826759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2641507" y="4826759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161844" y="4826759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758246" y="4826759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8863573" y="4826759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95475" y="5608833"/>
            <a:ext cx="93968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인사말</a:t>
            </a:r>
            <a:endParaRPr lang="en-US" altLang="ko-KR" sz="1100" dirty="0" smtClean="0"/>
          </a:p>
          <a:p>
            <a:r>
              <a:rPr lang="ko-KR" altLang="en-US" sz="1100" dirty="0" smtClean="0"/>
              <a:t>전시관 연혁</a:t>
            </a:r>
            <a:endParaRPr lang="en-US" altLang="ko-KR" sz="1100" dirty="0" smtClean="0"/>
          </a:p>
          <a:p>
            <a:r>
              <a:rPr lang="ko-KR" altLang="en-US" sz="1100" dirty="0" err="1" smtClean="0"/>
              <a:t>오시는길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2169010" y="5608833"/>
            <a:ext cx="11304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관람 안내</a:t>
            </a:r>
            <a:endParaRPr lang="en-US" altLang="ko-KR" sz="1100" dirty="0" smtClean="0"/>
          </a:p>
          <a:p>
            <a:r>
              <a:rPr lang="ko-KR" altLang="en-US" sz="1100" dirty="0" err="1" smtClean="0"/>
              <a:t>단체예약</a:t>
            </a:r>
            <a:endParaRPr lang="en-US" altLang="ko-KR" sz="1100" dirty="0" smtClean="0"/>
          </a:p>
          <a:p>
            <a:r>
              <a:rPr lang="ko-KR" altLang="en-US" sz="1100" dirty="0" smtClean="0"/>
              <a:t>예약 안내 취소</a:t>
            </a:r>
            <a:endParaRPr lang="en-US" altLang="ko-KR" sz="1100" dirty="0" smtClean="0"/>
          </a:p>
        </p:txBody>
      </p:sp>
      <p:sp>
        <p:nvSpPr>
          <p:cNvPr id="97" name="TextBox 96"/>
          <p:cNvSpPr txBox="1"/>
          <p:nvPr/>
        </p:nvSpPr>
        <p:spPr>
          <a:xfrm>
            <a:off x="4720521" y="5608833"/>
            <a:ext cx="9396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독도의 소개</a:t>
            </a:r>
            <a:endParaRPr lang="en-US" altLang="ko-KR" sz="1100" dirty="0" smtClean="0"/>
          </a:p>
          <a:p>
            <a:r>
              <a:rPr lang="ko-KR" altLang="en-US" sz="1100" dirty="0" smtClean="0"/>
              <a:t>독도의 역사</a:t>
            </a:r>
            <a:endParaRPr lang="en-US" altLang="ko-KR" sz="1100" dirty="0" smtClean="0"/>
          </a:p>
          <a:p>
            <a:r>
              <a:rPr lang="ko-KR" altLang="en-US" sz="1100" dirty="0" err="1" smtClean="0"/>
              <a:t>체험존</a:t>
            </a:r>
            <a:endParaRPr lang="en-US" altLang="ko-KR" sz="1100" dirty="0" smtClean="0"/>
          </a:p>
          <a:p>
            <a:r>
              <a:rPr lang="ko-KR" altLang="en-US" sz="1100" dirty="0" smtClean="0"/>
              <a:t>영상관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6318356" y="5608833"/>
            <a:ext cx="8899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독도현황</a:t>
            </a:r>
            <a:endParaRPr lang="en-US" altLang="ko-KR" sz="1100" dirty="0" smtClean="0"/>
          </a:p>
          <a:p>
            <a:r>
              <a:rPr lang="ko-KR" altLang="en-US" sz="1100" dirty="0" err="1" smtClean="0"/>
              <a:t>독도사진</a:t>
            </a:r>
            <a:endParaRPr lang="en-US" altLang="ko-KR" sz="1100" dirty="0" smtClean="0"/>
          </a:p>
          <a:p>
            <a:r>
              <a:rPr lang="ko-KR" altLang="en-US" sz="1100" dirty="0" err="1" smtClean="0"/>
              <a:t>교육자료실</a:t>
            </a:r>
            <a:endParaRPr lang="ko-KR" alt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8487436" y="5608833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공지사항</a:t>
            </a:r>
            <a:endParaRPr lang="en-US" altLang="ko-KR" sz="1100" dirty="0" smtClean="0"/>
          </a:p>
          <a:p>
            <a:r>
              <a:rPr lang="ko-KR" altLang="en-US" sz="1100" dirty="0" smtClean="0"/>
              <a:t>포토앨범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15205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14375" y="1500883"/>
            <a:ext cx="8043648" cy="43748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743307" y="1500883"/>
            <a:ext cx="8014716" cy="4374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743307" y="1500883"/>
            <a:ext cx="8014716" cy="437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23178" y="3503646"/>
            <a:ext cx="16260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01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297" name="TextBox 296"/>
          <p:cNvSpPr txBox="1"/>
          <p:nvPr/>
        </p:nvSpPr>
        <p:spPr>
          <a:xfrm>
            <a:off x="3940381" y="2221103"/>
            <a:ext cx="162604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mtClean="0"/>
              <a:t>독도</a:t>
            </a:r>
            <a:endParaRPr lang="ko-KR" altLang="en-US" sz="4000" b="1" dirty="0"/>
          </a:p>
        </p:txBody>
      </p:sp>
      <p:sp>
        <p:nvSpPr>
          <p:cNvPr id="302" name="TextBox 301"/>
          <p:cNvSpPr txBox="1"/>
          <p:nvPr/>
        </p:nvSpPr>
        <p:spPr>
          <a:xfrm>
            <a:off x="2944581" y="2132243"/>
            <a:ext cx="162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대한민국</a:t>
            </a:r>
            <a:endParaRPr lang="ko-KR" altLang="en-US" dirty="0"/>
          </a:p>
        </p:txBody>
      </p:sp>
      <p:sp>
        <p:nvSpPr>
          <p:cNvPr id="303" name="TextBox 302"/>
          <p:cNvSpPr txBox="1"/>
          <p:nvPr/>
        </p:nvSpPr>
        <p:spPr>
          <a:xfrm>
            <a:off x="4092660" y="2828003"/>
            <a:ext cx="23557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세종에서 만나다</a:t>
            </a:r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957584" y="4745570"/>
            <a:ext cx="1591640" cy="49563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rgbClr val="00B050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전시안내</a:t>
            </a:r>
            <a:r>
              <a:rPr lang="ko-KR" altLang="en-US" sz="1200" dirty="0" smtClean="0">
                <a:solidFill>
                  <a:schemeClr val="tx1"/>
                </a:solidFill>
              </a:rPr>
              <a:t> 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248044" y="4937826"/>
            <a:ext cx="134142" cy="11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41227" y="3863807"/>
            <a:ext cx="318994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독도에 대한 의미를 되새기는 특별한 공간</a:t>
            </a:r>
            <a:r>
              <a:rPr lang="en-US" altLang="ko-KR" sz="1100" dirty="0" smtClean="0"/>
              <a:t>,</a:t>
            </a:r>
          </a:p>
          <a:p>
            <a:pPr algn="ctr"/>
            <a:r>
              <a:rPr lang="ko-KR" altLang="en-US" sz="1100" dirty="0" smtClean="0"/>
              <a:t>독도의 삶과 역사를 잇지 않기 위해 독도전시롼이 앞장서겠습니다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2022451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010470" y="1638027"/>
            <a:ext cx="3725729" cy="2198219"/>
            <a:chOff x="771320" y="1649836"/>
            <a:chExt cx="3725729" cy="2198219"/>
          </a:xfrm>
          <a:solidFill>
            <a:schemeClr val="bg1">
              <a:lumMod val="95000"/>
            </a:schemeClr>
          </a:solidFill>
        </p:grpSpPr>
        <p:grpSp>
          <p:nvGrpSpPr>
            <p:cNvPr id="9" name="그룹 8"/>
            <p:cNvGrpSpPr/>
            <p:nvPr/>
          </p:nvGrpSpPr>
          <p:grpSpPr>
            <a:xfrm>
              <a:off x="771320" y="1649836"/>
              <a:ext cx="3725729" cy="2198219"/>
              <a:chOff x="714376" y="1500883"/>
              <a:chExt cx="8043649" cy="4374858"/>
            </a:xfrm>
            <a:grpFill/>
          </p:grpSpPr>
          <p:sp>
            <p:nvSpPr>
              <p:cNvPr id="48" name="직사각형 47"/>
              <p:cNvSpPr/>
              <p:nvPr/>
            </p:nvSpPr>
            <p:spPr>
              <a:xfrm>
                <a:off x="714376" y="1500883"/>
                <a:ext cx="8043649" cy="437485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743306" y="1500883"/>
                <a:ext cx="8014717" cy="43748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flipV="1">
                <a:off x="743306" y="1500883"/>
                <a:ext cx="8014717" cy="437485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1695106" y="2570574"/>
              <a:ext cx="172458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02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336540" y="3104014"/>
            <a:ext cx="1082565" cy="4956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tx1"/>
                </a:solidFill>
              </a:rPr>
              <a:t>바로가기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2119578" y="3296270"/>
            <a:ext cx="134142" cy="11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86902" y="1887653"/>
            <a:ext cx="2401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독도 </a:t>
            </a:r>
            <a:r>
              <a:rPr lang="ko-KR" altLang="en-US" sz="1600" b="1" dirty="0" err="1" smtClean="0"/>
              <a:t>바로알기</a:t>
            </a:r>
            <a:endParaRPr lang="en-US" altLang="ko-KR" sz="1600" b="1" dirty="0" smtClean="0"/>
          </a:p>
          <a:p>
            <a:r>
              <a:rPr lang="en-US" altLang="ko-KR" sz="800" b="1" dirty="0" smtClean="0"/>
              <a:t>_______________________________________________</a:t>
            </a:r>
          </a:p>
          <a:p>
            <a:r>
              <a:rPr lang="en-US" altLang="ko-KR" sz="800" b="1" dirty="0" smtClean="0"/>
              <a:t>___________________________________________________</a:t>
            </a:r>
            <a:endParaRPr lang="ko-KR" altLang="en-US" sz="8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5094282" y="1626503"/>
            <a:ext cx="3374650" cy="1735402"/>
            <a:chOff x="5399230" y="1858160"/>
            <a:chExt cx="3374650" cy="1735402"/>
          </a:xfrm>
        </p:grpSpPr>
        <p:sp>
          <p:nvSpPr>
            <p:cNvPr id="59" name="TextBox 58"/>
            <p:cNvSpPr txBox="1"/>
            <p:nvPr/>
          </p:nvSpPr>
          <p:spPr>
            <a:xfrm>
              <a:off x="5443876" y="1858160"/>
              <a:ext cx="10679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 smtClean="0"/>
                <a:t>관람안내</a:t>
              </a:r>
              <a:endParaRPr lang="en-US" altLang="ko-KR" sz="1600" b="1" dirty="0" smtClean="0"/>
            </a:p>
            <a:p>
              <a:endParaRPr lang="en-US" altLang="ko-KR" sz="800" b="1" dirty="0" smtClean="0"/>
            </a:p>
            <a:p>
              <a:endParaRPr lang="ko-KR" altLang="en-US" sz="800" b="1" dirty="0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5399230" y="2257633"/>
              <a:ext cx="3374650" cy="1335929"/>
              <a:chOff x="5399230" y="2257633"/>
              <a:chExt cx="3374650" cy="1335929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5399230" y="2257633"/>
                <a:ext cx="3374650" cy="781352"/>
                <a:chOff x="5566150" y="2257633"/>
                <a:chExt cx="3374650" cy="781352"/>
              </a:xfrm>
            </p:grpSpPr>
            <p:sp>
              <p:nvSpPr>
                <p:cNvPr id="16" name="타원 15"/>
                <p:cNvSpPr/>
                <p:nvPr/>
              </p:nvSpPr>
              <p:spPr>
                <a:xfrm>
                  <a:off x="5646584" y="2257633"/>
                  <a:ext cx="630621" cy="630621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9" name="직선 연결선 18"/>
                <p:cNvCxnSpPr/>
                <p:nvPr/>
              </p:nvCxnSpPr>
              <p:spPr>
                <a:xfrm>
                  <a:off x="5566150" y="2942070"/>
                  <a:ext cx="3115650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/>
                <p:cNvSpPr txBox="1"/>
                <p:nvPr/>
              </p:nvSpPr>
              <p:spPr>
                <a:xfrm>
                  <a:off x="6327970" y="2454210"/>
                  <a:ext cx="159201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 smtClean="0"/>
                    <a:t>042-999-6393</a:t>
                  </a:r>
                </a:p>
                <a:p>
                  <a:pPr algn="ctr"/>
                  <a:endParaRPr lang="en-US" altLang="ko-KR" sz="800" b="1" dirty="0" smtClean="0"/>
                </a:p>
                <a:p>
                  <a:pPr algn="ctr"/>
                  <a:endParaRPr lang="ko-KR" altLang="en-US" sz="800" b="1" dirty="0"/>
                </a:p>
              </p:txBody>
            </p:sp>
            <p:sp>
              <p:nvSpPr>
                <p:cNvPr id="62" name="모서리가 둥근 직사각형 61"/>
                <p:cNvSpPr/>
                <p:nvPr/>
              </p:nvSpPr>
              <p:spPr>
                <a:xfrm>
                  <a:off x="7829336" y="2407404"/>
                  <a:ext cx="1111464" cy="402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 smtClean="0">
                      <a:solidFill>
                        <a:schemeClr val="bg1"/>
                      </a:solidFill>
                    </a:rPr>
                    <a:t>관람 문의하기</a:t>
                  </a:r>
                  <a:endParaRPr lang="ko-KR" altLang="en-US" sz="9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5443876" y="2670232"/>
                <a:ext cx="32328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_____  ________________________</a:t>
                </a:r>
              </a:p>
              <a:p>
                <a:r>
                  <a:rPr lang="en-US" altLang="ko-KR" dirty="0"/>
                  <a:t>_____ </a:t>
                </a:r>
                <a:r>
                  <a:rPr lang="en-US" altLang="ko-KR" dirty="0" smtClean="0"/>
                  <a:t> ________________________</a:t>
                </a:r>
              </a:p>
              <a:p>
                <a:r>
                  <a:rPr lang="en-US" altLang="ko-KR" dirty="0"/>
                  <a:t>_____ </a:t>
                </a:r>
                <a:r>
                  <a:rPr lang="en-US" altLang="ko-KR" dirty="0" smtClean="0"/>
                  <a:t> ________________________</a:t>
                </a:r>
                <a:endParaRPr lang="ko-KR" altLang="en-US" dirty="0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1010470" y="4181642"/>
            <a:ext cx="270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공지사항</a:t>
            </a:r>
            <a:endParaRPr lang="en-US" altLang="ko-KR" b="1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---------------------------------</a:t>
            </a:r>
          </a:p>
          <a:p>
            <a:r>
              <a:rPr lang="en-US" altLang="ko-KR" sz="1200" dirty="0" smtClean="0"/>
              <a:t>----------------------------------------</a:t>
            </a:r>
            <a:endParaRPr lang="ko-KR" altLang="en-US" sz="1200" dirty="0"/>
          </a:p>
        </p:txBody>
      </p:sp>
      <p:sp>
        <p:nvSpPr>
          <p:cNvPr id="30" name="타원 29"/>
          <p:cNvSpPr/>
          <p:nvPr/>
        </p:nvSpPr>
        <p:spPr>
          <a:xfrm>
            <a:off x="1341937" y="5262694"/>
            <a:ext cx="399393" cy="3993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&lt;</a:t>
            </a:r>
            <a:endParaRPr lang="ko-KR" altLang="en-US" sz="1200" dirty="0"/>
          </a:p>
        </p:txBody>
      </p:sp>
      <p:sp>
        <p:nvSpPr>
          <p:cNvPr id="69" name="타원 68"/>
          <p:cNvSpPr/>
          <p:nvPr/>
        </p:nvSpPr>
        <p:spPr>
          <a:xfrm>
            <a:off x="1919881" y="5262694"/>
            <a:ext cx="399393" cy="3993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&gt;</a:t>
            </a:r>
            <a:endParaRPr lang="ko-KR" altLang="en-US" sz="12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8584659" y="3599651"/>
            <a:ext cx="1753762" cy="2276092"/>
            <a:chOff x="5218521" y="3599651"/>
            <a:chExt cx="1753762" cy="2276092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5218521" y="3599651"/>
              <a:ext cx="1753762" cy="227609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5587202" y="3746625"/>
              <a:ext cx="1029023" cy="1035582"/>
              <a:chOff x="5939535" y="3717761"/>
              <a:chExt cx="1125929" cy="1133106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5939535" y="3717761"/>
                <a:ext cx="1125929" cy="11331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/>
              <p:cNvCxnSpPr/>
              <p:nvPr/>
            </p:nvCxnSpPr>
            <p:spPr>
              <a:xfrm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flipV="1"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6127847" y="4126602"/>
                <a:ext cx="740801" cy="3030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5303827" y="4768641"/>
              <a:ext cx="15594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NEWS</a:t>
              </a:r>
            </a:p>
            <a:p>
              <a:r>
                <a:rPr lang="en-US" altLang="ko-KR" sz="1000" b="1" dirty="0" smtClean="0"/>
                <a:t>_________________________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>
                  <a:solidFill>
                    <a:schemeClr val="bg1">
                      <a:lumMod val="95000"/>
                    </a:schemeClr>
                  </a:solidFill>
                </a:rPr>
                <a:t>___________________________________________________________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821504" y="3599651"/>
            <a:ext cx="1753762" cy="2276092"/>
            <a:chOff x="5218521" y="3599651"/>
            <a:chExt cx="1753762" cy="2276092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5218521" y="3599651"/>
              <a:ext cx="1753762" cy="227609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5587202" y="3746625"/>
              <a:ext cx="1029023" cy="1035582"/>
              <a:chOff x="5939535" y="3717761"/>
              <a:chExt cx="1125929" cy="1133106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5939535" y="3717761"/>
                <a:ext cx="1125929" cy="11331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3" name="직선 연결선 72"/>
              <p:cNvCxnSpPr/>
              <p:nvPr/>
            </p:nvCxnSpPr>
            <p:spPr>
              <a:xfrm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 flipV="1"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6127847" y="4126602"/>
                <a:ext cx="740801" cy="3030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303827" y="4768641"/>
              <a:ext cx="15594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NEWS</a:t>
              </a:r>
            </a:p>
            <a:p>
              <a:r>
                <a:rPr lang="en-US" altLang="ko-KR" sz="1000" b="1" dirty="0" smtClean="0"/>
                <a:t>_________________________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>
                  <a:solidFill>
                    <a:schemeClr val="bg1">
                      <a:lumMod val="95000"/>
                    </a:schemeClr>
                  </a:solidFill>
                </a:rPr>
                <a:t>___________________________________________________________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6715170" y="3599651"/>
            <a:ext cx="1753762" cy="2276092"/>
            <a:chOff x="5218521" y="3599651"/>
            <a:chExt cx="1753762" cy="2276092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5218521" y="3599651"/>
              <a:ext cx="1753762" cy="227609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5587202" y="3746625"/>
              <a:ext cx="1029023" cy="1035582"/>
              <a:chOff x="5939535" y="3717761"/>
              <a:chExt cx="1125929" cy="1133106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5939535" y="3717761"/>
                <a:ext cx="1125929" cy="11331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연결선 85"/>
              <p:cNvCxnSpPr/>
              <p:nvPr/>
            </p:nvCxnSpPr>
            <p:spPr>
              <a:xfrm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V="1"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6127847" y="4126602"/>
                <a:ext cx="740801" cy="3030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5303827" y="4768641"/>
              <a:ext cx="15594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NEWS</a:t>
              </a:r>
            </a:p>
            <a:p>
              <a:r>
                <a:rPr lang="en-US" altLang="ko-KR" sz="1000" b="1" dirty="0" smtClean="0"/>
                <a:t>_________________________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>
                  <a:solidFill>
                    <a:schemeClr val="bg1">
                      <a:lumMod val="95000"/>
                    </a:schemeClr>
                  </a:solidFill>
                </a:rPr>
                <a:t>___________________________________________________________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9428637" y="861031"/>
            <a:ext cx="2591913" cy="643102"/>
            <a:chOff x="9428637" y="861031"/>
            <a:chExt cx="2591913" cy="643102"/>
          </a:xfrm>
        </p:grpSpPr>
        <p:sp>
          <p:nvSpPr>
            <p:cNvPr id="425" name="직사각형 424"/>
            <p:cNvSpPr/>
            <p:nvPr/>
          </p:nvSpPr>
          <p:spPr>
            <a:xfrm>
              <a:off x="9428637" y="861031"/>
              <a:ext cx="2591913" cy="64310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9433251" y="961811"/>
              <a:ext cx="2575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Description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604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277" y="2135758"/>
            <a:ext cx="1038224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04964" y="2135758"/>
            <a:ext cx="1038224" cy="381000"/>
          </a:xfrm>
          <a:prstGeom prst="rect">
            <a:avLst/>
          </a:prstGeom>
          <a:solidFill>
            <a:schemeClr val="accent6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14651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24338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34025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43712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153399" y="2135758"/>
            <a:ext cx="1038224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63086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72773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5277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5277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95277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5277" y="52218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04964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04964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04964" y="4450333"/>
            <a:ext cx="1038224" cy="76807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14651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24338" y="2907282"/>
            <a:ext cx="1038224" cy="7715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53399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53399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153399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734549" y="5583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020174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501310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814389" y="1945258"/>
            <a:ext cx="1047749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4" idx="0"/>
          </p:cNvCxnSpPr>
          <p:nvPr/>
        </p:nvCxnSpPr>
        <p:spPr>
          <a:xfrm>
            <a:off x="814389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1291885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" idx="2"/>
          </p:cNvCxnSpPr>
          <p:nvPr/>
        </p:nvCxnSpPr>
        <p:spPr>
          <a:xfrm flipH="1">
            <a:off x="811655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808921" y="3288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806187" y="4059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803453" y="4829610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2121342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212134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2121342" y="4050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2121341" y="1945257"/>
            <a:ext cx="1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3431740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431740" y="1952147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4741427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4741427" y="1952147"/>
            <a:ext cx="0" cy="1883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735837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6058617" y="1952147"/>
            <a:ext cx="1367" cy="18168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8668062" y="2518682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866806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8668062" y="4059807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9536254" y="6155307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668062" y="1952147"/>
            <a:ext cx="0" cy="1883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997501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30" idx="3"/>
            <a:endCxn id="31" idx="1"/>
          </p:cNvCxnSpPr>
          <p:nvPr/>
        </p:nvCxnSpPr>
        <p:spPr>
          <a:xfrm>
            <a:off x="9339260" y="5774308"/>
            <a:ext cx="39528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>
            <a:off x="10252294" y="5945758"/>
            <a:ext cx="1367" cy="2095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9536254" y="6155307"/>
            <a:ext cx="14841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11020422" y="6155307"/>
            <a:ext cx="1367" cy="2000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8668062" y="4827886"/>
            <a:ext cx="0" cy="3277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8424153" y="4827886"/>
            <a:ext cx="0" cy="25968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95277" y="2191983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284341" y="2962216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QR</a:t>
            </a:r>
            <a:r>
              <a:rPr lang="ko-KR" altLang="en-US" sz="1100" dirty="0" smtClean="0"/>
              <a:t>코드 스캔</a:t>
            </a:r>
            <a:endParaRPr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511233" y="219373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지도</a:t>
            </a:r>
            <a:endParaRPr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511233" y="2969264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511233" y="374078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매장 정보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11233" y="4423666"/>
            <a:ext cx="1220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원격주문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err="1" smtClean="0"/>
              <a:t>오류신고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821632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이용내역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821632" y="297137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상세내역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132031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현금영수증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38673" y="2962215"/>
            <a:ext cx="1220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발급내역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smtClean="0"/>
              <a:t>발급신청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발급정보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442430" y="2177132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구매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752744" y="2164564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선물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5522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원격 결제</a:t>
            </a:r>
            <a:endParaRPr lang="ko-KR" alt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062403" y="296603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055220" y="3728978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매장정보</a:t>
            </a:r>
            <a:endParaRPr lang="ko-KR" alt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055220" y="450830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원격주문</a:t>
            </a:r>
            <a:endParaRPr lang="ko-KR" altLang="en-US" sz="1100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8005762" y="5221858"/>
            <a:ext cx="1333498" cy="1104900"/>
            <a:chOff x="8005762" y="4933950"/>
            <a:chExt cx="1333498" cy="1104900"/>
          </a:xfrm>
        </p:grpSpPr>
        <p:sp>
          <p:nvSpPr>
            <p:cNvPr id="30" name="다이아몬드 29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055220" y="5355595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주문확인</a:t>
              </a:r>
              <a:endParaRPr lang="ko-KR" altLang="en-US" sz="11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9670036" y="5643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8926146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홈</a:t>
            </a:r>
            <a:endParaRPr lang="ko-KR" alt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410314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전화걸기</a:t>
            </a:r>
            <a:endParaRPr lang="ko-KR" alt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37209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연결계좌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067874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프로필</a:t>
            </a:r>
            <a:endParaRPr lang="ko-KR" altLang="en-US" sz="1100" dirty="0"/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6702332" y="1678963"/>
            <a:ext cx="0" cy="2594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/>
          <p:cNvGrpSpPr/>
          <p:nvPr/>
        </p:nvGrpSpPr>
        <p:grpSpPr>
          <a:xfrm>
            <a:off x="5963004" y="1347643"/>
            <a:ext cx="1478656" cy="325712"/>
            <a:chOff x="5963004" y="1040860"/>
            <a:chExt cx="1478656" cy="325712"/>
          </a:xfrm>
        </p:grpSpPr>
        <p:sp>
          <p:nvSpPr>
            <p:cNvPr id="129" name="직사각형 128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dashboard</a:t>
              </a:r>
              <a:endParaRPr lang="ko-KR" altLang="en-US" sz="1100" dirty="0"/>
            </a:p>
          </p:txBody>
        </p:sp>
      </p:grpSp>
      <p:cxnSp>
        <p:nvCxnSpPr>
          <p:cNvPr id="136" name="직선 화살표 연결선 135"/>
          <p:cNvCxnSpPr>
            <a:endCxn id="129" idx="0"/>
          </p:cNvCxnSpPr>
          <p:nvPr/>
        </p:nvCxnSpPr>
        <p:spPr>
          <a:xfrm>
            <a:off x="6702332" y="1092970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5963004" y="753518"/>
            <a:ext cx="1478656" cy="325712"/>
            <a:chOff x="5963004" y="1040860"/>
            <a:chExt cx="1478656" cy="325712"/>
          </a:xfrm>
        </p:grpSpPr>
        <p:sp>
          <p:nvSpPr>
            <p:cNvPr id="133" name="직사각형 132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비밀번호 입력</a:t>
              </a:r>
              <a:endParaRPr lang="ko-KR" altLang="en-US" sz="1100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8005762" y="456978"/>
            <a:ext cx="1109055" cy="918933"/>
            <a:chOff x="8005762" y="4933950"/>
            <a:chExt cx="1333498" cy="1104900"/>
          </a:xfrm>
        </p:grpSpPr>
        <p:sp>
          <p:nvSpPr>
            <p:cNvPr id="145" name="다이아몬드 144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055220" y="5355595"/>
              <a:ext cx="1220216" cy="294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재등록</a:t>
              </a:r>
              <a:endParaRPr lang="ko-KR" altLang="en-US" sz="1100" dirty="0"/>
            </a:p>
          </p:txBody>
        </p:sp>
      </p:grpSp>
      <p:cxnSp>
        <p:nvCxnSpPr>
          <p:cNvPr id="147" name="직선 화살표 연결선 146"/>
          <p:cNvCxnSpPr>
            <a:endCxn id="145" idx="1"/>
          </p:cNvCxnSpPr>
          <p:nvPr/>
        </p:nvCxnSpPr>
        <p:spPr>
          <a:xfrm>
            <a:off x="7441660" y="909627"/>
            <a:ext cx="564102" cy="68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H="1">
            <a:off x="7441661" y="1052321"/>
            <a:ext cx="62074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141924" y="110005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아니요</a:t>
            </a:r>
            <a:endParaRPr lang="ko-KR" altLang="en-US" sz="1100" dirty="0"/>
          </a:p>
        </p:txBody>
      </p:sp>
      <p:cxnSp>
        <p:nvCxnSpPr>
          <p:cNvPr id="155" name="직선 화살표 연결선 154"/>
          <p:cNvCxnSpPr/>
          <p:nvPr/>
        </p:nvCxnSpPr>
        <p:spPr>
          <a:xfrm>
            <a:off x="9182513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774146" y="98392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예</a:t>
            </a:r>
            <a:endParaRPr lang="ko-KR" altLang="en-US" sz="1100" dirty="0"/>
          </a:p>
        </p:txBody>
      </p:sp>
      <p:grpSp>
        <p:nvGrpSpPr>
          <p:cNvPr id="160" name="그룹 159"/>
          <p:cNvGrpSpPr/>
          <p:nvPr/>
        </p:nvGrpSpPr>
        <p:grpSpPr>
          <a:xfrm>
            <a:off x="9678918" y="753518"/>
            <a:ext cx="1478656" cy="325712"/>
            <a:chOff x="5963004" y="1040860"/>
            <a:chExt cx="1478656" cy="325712"/>
          </a:xfrm>
        </p:grpSpPr>
        <p:sp>
          <p:nvSpPr>
            <p:cNvPr id="161" name="직사각형 160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본인 인증</a:t>
              </a:r>
              <a:endParaRPr lang="ko-KR" altLang="en-US" sz="1100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055369" y="753518"/>
            <a:ext cx="1478656" cy="325712"/>
            <a:chOff x="5963004" y="1040860"/>
            <a:chExt cx="1478656" cy="325712"/>
          </a:xfrm>
        </p:grpSpPr>
        <p:sp>
          <p:nvSpPr>
            <p:cNvPr id="166" name="직사각형 165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Onboarding</a:t>
              </a:r>
              <a:endParaRPr lang="ko-KR" altLang="en-US" sz="1100" dirty="0"/>
            </a:p>
          </p:txBody>
        </p:sp>
      </p:grpSp>
      <p:cxnSp>
        <p:nvCxnSpPr>
          <p:cNvPr id="168" name="직선 화살표 연결선 167"/>
          <p:cNvCxnSpPr/>
          <p:nvPr/>
        </p:nvCxnSpPr>
        <p:spPr>
          <a:xfrm>
            <a:off x="5559521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4035036" y="39051"/>
            <a:ext cx="1427490" cy="466927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4117515" y="14170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앱 시작하기</a:t>
            </a:r>
            <a:endParaRPr lang="ko-KR" altLang="en-US" sz="1100" dirty="0"/>
          </a:p>
        </p:txBody>
      </p:sp>
      <p:cxnSp>
        <p:nvCxnSpPr>
          <p:cNvPr id="172" name="직선 화살표 연결선 171"/>
          <p:cNvCxnSpPr/>
          <p:nvPr/>
        </p:nvCxnSpPr>
        <p:spPr>
          <a:xfrm>
            <a:off x="4748781" y="498845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3345" y="450377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비밀번호 확인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204281" y="3738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결제금액 입력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93345" y="528155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04280" y="272514"/>
            <a:ext cx="366495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100" dirty="0" smtClean="0"/>
              <a:t>앞선 페르소나 설정의 문제점 해결방안을 목표로 하여</a:t>
            </a:r>
            <a:endParaRPr lang="en-US" altLang="ko-KR" sz="1100" dirty="0" smtClean="0"/>
          </a:p>
          <a:p>
            <a:r>
              <a:rPr lang="ko-KR" altLang="en-US" sz="1100" dirty="0" smtClean="0"/>
              <a:t>기존 모바일 시루 사용 과정을 개선하여 </a:t>
            </a:r>
            <a:r>
              <a:rPr lang="ko-KR" altLang="en-US" sz="1100" dirty="0" err="1" smtClean="0"/>
              <a:t>플로우</a:t>
            </a:r>
            <a:r>
              <a:rPr lang="ko-KR" altLang="en-US" sz="1100" dirty="0" smtClean="0"/>
              <a:t> 차트를 제작하였습니다</a:t>
            </a:r>
            <a:endParaRPr lang="en-US" altLang="ko-KR" sz="11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277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857790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 폐기물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처리비용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7" name="꺾인 연결선 206"/>
          <p:cNvCxnSpPr>
            <a:stCxn id="65" idx="3"/>
            <a:endCxn id="146" idx="1"/>
          </p:cNvCxnSpPr>
          <p:nvPr/>
        </p:nvCxnSpPr>
        <p:spPr>
          <a:xfrm>
            <a:off x="5804037" y="874516"/>
            <a:ext cx="1785785" cy="202733"/>
          </a:xfrm>
          <a:prstGeom prst="bentConnector3">
            <a:avLst>
              <a:gd name="adj1" fmla="val 6729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550638" y="131968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돌연변이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9" idx="2"/>
            <a:endCxn id="42" idx="0"/>
          </p:cNvCxnSpPr>
          <p:nvPr/>
        </p:nvCxnSpPr>
        <p:spPr>
          <a:xfrm flipH="1">
            <a:off x="6968603" y="459059"/>
            <a:ext cx="223076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021" y="2969433"/>
            <a:ext cx="1113906" cy="496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원자력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0" idx="2"/>
          </p:cNvCxnSpPr>
          <p:nvPr/>
        </p:nvCxnSpPr>
        <p:spPr>
          <a:xfrm>
            <a:off x="5926974" y="3466406"/>
            <a:ext cx="0" cy="4804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926974" y="2472612"/>
            <a:ext cx="0" cy="49682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72572" y="2067145"/>
            <a:ext cx="908803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72572" y="3946849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이익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8097" y="1542091"/>
            <a:ext cx="5630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건강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50638" y="1282743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환경오염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7165" y="154673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0" idx="3"/>
            <a:endCxn id="37" idx="0"/>
          </p:cNvCxnSpPr>
          <p:nvPr/>
        </p:nvCxnSpPr>
        <p:spPr>
          <a:xfrm>
            <a:off x="5261161" y="1744824"/>
            <a:ext cx="665813" cy="3223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2" idx="1"/>
            <a:endCxn id="37" idx="0"/>
          </p:cNvCxnSpPr>
          <p:nvPr/>
        </p:nvCxnSpPr>
        <p:spPr>
          <a:xfrm flipH="1">
            <a:off x="5926974" y="1749466"/>
            <a:ext cx="770191" cy="3176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71558" y="675877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바다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61161" y="67178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stCxn id="65" idx="2"/>
            <a:endCxn id="41" idx="0"/>
          </p:cNvCxnSpPr>
          <p:nvPr/>
        </p:nvCxnSpPr>
        <p:spPr>
          <a:xfrm>
            <a:off x="5532599" y="1077249"/>
            <a:ext cx="467521" cy="2054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2"/>
            <a:endCxn id="41" idx="0"/>
          </p:cNvCxnSpPr>
          <p:nvPr/>
        </p:nvCxnSpPr>
        <p:spPr>
          <a:xfrm flipH="1">
            <a:off x="6000120" y="1081343"/>
            <a:ext cx="542876" cy="201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391456" y="1091808"/>
            <a:ext cx="898964" cy="57162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방사선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피폭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73" idx="3"/>
            <a:endCxn id="40" idx="1"/>
          </p:cNvCxnSpPr>
          <p:nvPr/>
        </p:nvCxnSpPr>
        <p:spPr>
          <a:xfrm>
            <a:off x="4290420" y="1377619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2983779" y="762621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440902" y="357155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피부괴사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595374" y="15252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암발현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81" idx="2"/>
            <a:endCxn id="73" idx="0"/>
          </p:cNvCxnSpPr>
          <p:nvPr/>
        </p:nvCxnSpPr>
        <p:spPr>
          <a:xfrm flipH="1">
            <a:off x="3840938" y="557994"/>
            <a:ext cx="101959" cy="5338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251546" y="133935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백혈병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8" idx="3"/>
            <a:endCxn id="73" idx="1"/>
          </p:cNvCxnSpPr>
          <p:nvPr/>
        </p:nvCxnSpPr>
        <p:spPr>
          <a:xfrm flipV="1">
            <a:off x="2946592" y="1377619"/>
            <a:ext cx="444864" cy="1644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84287" y="204370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피부출혈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7" idx="3"/>
            <a:endCxn id="80" idx="1"/>
          </p:cNvCxnSpPr>
          <p:nvPr/>
        </p:nvCxnSpPr>
        <p:spPr>
          <a:xfrm>
            <a:off x="2034841" y="407103"/>
            <a:ext cx="406061" cy="15278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9" idx="2"/>
            <a:endCxn id="64" idx="0"/>
          </p:cNvCxnSpPr>
          <p:nvPr/>
        </p:nvCxnSpPr>
        <p:spPr>
          <a:xfrm>
            <a:off x="6000120" y="537434"/>
            <a:ext cx="542876" cy="1384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19" idx="2"/>
            <a:endCxn id="65" idx="0"/>
          </p:cNvCxnSpPr>
          <p:nvPr/>
        </p:nvCxnSpPr>
        <p:spPr>
          <a:xfrm flipH="1">
            <a:off x="5532599" y="537434"/>
            <a:ext cx="467521" cy="1343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9467261" y="874516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삶의 터전 상실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46" idx="1"/>
            <a:endCxn id="42" idx="3"/>
          </p:cNvCxnSpPr>
          <p:nvPr/>
        </p:nvCxnSpPr>
        <p:spPr>
          <a:xfrm flipH="1">
            <a:off x="7240041" y="1077249"/>
            <a:ext cx="349781" cy="6722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35" idx="1"/>
            <a:endCxn id="146" idx="3"/>
          </p:cNvCxnSpPr>
          <p:nvPr/>
        </p:nvCxnSpPr>
        <p:spPr>
          <a:xfrm flipH="1">
            <a:off x="8889576" y="1077249"/>
            <a:ext cx="57768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058476" y="874516"/>
            <a:ext cx="707320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기형아 출산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>
            <a:stCxn id="158" idx="3"/>
            <a:endCxn id="73" idx="1"/>
          </p:cNvCxnSpPr>
          <p:nvPr/>
        </p:nvCxnSpPr>
        <p:spPr>
          <a:xfrm>
            <a:off x="1765796" y="1077249"/>
            <a:ext cx="1625660" cy="3003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69" idx="1"/>
            <a:endCxn id="42" idx="3"/>
          </p:cNvCxnSpPr>
          <p:nvPr/>
        </p:nvCxnSpPr>
        <p:spPr>
          <a:xfrm flipH="1" flipV="1">
            <a:off x="7240041" y="1749466"/>
            <a:ext cx="391686" cy="2974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7631727" y="1663430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수산물에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위험의식</a:t>
            </a:r>
            <a:r>
              <a:rPr lang="ko-KR" altLang="en-US" sz="1200" dirty="0" smtClean="0">
                <a:solidFill>
                  <a:schemeClr val="tx1"/>
                </a:solidFill>
              </a:rPr>
              <a:t> 증가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9467261" y="1829486"/>
            <a:ext cx="1242926" cy="55846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어업인들의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&amp;</a:t>
            </a:r>
            <a:r>
              <a:rPr lang="ko-KR" altLang="en-US" sz="1200" dirty="0" smtClean="0">
                <a:solidFill>
                  <a:schemeClr val="tx1"/>
                </a:solidFill>
              </a:rPr>
              <a:t>생산량 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5" name="직선 화살표 연결선 174"/>
          <p:cNvCxnSpPr>
            <a:stCxn id="172" idx="1"/>
            <a:endCxn id="169" idx="3"/>
          </p:cNvCxnSpPr>
          <p:nvPr/>
        </p:nvCxnSpPr>
        <p:spPr>
          <a:xfrm flipH="1" flipV="1">
            <a:off x="8931481" y="2046878"/>
            <a:ext cx="535780" cy="618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91" idx="3"/>
            <a:endCxn id="37" idx="1"/>
          </p:cNvCxnSpPr>
          <p:nvPr/>
        </p:nvCxnSpPr>
        <p:spPr>
          <a:xfrm>
            <a:off x="4209843" y="2195350"/>
            <a:ext cx="1262729" cy="745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3503655" y="1992617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군사적 목적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/>
          <p:cNvCxnSpPr>
            <a:stCxn id="200" idx="3"/>
            <a:endCxn id="191" idx="1"/>
          </p:cNvCxnSpPr>
          <p:nvPr/>
        </p:nvCxnSpPr>
        <p:spPr>
          <a:xfrm>
            <a:off x="2901145" y="2162238"/>
            <a:ext cx="602510" cy="331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2206099" y="1959505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 개발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3" name="꺾인 연결선 202"/>
          <p:cNvCxnSpPr>
            <a:stCxn id="64" idx="3"/>
            <a:endCxn id="169" idx="1"/>
          </p:cNvCxnSpPr>
          <p:nvPr/>
        </p:nvCxnSpPr>
        <p:spPr>
          <a:xfrm>
            <a:off x="6814434" y="878610"/>
            <a:ext cx="817293" cy="1168268"/>
          </a:xfrm>
          <a:prstGeom prst="bentConnector3">
            <a:avLst>
              <a:gd name="adj1" fmla="val 6428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742555" y="1744824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군사적 위협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/>
          <p:cNvCxnSpPr>
            <a:stCxn id="212" idx="3"/>
            <a:endCxn id="200" idx="1"/>
          </p:cNvCxnSpPr>
          <p:nvPr/>
        </p:nvCxnSpPr>
        <p:spPr>
          <a:xfrm>
            <a:off x="1448743" y="1947557"/>
            <a:ext cx="757356" cy="2146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>
            <a:off x="5472572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953963" y="4743620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/>
          <p:cNvCxnSpPr>
            <a:stCxn id="217" idx="0"/>
            <a:endCxn id="38" idx="2"/>
          </p:cNvCxnSpPr>
          <p:nvPr/>
        </p:nvCxnSpPr>
        <p:spPr>
          <a:xfrm flipV="1">
            <a:off x="5926974" y="4352315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>
            <a:off x="5472571" y="554218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전력생산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8" name="직선 화살표 연결선 227"/>
          <p:cNvCxnSpPr/>
          <p:nvPr/>
        </p:nvCxnSpPr>
        <p:spPr>
          <a:xfrm flipV="1">
            <a:off x="5926974" y="5149983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>
            <a:stCxn id="231" idx="0"/>
            <a:endCxn id="227" idx="3"/>
          </p:cNvCxnSpPr>
          <p:nvPr/>
        </p:nvCxnSpPr>
        <p:spPr>
          <a:xfrm flipH="1" flipV="1">
            <a:off x="6381374" y="5744918"/>
            <a:ext cx="860925" cy="3988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/>
          <p:cNvSpPr/>
          <p:nvPr/>
        </p:nvSpPr>
        <p:spPr>
          <a:xfrm>
            <a:off x="6894776" y="6143752"/>
            <a:ext cx="695046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일정함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/>
          <p:cNvCxnSpPr/>
          <p:nvPr/>
        </p:nvCxnSpPr>
        <p:spPr>
          <a:xfrm flipV="1">
            <a:off x="11243427" y="10745413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4573607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생산단가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2" name="직선 화살표 연결선 261"/>
          <p:cNvCxnSpPr/>
          <p:nvPr/>
        </p:nvCxnSpPr>
        <p:spPr>
          <a:xfrm flipV="1">
            <a:off x="6418707" y="10282031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/>
          <p:cNvCxnSpPr>
            <a:stCxn id="261" idx="0"/>
            <a:endCxn id="227" idx="2"/>
          </p:cNvCxnSpPr>
          <p:nvPr/>
        </p:nvCxnSpPr>
        <p:spPr>
          <a:xfrm flipV="1">
            <a:off x="5023089" y="5947651"/>
            <a:ext cx="90388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5705045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0" name="직선 화살표 연결선 269"/>
          <p:cNvCxnSpPr>
            <a:stCxn id="268" idx="0"/>
            <a:endCxn id="227" idx="2"/>
          </p:cNvCxnSpPr>
          <p:nvPr/>
        </p:nvCxnSpPr>
        <p:spPr>
          <a:xfrm flipH="1" flipV="1">
            <a:off x="5926973" y="5947651"/>
            <a:ext cx="22755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>
            <a:stCxn id="218" idx="0"/>
            <a:endCxn id="38" idx="3"/>
          </p:cNvCxnSpPr>
          <p:nvPr/>
        </p:nvCxnSpPr>
        <p:spPr>
          <a:xfrm flipH="1" flipV="1">
            <a:off x="6381375" y="4149582"/>
            <a:ext cx="1026990" cy="5940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/>
          <p:cNvSpPr/>
          <p:nvPr/>
        </p:nvSpPr>
        <p:spPr>
          <a:xfrm>
            <a:off x="8558458" y="419164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학문적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1" name="직선 화살표 연결선 280"/>
          <p:cNvCxnSpPr>
            <a:stCxn id="279" idx="1"/>
            <a:endCxn id="218" idx="3"/>
          </p:cNvCxnSpPr>
          <p:nvPr/>
        </p:nvCxnSpPr>
        <p:spPr>
          <a:xfrm flipH="1">
            <a:off x="7862766" y="4394380"/>
            <a:ext cx="695692" cy="5519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/>
          <p:cNvSpPr/>
          <p:nvPr/>
        </p:nvSpPr>
        <p:spPr>
          <a:xfrm>
            <a:off x="8558458" y="522345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6" name="직선 화살표 연결선 285"/>
          <p:cNvCxnSpPr>
            <a:stCxn id="285" idx="1"/>
            <a:endCxn id="218" idx="3"/>
          </p:cNvCxnSpPr>
          <p:nvPr/>
        </p:nvCxnSpPr>
        <p:spPr>
          <a:xfrm flipH="1" flipV="1">
            <a:off x="7862766" y="4946353"/>
            <a:ext cx="695692" cy="4798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직사각형 290"/>
          <p:cNvSpPr/>
          <p:nvPr/>
        </p:nvSpPr>
        <p:spPr>
          <a:xfrm>
            <a:off x="10162953" y="4134392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핵물리학의 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2" name="직선 화살표 연결선 291"/>
          <p:cNvCxnSpPr>
            <a:stCxn id="291" idx="1"/>
            <a:endCxn id="279" idx="3"/>
          </p:cNvCxnSpPr>
          <p:nvPr/>
        </p:nvCxnSpPr>
        <p:spPr>
          <a:xfrm flipH="1" flipV="1">
            <a:off x="9467261" y="4394380"/>
            <a:ext cx="695692" cy="17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/>
          <p:cNvSpPr/>
          <p:nvPr/>
        </p:nvSpPr>
        <p:spPr>
          <a:xfrm>
            <a:off x="10255785" y="5080183"/>
            <a:ext cx="1096394" cy="7661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 및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경제발전을 추구할 수 있음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1" name="직선 화살표 연결선 300"/>
          <p:cNvCxnSpPr>
            <a:stCxn id="298" idx="1"/>
          </p:cNvCxnSpPr>
          <p:nvPr/>
        </p:nvCxnSpPr>
        <p:spPr>
          <a:xfrm flipH="1" flipV="1">
            <a:off x="9453541" y="5404211"/>
            <a:ext cx="802244" cy="590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91" idx="2"/>
            <a:endCxn id="42" idx="0"/>
          </p:cNvCxnSpPr>
          <p:nvPr/>
        </p:nvCxnSpPr>
        <p:spPr>
          <a:xfrm flipH="1">
            <a:off x="6968603" y="459059"/>
            <a:ext cx="53532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88246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설비비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589822" y="693801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긴 반감기로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인한 토지면적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1608565" y="5426188"/>
            <a:ext cx="908803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저탄소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3983441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9" name="직선 화살표 연결선 238"/>
          <p:cNvCxnSpPr>
            <a:stCxn id="219" idx="0"/>
            <a:endCxn id="238" idx="1"/>
          </p:cNvCxnSpPr>
          <p:nvPr/>
        </p:nvCxnSpPr>
        <p:spPr>
          <a:xfrm flipV="1">
            <a:off x="2062967" y="4947250"/>
            <a:ext cx="1920474" cy="4789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38" idx="0"/>
            <a:endCxn id="38" idx="1"/>
          </p:cNvCxnSpPr>
          <p:nvPr/>
        </p:nvCxnSpPr>
        <p:spPr>
          <a:xfrm flipV="1">
            <a:off x="4437843" y="4149582"/>
            <a:ext cx="1034729" cy="5949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>
            <a:stCxn id="249" idx="0"/>
            <a:endCxn id="238" idx="2"/>
          </p:cNvCxnSpPr>
          <p:nvPr/>
        </p:nvCxnSpPr>
        <p:spPr>
          <a:xfrm flipV="1">
            <a:off x="3574114" y="5149983"/>
            <a:ext cx="863729" cy="2728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/>
          <p:cNvSpPr/>
          <p:nvPr/>
        </p:nvSpPr>
        <p:spPr>
          <a:xfrm>
            <a:off x="3119712" y="5422834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탄소중립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/>
          <p:cNvCxnSpPr>
            <a:stCxn id="112" idx="1"/>
            <a:endCxn id="217" idx="2"/>
          </p:cNvCxnSpPr>
          <p:nvPr/>
        </p:nvCxnSpPr>
        <p:spPr>
          <a:xfrm flipH="1" flipV="1">
            <a:off x="5926974" y="5149983"/>
            <a:ext cx="2120395" cy="1196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8047369" y="6069315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유지관리비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10" idx="1"/>
            <a:endCxn id="92" idx="3"/>
          </p:cNvCxnSpPr>
          <p:nvPr/>
        </p:nvCxnSpPr>
        <p:spPr>
          <a:xfrm flipH="1" flipV="1">
            <a:off x="4897762" y="3217919"/>
            <a:ext cx="47225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0" idx="3"/>
            <a:endCxn id="142" idx="1"/>
          </p:cNvCxnSpPr>
          <p:nvPr/>
        </p:nvCxnSpPr>
        <p:spPr>
          <a:xfrm flipV="1">
            <a:off x="6483927" y="3217919"/>
            <a:ext cx="398541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0088724" y="16609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2023 1006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8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직선 화살표 연결선 125"/>
          <p:cNvCxnSpPr>
            <a:stCxn id="123" idx="3"/>
            <a:endCxn id="92" idx="1"/>
          </p:cNvCxnSpPr>
          <p:nvPr/>
        </p:nvCxnSpPr>
        <p:spPr>
          <a:xfrm>
            <a:off x="1807763" y="2811556"/>
            <a:ext cx="2181196" cy="4063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857790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 폐기물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처리비용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7" name="꺾인 연결선 206"/>
          <p:cNvCxnSpPr>
            <a:stCxn id="65" idx="3"/>
            <a:endCxn id="146" idx="1"/>
          </p:cNvCxnSpPr>
          <p:nvPr/>
        </p:nvCxnSpPr>
        <p:spPr>
          <a:xfrm>
            <a:off x="5804037" y="874516"/>
            <a:ext cx="1785785" cy="202733"/>
          </a:xfrm>
          <a:prstGeom prst="bentConnector3">
            <a:avLst>
              <a:gd name="adj1" fmla="val 6729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550638" y="131968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돌연변이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9" idx="2"/>
            <a:endCxn id="42" idx="0"/>
          </p:cNvCxnSpPr>
          <p:nvPr/>
        </p:nvCxnSpPr>
        <p:spPr>
          <a:xfrm flipH="1">
            <a:off x="6968603" y="459059"/>
            <a:ext cx="223076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021" y="2969433"/>
            <a:ext cx="1113906" cy="496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원자력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0" idx="2"/>
          </p:cNvCxnSpPr>
          <p:nvPr/>
        </p:nvCxnSpPr>
        <p:spPr>
          <a:xfrm>
            <a:off x="5926974" y="3466406"/>
            <a:ext cx="0" cy="4804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926974" y="2472612"/>
            <a:ext cx="0" cy="49682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72572" y="2067145"/>
            <a:ext cx="908803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72572" y="3946849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이익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8097" y="1542091"/>
            <a:ext cx="5630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건강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50638" y="1282743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환경오염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7165" y="154673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0" idx="3"/>
            <a:endCxn id="37" idx="0"/>
          </p:cNvCxnSpPr>
          <p:nvPr/>
        </p:nvCxnSpPr>
        <p:spPr>
          <a:xfrm>
            <a:off x="5261161" y="1744824"/>
            <a:ext cx="665813" cy="3223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47" idx="1"/>
            <a:endCxn id="142" idx="3"/>
          </p:cNvCxnSpPr>
          <p:nvPr/>
        </p:nvCxnSpPr>
        <p:spPr>
          <a:xfrm flipH="1">
            <a:off x="7791271" y="3216521"/>
            <a:ext cx="316899" cy="13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2" idx="1"/>
            <a:endCxn id="37" idx="0"/>
          </p:cNvCxnSpPr>
          <p:nvPr/>
        </p:nvCxnSpPr>
        <p:spPr>
          <a:xfrm flipH="1">
            <a:off x="5926974" y="1749466"/>
            <a:ext cx="770191" cy="3176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71558" y="675877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바다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61161" y="67178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stCxn id="65" idx="2"/>
            <a:endCxn id="41" idx="0"/>
          </p:cNvCxnSpPr>
          <p:nvPr/>
        </p:nvCxnSpPr>
        <p:spPr>
          <a:xfrm>
            <a:off x="5532599" y="1077249"/>
            <a:ext cx="467521" cy="2054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2"/>
            <a:endCxn id="41" idx="0"/>
          </p:cNvCxnSpPr>
          <p:nvPr/>
        </p:nvCxnSpPr>
        <p:spPr>
          <a:xfrm flipH="1">
            <a:off x="6000120" y="1081343"/>
            <a:ext cx="542876" cy="201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391456" y="1091808"/>
            <a:ext cx="898964" cy="57162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방사선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피폭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73" idx="3"/>
            <a:endCxn id="40" idx="1"/>
          </p:cNvCxnSpPr>
          <p:nvPr/>
        </p:nvCxnSpPr>
        <p:spPr>
          <a:xfrm>
            <a:off x="4290420" y="1377619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2983779" y="762621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440902" y="357155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피부괴사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595374" y="15252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암발현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81" idx="2"/>
            <a:endCxn id="73" idx="0"/>
          </p:cNvCxnSpPr>
          <p:nvPr/>
        </p:nvCxnSpPr>
        <p:spPr>
          <a:xfrm flipH="1">
            <a:off x="3840938" y="557994"/>
            <a:ext cx="101959" cy="5338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251546" y="133935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백혈병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8" idx="3"/>
            <a:endCxn id="73" idx="1"/>
          </p:cNvCxnSpPr>
          <p:nvPr/>
        </p:nvCxnSpPr>
        <p:spPr>
          <a:xfrm flipV="1">
            <a:off x="2946592" y="1377619"/>
            <a:ext cx="444864" cy="1644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84287" y="204370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피부출혈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7" idx="3"/>
            <a:endCxn id="80" idx="1"/>
          </p:cNvCxnSpPr>
          <p:nvPr/>
        </p:nvCxnSpPr>
        <p:spPr>
          <a:xfrm>
            <a:off x="2034841" y="407103"/>
            <a:ext cx="406061" cy="15278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9" idx="2"/>
            <a:endCxn id="64" idx="0"/>
          </p:cNvCxnSpPr>
          <p:nvPr/>
        </p:nvCxnSpPr>
        <p:spPr>
          <a:xfrm>
            <a:off x="6000120" y="537434"/>
            <a:ext cx="542876" cy="1384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19" idx="2"/>
            <a:endCxn id="65" idx="0"/>
          </p:cNvCxnSpPr>
          <p:nvPr/>
        </p:nvCxnSpPr>
        <p:spPr>
          <a:xfrm flipH="1">
            <a:off x="5532599" y="537434"/>
            <a:ext cx="467521" cy="1343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9467261" y="874516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삶의 터전 상실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46" idx="1"/>
            <a:endCxn id="42" idx="3"/>
          </p:cNvCxnSpPr>
          <p:nvPr/>
        </p:nvCxnSpPr>
        <p:spPr>
          <a:xfrm flipH="1">
            <a:off x="7240041" y="1077249"/>
            <a:ext cx="349781" cy="6722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35" idx="1"/>
            <a:endCxn id="146" idx="3"/>
          </p:cNvCxnSpPr>
          <p:nvPr/>
        </p:nvCxnSpPr>
        <p:spPr>
          <a:xfrm flipH="1">
            <a:off x="8889576" y="1077249"/>
            <a:ext cx="57768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058476" y="874516"/>
            <a:ext cx="707320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기형아 출산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>
            <a:stCxn id="158" idx="3"/>
            <a:endCxn id="73" idx="1"/>
          </p:cNvCxnSpPr>
          <p:nvPr/>
        </p:nvCxnSpPr>
        <p:spPr>
          <a:xfrm>
            <a:off x="1765796" y="1077249"/>
            <a:ext cx="1625660" cy="3003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69" idx="1"/>
            <a:endCxn id="42" idx="3"/>
          </p:cNvCxnSpPr>
          <p:nvPr/>
        </p:nvCxnSpPr>
        <p:spPr>
          <a:xfrm flipH="1" flipV="1">
            <a:off x="7240041" y="1749466"/>
            <a:ext cx="391686" cy="2974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7631727" y="1663430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수산물에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위험의식</a:t>
            </a:r>
            <a:r>
              <a:rPr lang="ko-KR" altLang="en-US" sz="1200" dirty="0" smtClean="0">
                <a:solidFill>
                  <a:schemeClr val="tx1"/>
                </a:solidFill>
              </a:rPr>
              <a:t> 증가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9467261" y="1829486"/>
            <a:ext cx="1242926" cy="55846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어업인들의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&amp;</a:t>
            </a:r>
            <a:r>
              <a:rPr lang="ko-KR" altLang="en-US" sz="1200" dirty="0" smtClean="0">
                <a:solidFill>
                  <a:schemeClr val="tx1"/>
                </a:solidFill>
              </a:rPr>
              <a:t>생산량 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5" name="직선 화살표 연결선 174"/>
          <p:cNvCxnSpPr>
            <a:stCxn id="172" idx="1"/>
            <a:endCxn id="169" idx="3"/>
          </p:cNvCxnSpPr>
          <p:nvPr/>
        </p:nvCxnSpPr>
        <p:spPr>
          <a:xfrm flipH="1" flipV="1">
            <a:off x="8931481" y="2046878"/>
            <a:ext cx="535780" cy="618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91" idx="3"/>
            <a:endCxn id="37" idx="1"/>
          </p:cNvCxnSpPr>
          <p:nvPr/>
        </p:nvCxnSpPr>
        <p:spPr>
          <a:xfrm>
            <a:off x="4209843" y="2195350"/>
            <a:ext cx="1262729" cy="745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3503655" y="1992617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군사적 목적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/>
          <p:cNvCxnSpPr>
            <a:stCxn id="200" idx="3"/>
            <a:endCxn id="191" idx="1"/>
          </p:cNvCxnSpPr>
          <p:nvPr/>
        </p:nvCxnSpPr>
        <p:spPr>
          <a:xfrm>
            <a:off x="2901145" y="2162238"/>
            <a:ext cx="602510" cy="331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2206099" y="1959505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 개발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3" name="꺾인 연결선 202"/>
          <p:cNvCxnSpPr>
            <a:stCxn id="64" idx="3"/>
            <a:endCxn id="169" idx="1"/>
          </p:cNvCxnSpPr>
          <p:nvPr/>
        </p:nvCxnSpPr>
        <p:spPr>
          <a:xfrm>
            <a:off x="6814434" y="878610"/>
            <a:ext cx="817293" cy="1168268"/>
          </a:xfrm>
          <a:prstGeom prst="bentConnector3">
            <a:avLst>
              <a:gd name="adj1" fmla="val 6428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742555" y="1744824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군사적 위협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/>
          <p:cNvCxnSpPr>
            <a:stCxn id="212" idx="3"/>
            <a:endCxn id="200" idx="1"/>
          </p:cNvCxnSpPr>
          <p:nvPr/>
        </p:nvCxnSpPr>
        <p:spPr>
          <a:xfrm>
            <a:off x="1448743" y="1947557"/>
            <a:ext cx="757356" cy="2146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>
            <a:off x="5472572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953963" y="4743620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/>
          <p:cNvCxnSpPr>
            <a:stCxn id="217" idx="0"/>
            <a:endCxn id="38" idx="2"/>
          </p:cNvCxnSpPr>
          <p:nvPr/>
        </p:nvCxnSpPr>
        <p:spPr>
          <a:xfrm flipV="1">
            <a:off x="5926974" y="4352315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>
            <a:off x="5472571" y="554218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전력생산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8" name="직선 화살표 연결선 227"/>
          <p:cNvCxnSpPr/>
          <p:nvPr/>
        </p:nvCxnSpPr>
        <p:spPr>
          <a:xfrm flipV="1">
            <a:off x="5926974" y="5149983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>
            <a:stCxn id="231" idx="0"/>
            <a:endCxn id="227" idx="3"/>
          </p:cNvCxnSpPr>
          <p:nvPr/>
        </p:nvCxnSpPr>
        <p:spPr>
          <a:xfrm flipH="1" flipV="1">
            <a:off x="6381374" y="5744918"/>
            <a:ext cx="860925" cy="3988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/>
          <p:cNvSpPr/>
          <p:nvPr/>
        </p:nvSpPr>
        <p:spPr>
          <a:xfrm>
            <a:off x="6894776" y="6143752"/>
            <a:ext cx="695046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일정함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/>
          <p:cNvCxnSpPr/>
          <p:nvPr/>
        </p:nvCxnSpPr>
        <p:spPr>
          <a:xfrm flipV="1">
            <a:off x="11243427" y="10745413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4573607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생산단가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2" name="직선 화살표 연결선 261"/>
          <p:cNvCxnSpPr/>
          <p:nvPr/>
        </p:nvCxnSpPr>
        <p:spPr>
          <a:xfrm flipV="1">
            <a:off x="6418707" y="10282031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/>
          <p:cNvCxnSpPr>
            <a:stCxn id="261" idx="0"/>
            <a:endCxn id="227" idx="2"/>
          </p:cNvCxnSpPr>
          <p:nvPr/>
        </p:nvCxnSpPr>
        <p:spPr>
          <a:xfrm flipV="1">
            <a:off x="5023089" y="5947651"/>
            <a:ext cx="90388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5705045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0" name="직선 화살표 연결선 269"/>
          <p:cNvCxnSpPr>
            <a:stCxn id="268" idx="0"/>
            <a:endCxn id="227" idx="2"/>
          </p:cNvCxnSpPr>
          <p:nvPr/>
        </p:nvCxnSpPr>
        <p:spPr>
          <a:xfrm flipH="1" flipV="1">
            <a:off x="5926973" y="5947651"/>
            <a:ext cx="22755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>
            <a:stCxn id="218" idx="0"/>
            <a:endCxn id="38" idx="3"/>
          </p:cNvCxnSpPr>
          <p:nvPr/>
        </p:nvCxnSpPr>
        <p:spPr>
          <a:xfrm flipH="1" flipV="1">
            <a:off x="6381375" y="4149582"/>
            <a:ext cx="1026990" cy="5940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/>
          <p:cNvSpPr/>
          <p:nvPr/>
        </p:nvSpPr>
        <p:spPr>
          <a:xfrm>
            <a:off x="8558458" y="419164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학문적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1" name="직선 화살표 연결선 280"/>
          <p:cNvCxnSpPr>
            <a:stCxn id="279" idx="1"/>
            <a:endCxn id="218" idx="3"/>
          </p:cNvCxnSpPr>
          <p:nvPr/>
        </p:nvCxnSpPr>
        <p:spPr>
          <a:xfrm flipH="1">
            <a:off x="7862766" y="4394380"/>
            <a:ext cx="695692" cy="5519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/>
          <p:cNvSpPr/>
          <p:nvPr/>
        </p:nvSpPr>
        <p:spPr>
          <a:xfrm>
            <a:off x="8558458" y="522345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6" name="직선 화살표 연결선 285"/>
          <p:cNvCxnSpPr>
            <a:stCxn id="285" idx="1"/>
            <a:endCxn id="218" idx="3"/>
          </p:cNvCxnSpPr>
          <p:nvPr/>
        </p:nvCxnSpPr>
        <p:spPr>
          <a:xfrm flipH="1" flipV="1">
            <a:off x="7862766" y="4946353"/>
            <a:ext cx="695692" cy="4798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직사각형 290"/>
          <p:cNvSpPr/>
          <p:nvPr/>
        </p:nvSpPr>
        <p:spPr>
          <a:xfrm>
            <a:off x="10162953" y="4134392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핵물리학의 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2" name="직선 화살표 연결선 291"/>
          <p:cNvCxnSpPr>
            <a:stCxn id="291" idx="1"/>
            <a:endCxn id="279" idx="3"/>
          </p:cNvCxnSpPr>
          <p:nvPr/>
        </p:nvCxnSpPr>
        <p:spPr>
          <a:xfrm flipH="1" flipV="1">
            <a:off x="9467261" y="4394380"/>
            <a:ext cx="695692" cy="17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/>
          <p:cNvSpPr/>
          <p:nvPr/>
        </p:nvSpPr>
        <p:spPr>
          <a:xfrm>
            <a:off x="10255785" y="5080183"/>
            <a:ext cx="1096394" cy="7661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 및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경제발전을 추구할 수 있음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1" name="직선 화살표 연결선 300"/>
          <p:cNvCxnSpPr>
            <a:stCxn id="298" idx="1"/>
          </p:cNvCxnSpPr>
          <p:nvPr/>
        </p:nvCxnSpPr>
        <p:spPr>
          <a:xfrm flipH="1" flipV="1">
            <a:off x="9453541" y="5404211"/>
            <a:ext cx="802244" cy="590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91" idx="2"/>
            <a:endCxn id="42" idx="0"/>
          </p:cNvCxnSpPr>
          <p:nvPr/>
        </p:nvCxnSpPr>
        <p:spPr>
          <a:xfrm flipH="1">
            <a:off x="6968603" y="459059"/>
            <a:ext cx="53532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88246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설비비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589822" y="693801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긴 반감기로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인한 토지면적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1608565" y="5426188"/>
            <a:ext cx="908803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저탄소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3983441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9" name="직선 화살표 연결선 238"/>
          <p:cNvCxnSpPr>
            <a:stCxn id="219" idx="0"/>
            <a:endCxn id="238" idx="1"/>
          </p:cNvCxnSpPr>
          <p:nvPr/>
        </p:nvCxnSpPr>
        <p:spPr>
          <a:xfrm flipV="1">
            <a:off x="2062967" y="4947250"/>
            <a:ext cx="1920474" cy="4789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38" idx="0"/>
            <a:endCxn id="38" idx="1"/>
          </p:cNvCxnSpPr>
          <p:nvPr/>
        </p:nvCxnSpPr>
        <p:spPr>
          <a:xfrm flipV="1">
            <a:off x="4437843" y="4149582"/>
            <a:ext cx="1034729" cy="5949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>
            <a:stCxn id="249" idx="0"/>
            <a:endCxn id="238" idx="2"/>
          </p:cNvCxnSpPr>
          <p:nvPr/>
        </p:nvCxnSpPr>
        <p:spPr>
          <a:xfrm flipV="1">
            <a:off x="3574114" y="5149983"/>
            <a:ext cx="863729" cy="2728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/>
          <p:cNvSpPr/>
          <p:nvPr/>
        </p:nvSpPr>
        <p:spPr>
          <a:xfrm>
            <a:off x="3119712" y="5422834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탄소중립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92246" y="6139291"/>
            <a:ext cx="1006806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지구온난화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>
            <a:stCxn id="103" idx="0"/>
            <a:endCxn id="219" idx="2"/>
          </p:cNvCxnSpPr>
          <p:nvPr/>
        </p:nvCxnSpPr>
        <p:spPr>
          <a:xfrm flipV="1">
            <a:off x="1095649" y="5944335"/>
            <a:ext cx="967318" cy="1949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12" idx="1"/>
            <a:endCxn id="217" idx="2"/>
          </p:cNvCxnSpPr>
          <p:nvPr/>
        </p:nvCxnSpPr>
        <p:spPr>
          <a:xfrm flipH="1" flipV="1">
            <a:off x="5926974" y="5149983"/>
            <a:ext cx="2120395" cy="1196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8047369" y="6069315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유지관리비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297494" y="6164199"/>
            <a:ext cx="1006806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일자리 창출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1" name="직선 화살표 연결선 120"/>
          <p:cNvCxnSpPr>
            <a:stCxn id="120" idx="0"/>
            <a:endCxn id="217" idx="2"/>
          </p:cNvCxnSpPr>
          <p:nvPr/>
        </p:nvCxnSpPr>
        <p:spPr>
          <a:xfrm flipV="1">
            <a:off x="3800897" y="5149983"/>
            <a:ext cx="2126077" cy="101421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988959" y="3015186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대체재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10" idx="1"/>
            <a:endCxn id="92" idx="3"/>
          </p:cNvCxnSpPr>
          <p:nvPr/>
        </p:nvCxnSpPr>
        <p:spPr>
          <a:xfrm flipH="1" flipV="1">
            <a:off x="4897762" y="3217919"/>
            <a:ext cx="47225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742555" y="4338154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화력발전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105" idx="0"/>
            <a:endCxn id="92" idx="2"/>
          </p:cNvCxnSpPr>
          <p:nvPr/>
        </p:nvCxnSpPr>
        <p:spPr>
          <a:xfrm flipV="1">
            <a:off x="1196957" y="3420652"/>
            <a:ext cx="3246404" cy="917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2843092" y="4081609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</a:t>
            </a:r>
            <a:r>
              <a:rPr lang="ko-KR" altLang="en-US" sz="1200" dirty="0" smtClean="0">
                <a:solidFill>
                  <a:schemeClr val="tx1"/>
                </a:solidFill>
              </a:rPr>
              <a:t>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>
            <a:stCxn id="109" idx="0"/>
            <a:endCxn id="92" idx="2"/>
          </p:cNvCxnSpPr>
          <p:nvPr/>
        </p:nvCxnSpPr>
        <p:spPr>
          <a:xfrm flipV="1">
            <a:off x="3297494" y="3420652"/>
            <a:ext cx="1145867" cy="6609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1721293" y="3176469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풍력발전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/>
          <p:cNvCxnSpPr>
            <a:stCxn id="113" idx="3"/>
            <a:endCxn id="92" idx="1"/>
          </p:cNvCxnSpPr>
          <p:nvPr/>
        </p:nvCxnSpPr>
        <p:spPr>
          <a:xfrm flipV="1">
            <a:off x="2630096" y="3217919"/>
            <a:ext cx="1358863" cy="16128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2607897" y="2639710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지열발전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2" name="직선 화살표 연결선 121"/>
          <p:cNvCxnSpPr>
            <a:stCxn id="118" idx="3"/>
            <a:endCxn id="92" idx="1"/>
          </p:cNvCxnSpPr>
          <p:nvPr/>
        </p:nvCxnSpPr>
        <p:spPr>
          <a:xfrm>
            <a:off x="3516700" y="2842443"/>
            <a:ext cx="472259" cy="3754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898960" y="2608823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지열발전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88218" y="3676143"/>
            <a:ext cx="1060526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태양광발전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125" idx="3"/>
            <a:endCxn id="92" idx="1"/>
          </p:cNvCxnSpPr>
          <p:nvPr/>
        </p:nvCxnSpPr>
        <p:spPr>
          <a:xfrm flipV="1">
            <a:off x="1448744" y="3217919"/>
            <a:ext cx="2540215" cy="6609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4081970" y="3743219"/>
            <a:ext cx="1060526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해양에너지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2" name="직선 화살표 연결선 131"/>
          <p:cNvCxnSpPr>
            <a:stCxn id="131" idx="0"/>
            <a:endCxn id="92" idx="2"/>
          </p:cNvCxnSpPr>
          <p:nvPr/>
        </p:nvCxnSpPr>
        <p:spPr>
          <a:xfrm flipH="1" flipV="1">
            <a:off x="4443361" y="3420652"/>
            <a:ext cx="168872" cy="32256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6882468" y="3015186"/>
            <a:ext cx="908803" cy="4054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역사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/>
          <p:cNvCxnSpPr>
            <a:stCxn id="10" idx="3"/>
            <a:endCxn id="142" idx="1"/>
          </p:cNvCxnSpPr>
          <p:nvPr/>
        </p:nvCxnSpPr>
        <p:spPr>
          <a:xfrm flipV="1">
            <a:off x="6483927" y="3217919"/>
            <a:ext cx="398541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8108170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</a:t>
            </a:r>
            <a:r>
              <a:rPr lang="ko-KR" altLang="en-US" sz="1200" dirty="0" smtClean="0">
                <a:solidFill>
                  <a:schemeClr val="tx1"/>
                </a:solidFill>
              </a:rPr>
              <a:t>선의 발견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400487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핵분열실험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0691441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핵무기개발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8725174" y="3542787"/>
            <a:ext cx="1006806" cy="4866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 원자력의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평화적사용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/>
          <p:cNvCxnSpPr>
            <a:stCxn id="148" idx="1"/>
            <a:endCxn id="147" idx="3"/>
          </p:cNvCxnSpPr>
          <p:nvPr/>
        </p:nvCxnSpPr>
        <p:spPr>
          <a:xfrm flipH="1">
            <a:off x="9114976" y="3216521"/>
            <a:ext cx="2855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50" idx="1"/>
            <a:endCxn id="148" idx="3"/>
          </p:cNvCxnSpPr>
          <p:nvPr/>
        </p:nvCxnSpPr>
        <p:spPr>
          <a:xfrm flipH="1">
            <a:off x="10407293" y="3216521"/>
            <a:ext cx="2841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1" idx="3"/>
            <a:endCxn id="150" idx="2"/>
          </p:cNvCxnSpPr>
          <p:nvPr/>
        </p:nvCxnSpPr>
        <p:spPr>
          <a:xfrm flipV="1">
            <a:off x="9731980" y="3418752"/>
            <a:ext cx="1462864" cy="3673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7261770" y="3584506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IAEA</a:t>
            </a:r>
            <a:r>
              <a:rPr lang="ko-KR" altLang="en-US" sz="1200" dirty="0" smtClean="0">
                <a:solidFill>
                  <a:schemeClr val="tx1"/>
                </a:solidFill>
              </a:rPr>
              <a:t>창설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66" name="직선 화살표 연결선 165"/>
          <p:cNvCxnSpPr>
            <a:stCxn id="165" idx="3"/>
            <a:endCxn id="151" idx="1"/>
          </p:cNvCxnSpPr>
          <p:nvPr/>
        </p:nvCxnSpPr>
        <p:spPr>
          <a:xfrm flipV="1">
            <a:off x="8268576" y="3786127"/>
            <a:ext cx="456598" cy="61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/>
              <a:t>/</a:t>
            </a:r>
            <a:r>
              <a:rPr lang="en-US" altLang="ko-KR" dirty="0" smtClean="0"/>
              <a:t>2023-10-10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64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216131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원자력의 장단점</a:t>
            </a:r>
            <a:endParaRPr lang="en-US" altLang="ko-KR" sz="1400" dirty="0" smtClean="0"/>
          </a:p>
          <a:p>
            <a:r>
              <a:rPr lang="en-US" altLang="ko-KR" sz="1000" dirty="0">
                <a:hlinkClick r:id="rId2"/>
              </a:rPr>
              <a:t>https://namu.wiki/w/%EC%9B%90%EC%9E%90%EB%A0%A5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99258" y="739351"/>
            <a:ext cx="4158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원자력의 역사</a:t>
            </a:r>
          </a:p>
          <a:p>
            <a:r>
              <a:rPr lang="en-US" altLang="ko-KR" sz="1000" dirty="0" smtClean="0">
                <a:hlinkClick r:id="rId3"/>
              </a:rPr>
              <a:t>https</a:t>
            </a:r>
            <a:r>
              <a:rPr lang="en-US" altLang="ko-KR" sz="1000" dirty="0">
                <a:hlinkClick r:id="rId3"/>
              </a:rPr>
              <a:t>://ko.wikipedia.org/wiki/%EC%9B%90%EC%9E%90%EB%A0%A5</a:t>
            </a:r>
            <a:endParaRPr lang="ko-KR" altLang="en-US" sz="1000" dirty="0"/>
          </a:p>
        </p:txBody>
      </p:sp>
      <p:sp>
        <p:nvSpPr>
          <p:cNvPr id="6" name="TextBox 5">
            <a:hlinkClick r:id="rId4"/>
          </p:cNvPr>
          <p:cNvSpPr txBox="1"/>
          <p:nvPr/>
        </p:nvSpPr>
        <p:spPr>
          <a:xfrm>
            <a:off x="299258" y="1262571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전력생산의 종류</a:t>
            </a:r>
          </a:p>
          <a:p>
            <a:r>
              <a:rPr lang="en-US" altLang="ko-KR" sz="1000" dirty="0" smtClean="0">
                <a:hlinkClick r:id="rId4"/>
              </a:rPr>
              <a:t>https</a:t>
            </a:r>
            <a:r>
              <a:rPr lang="en-US" altLang="ko-KR" sz="1000" dirty="0">
                <a:hlinkClick r:id="rId4"/>
              </a:rPr>
              <a:t>://namu.wiki/w/%EB%B0%9C%EC%A0%84%EC%86%8C</a:t>
            </a:r>
            <a:endParaRPr lang="ko-KR" altLang="en-US" sz="1000" dirty="0"/>
          </a:p>
        </p:txBody>
      </p:sp>
      <p:sp>
        <p:nvSpPr>
          <p:cNvPr id="7" name="TextBox 6">
            <a:hlinkClick r:id="rId4"/>
          </p:cNvPr>
          <p:cNvSpPr txBox="1"/>
          <p:nvPr/>
        </p:nvSpPr>
        <p:spPr>
          <a:xfrm>
            <a:off x="299258" y="1785791"/>
            <a:ext cx="7401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방사능 </a:t>
            </a:r>
            <a:r>
              <a:rPr lang="ko-KR" altLang="en-US" sz="1400" dirty="0" err="1" smtClean="0"/>
              <a:t>피폭시</a:t>
            </a:r>
            <a:r>
              <a:rPr lang="ko-KR" altLang="en-US" sz="1400" dirty="0" smtClean="0"/>
              <a:t> 증상</a:t>
            </a:r>
          </a:p>
          <a:p>
            <a:r>
              <a:rPr lang="en-US" altLang="ko-KR" sz="1000" dirty="0" smtClean="0">
                <a:hlinkClick r:id="rId5"/>
              </a:rPr>
              <a:t>http</a:t>
            </a:r>
            <a:r>
              <a:rPr lang="en-US" altLang="ko-KR" sz="1000" dirty="0">
                <a:hlinkClick r:id="rId5"/>
              </a:rPr>
              <a:t>://labor119.com/tech/board.php?board=ULnews&amp;page=3&amp;body_only=y&amp;button_view=n&amp;command=body&amp;no=88</a:t>
            </a:r>
            <a:endParaRPr lang="ko-KR" altLang="en-US" sz="1000" dirty="0"/>
          </a:p>
        </p:txBody>
      </p:sp>
      <p:sp>
        <p:nvSpPr>
          <p:cNvPr id="8" name="TextBox 7">
            <a:hlinkClick r:id="rId4"/>
          </p:cNvPr>
          <p:cNvSpPr txBox="1"/>
          <p:nvPr/>
        </p:nvSpPr>
        <p:spPr>
          <a:xfrm>
            <a:off x="299258" y="2309011"/>
            <a:ext cx="837120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방사능에 오염된 자연 </a:t>
            </a:r>
          </a:p>
          <a:p>
            <a:r>
              <a:rPr lang="en-US" altLang="ko-KR" sz="1000" dirty="0" smtClean="0">
                <a:hlinkClick r:id="rId6"/>
              </a:rPr>
              <a:t>https</a:t>
            </a:r>
            <a:r>
              <a:rPr lang="en-US" altLang="ko-KR" sz="1000" dirty="0">
                <a:hlinkClick r:id="rId6"/>
              </a:rPr>
              <a:t>://www.ytn.co.kr/_</a:t>
            </a:r>
            <a:r>
              <a:rPr lang="en-US" altLang="ko-KR" sz="1000" dirty="0" smtClean="0">
                <a:hlinkClick r:id="rId6"/>
              </a:rPr>
              <a:t>ln/0103_201903091445085743</a:t>
            </a:r>
            <a:endParaRPr lang="en-US" altLang="ko-KR" sz="1000" dirty="0" smtClean="0"/>
          </a:p>
          <a:p>
            <a:r>
              <a:rPr lang="en-US" altLang="ko-KR" sz="1000" dirty="0">
                <a:hlinkClick r:id="rId7"/>
              </a:rPr>
              <a:t>https://atomic.snu.ac.kr/index.php/%EC%B2%B4%EB%A5%B4%EB%85%B8%EB%B9%8C_%EC%9B%90%EC%A0%84%EC%82%AC%EA%B3%A0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7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080" y="648392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altLang="ko-KR" dirty="0" smtClean="0"/>
              <a:t>he </a:t>
            </a:r>
            <a:r>
              <a:rPr lang="en-US" altLang="ko-KR" dirty="0" err="1" smtClean="0"/>
              <a:t>chalenge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7644" y="694558"/>
            <a:ext cx="6466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모바일 시루의 사용 시 불편한 점을 조사하고 개선해 더욱 </a:t>
            </a:r>
            <a:r>
              <a:rPr lang="ko-KR" altLang="en-US" sz="1200" dirty="0"/>
              <a:t>편</a:t>
            </a:r>
            <a:r>
              <a:rPr lang="ko-KR" altLang="en-US" sz="1200" dirty="0" smtClean="0"/>
              <a:t>리한 앱 환경을 만듭니다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이는 지역주민들의 모바일 사용에 대한 접근성을 높이고 지역경제에 도움이 되도록 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0" y="1820487"/>
            <a:ext cx="12192000" cy="4738255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0080" y="2019992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User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Experlence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7644" y="2050769"/>
            <a:ext cx="348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</a:rPr>
              <a:t>모바일 </a:t>
            </a:r>
            <a:r>
              <a:rPr lang="ko-KR" alt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온통대전</a:t>
            </a:r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</a:rPr>
              <a:t> 사용자의 건의사항 분석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7644" y="2459914"/>
            <a:ext cx="871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대전광역시 </a:t>
            </a:r>
            <a:r>
              <a:rPr lang="ko-KR" altLang="en-US" sz="1200" dirty="0" err="1" smtClean="0"/>
              <a:t>온통대전</a:t>
            </a:r>
            <a:r>
              <a:rPr lang="ko-KR" altLang="en-US" sz="1200" dirty="0" smtClean="0"/>
              <a:t> 홈페이지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건의사항 페이지에서의 모바일 시루 사용에 대한 문의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개선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건의사항 등을 조사하였습니다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반복된 건의사항을 체크해 도표로 나타내었습니다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04800" y="3142211"/>
            <a:ext cx="11375486" cy="3067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89023" y="3347862"/>
            <a:ext cx="2452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① 이벤트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선물하기 금액 등 단순 정보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6486" y="3566839"/>
            <a:ext cx="18854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② 지도상</a:t>
            </a:r>
            <a:r>
              <a:rPr lang="en-US" altLang="ko-KR" sz="900" dirty="0" smtClean="0">
                <a:solidFill>
                  <a:srgbClr val="00B050"/>
                </a:solidFill>
              </a:rPr>
              <a:t> </a:t>
            </a:r>
            <a:r>
              <a:rPr lang="ko-KR" altLang="en-US" sz="900" dirty="0" smtClean="0">
                <a:solidFill>
                  <a:srgbClr val="00B050"/>
                </a:solidFill>
              </a:rPr>
              <a:t>가맹점 찾기 기능 불편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0915" y="3794057"/>
            <a:ext cx="2182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③ 가맹점의 은행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계좌 정보 확인 불편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6634" y="4021274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④ 현금영수증 발행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확인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출력 등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4671" y="4248491"/>
            <a:ext cx="24272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⑤ 배달 결제에 대한 모바일 시루 사용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4671" y="4475709"/>
            <a:ext cx="24272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⑤ 배달 결제에 대한 모바일 시루 사용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95086" y="4702926"/>
            <a:ext cx="15392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⑥ 원격 결제 방법 등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63758" y="3339622"/>
            <a:ext cx="742983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663757" y="3571746"/>
            <a:ext cx="1908368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663757" y="3803871"/>
            <a:ext cx="1468700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63757" y="4035995"/>
            <a:ext cx="1468700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663757" y="4268119"/>
            <a:ext cx="960168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663757" y="4500244"/>
            <a:ext cx="499311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663757" y="4722962"/>
            <a:ext cx="307238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34786" y="4933758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⑦ </a:t>
            </a:r>
            <a:r>
              <a:rPr lang="en-US" altLang="ko-KR" sz="900" dirty="0" smtClean="0">
                <a:solidFill>
                  <a:srgbClr val="00B050"/>
                </a:solidFill>
              </a:rPr>
              <a:t>QR </a:t>
            </a:r>
            <a:r>
              <a:rPr lang="ko-KR" altLang="en-US" sz="900" dirty="0" smtClean="0">
                <a:solidFill>
                  <a:srgbClr val="00B050"/>
                </a:solidFill>
              </a:rPr>
              <a:t>코드 사용에 대한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663757" y="4943294"/>
            <a:ext cx="742984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52282" y="5154390"/>
            <a:ext cx="2182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⑧ 가맹점 폐점</a:t>
            </a:r>
            <a:r>
              <a:rPr lang="en-US" altLang="ko-KR" sz="900" dirty="0" smtClean="0">
                <a:solidFill>
                  <a:srgbClr val="FF0000"/>
                </a:solidFill>
              </a:rPr>
              <a:t>, </a:t>
            </a:r>
            <a:r>
              <a:rPr lang="ko-KR" altLang="en-US" sz="900" dirty="0" smtClean="0">
                <a:solidFill>
                  <a:srgbClr val="FF0000"/>
                </a:solidFill>
              </a:rPr>
              <a:t>변경 증으로 인한 혼선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41070" y="5381607"/>
            <a:ext cx="2000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⑨ 가맹점의 모바일 시루 결제 거부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3839" y="5612439"/>
            <a:ext cx="26581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⑩ 모바일 시루 전체 결제 과정의 진행속도 느림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664531" y="5169013"/>
            <a:ext cx="1907593" cy="1569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664531" y="5400121"/>
            <a:ext cx="2789965" cy="1569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63757" y="5636617"/>
            <a:ext cx="923521" cy="1569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5772150" y="3339622"/>
            <a:ext cx="1704975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477125" y="3339622"/>
            <a:ext cx="0" cy="1603672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772150" y="4939641"/>
            <a:ext cx="1704975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57" idx="2"/>
          </p:cNvCxnSpPr>
          <p:nvPr/>
        </p:nvCxnSpPr>
        <p:spPr>
          <a:xfrm>
            <a:off x="7486557" y="4035995"/>
            <a:ext cx="483419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7969976" y="3981447"/>
            <a:ext cx="109096" cy="10909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endCxn id="62" idx="2"/>
          </p:cNvCxnSpPr>
          <p:nvPr/>
        </p:nvCxnSpPr>
        <p:spPr>
          <a:xfrm flipV="1">
            <a:off x="5772151" y="5247464"/>
            <a:ext cx="2197825" cy="58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7969976" y="5192916"/>
            <a:ext cx="109096" cy="1090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6624637" y="5473643"/>
            <a:ext cx="1345339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7969976" y="5413548"/>
            <a:ext cx="109096" cy="1090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7969976" y="5660520"/>
            <a:ext cx="109096" cy="1090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/>
          <p:nvPr/>
        </p:nvCxnSpPr>
        <p:spPr>
          <a:xfrm>
            <a:off x="4681979" y="5712323"/>
            <a:ext cx="3287997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383872" y="3920579"/>
            <a:ext cx="1228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앱 사용에 관한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372627" y="5132048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높은 정보 업데이트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372627" y="5383986"/>
            <a:ext cx="1960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가맹점주의 모바일 시루 이해 부족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383872" y="5635924"/>
            <a:ext cx="1343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많은 요소의 결제 과정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53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958" y="324505"/>
            <a:ext cx="138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정보구조도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308958" y="1299184"/>
            <a:ext cx="987827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957" y="1631694"/>
            <a:ext cx="987827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8957" y="1964204"/>
            <a:ext cx="987827" cy="238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8956" y="2296714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Depth 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8955" y="2629224"/>
            <a:ext cx="987827" cy="23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Depth 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4331" y="2629225"/>
            <a:ext cx="1719350" cy="515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Main page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00949" y="3360742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46316" y="3599411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개인정보처리방침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46316" y="3838080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이메일무단수집거부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0" idx="2"/>
          </p:cNvCxnSpPr>
          <p:nvPr/>
        </p:nvCxnSpPr>
        <p:spPr>
          <a:xfrm>
            <a:off x="5724006" y="3144609"/>
            <a:ext cx="0" cy="1759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2" idx="3"/>
          </p:cNvCxnSpPr>
          <p:nvPr/>
        </p:nvCxnSpPr>
        <p:spPr>
          <a:xfrm flipH="1">
            <a:off x="3616036" y="3718746"/>
            <a:ext cx="2107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900949" y="3599410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5724006" y="3599410"/>
            <a:ext cx="11769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1" idx="3"/>
          </p:cNvCxnSpPr>
          <p:nvPr/>
        </p:nvCxnSpPr>
        <p:spPr>
          <a:xfrm flipH="1">
            <a:off x="8470669" y="3480076"/>
            <a:ext cx="68164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812878" y="3480076"/>
            <a:ext cx="0" cy="825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9152313" y="3360742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관리자 모드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8811491" y="4305992"/>
            <a:ext cx="34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9152312" y="4092260"/>
            <a:ext cx="1569722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비밀번호 변경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152312" y="4330929"/>
            <a:ext cx="1569722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로그아웃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249593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주요 페이지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537171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주요 정보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824749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사이트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824749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웹 사이트 기본정보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메인슬라이더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팝업 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관계사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링크관리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537171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회사 연혁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기술진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특허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주요제품</a:t>
            </a:r>
            <a:r>
              <a:rPr lang="ko-KR" altLang="en-US" sz="1100" dirty="0" smtClean="0">
                <a:solidFill>
                  <a:schemeClr val="tx1"/>
                </a:solidFill>
              </a:rPr>
              <a:t>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보유장비</a:t>
            </a:r>
            <a:r>
              <a:rPr lang="ko-KR" altLang="en-US" sz="1100" dirty="0" smtClean="0">
                <a:solidFill>
                  <a:schemeClr val="tx1"/>
                </a:solidFill>
              </a:rPr>
              <a:t> 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249593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사업분야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보유기술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제품소개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H="1">
            <a:off x="7609604" y="2083537"/>
            <a:ext cx="3424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1" idx="2"/>
          </p:cNvCxnSpPr>
          <p:nvPr/>
        </p:nvCxnSpPr>
        <p:spPr>
          <a:xfrm>
            <a:off x="11034453" y="1839512"/>
            <a:ext cx="0" cy="238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35" idx="0"/>
          </p:cNvCxnSpPr>
          <p:nvPr/>
        </p:nvCxnSpPr>
        <p:spPr>
          <a:xfrm>
            <a:off x="9937172" y="2083537"/>
            <a:ext cx="1" cy="1277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3" idx="2"/>
          </p:cNvCxnSpPr>
          <p:nvPr/>
        </p:nvCxnSpPr>
        <p:spPr>
          <a:xfrm flipH="1">
            <a:off x="7609604" y="1839512"/>
            <a:ext cx="5" cy="253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2" idx="2"/>
          </p:cNvCxnSpPr>
          <p:nvPr/>
        </p:nvCxnSpPr>
        <p:spPr>
          <a:xfrm flipH="1">
            <a:off x="9322027" y="1839512"/>
            <a:ext cx="4" cy="253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2831175" y="4904509"/>
            <a:ext cx="58313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337262" y="5115789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회사소개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01044" y="5113892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사업분야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670021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보유기술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836922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제품소개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002780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주요실적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68638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Contact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83" name="직선 연결선 82"/>
          <p:cNvCxnSpPr>
            <a:endCxn id="77" idx="0"/>
          </p:cNvCxnSpPr>
          <p:nvPr/>
        </p:nvCxnSpPr>
        <p:spPr>
          <a:xfrm>
            <a:off x="2831176" y="4904509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3994957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5168782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6337413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7516433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664279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2322372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인사말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회사연혁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연락처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501044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노면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ERS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철도 궤도 시공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유지 보수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전동 제어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672271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r>
              <a:rPr lang="ko-KR" altLang="en-US" sz="700" dirty="0" smtClean="0">
                <a:solidFill>
                  <a:schemeClr val="bg1"/>
                </a:solidFill>
              </a:rPr>
              <a:t> 설계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홈 시공법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Precast </a:t>
            </a:r>
            <a:r>
              <a:rPr lang="ko-KR" altLang="en-US" sz="700" dirty="0" smtClean="0">
                <a:solidFill>
                  <a:schemeClr val="bg1"/>
                </a:solidFill>
              </a:rPr>
              <a:t>시공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침하복원공법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검측 및 보수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엔지니어링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843499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700" dirty="0" err="1" smtClean="0">
                <a:solidFill>
                  <a:schemeClr val="bg1"/>
                </a:solidFill>
              </a:rPr>
              <a:t>Polycork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err="1" smtClean="0">
                <a:solidFill>
                  <a:schemeClr val="bg1"/>
                </a:solidFill>
              </a:rPr>
              <a:t>Purailstrip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한국형 </a:t>
            </a:r>
            <a:r>
              <a:rPr lang="en-US" altLang="ko-KR" sz="700" dirty="0" smtClean="0">
                <a:solidFill>
                  <a:schemeClr val="bg1"/>
                </a:solidFill>
              </a:rPr>
              <a:t>EPS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레일자켓</a:t>
            </a:r>
            <a:r>
              <a:rPr lang="ko-KR" altLang="en-US" sz="700" dirty="0" smtClean="0">
                <a:solidFill>
                  <a:schemeClr val="bg1"/>
                </a:solidFill>
              </a:rPr>
              <a:t>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저소음 철도교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슬라이딩 </a:t>
            </a:r>
            <a:r>
              <a:rPr lang="en-US" altLang="ko-KR" sz="700" dirty="0" smtClean="0">
                <a:solidFill>
                  <a:schemeClr val="bg1"/>
                </a:solidFill>
              </a:rPr>
              <a:t>ERS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테르밋</a:t>
            </a:r>
            <a:r>
              <a:rPr lang="ko-KR" altLang="en-US" sz="700" dirty="0" smtClean="0">
                <a:solidFill>
                  <a:schemeClr val="bg1"/>
                </a:solidFill>
              </a:rPr>
              <a:t> 용접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차축검지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006068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r>
              <a:rPr lang="ko-KR" altLang="en-US" sz="700" dirty="0" smtClean="0">
                <a:solidFill>
                  <a:schemeClr val="bg1"/>
                </a:solidFill>
              </a:rPr>
              <a:t>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철도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저소음 철도교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Crane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168638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문의하기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Q&amp;A</a:t>
            </a: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자료실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News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937172" y="42792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67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4381</Words>
  <Application>Microsoft Office PowerPoint</Application>
  <PresentationFormat>와이드스크린</PresentationFormat>
  <Paragraphs>1868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dw-004</dc:creator>
  <cp:lastModifiedBy>dw-004</cp:lastModifiedBy>
  <cp:revision>17</cp:revision>
  <dcterms:created xsi:type="dcterms:W3CDTF">2023-10-11T02:27:41Z</dcterms:created>
  <dcterms:modified xsi:type="dcterms:W3CDTF">2023-10-18T03:02:52Z</dcterms:modified>
</cp:coreProperties>
</file>