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60" r:id="rId7"/>
    <p:sldId id="261" r:id="rId8"/>
    <p:sldId id="262" r:id="rId9"/>
    <p:sldId id="263" r:id="rId10"/>
    <p:sldId id="265" r:id="rId11"/>
    <p:sldId id="271" r:id="rId12"/>
    <p:sldId id="272" r:id="rId13"/>
    <p:sldId id="273" r:id="rId14"/>
    <p:sldId id="266" r:id="rId15"/>
    <p:sldId id="277" r:id="rId16"/>
    <p:sldId id="276" r:id="rId17"/>
    <p:sldId id="278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9" autoAdjust="0"/>
    <p:restoredTop sz="94660"/>
  </p:normalViewPr>
  <p:slideViewPr>
    <p:cSldViewPr snapToGrid="0">
      <p:cViewPr>
        <p:scale>
          <a:sx n="118" d="100"/>
          <a:sy n="11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7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37CC-B74B-4DB7-966B-0C8030A2520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500883"/>
            <a:ext cx="8043648" cy="437485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23178" y="3503646"/>
              <a:ext cx="16260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9391805" y="858066"/>
            <a:ext cx="2628744" cy="5378871"/>
            <a:chOff x="287550" y="926729"/>
            <a:chExt cx="2845837" cy="5191259"/>
          </a:xfrm>
        </p:grpSpPr>
        <p:sp>
          <p:nvSpPr>
            <p:cNvPr id="72" name="직사각형 71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36844" y="1670403"/>
              <a:ext cx="2593909" cy="2639442"/>
              <a:chOff x="436844" y="1670403"/>
              <a:chExt cx="2593909" cy="263944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857142" y="2774591"/>
                <a:ext cx="1706652" cy="466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57142" y="5563299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SCROLL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9380668" y="1026059"/>
            <a:ext cx="13508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 smtClean="0"/>
              <a:t>세종특별자치시교육청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9391804" y="1173632"/>
            <a:ext cx="1350859" cy="27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71" name="TextBox 70"/>
          <p:cNvSpPr txBox="1"/>
          <p:nvPr/>
        </p:nvSpPr>
        <p:spPr>
          <a:xfrm>
            <a:off x="10615007" y="982687"/>
            <a:ext cx="1255469" cy="350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소개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97234" y="858066"/>
            <a:ext cx="2623316" cy="5510366"/>
            <a:chOff x="275493" y="926729"/>
            <a:chExt cx="2857894" cy="5269640"/>
          </a:xfrm>
        </p:grpSpPr>
        <p:sp>
          <p:nvSpPr>
            <p:cNvPr id="46" name="직사각형 4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그룹 54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17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독도의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역사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97234" y="858066"/>
            <a:ext cx="2623316" cy="5510366"/>
            <a:chOff x="275493" y="926729"/>
            <a:chExt cx="2857894" cy="5269640"/>
          </a:xfrm>
        </p:grpSpPr>
        <p:sp>
          <p:nvSpPr>
            <p:cNvPr id="46" name="직사각형 4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그룹 54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독도의역사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410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체험존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체험존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7" name="직사각형 76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26962" y="3066833"/>
            <a:ext cx="3073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영상관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27746" y="463813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9436997" y="858066"/>
            <a:ext cx="2571497" cy="5378871"/>
            <a:chOff x="9436997" y="858066"/>
            <a:chExt cx="2571497" cy="5378871"/>
          </a:xfrm>
        </p:grpSpPr>
        <p:sp>
          <p:nvSpPr>
            <p:cNvPr id="76" name="직사각형 75"/>
            <p:cNvSpPr/>
            <p:nvPr/>
          </p:nvSpPr>
          <p:spPr>
            <a:xfrm flipH="1">
              <a:off x="9436997" y="858066"/>
              <a:ext cx="2571497" cy="53788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9564399" y="1200492"/>
              <a:ext cx="2343855" cy="4704818"/>
              <a:chOff x="3409701" y="1507647"/>
              <a:chExt cx="2593909" cy="4540717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3409701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3446204" y="1540734"/>
                <a:ext cx="2520904" cy="236988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err="1" smtClean="0"/>
                  <a:t>체험존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</a:t>
                </a:r>
                <a:r>
                  <a:rPr lang="en-US" altLang="ko-KR" sz="1000" dirty="0" smtClean="0"/>
                  <a:t>25</a:t>
                </a:r>
                <a:r>
                  <a:rPr lang="ko-KR" altLang="en-US" sz="1000" dirty="0" smtClean="0"/>
                  <a:t>개 지점에서 촬영하여 제작된 </a:t>
                </a:r>
                <a:r>
                  <a:rPr lang="en-US" altLang="ko-KR" sz="1000" dirty="0" smtClean="0"/>
                  <a:t>VR</a:t>
                </a:r>
                <a:r>
                  <a:rPr lang="ko-KR" altLang="en-US" sz="1000" dirty="0" smtClean="0"/>
                  <a:t>영상을 통해 독도의 아름답고 다양한 모습을 보다 가깝고 생생하게 체험할 수 있는 독도 가상현실</a:t>
                </a:r>
                <a:r>
                  <a:rPr lang="en-US" altLang="ko-KR" sz="1000" dirty="0" smtClean="0"/>
                  <a:t>(VR) </a:t>
                </a:r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en-US" altLang="ko-KR" sz="1000" dirty="0" smtClean="0"/>
                  <a:t>‘</a:t>
                </a:r>
                <a:r>
                  <a:rPr lang="ko-KR" altLang="en-US" sz="1000" dirty="0" err="1" smtClean="0"/>
                  <a:t>독도신문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smtClean="0"/>
                  <a:t>속에서 독도 수호의 주인공이 되는 체험과 </a:t>
                </a:r>
                <a:r>
                  <a:rPr lang="ko-KR" altLang="en-US" sz="1000" dirty="0" err="1" smtClean="0"/>
                  <a:t>독도자료</a:t>
                </a:r>
                <a:r>
                  <a:rPr lang="ko-KR" altLang="en-US" sz="1000" dirty="0" smtClean="0"/>
                  <a:t> 이메일 전송 기능을 통해 독도 학습에 대한 흥미를 높일 수 있는 </a:t>
                </a:r>
                <a:r>
                  <a:rPr lang="ko-KR" altLang="en-US" sz="1000" dirty="0" err="1" smtClean="0"/>
                  <a:t>독도신문</a:t>
                </a:r>
                <a:r>
                  <a:rPr lang="ko-KR" altLang="en-US" sz="1000" dirty="0" smtClean="0"/>
                  <a:t> 포토시스템이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46204" y="4851838"/>
                <a:ext cx="2520904" cy="1138773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영상관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외교부 독도 홍보 영상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대한민국의 아름다운 영토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독도</a:t>
                </a:r>
                <a:r>
                  <a:rPr lang="en-US" altLang="ko-KR" sz="1000" dirty="0" smtClean="0"/>
                  <a:t>’</a:t>
                </a:r>
                <a:r>
                  <a:rPr lang="ko-KR" altLang="en-US" sz="1000" dirty="0" smtClean="0"/>
                  <a:t>및 경상북도 콘텐츠진흥원</a:t>
                </a:r>
                <a:r>
                  <a:rPr lang="en-US" altLang="ko-KR" sz="1000" dirty="0" smtClean="0"/>
                  <a:t>＇</a:t>
                </a:r>
                <a:r>
                  <a:rPr lang="ko-KR" altLang="en-US" sz="1000" dirty="0" err="1" smtClean="0"/>
                  <a:t>독도수비대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58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4019113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독도위치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138569" y="1617420"/>
            <a:ext cx="30736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수리적위치</a:t>
            </a:r>
            <a:endParaRPr lang="en-US" altLang="ko-KR" dirty="0" smtClean="0"/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/>
              <a:t>수리적위치</a:t>
            </a:r>
            <a:endParaRPr lang="en-US" altLang="ko-KR" dirty="0"/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/>
              <a:t>행정적위치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-----------------------------------------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9421117" y="858065"/>
            <a:ext cx="2599433" cy="5378871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9410104" y="982686"/>
            <a:ext cx="2558243" cy="469982"/>
            <a:chOff x="275493" y="1047003"/>
            <a:chExt cx="2800743" cy="453589"/>
          </a:xfrm>
        </p:grpSpPr>
        <p:grpSp>
          <p:nvGrpSpPr>
            <p:cNvPr id="67" name="그룹 66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75493" y="1088862"/>
                  <a:ext cx="1462418" cy="22278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0" name="직선 연결선 69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9567865" y="1459871"/>
            <a:ext cx="851749" cy="230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B050"/>
                </a:solidFill>
              </a:rPr>
              <a:t>독도의 위치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66361" y="1459871"/>
            <a:ext cx="1334851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0262932" y="1818772"/>
            <a:ext cx="851749" cy="2308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생성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672331" y="2159541"/>
            <a:ext cx="2032949" cy="3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36174" y="2483532"/>
            <a:ext cx="2369318" cy="2415906"/>
            <a:chOff x="436844" y="1670403"/>
            <a:chExt cx="2593909" cy="2639442"/>
          </a:xfrm>
        </p:grpSpPr>
        <p:sp>
          <p:nvSpPr>
            <p:cNvPr id="63" name="직사각형 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33684" y="4902538"/>
            <a:ext cx="2367528" cy="121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66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17914" y="1716425"/>
            <a:ext cx="483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독도는 </a:t>
            </a:r>
            <a:r>
              <a:rPr lang="ko-KR" altLang="en-US" dirty="0" smtClean="0">
                <a:solidFill>
                  <a:srgbClr val="00B0F0"/>
                </a:solidFill>
              </a:rPr>
              <a:t>동도와 서도</a:t>
            </a:r>
            <a:r>
              <a:rPr lang="en-US" altLang="ko-KR" dirty="0" smtClean="0">
                <a:solidFill>
                  <a:srgbClr val="00B0F0"/>
                </a:solidFill>
              </a:rPr>
              <a:t>2</a:t>
            </a:r>
            <a:r>
              <a:rPr lang="ko-KR" altLang="en-US" dirty="0" smtClean="0">
                <a:solidFill>
                  <a:srgbClr val="00B0F0"/>
                </a:solidFill>
              </a:rPr>
              <a:t>개의 큰 섬과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dirty="0" smtClean="0"/>
              <a:t>그 주변에 </a:t>
            </a:r>
            <a:r>
              <a:rPr lang="en-US" altLang="ko-KR" dirty="0" smtClean="0">
                <a:solidFill>
                  <a:srgbClr val="00B0F0"/>
                </a:solidFill>
              </a:rPr>
              <a:t>89</a:t>
            </a:r>
            <a:r>
              <a:rPr lang="ko-KR" altLang="en-US" dirty="0" smtClean="0">
                <a:solidFill>
                  <a:srgbClr val="00B0F0"/>
                </a:solidFill>
              </a:rPr>
              <a:t>개의 바위섬으로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2550404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8253" y="3205500"/>
          <a:ext cx="5675892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8973">
                  <a:extLst>
                    <a:ext uri="{9D8B030D-6E8A-4147-A177-3AD203B41FA5}">
                      <a16:colId xmlns:a16="http://schemas.microsoft.com/office/drawing/2014/main" val="4081550741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518057706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3794139409"/>
                    </a:ext>
                  </a:extLst>
                </a:gridCol>
                <a:gridCol w="1418973">
                  <a:extLst>
                    <a:ext uri="{9D8B030D-6E8A-4147-A177-3AD203B41FA5}">
                      <a16:colId xmlns:a16="http://schemas.microsoft.com/office/drawing/2014/main" val="423469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면적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높이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둘레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동도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-------------m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-----km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8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기타부속도서</a:t>
                      </a:r>
                      <a:r>
                        <a:rPr lang="en-US" altLang="ko-KR" sz="1000" dirty="0" smtClean="0"/>
                        <a:t>(89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5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------------</a:t>
                      </a:r>
                      <a:r>
                        <a:rPr lang="ko-KR" altLang="en-US" sz="1000" dirty="0" smtClean="0"/>
                        <a:t>㎡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708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7825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97081" y="1048456"/>
            <a:ext cx="8399252" cy="498445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독도의 지형과 지명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043910" y="1530350"/>
            <a:ext cx="53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독도에는 </a:t>
            </a:r>
            <a:r>
              <a:rPr lang="en-US" altLang="ko-KR" dirty="0" smtClean="0">
                <a:solidFill>
                  <a:srgbClr val="00B0F0"/>
                </a:solidFill>
              </a:rPr>
              <a:t>26</a:t>
            </a:r>
            <a:r>
              <a:rPr lang="ko-KR" altLang="en-US" dirty="0" smtClean="0">
                <a:solidFill>
                  <a:srgbClr val="00B0F0"/>
                </a:solidFill>
              </a:rPr>
              <a:t>개의 주요 지형에 지명</a:t>
            </a:r>
            <a:r>
              <a:rPr lang="ko-KR" altLang="en-US" dirty="0" smtClean="0"/>
              <a:t>이 붙여져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27746" y="1896415"/>
            <a:ext cx="441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645368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52894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60420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67946" y="2352165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5368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52894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60420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67946" y="3564986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368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52894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60420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67946" y="4772060"/>
            <a:ext cx="1909720" cy="1063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--------------------------------------------------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34291" y="1641162"/>
            <a:ext cx="7966364" cy="4170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4" y="3396252"/>
              <a:ext cx="2797141" cy="4197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516907" y="488591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독도자료실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독도현황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독도의 지형과 지명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5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95107" y="4066161"/>
            <a:ext cx="2598584" cy="1745385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237363" y="1681291"/>
            <a:ext cx="49602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울릉도의 </a:t>
            </a:r>
            <a:r>
              <a:rPr lang="ko-KR" altLang="en-US" dirty="0" err="1" smtClean="0"/>
              <a:t>부속섬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-----------------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7746" y="455088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05753" y="3087838"/>
            <a:ext cx="2932577" cy="369332"/>
            <a:chOff x="3396717" y="3087838"/>
            <a:chExt cx="293257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396717" y="3087838"/>
              <a:ext cx="443705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봄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7990" y="3087838"/>
              <a:ext cx="654018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여름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29576" y="3087838"/>
              <a:ext cx="67813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가을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75274" y="3087838"/>
              <a:ext cx="6540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겨울</a:t>
              </a:r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79067" y="4066161"/>
            <a:ext cx="2598584" cy="1745385"/>
            <a:chOff x="714375" y="1500883"/>
            <a:chExt cx="8043648" cy="4374858"/>
          </a:xfrm>
        </p:grpSpPr>
        <p:sp>
          <p:nvSpPr>
            <p:cNvPr id="71" name="직사각형 70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263027" y="4062549"/>
            <a:ext cx="2598584" cy="1745385"/>
            <a:chOff x="714375" y="1500883"/>
            <a:chExt cx="8043648" cy="4374858"/>
          </a:xfrm>
        </p:grpSpPr>
        <p:sp>
          <p:nvSpPr>
            <p:cNvPr id="76" name="직사각형 75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427458" y="861540"/>
            <a:ext cx="2588866" cy="5375397"/>
            <a:chOff x="275493" y="926729"/>
            <a:chExt cx="2857894" cy="5191259"/>
          </a:xfrm>
        </p:grpSpPr>
        <p:sp>
          <p:nvSpPr>
            <p:cNvPr id="81" name="직사각형 80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75493" y="1078848"/>
              <a:ext cx="2800743" cy="421744"/>
              <a:chOff x="275493" y="1078848"/>
              <a:chExt cx="2800743" cy="421744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그룹 101"/>
              <p:cNvGrpSpPr/>
              <p:nvPr/>
            </p:nvGrpSpPr>
            <p:grpSpPr>
              <a:xfrm>
                <a:off x="275493" y="1078848"/>
                <a:ext cx="2743986" cy="421744"/>
                <a:chOff x="275493" y="1078848"/>
                <a:chExt cx="2743986" cy="421744"/>
              </a:xfrm>
            </p:grpSpPr>
            <p:grpSp>
              <p:nvGrpSpPr>
                <p:cNvPr id="103" name="그룹 102"/>
                <p:cNvGrpSpPr/>
                <p:nvPr/>
              </p:nvGrpSpPr>
              <p:grpSpPr>
                <a:xfrm>
                  <a:off x="275493" y="1078848"/>
                  <a:ext cx="2743986" cy="421744"/>
                  <a:chOff x="275493" y="1078848"/>
                  <a:chExt cx="2743986" cy="421744"/>
                </a:xfrm>
              </p:grpSpPr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75493" y="1096221"/>
                    <a:ext cx="1462418" cy="2080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60328" y="1078848"/>
                    <a:ext cx="1359151" cy="297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TextBox 82"/>
            <p:cNvSpPr txBox="1"/>
            <p:nvPr/>
          </p:nvSpPr>
          <p:spPr>
            <a:xfrm>
              <a:off x="562577" y="1439036"/>
              <a:ext cx="22256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울릉도의 </a:t>
              </a:r>
              <a:r>
                <a:rPr lang="ko-KR" altLang="en-US" sz="1400" dirty="0" err="1" smtClean="0"/>
                <a:t>부속섬</a:t>
              </a:r>
              <a:r>
                <a:rPr lang="en-US" altLang="ko-KR" sz="1400" dirty="0" smtClean="0"/>
                <a:t>,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독도의 아름다운 사계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pPr algn="ctr"/>
              <a:endParaRPr lang="en-US" altLang="ko-KR" sz="14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 smtClean="0"/>
                <a:t>------------------------------------------------------</a:t>
              </a:r>
            </a:p>
            <a:p>
              <a:pPr algn="ctr"/>
              <a:r>
                <a:rPr lang="en-US" altLang="ko-KR" sz="1200" dirty="0" smtClean="0"/>
                <a:t>-------------------------------</a:t>
              </a:r>
            </a:p>
            <a:p>
              <a:pPr algn="ctr"/>
              <a:r>
                <a:rPr lang="en-US" altLang="ko-KR" sz="1200" dirty="0" smtClean="0"/>
                <a:t>---------------</a:t>
              </a:r>
            </a:p>
            <a:p>
              <a:pPr algn="ctr"/>
              <a:r>
                <a:rPr lang="en-US" altLang="ko-KR" sz="1000" dirty="0" smtClean="0"/>
                <a:t>[</a:t>
              </a:r>
              <a:r>
                <a:rPr lang="ko-KR" altLang="en-US" sz="1000" dirty="0" err="1" smtClean="0"/>
                <a:t>자료출처</a:t>
              </a:r>
              <a:r>
                <a:rPr lang="en-US" altLang="ko-KR" sz="1000" dirty="0" smtClean="0"/>
                <a:t>:</a:t>
              </a:r>
              <a:r>
                <a:rPr lang="ko-KR" altLang="en-US" sz="1000" dirty="0" err="1" smtClean="0"/>
                <a:t>외교부독도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577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봄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6226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여름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6117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가을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6008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겨울</a:t>
              </a:r>
              <a:endParaRPr lang="ko-KR" altLang="en-US" sz="11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14348" y="3662934"/>
              <a:ext cx="2605131" cy="1296901"/>
              <a:chOff x="414348" y="3662934"/>
              <a:chExt cx="2605131" cy="1296901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414348" y="4736910"/>
                <a:ext cx="1269511" cy="22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37911" y="4736910"/>
                <a:ext cx="1281568" cy="22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20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3602" y="2609771"/>
            <a:ext cx="8347637" cy="9879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교육자료실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707419" y="2898152"/>
            <a:ext cx="951802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 전체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1234" y="2898152"/>
            <a:ext cx="4199081" cy="40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 smtClean="0">
                <a:solidFill>
                  <a:schemeClr val="bg1">
                    <a:lumMod val="50000"/>
                  </a:schemeClr>
                </a:solidFill>
              </a:rPr>
              <a:t>검색어를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입력하세요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13822" y="2898152"/>
            <a:ext cx="683763" cy="404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 검색       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1547" y="4128733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535" y="4230775"/>
            <a:ext cx="472735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No.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24417" y="4230775"/>
            <a:ext cx="543504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55583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541547" y="4625422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1547" y="5227850"/>
            <a:ext cx="839925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7427" y="4766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272" y="4766578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독도전시관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체험학습지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정답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5655" y="4230775"/>
            <a:ext cx="713349" cy="42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45865" y="4766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17570" y="476657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2023-03-10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3845" y="5463235"/>
            <a:ext cx="399368" cy="39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4476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33213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411122" y="858066"/>
            <a:ext cx="2609428" cy="5378871"/>
            <a:chOff x="275493" y="926729"/>
            <a:chExt cx="2857894" cy="5191259"/>
          </a:xfrm>
        </p:grpSpPr>
        <p:sp>
          <p:nvSpPr>
            <p:cNvPr id="73" name="직사각형 72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75493" y="1068898"/>
              <a:ext cx="2800743" cy="431694"/>
              <a:chOff x="275493" y="1068898"/>
              <a:chExt cx="2800743" cy="43169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275493" y="1068898"/>
                <a:ext cx="2746117" cy="431694"/>
                <a:chOff x="275493" y="1068898"/>
                <a:chExt cx="2746117" cy="431694"/>
              </a:xfrm>
            </p:grpSpPr>
            <p:grpSp>
              <p:nvGrpSpPr>
                <p:cNvPr id="89" name="그룹 88"/>
                <p:cNvGrpSpPr/>
                <p:nvPr/>
              </p:nvGrpSpPr>
              <p:grpSpPr>
                <a:xfrm>
                  <a:off x="275493" y="1068898"/>
                  <a:ext cx="2746117" cy="431694"/>
                  <a:chOff x="275493" y="1068898"/>
                  <a:chExt cx="2746117" cy="431694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75493" y="1088862"/>
                    <a:ext cx="1462418" cy="22278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900" dirty="0" err="1" smtClean="0"/>
                      <a:t>세종특별자치시교육청</a:t>
                    </a:r>
                    <a:endParaRPr lang="ko-KR" altLang="en-US" sz="900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662459" y="1068898"/>
                    <a:ext cx="1359151" cy="2970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그룹 74"/>
            <p:cNvGrpSpPr/>
            <p:nvPr/>
          </p:nvGrpSpPr>
          <p:grpSpPr>
            <a:xfrm>
              <a:off x="409575" y="1535849"/>
              <a:ext cx="2561345" cy="521552"/>
              <a:chOff x="409575" y="1535849"/>
              <a:chExt cx="2561345" cy="52155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09575" y="1535849"/>
                <a:ext cx="2561345" cy="521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err="1" smtClean="0">
                    <a:solidFill>
                      <a:schemeClr val="bg1">
                        <a:lumMod val="75000"/>
                      </a:schemeClr>
                    </a:solidFill>
                  </a:rPr>
                  <a:t>검색어를</a:t>
                </a:r>
                <a:r>
                  <a:rPr lang="ko-KR" alt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 입력하세요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755191" y="1721710"/>
                <a:ext cx="143820" cy="149829"/>
                <a:chOff x="1217532" y="2946815"/>
                <a:chExt cx="143820" cy="149829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1217532" y="2946815"/>
                  <a:ext cx="112843" cy="112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연결선 85"/>
                <p:cNvCxnSpPr>
                  <a:stCxn id="85" idx="5"/>
                </p:cNvCxnSpPr>
                <p:nvPr/>
              </p:nvCxnSpPr>
              <p:spPr>
                <a:xfrm>
                  <a:off x="1313850" y="3043133"/>
                  <a:ext cx="47502" cy="535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직사각형 75"/>
            <p:cNvSpPr/>
            <p:nvPr/>
          </p:nvSpPr>
          <p:spPr>
            <a:xfrm>
              <a:off x="409575" y="2256984"/>
              <a:ext cx="2561345" cy="2987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>
                  <a:solidFill>
                    <a:schemeClr val="tx1"/>
                  </a:solidFill>
                </a:rPr>
                <a:t>독도전시관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체험학습지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정답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9575" y="2555688"/>
              <a:ext cx="2561345" cy="744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43006" y="2810116"/>
              <a:ext cx="927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2023-03-10</a:t>
              </a:r>
              <a:endParaRPr lang="ko-KR" altLang="en-US" sz="1000" dirty="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081068" y="3586445"/>
              <a:ext cx="1196080" cy="261610"/>
              <a:chOff x="1081068" y="3586445"/>
              <a:chExt cx="1196080" cy="26161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081068" y="3586445"/>
                <a:ext cx="33352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I</a:t>
                </a:r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&lt;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43623" y="3586445"/>
                <a:ext cx="33352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&gt;I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11563" y="3586445"/>
                <a:ext cx="33352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195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  <p:sp>
        <p:nvSpPr>
          <p:cNvPr id="112" name="직사각형 111"/>
          <p:cNvSpPr/>
          <p:nvPr/>
        </p:nvSpPr>
        <p:spPr>
          <a:xfrm flipH="1">
            <a:off x="9426913" y="862182"/>
            <a:ext cx="2593637" cy="5374755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9549166" y="975898"/>
            <a:ext cx="2364035" cy="2732739"/>
            <a:chOff x="436844" y="1670403"/>
            <a:chExt cx="2593909" cy="2639442"/>
          </a:xfrm>
        </p:grpSpPr>
        <p:sp>
          <p:nvSpPr>
            <p:cNvPr id="122" name="직사각형 12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9549166" y="3822351"/>
            <a:ext cx="2364035" cy="23028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0891551" y="4189943"/>
            <a:ext cx="946987" cy="2674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51171" y="4659985"/>
            <a:ext cx="2200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관람시간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16:30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7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78928" y="4702974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06158" y="4702715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578928" y="4966873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8928" y="52342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578928" y="5449766"/>
            <a:ext cx="267418" cy="22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61409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602" y="1790418"/>
            <a:ext cx="8387197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533845" y="5463235"/>
            <a:ext cx="399368" cy="39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4476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33213" y="5463235"/>
            <a:ext cx="399368" cy="399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ㅣ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41547" y="2923937"/>
            <a:ext cx="839925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541547" y="2979209"/>
            <a:ext cx="8399253" cy="555207"/>
            <a:chOff x="541547" y="2979209"/>
            <a:chExt cx="8399253" cy="555207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41547" y="3596848"/>
            <a:ext cx="8399253" cy="555207"/>
            <a:chOff x="541547" y="2979209"/>
            <a:chExt cx="8399253" cy="555207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90669" y="2995807"/>
              <a:ext cx="631904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4862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04369" y="3094755"/>
              <a:ext cx="544251" cy="329253"/>
            </a:xfrm>
            <a:prstGeom prst="roundRect">
              <a:avLst>
                <a:gd name="adj" fmla="val 4707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공지</a:t>
              </a:r>
              <a:endParaRPr lang="ko-KR" altLang="en-US" sz="100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41547" y="4136337"/>
            <a:ext cx="8399253" cy="555207"/>
            <a:chOff x="541547" y="2979209"/>
            <a:chExt cx="8399253" cy="555207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2023.04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57470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41547" y="4674563"/>
            <a:ext cx="8399253" cy="555207"/>
            <a:chOff x="541547" y="2979209"/>
            <a:chExt cx="8399253" cy="555207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541547" y="3526365"/>
              <a:ext cx="839925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97081" y="2995807"/>
              <a:ext cx="6190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</a:rPr>
                <a:t>16</a:t>
              </a:r>
            </a:p>
            <a:p>
              <a:pPr algn="ctr"/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2023.03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16161" y="2979209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</a:rPr>
                <a:t>l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09087" y="3108209"/>
              <a:ext cx="536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----------------------------------------------------------------------</a:t>
              </a:r>
              <a:endParaRPr lang="ko-KR" altLang="en-US" sz="1200" dirty="0"/>
            </a:p>
          </p:txBody>
        </p:sp>
      </p:grpSp>
      <p:sp>
        <p:nvSpPr>
          <p:cNvPr id="143" name="직사각형 142"/>
          <p:cNvSpPr/>
          <p:nvPr/>
        </p:nvSpPr>
        <p:spPr>
          <a:xfrm flipH="1">
            <a:off x="9427236" y="858066"/>
            <a:ext cx="2592490" cy="5378871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9416252" y="982687"/>
            <a:ext cx="2455470" cy="3635318"/>
            <a:chOff x="275493" y="1047003"/>
            <a:chExt cx="2695427" cy="350852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275493" y="1084836"/>
                <a:ext cx="146241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900" dirty="0" err="1" smtClean="0"/>
                  <a:t>세종특별자치시교육청</a:t>
                </a:r>
                <a:endParaRPr lang="ko-KR" alt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58" name="직선 연결선 157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9538398" y="1489200"/>
            <a:ext cx="2333325" cy="5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453267" y="2372644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53267" y="3048496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53267" y="3640082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34846" y="4229998"/>
            <a:ext cx="2540427" cy="487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9538398" y="2904537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9538398" y="4701798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10150112" y="4905850"/>
            <a:ext cx="1089601" cy="271065"/>
            <a:chOff x="1081068" y="3586445"/>
            <a:chExt cx="1196080" cy="261610"/>
          </a:xfrm>
        </p:grpSpPr>
        <p:sp>
          <p:nvSpPr>
            <p:cNvPr id="154" name="TextBox 153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cxnSp>
        <p:nvCxnSpPr>
          <p:cNvPr id="190" name="직선 연결선 189"/>
          <p:cNvCxnSpPr/>
          <p:nvPr/>
        </p:nvCxnSpPr>
        <p:spPr>
          <a:xfrm>
            <a:off x="9538398" y="3501925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9538398" y="4158221"/>
            <a:ext cx="23333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10033213" y="2492755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0033213" y="3162424"/>
            <a:ext cx="459917" cy="248457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공지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6552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7746" y="453912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602" y="1543899"/>
            <a:ext cx="8387197" cy="987901"/>
            <a:chOff x="553602" y="2609771"/>
            <a:chExt cx="8387197" cy="987901"/>
          </a:xfrm>
        </p:grpSpPr>
        <p:sp>
          <p:nvSpPr>
            <p:cNvPr id="48" name="직사각형 47"/>
            <p:cNvSpPr/>
            <p:nvPr/>
          </p:nvSpPr>
          <p:spPr>
            <a:xfrm>
              <a:off x="553602" y="2609771"/>
              <a:ext cx="8387197" cy="987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07419" y="2898152"/>
              <a:ext cx="951802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전체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61234" y="2898152"/>
              <a:ext cx="4199081" cy="40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13822" y="2898152"/>
              <a:ext cx="683763" cy="404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 검색    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95107" y="2724065"/>
            <a:ext cx="2598584" cy="1745385"/>
            <a:chOff x="714375" y="1500883"/>
            <a:chExt cx="8043648" cy="4374858"/>
          </a:xfrm>
        </p:grpSpPr>
        <p:sp>
          <p:nvSpPr>
            <p:cNvPr id="67" name="직사각형 66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479067" y="2724065"/>
            <a:ext cx="2598584" cy="1745385"/>
            <a:chOff x="714375" y="1500883"/>
            <a:chExt cx="8043648" cy="4374858"/>
          </a:xfrm>
        </p:grpSpPr>
        <p:sp>
          <p:nvSpPr>
            <p:cNvPr id="74" name="직사각형 73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52092" y="3396253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63027" y="2720453"/>
            <a:ext cx="2598584" cy="1745385"/>
            <a:chOff x="714375" y="1500883"/>
            <a:chExt cx="8043648" cy="4374858"/>
          </a:xfrm>
        </p:grpSpPr>
        <p:sp>
          <p:nvSpPr>
            <p:cNvPr id="79" name="직사각형 78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37628" y="3405304"/>
              <a:ext cx="2797140" cy="771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1547" y="4544188"/>
            <a:ext cx="2857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한결초등학교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학년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88414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새뜸유치원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2023-09-26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3027" y="4544188"/>
            <a:ext cx="2589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독도체험교실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대전외삼중학교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2023-09-16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02945" y="861018"/>
            <a:ext cx="2605550" cy="5400816"/>
            <a:chOff x="275493" y="926729"/>
            <a:chExt cx="2857894" cy="5201184"/>
          </a:xfrm>
        </p:grpSpPr>
        <p:sp>
          <p:nvSpPr>
            <p:cNvPr id="86" name="직사각형 85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75493" y="1089103"/>
              <a:ext cx="2800743" cy="411489"/>
              <a:chOff x="275493" y="1089103"/>
              <a:chExt cx="2800743" cy="411489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275493" y="1089103"/>
                <a:ext cx="2743985" cy="411489"/>
                <a:chOff x="275493" y="1089103"/>
                <a:chExt cx="2743985" cy="411489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275493" y="1089103"/>
                  <a:ext cx="2743985" cy="411489"/>
                  <a:chOff x="275493" y="1089103"/>
                  <a:chExt cx="2743985" cy="411489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275493" y="1089103"/>
                    <a:ext cx="1462418" cy="22230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900" dirty="0" err="1" smtClean="0"/>
                      <a:t>세종특별자치시교육청</a:t>
                    </a:r>
                    <a:endParaRPr lang="ko-KR" altLang="en-US" sz="9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660327" y="1093747"/>
                    <a:ext cx="1359151" cy="2964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134" name="직선 연결선 13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직사각형 87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>
                <a:stCxn id="129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414348" y="2179583"/>
              <a:ext cx="2605131" cy="1335586"/>
              <a:chOff x="414348" y="3662934"/>
              <a:chExt cx="2605131" cy="1335586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14348" y="3507800"/>
              <a:ext cx="2605131" cy="1335586"/>
              <a:chOff x="414348" y="3662934"/>
              <a:chExt cx="2605131" cy="133558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02291" y="4831637"/>
              <a:ext cx="2605131" cy="1296276"/>
              <a:chOff x="414348" y="3662934"/>
              <a:chExt cx="2605131" cy="129627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1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446173" y="1670403"/>
                  <a:ext cx="2584580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880471" y="2669780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414348" y="4736910"/>
                <a:ext cx="1269511" cy="2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37911" y="4736910"/>
                <a:ext cx="1281568" cy="2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-------------------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9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17240" y="1857714"/>
            <a:ext cx="506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안녕하십니까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독도와 </a:t>
            </a:r>
            <a:r>
              <a:rPr lang="ko-KR" altLang="en-US" sz="1600" dirty="0" smtClean="0">
                <a:solidFill>
                  <a:srgbClr val="00B050"/>
                </a:solidFill>
              </a:rPr>
              <a:t>독도전시관</a:t>
            </a:r>
            <a:r>
              <a:rPr lang="ko-KR" altLang="en-US" sz="1600" dirty="0" smtClean="0"/>
              <a:t>을 사랑해 주셔서 </a:t>
            </a:r>
            <a:endParaRPr lang="en-US" altLang="ko-KR" sz="1600" dirty="0" smtClean="0"/>
          </a:p>
          <a:p>
            <a:r>
              <a:rPr lang="ko-KR" altLang="en-US" sz="1600" dirty="0" smtClean="0"/>
              <a:t>감사드립니다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7081" y="4131882"/>
            <a:ext cx="4156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우리민족의 정신이자 자존심인 독도</a:t>
            </a:r>
            <a:r>
              <a:rPr lang="ko-KR" altLang="en-US" sz="1600" dirty="0">
                <a:solidFill>
                  <a:srgbClr val="00B050"/>
                </a:solidFill>
              </a:rPr>
              <a:t>에</a:t>
            </a:r>
            <a:r>
              <a:rPr lang="ko-KR" altLang="en-US" sz="1600" dirty="0" smtClean="0"/>
              <a:t> 대한</a:t>
            </a:r>
            <a:endParaRPr lang="en-US" altLang="ko-KR" sz="1600" dirty="0" smtClean="0"/>
          </a:p>
          <a:p>
            <a:r>
              <a:rPr lang="ko-KR" altLang="en-US" sz="1600" dirty="0" smtClean="0"/>
              <a:t>명확한 역사관과 </a:t>
            </a:r>
            <a:r>
              <a:rPr lang="ko-KR" altLang="en-US" sz="1600" dirty="0" err="1" smtClean="0"/>
              <a:t>영토관을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갖게되기를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희망합니다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421503" y="3988394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65" name="그룹 64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428637" y="862465"/>
            <a:ext cx="2579857" cy="5374472"/>
            <a:chOff x="3327326" y="926728"/>
            <a:chExt cx="2852179" cy="5191259"/>
          </a:xfrm>
        </p:grpSpPr>
        <p:sp>
          <p:nvSpPr>
            <p:cNvPr id="71" name="직사각형 70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27326" y="1036562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안녕하십니까</a:t>
              </a:r>
              <a:r>
                <a:rPr lang="en-US" altLang="ko-KR" sz="1200" dirty="0" smtClean="0"/>
                <a:t>? </a:t>
              </a:r>
              <a:r>
                <a:rPr lang="ko-KR" altLang="en-US" sz="1200" dirty="0" smtClean="0"/>
                <a:t>독도의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독도전시관</a:t>
              </a:r>
              <a:r>
                <a:rPr lang="ko-KR" altLang="en-US" sz="1200" dirty="0" smtClean="0"/>
                <a:t>을 사랑해주셔서 </a:t>
              </a:r>
              <a:r>
                <a:rPr lang="ko-KR" altLang="en-US" sz="1200" dirty="0" smtClean="0"/>
                <a:t>진심으로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감사드립니다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33666" y="1741808"/>
              <a:ext cx="284583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세종특별자치시교육청</a:t>
              </a:r>
              <a:r>
                <a:rPr lang="ko-KR" altLang="en-US" sz="800" dirty="0" smtClean="0"/>
                <a:t> 독도전시관은 </a:t>
              </a:r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찾아가는 독도교육의장</a:t>
              </a:r>
              <a:r>
                <a:rPr lang="en-US" altLang="ko-KR" sz="800" dirty="0" smtClean="0"/>
                <a:t>＇</a:t>
              </a:r>
              <a:r>
                <a:rPr lang="ko-KR" altLang="en-US" sz="800" dirty="0" smtClean="0"/>
                <a:t>으로서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  세종시 지역의 학생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교원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학부모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시민들에게</a:t>
              </a:r>
              <a:r>
                <a:rPr lang="en-US" altLang="ko-KR" sz="800" dirty="0"/>
                <a:t> </a:t>
              </a:r>
              <a:r>
                <a:rPr lang="ko-KR" altLang="en-US" sz="800" dirty="0" smtClean="0"/>
                <a:t>독도에 대한 이해를 높이고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독도에 대한 사랑과 영토 </a:t>
              </a:r>
              <a:r>
                <a:rPr lang="ko-KR" altLang="en-US" sz="800" dirty="0" err="1" smtClean="0"/>
                <a:t>주권의식을</a:t>
              </a:r>
              <a:r>
                <a:rPr lang="ko-KR" altLang="en-US" sz="800" dirty="0" smtClean="0"/>
                <a:t> 확산시키고자 개관하였습니다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482034" y="2401387"/>
              <a:ext cx="2508330" cy="1039666"/>
              <a:chOff x="436844" y="1670403"/>
              <a:chExt cx="2593909" cy="263944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27326" y="3515857"/>
              <a:ext cx="2845840" cy="7729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우리민족의 정신이자 자존심인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</a:t>
              </a:r>
              <a:r>
                <a:rPr lang="ko-KR" altLang="en-US" sz="1200" dirty="0" smtClean="0"/>
                <a:t>에 대한 </a:t>
              </a:r>
              <a:r>
                <a:rPr lang="ko-KR" altLang="en-US" sz="1200" dirty="0" smtClean="0"/>
                <a:t>명확한 역사관과 </a:t>
              </a:r>
              <a:r>
                <a:rPr lang="ko-KR" altLang="en-US" sz="1200" dirty="0" err="1" smtClean="0"/>
                <a:t>영토관을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갖게되기를</a:t>
              </a:r>
              <a:r>
                <a:rPr lang="ko-KR" altLang="en-US" sz="1200" dirty="0" smtClean="0"/>
                <a:t> 희망합니다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27326" y="4208354"/>
              <a:ext cx="2845839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독도는 우리민족의 정신이자 자존심이므로 우리 학생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교원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학부모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시민들 모두에게 독도에 대한 명확한 역사관과 </a:t>
              </a:r>
              <a:r>
                <a:rPr lang="ko-KR" altLang="en-US" sz="800" dirty="0" err="1"/>
                <a:t>영토관을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갖게하고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우리의 소중한 땅 독도를 지키고 가꾸려는 의지를 키우는 것이 이 시대를 사는 우리의 중요한 </a:t>
              </a:r>
              <a:r>
                <a:rPr lang="ko-KR" altLang="en-US" sz="800" dirty="0" err="1"/>
                <a:t>임무이자</a:t>
              </a:r>
              <a:r>
                <a:rPr lang="ko-KR" altLang="en-US" sz="800" dirty="0"/>
                <a:t> 역사적 사명이라 생각합니다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/>
                <a:t>독도전시관의 다양한 정보가 이곳을 찾는 모든 분들께서 유의미하게 학습</a:t>
              </a:r>
              <a:r>
                <a:rPr lang="en-US" altLang="ko-KR" sz="800" dirty="0"/>
                <a:t>‧</a:t>
              </a:r>
              <a:r>
                <a:rPr lang="ko-KR" altLang="en-US" sz="800" dirty="0" err="1"/>
                <a:t>체험하시는데</a:t>
              </a:r>
              <a:r>
                <a:rPr lang="ko-KR" altLang="en-US" sz="800" dirty="0"/>
                <a:t> 작은 도움이 되기를 바라고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 모두가 독도를 사랑하고 실천하는 계기가 되기를 희망하며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독도전시관이 지역사회의 교육 및 문화공간이 되기를 기대합니다</a:t>
              </a:r>
              <a:r>
                <a:rPr lang="en-US" altLang="ko-KR" sz="800" dirty="0"/>
                <a:t>. </a:t>
              </a:r>
              <a:r>
                <a:rPr lang="ko-KR" altLang="en-US" sz="800" dirty="0"/>
                <a:t>감사합니다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 smtClean="0"/>
                <a:t>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89488" y="3848055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589488" y="4342506"/>
            <a:ext cx="2293422" cy="435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89488" y="4962347"/>
            <a:ext cx="2293422" cy="43517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B050"/>
                </a:solidFill>
              </a:rPr>
              <a:t>LOGIN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7392" y="2875287"/>
            <a:ext cx="22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로그인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26553" y="5545238"/>
            <a:ext cx="2219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회원가입  </a:t>
            </a:r>
            <a:r>
              <a:rPr lang="ko-KR" altLang="en-US" sz="800" dirty="0" err="1" smtClean="0"/>
              <a:t>아이디찾기</a:t>
            </a:r>
            <a:r>
              <a:rPr lang="ko-KR" altLang="en-US" sz="800" dirty="0" smtClean="0"/>
              <a:t>  비밀번호 찾기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7098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64" name="TextBox 63"/>
          <p:cNvSpPr txBox="1"/>
          <p:nvPr/>
        </p:nvSpPr>
        <p:spPr>
          <a:xfrm>
            <a:off x="4807643" y="5578097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9891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873940"/>
            <a:ext cx="8399252" cy="535051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76" name="직사각형 75"/>
          <p:cNvSpPr/>
          <p:nvPr/>
        </p:nvSpPr>
        <p:spPr>
          <a:xfrm flipH="1">
            <a:off x="9436997" y="858066"/>
            <a:ext cx="2571497" cy="53788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46508" y="1393694"/>
            <a:ext cx="520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en-US" altLang="ko-KR" b="1" dirty="0"/>
          </a:p>
          <a:p>
            <a:pPr algn="ctr"/>
            <a:r>
              <a:rPr lang="ko-KR" altLang="en-US" sz="1000" dirty="0" smtClean="0"/>
              <a:t>회원가입약관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이용약관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및 개인정보처리방침에 동의하셔야 회원가입 하실 수 있습니다</a:t>
            </a:r>
            <a:r>
              <a:rPr lang="en-US" altLang="ko-KR" sz="1000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35545" y="2051834"/>
            <a:ext cx="7433386" cy="1553088"/>
            <a:chOff x="1035545" y="2624733"/>
            <a:chExt cx="7433386" cy="1553088"/>
          </a:xfrm>
        </p:grpSpPr>
        <p:sp>
          <p:nvSpPr>
            <p:cNvPr id="3" name="직사각형 2"/>
            <p:cNvSpPr/>
            <p:nvPr/>
          </p:nvSpPr>
          <p:spPr>
            <a:xfrm>
              <a:off x="1035545" y="2910627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조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약관의 해석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5545" y="2624733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회원가입약관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30345" y="3927328"/>
            <a:ext cx="7433386" cy="1553088"/>
            <a:chOff x="1035545" y="4276100"/>
            <a:chExt cx="7433386" cy="1553088"/>
          </a:xfrm>
        </p:grpSpPr>
        <p:sp>
          <p:nvSpPr>
            <p:cNvPr id="53" name="직사각형 52"/>
            <p:cNvSpPr/>
            <p:nvPr/>
          </p:nvSpPr>
          <p:spPr>
            <a:xfrm>
              <a:off x="1035545" y="4561994"/>
              <a:ext cx="7433386" cy="12671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새롬고등학교는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--------------------------------------------------------------------------------------------------------------------------------------------------------------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------------------------------------------------------------------------------------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--------------------------------------------------------------</a:t>
              </a:r>
            </a:p>
            <a:p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---------------------------</a:t>
              </a:r>
            </a:p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5545" y="4276100"/>
              <a:ext cx="221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개인정보취급방침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28503" y="3603741"/>
            <a:ext cx="2389225" cy="246221"/>
            <a:chOff x="6628503" y="3828674"/>
            <a:chExt cx="2389225" cy="246221"/>
          </a:xfrm>
        </p:grpSpPr>
        <p:sp>
          <p:nvSpPr>
            <p:cNvPr id="16" name="직사각형 1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628503" y="5482247"/>
            <a:ext cx="2389225" cy="246221"/>
            <a:chOff x="6628503" y="3828674"/>
            <a:chExt cx="2389225" cy="246221"/>
          </a:xfrm>
        </p:grpSpPr>
        <p:sp>
          <p:nvSpPr>
            <p:cNvPr id="66" name="직사각형 65"/>
            <p:cNvSpPr/>
            <p:nvPr/>
          </p:nvSpPr>
          <p:spPr>
            <a:xfrm>
              <a:off x="6628503" y="3877710"/>
              <a:ext cx="169933" cy="1699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98436" y="3828674"/>
              <a:ext cx="2219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회원가입약관에 동의합니다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22492" y="3915566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22492" y="5817193"/>
            <a:ext cx="76515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96506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약관동의</a:t>
            </a:r>
            <a:endParaRPr lang="ko-KR" altLang="en-US" sz="11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53404" y="5867133"/>
            <a:ext cx="834391" cy="327172"/>
          </a:xfrm>
          <a:prstGeom prst="roundRect">
            <a:avLst>
              <a:gd name="adj" fmla="val 470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메인으로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31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547220" y="1857714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2017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36423" y="1616474"/>
            <a:ext cx="0" cy="43014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90609" y="1921516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990609" y="4337403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547220" y="4262641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386935" y="868100"/>
            <a:ext cx="2633614" cy="5368837"/>
            <a:chOff x="275493" y="926729"/>
            <a:chExt cx="2871035" cy="5191259"/>
          </a:xfrm>
        </p:grpSpPr>
        <p:sp>
          <p:nvSpPr>
            <p:cNvPr id="64" name="직사각형 63"/>
            <p:cNvSpPr/>
            <p:nvPr/>
          </p:nvSpPr>
          <p:spPr>
            <a:xfrm flipH="1">
              <a:off x="287549" y="926729"/>
              <a:ext cx="2858979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317" y="1463565"/>
              <a:ext cx="2427932" cy="5356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History</a:t>
              </a:r>
            </a:p>
            <a:p>
              <a:pPr algn="ctr"/>
              <a:r>
                <a:rPr lang="ko-KR" altLang="en-US" sz="1400" b="1" dirty="0" err="1" smtClean="0"/>
                <a:t>전시관연혁</a:t>
              </a:r>
              <a:r>
                <a:rPr lang="ko-KR" altLang="en-US" sz="1400" b="1" dirty="0" smtClean="0"/>
                <a:t> 및 주요행사</a:t>
              </a:r>
              <a:endParaRPr lang="ko-KR" altLang="en-US" sz="1400" b="1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13513" y="2244586"/>
              <a:ext cx="2593909" cy="1698510"/>
              <a:chOff x="436844" y="1670403"/>
              <a:chExt cx="2593909" cy="263944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75493" y="1096094"/>
                    <a:ext cx="1462418" cy="20831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611769" y="1047003"/>
                    <a:ext cx="1359151" cy="2975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/>
                      <a:t>독도전시관</a:t>
                    </a:r>
                    <a:endParaRPr lang="ko-KR" altLang="en-US" sz="1400" dirty="0"/>
                  </a:p>
                </p:txBody>
              </p:sp>
            </p:grpSp>
            <p:cxnSp>
              <p:nvCxnSpPr>
                <p:cNvPr id="74" name="직선 연결선 73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TextBox 67"/>
            <p:cNvSpPr txBox="1"/>
            <p:nvPr/>
          </p:nvSpPr>
          <p:spPr>
            <a:xfrm>
              <a:off x="422843" y="4121277"/>
              <a:ext cx="2584579" cy="18466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2017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endParaRPr lang="en-US" altLang="ko-KR" sz="1000" dirty="0">
                <a:solidFill>
                  <a:srgbClr val="00B0F0"/>
                </a:solidFill>
              </a:endParaRPr>
            </a:p>
            <a:p>
              <a:r>
                <a:rPr lang="en-US" altLang="ko-KR" sz="1000" b="1" dirty="0" smtClean="0"/>
                <a:t>08.28.</a:t>
              </a:r>
            </a:p>
            <a:p>
              <a:r>
                <a:rPr lang="ko-KR" altLang="en-US" sz="1000" dirty="0" err="1" smtClean="0"/>
                <a:t>독도전시관</a:t>
              </a:r>
              <a:r>
                <a:rPr lang="ko-KR" altLang="en-US" sz="1000" dirty="0" smtClean="0"/>
                <a:t> 개관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b="1" dirty="0" smtClean="0"/>
                <a:t>08.28.</a:t>
              </a:r>
            </a:p>
            <a:p>
              <a:r>
                <a:rPr lang="ko-KR" altLang="en-US" sz="1000" dirty="0" smtClean="0"/>
                <a:t>초대 </a:t>
              </a:r>
              <a:r>
                <a:rPr lang="ko-KR" altLang="en-US" sz="1000" dirty="0" err="1" smtClean="0"/>
                <a:t>윤재국</a:t>
              </a:r>
              <a:r>
                <a:rPr lang="ko-KR" altLang="en-US" sz="1000" dirty="0" smtClean="0"/>
                <a:t> 관장 취임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en-US" altLang="ko-KR" sz="1000" b="1" dirty="0" smtClean="0"/>
                <a:t>08.28.~</a:t>
              </a:r>
              <a:r>
                <a:rPr lang="ko-KR" altLang="en-US" sz="1000" b="1" dirty="0" smtClean="0"/>
                <a:t>현재</a:t>
              </a:r>
              <a:endParaRPr lang="en-US" altLang="ko-KR" sz="1000" b="1" dirty="0" smtClean="0"/>
            </a:p>
            <a:p>
              <a:r>
                <a:rPr lang="ko-KR" altLang="en-US" sz="1000" dirty="0" smtClean="0"/>
                <a:t>대한민국 독도 사진전 </a:t>
              </a:r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상실전시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9522100" y="4272902"/>
            <a:ext cx="0" cy="1863268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7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8043648" cy="3026910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34015" y="3374530"/>
              <a:ext cx="1626046" cy="40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오시는 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53899" y="3888680"/>
            <a:ext cx="1724246" cy="172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899" y="5016698"/>
            <a:ext cx="17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독도전시관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8854" y="4128733"/>
            <a:ext cx="80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37391" y="4929973"/>
            <a:ext cx="7891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주소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TEL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주차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대중교통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26526" y="4929973"/>
            <a:ext cx="20218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</a:t>
            </a:r>
          </a:p>
          <a:p>
            <a:endParaRPr lang="en-US" altLang="ko-KR" sz="9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전시관 연혁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428636" y="858065"/>
            <a:ext cx="2581033" cy="5378871"/>
            <a:chOff x="275493" y="926728"/>
            <a:chExt cx="2845898" cy="5287121"/>
          </a:xfrm>
        </p:grpSpPr>
        <p:sp>
          <p:nvSpPr>
            <p:cNvPr id="60" name="직사각형 59"/>
            <p:cNvSpPr/>
            <p:nvPr/>
          </p:nvSpPr>
          <p:spPr>
            <a:xfrm flipH="1">
              <a:off x="275493" y="926728"/>
              <a:ext cx="2844602" cy="528712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13513" y="1507648"/>
              <a:ext cx="2593909" cy="1698510"/>
              <a:chOff x="436844" y="1670403"/>
              <a:chExt cx="2593909" cy="2639442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493" y="1094368"/>
                    <a:ext cx="1462418" cy="21176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800" dirty="0" err="1" smtClean="0"/>
                      <a:t>세종특별자치시교육청</a:t>
                    </a:r>
                    <a:endParaRPr lang="ko-KR" altLang="en-US" sz="8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67" name="직선 연결선 6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/>
            <p:cNvSpPr txBox="1"/>
            <p:nvPr/>
          </p:nvSpPr>
          <p:spPr>
            <a:xfrm>
              <a:off x="308875" y="3351528"/>
              <a:ext cx="2812516" cy="10588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주소  </a:t>
              </a:r>
              <a:r>
                <a:rPr lang="ko-KR" altLang="en-US" sz="800" dirty="0" smtClean="0"/>
                <a:t>세종특별자치시 </a:t>
              </a:r>
              <a:r>
                <a:rPr lang="ko-KR" altLang="en-US" sz="800" dirty="0" err="1" smtClean="0"/>
                <a:t>새롬서로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68</a:t>
              </a:r>
              <a:r>
                <a:rPr lang="en-US" altLang="ko-KR" sz="800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800" dirty="0" smtClean="0"/>
                <a:t>새롬고등학교 </a:t>
              </a:r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층</a:t>
              </a:r>
              <a:endParaRPr lang="en-US" altLang="ko-KR" sz="800" dirty="0" smtClean="0"/>
            </a:p>
            <a:p>
              <a:endParaRPr lang="en-US" altLang="ko-KR" sz="800" dirty="0" smtClean="0"/>
            </a:p>
            <a:p>
              <a:r>
                <a:rPr lang="en-US" altLang="ko-KR" sz="800" b="1" dirty="0" smtClean="0"/>
                <a:t>TEL</a:t>
              </a:r>
              <a:r>
                <a:rPr lang="en-US" altLang="ko-KR" sz="800" dirty="0" smtClean="0"/>
                <a:t>    044-999-6393</a:t>
              </a:r>
            </a:p>
            <a:p>
              <a:endParaRPr lang="en-US" altLang="ko-KR" sz="800" dirty="0"/>
            </a:p>
            <a:p>
              <a:r>
                <a:rPr lang="ko-KR" altLang="en-US" sz="800" b="1" dirty="0" smtClean="0"/>
                <a:t>주차</a:t>
              </a:r>
              <a:r>
                <a:rPr lang="ko-KR" altLang="en-US" sz="800" dirty="0" smtClean="0"/>
                <a:t>   새롬고등학교 주차장 이용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ko-KR" altLang="en-US" sz="800" b="1" dirty="0" smtClean="0"/>
                <a:t>대중교통</a:t>
              </a:r>
              <a:r>
                <a:rPr lang="ko-KR" altLang="en-US" sz="800" dirty="0" smtClean="0"/>
                <a:t>  </a:t>
              </a:r>
              <a:r>
                <a:rPr lang="ko-KR" altLang="en-US" sz="800" b="1" dirty="0" err="1" smtClean="0"/>
                <a:t>버스지선</a:t>
              </a:r>
              <a:r>
                <a:rPr lang="en-US" altLang="ko-KR" sz="800" dirty="0"/>
                <a:t> </a:t>
              </a:r>
              <a:r>
                <a:rPr lang="en-US" altLang="ko-KR" sz="800" dirty="0" smtClean="0"/>
                <a:t>204,222,52,53/ </a:t>
              </a:r>
              <a:r>
                <a:rPr lang="ko-KR" altLang="en-US" sz="800" b="1" dirty="0" smtClean="0"/>
                <a:t>광역</a:t>
              </a:r>
              <a:r>
                <a:rPr lang="en-US" altLang="ko-KR" sz="800" dirty="0" smtClean="0"/>
                <a:t>1004,1005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9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2522599" cy="2392353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389" y="4929973"/>
            <a:ext cx="19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59220" y="4944275"/>
            <a:ext cx="36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234699" y="1790312"/>
            <a:ext cx="35636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관람시간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</a:t>
            </a: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휴 관 일</a:t>
            </a:r>
            <a:endParaRPr lang="en-US" altLang="ko-KR" sz="1400" dirty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 smtClean="0"/>
              <a:t>관람요금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</a:t>
            </a:r>
          </a:p>
          <a:p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문의처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</p:txBody>
      </p:sp>
      <p:sp>
        <p:nvSpPr>
          <p:cNvPr id="55" name="직사각형 54"/>
          <p:cNvSpPr/>
          <p:nvPr/>
        </p:nvSpPr>
        <p:spPr>
          <a:xfrm flipH="1">
            <a:off x="9428665" y="858066"/>
            <a:ext cx="2591885" cy="540251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9543388" y="1462625"/>
            <a:ext cx="2362438" cy="1767629"/>
            <a:chOff x="436844" y="1670403"/>
            <a:chExt cx="2593909" cy="2639442"/>
          </a:xfrm>
        </p:grpSpPr>
        <p:sp>
          <p:nvSpPr>
            <p:cNvPr id="72" name="직사각형 7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417684" y="983234"/>
            <a:ext cx="2550815" cy="472047"/>
            <a:chOff x="275493" y="1047003"/>
            <a:chExt cx="2800743" cy="453589"/>
          </a:xfrm>
        </p:grpSpPr>
        <p:grpSp>
          <p:nvGrpSpPr>
            <p:cNvPr id="62" name="그룹 61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275493" y="1089349"/>
                  <a:ext cx="1462418" cy="22180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900" dirty="0" err="1" smtClean="0"/>
                    <a:t>세종특별자치시교육청</a:t>
                  </a:r>
                  <a:endParaRPr lang="ko-KR" altLang="en-US" sz="9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65" name="직선 연결선 64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>
            <a:off x="9551885" y="3381539"/>
            <a:ext cx="2353941" cy="297880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3629025" cy="3441652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8012" y="1805865"/>
            <a:ext cx="35636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운영식간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예약인원</a:t>
            </a:r>
            <a:endParaRPr lang="en-US" altLang="ko-KR" sz="1400" dirty="0" smtClean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단체관람 프로그램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428637" y="858066"/>
            <a:ext cx="2591913" cy="5378871"/>
            <a:chOff x="3327302" y="926728"/>
            <a:chExt cx="2845862" cy="5191259"/>
          </a:xfrm>
        </p:grpSpPr>
        <p:sp>
          <p:nvSpPr>
            <p:cNvPr id="49" name="직사각형 48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27302" y="926764"/>
              <a:ext cx="2845838" cy="477053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전시해설</a:t>
              </a:r>
              <a:r>
                <a:rPr lang="ko-KR" altLang="en-US" sz="1400" b="1" dirty="0" smtClean="0"/>
                <a:t> 운영시간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r>
                <a:rPr lang="en-US" altLang="ko-KR" sz="1400" dirty="0" smtClean="0">
                  <a:solidFill>
                    <a:srgbClr val="00B050"/>
                  </a:solidFill>
                </a:rPr>
                <a:t>1</a:t>
              </a:r>
              <a:r>
                <a:rPr lang="ko-KR" altLang="en-US" sz="1400" dirty="0" smtClean="0">
                  <a:solidFill>
                    <a:srgbClr val="00B050"/>
                  </a:solidFill>
                </a:rPr>
                <a:t>회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- 10:00/2</a:t>
              </a:r>
              <a:r>
                <a:rPr lang="ko-KR" altLang="en-US" sz="1400" dirty="0" smtClean="0">
                  <a:solidFill>
                    <a:srgbClr val="00B050"/>
                  </a:solidFill>
                </a:rPr>
                <a:t>회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-13:00</a:t>
              </a:r>
            </a:p>
            <a:p>
              <a:endParaRPr lang="en-US" altLang="ko-KR" sz="1400" dirty="0">
                <a:solidFill>
                  <a:srgbClr val="00B050"/>
                </a:solidFill>
              </a:endParaRPr>
            </a:p>
            <a:p>
              <a:r>
                <a:rPr lang="ko-KR" altLang="en-US" sz="1400" b="1" dirty="0" err="1" smtClean="0"/>
                <a:t>전시해설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예약인원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r>
                <a:rPr lang="ko-KR" altLang="en-US" sz="1000" dirty="0" smtClean="0"/>
                <a:t>단체 </a:t>
              </a:r>
              <a:r>
                <a:rPr lang="en-US" altLang="ko-KR" sz="1000" dirty="0" smtClean="0"/>
                <a:t>5</a:t>
              </a:r>
              <a:r>
                <a:rPr lang="ko-KR" altLang="en-US" sz="1000" dirty="0" smtClean="0"/>
                <a:t>명</a:t>
              </a:r>
              <a:r>
                <a:rPr lang="en-US" altLang="ko-KR" sz="1000" dirty="0" smtClean="0"/>
                <a:t>~25</a:t>
              </a:r>
              <a:r>
                <a:rPr lang="ko-KR" altLang="en-US" sz="1000" dirty="0" smtClean="0"/>
                <a:t>명 내외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해설 희망일 </a:t>
              </a:r>
              <a:r>
                <a:rPr lang="en-US" altLang="ko-KR" sz="1000" dirty="0" smtClean="0"/>
                <a:t>7</a:t>
              </a:r>
              <a:r>
                <a:rPr lang="ko-KR" altLang="en-US" sz="1000" dirty="0" smtClean="0"/>
                <a:t>일전까지 예약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유치원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어린이집은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</a:t>
              </a:r>
              <a:r>
                <a:rPr lang="ko-KR" altLang="en-US" sz="1000" dirty="0" smtClean="0"/>
                <a:t>세부터 예약 가능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smtClean="0"/>
                <a:t>단체관람 프로그램</a:t>
              </a:r>
              <a:endParaRPr lang="en-US" altLang="ko-KR" sz="1400" b="1" dirty="0" smtClean="0"/>
            </a:p>
            <a:p>
              <a:endParaRPr lang="en-US" altLang="ko-KR" sz="1400" b="1" dirty="0"/>
            </a:p>
            <a:p>
              <a:pPr marL="171450" indent="-171450">
                <a:buFontTx/>
                <a:buChar char="-"/>
              </a:pPr>
              <a:r>
                <a:rPr lang="ko-KR" altLang="en-US" sz="1000" b="1" dirty="0" smtClean="0"/>
                <a:t>소요시간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30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~60</a:t>
              </a:r>
              <a:r>
                <a:rPr lang="ko-KR" altLang="en-US" sz="1000" dirty="0" smtClean="0"/>
                <a:t>분</a:t>
              </a:r>
              <a:endParaRPr lang="en-US" altLang="ko-KR" sz="1000" dirty="0" smtClean="0"/>
            </a:p>
            <a:p>
              <a:pPr marL="171450" indent="-171450">
                <a:buFontTx/>
                <a:buChar char="-"/>
              </a:pPr>
              <a:endParaRPr lang="en-US" altLang="ko-KR" sz="1000" b="1" dirty="0"/>
            </a:p>
            <a:p>
              <a:pPr marL="171450" indent="-171450">
                <a:buFontTx/>
                <a:buChar char="-"/>
              </a:pPr>
              <a:r>
                <a:rPr lang="ko-KR" altLang="en-US" sz="1000" b="1" dirty="0" smtClean="0"/>
                <a:t>유</a:t>
              </a:r>
              <a:r>
                <a:rPr lang="en-US" altLang="ko-KR" sz="1000" b="1" dirty="0" smtClean="0"/>
                <a:t>,</a:t>
              </a:r>
              <a:r>
                <a:rPr lang="ko-KR" altLang="en-US" sz="1000" b="1" dirty="0" err="1" smtClean="0"/>
                <a:t>초등저학년</a:t>
              </a:r>
              <a:endParaRPr lang="en-US" altLang="ko-KR" sz="1000" b="1" dirty="0" smtClean="0"/>
            </a:p>
            <a:p>
              <a:r>
                <a:rPr lang="ko-KR" altLang="en-US" sz="1000" dirty="0" err="1" smtClean="0"/>
                <a:t>전시해설</a:t>
              </a:r>
              <a:r>
                <a:rPr lang="en-US" altLang="ko-KR" sz="1000" dirty="0" smtClean="0"/>
                <a:t>(15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smtClean="0"/>
                <a:t>독도우드아트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목걸이 만들기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체험</a:t>
              </a:r>
              <a:r>
                <a:rPr lang="en-US" altLang="ko-KR" sz="1000" dirty="0" smtClean="0"/>
                <a:t>(15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</a:t>
              </a:r>
            </a:p>
            <a:p>
              <a:endParaRPr lang="en-US" altLang="ko-KR" sz="1000" dirty="0" smtClean="0"/>
            </a:p>
            <a:p>
              <a:r>
                <a:rPr lang="en-US" altLang="ko-KR" sz="1000" b="1" dirty="0" smtClean="0"/>
                <a:t>-   </a:t>
              </a:r>
              <a:r>
                <a:rPr lang="ko-KR" altLang="en-US" sz="1000" b="1" dirty="0" err="1" smtClean="0"/>
                <a:t>초등고학년</a:t>
              </a:r>
              <a:r>
                <a:rPr lang="en-US" altLang="ko-KR" sz="1000" b="1" dirty="0" smtClean="0"/>
                <a:t>(5-6</a:t>
              </a:r>
              <a:r>
                <a:rPr lang="ko-KR" altLang="en-US" sz="1000" b="1" dirty="0" smtClean="0"/>
                <a:t>학년</a:t>
              </a:r>
              <a:r>
                <a:rPr lang="en-US" altLang="ko-KR" sz="1000" b="1" dirty="0" smtClean="0"/>
                <a:t>)</a:t>
              </a:r>
              <a:r>
                <a:rPr lang="ko-KR" altLang="en-US" sz="1000" b="1" dirty="0" smtClean="0"/>
                <a:t>이상 </a:t>
              </a:r>
              <a:endParaRPr lang="en-US" altLang="ko-KR" sz="1000" b="1" dirty="0" smtClean="0"/>
            </a:p>
            <a:p>
              <a:r>
                <a:rPr lang="ko-KR" altLang="en-US" sz="1000" dirty="0" err="1" smtClean="0"/>
                <a:t>전시해설</a:t>
              </a:r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체험</a:t>
              </a:r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)/</a:t>
              </a:r>
              <a:r>
                <a:rPr lang="ko-KR" altLang="en-US" sz="1000" dirty="0" err="1" smtClean="0"/>
                <a:t>체험학습지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(20</a:t>
              </a:r>
              <a:r>
                <a:rPr lang="ko-KR" altLang="en-US" sz="1000" dirty="0" smtClean="0"/>
                <a:t>분</a:t>
              </a:r>
              <a:r>
                <a:rPr lang="en-US" altLang="ko-KR" sz="1000" dirty="0" smtClean="0"/>
                <a:t>)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※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체험 내용은 전시관 사정에 따라 변경될 수 있습니다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44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4728</Words>
  <Application>Microsoft Office PowerPoint</Application>
  <PresentationFormat>와이드스크린</PresentationFormat>
  <Paragraphs>1558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36</cp:revision>
  <dcterms:created xsi:type="dcterms:W3CDTF">2023-10-17T02:41:01Z</dcterms:created>
  <dcterms:modified xsi:type="dcterms:W3CDTF">2023-10-18T03:55:27Z</dcterms:modified>
</cp:coreProperties>
</file>