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264" y="3027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30704" y="355663"/>
            <a:ext cx="975150" cy="494164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흐름 차트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5530704" y="1213787"/>
            <a:ext cx="975150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801" y="1396197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아니요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신규회원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5545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약관보기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115545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0704" y="5935196"/>
            <a:ext cx="975150" cy="494164"/>
          </a:xfrm>
          <a:prstGeom prst="roundRect">
            <a:avLst>
              <a:gd name="adj" fmla="val 41157"/>
            </a:avLst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9060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6489" y="1343242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다이아몬드 20"/>
          <p:cNvSpPr/>
          <p:nvPr/>
        </p:nvSpPr>
        <p:spPr>
          <a:xfrm>
            <a:off x="6989059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89059" y="5116548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281110" y="3598010"/>
          <a:ext cx="3583114" cy="205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9">
                  <a:extLst>
                    <a:ext uri="{9D8B030D-6E8A-4147-A177-3AD203B41FA5}">
                      <a16:colId xmlns:a16="http://schemas.microsoft.com/office/drawing/2014/main" val="967291643"/>
                    </a:ext>
                  </a:extLst>
                </a:gridCol>
                <a:gridCol w="901467">
                  <a:extLst>
                    <a:ext uri="{9D8B030D-6E8A-4147-A177-3AD203B41FA5}">
                      <a16:colId xmlns:a16="http://schemas.microsoft.com/office/drawing/2014/main" val="3625109493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1088877843"/>
                    </a:ext>
                  </a:extLst>
                </a:gridCol>
              </a:tblGrid>
              <a:tr h="3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030652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시작과 끝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Flow Chart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시작과 끝을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7928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 기호의 연결 관계를 나타냅니다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98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입출력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종류의 입력과 출력을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03460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처리 과정을 표시합니다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기호처리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서열 내용을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0743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판단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조건에 따라 분기되는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를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55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1110" y="32561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739" y="1337784"/>
            <a:ext cx="7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유무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4209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필수 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동의 체크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94444" y="3704574"/>
            <a:ext cx="974149" cy="465975"/>
            <a:chOff x="4094444" y="3704574"/>
            <a:chExt cx="974149" cy="465975"/>
          </a:xfrm>
        </p:grpSpPr>
        <p:sp>
          <p:nvSpPr>
            <p:cNvPr id="14" name="평행 사변형 13"/>
            <p:cNvSpPr/>
            <p:nvPr/>
          </p:nvSpPr>
          <p:spPr>
            <a:xfrm>
              <a:off x="4115545" y="3704574"/>
              <a:ext cx="931951" cy="465975"/>
            </a:xfrm>
            <a:prstGeom prst="parallelogram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4444" y="3813630"/>
              <a:ext cx="974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15545" y="4465512"/>
            <a:ext cx="950728" cy="494216"/>
            <a:chOff x="4115545" y="4577477"/>
            <a:chExt cx="950728" cy="494216"/>
          </a:xfrm>
        </p:grpSpPr>
        <p:sp>
          <p:nvSpPr>
            <p:cNvPr id="15" name="다이아몬드 14"/>
            <p:cNvSpPr/>
            <p:nvPr/>
          </p:nvSpPr>
          <p:spPr>
            <a:xfrm>
              <a:off x="4115545" y="4577477"/>
              <a:ext cx="931951" cy="494216"/>
            </a:xfrm>
            <a:prstGeom prst="diamond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4319" y="4655362"/>
              <a:ext cx="93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데이터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유효성 체크</a:t>
              </a:r>
              <a:endParaRPr lang="en-US" altLang="ko-KR" sz="8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7794" y="5254692"/>
            <a:ext cx="1187450" cy="529518"/>
            <a:chOff x="3987794" y="5116548"/>
            <a:chExt cx="1187450" cy="5295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15545" y="5116548"/>
              <a:ext cx="931951" cy="529518"/>
            </a:xfrm>
            <a:prstGeom prst="round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7794" y="5198379"/>
              <a:ext cx="118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가입 성공 및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자동 로그인</a:t>
              </a:r>
              <a:endParaRPr lang="en-US" altLang="ko-KR" sz="9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51786" y="60514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화면 이동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7097723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ID/PW</a:t>
            </a:r>
          </a:p>
          <a:p>
            <a:pPr algn="ctr"/>
            <a:r>
              <a:rPr lang="ko-KR" altLang="en-US" sz="900" dirty="0" smtClean="0"/>
              <a:t>체크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1310" y="5250502"/>
            <a:ext cx="1187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로그인 처리</a:t>
            </a:r>
            <a:endParaRPr lang="ko-KR" altLang="en-US" sz="11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8940801" y="2108199"/>
            <a:ext cx="1945684" cy="811796"/>
            <a:chOff x="8732585" y="2108199"/>
            <a:chExt cx="1821115" cy="811796"/>
          </a:xfrm>
        </p:grpSpPr>
        <p:sp>
          <p:nvSpPr>
            <p:cNvPr id="23" name="직사각형 22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>
              <a:off x="8732585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>
            <a:stCxn id="12" idx="2"/>
            <a:endCxn id="13" idx="0"/>
          </p:cNvCxnSpPr>
          <p:nvPr/>
        </p:nvCxnSpPr>
        <p:spPr>
          <a:xfrm>
            <a:off x="4581521" y="2418228"/>
            <a:ext cx="0" cy="372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2" idx="0"/>
          </p:cNvCxnSpPr>
          <p:nvPr/>
        </p:nvCxnSpPr>
        <p:spPr>
          <a:xfrm flipH="1">
            <a:off x="4581521" y="1642418"/>
            <a:ext cx="1" cy="246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77294" y="4998333"/>
            <a:ext cx="208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cxnSp>
        <p:nvCxnSpPr>
          <p:cNvPr id="94" name="직선 연결선 93"/>
          <p:cNvCxnSpPr>
            <a:stCxn id="92" idx="0"/>
          </p:cNvCxnSpPr>
          <p:nvPr/>
        </p:nvCxnSpPr>
        <p:spPr>
          <a:xfrm flipV="1">
            <a:off x="4581518" y="4958366"/>
            <a:ext cx="0" cy="39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581518" y="5173249"/>
            <a:ext cx="3" cy="8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" idx="0"/>
            <a:endCxn id="14" idx="4"/>
          </p:cNvCxnSpPr>
          <p:nvPr/>
        </p:nvCxnSpPr>
        <p:spPr>
          <a:xfrm flipV="1">
            <a:off x="4581521" y="4170549"/>
            <a:ext cx="0" cy="294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477294" y="3285416"/>
            <a:ext cx="208448" cy="419158"/>
            <a:chOff x="4477294" y="3285416"/>
            <a:chExt cx="208448" cy="419158"/>
          </a:xfrm>
        </p:grpSpPr>
        <p:cxnSp>
          <p:nvCxnSpPr>
            <p:cNvPr id="46" name="직선 화살표 연결선 45"/>
            <p:cNvCxnSpPr>
              <a:stCxn id="49" idx="2"/>
              <a:endCxn id="14" idx="0"/>
            </p:cNvCxnSpPr>
            <p:nvPr/>
          </p:nvCxnSpPr>
          <p:spPr>
            <a:xfrm>
              <a:off x="4581518" y="3582302"/>
              <a:ext cx="3" cy="1222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9" idx="0"/>
              <a:endCxn id="13" idx="2"/>
            </p:cNvCxnSpPr>
            <p:nvPr/>
          </p:nvCxnSpPr>
          <p:spPr>
            <a:xfrm flipV="1">
              <a:off x="4581518" y="3285416"/>
              <a:ext cx="3" cy="814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77294" y="3366858"/>
              <a:ext cx="208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예</a:t>
              </a:r>
              <a:endParaRPr lang="ko-KR" altLang="en-US" sz="800" dirty="0"/>
            </a:p>
          </p:txBody>
        </p:sp>
      </p:grpSp>
      <p:cxnSp>
        <p:nvCxnSpPr>
          <p:cNvPr id="107" name="직선 연결선 106"/>
          <p:cNvCxnSpPr/>
          <p:nvPr/>
        </p:nvCxnSpPr>
        <p:spPr>
          <a:xfrm flipV="1">
            <a:off x="7996090" y="3038254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381604" y="2663496"/>
            <a:ext cx="0" cy="382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9" idx="3"/>
          </p:cNvCxnSpPr>
          <p:nvPr/>
        </p:nvCxnSpPr>
        <p:spPr>
          <a:xfrm flipH="1">
            <a:off x="7921011" y="2153469"/>
            <a:ext cx="468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9911" y="2448050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NO(</a:t>
            </a:r>
            <a:r>
              <a:rPr lang="ko-KR" altLang="en-US" sz="800" dirty="0" smtClean="0"/>
              <a:t>실패 </a:t>
            </a:r>
            <a:r>
              <a:rPr lang="ko-KR" altLang="en-US" sz="800" dirty="0" err="1" smtClean="0"/>
              <a:t>실패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8381603" y="2150717"/>
            <a:ext cx="0" cy="306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4581518" y="5784212"/>
            <a:ext cx="870268" cy="405374"/>
            <a:chOff x="4581518" y="5784212"/>
            <a:chExt cx="870268" cy="405374"/>
          </a:xfrm>
        </p:grpSpPr>
        <p:cxnSp>
          <p:nvCxnSpPr>
            <p:cNvPr id="128" name="직선 연결선 127"/>
            <p:cNvCxnSpPr/>
            <p:nvPr/>
          </p:nvCxnSpPr>
          <p:spPr>
            <a:xfrm flipV="1">
              <a:off x="4581521" y="5784212"/>
              <a:ext cx="0" cy="405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33" idx="1"/>
            </p:cNvCxnSpPr>
            <p:nvPr/>
          </p:nvCxnSpPr>
          <p:spPr>
            <a:xfrm>
              <a:off x="4581518" y="6182278"/>
              <a:ext cx="8702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직선 화살표 연결선 144"/>
          <p:cNvCxnSpPr/>
          <p:nvPr/>
        </p:nvCxnSpPr>
        <p:spPr>
          <a:xfrm>
            <a:off x="7455032" y="1584005"/>
            <a:ext cx="1" cy="304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1" idx="0"/>
            <a:endCxn id="19" idx="2"/>
          </p:cNvCxnSpPr>
          <p:nvPr/>
        </p:nvCxnSpPr>
        <p:spPr>
          <a:xfrm flipV="1">
            <a:off x="7455035" y="2418228"/>
            <a:ext cx="1" cy="372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7455032" y="3314331"/>
            <a:ext cx="4" cy="856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70824" y="4208389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성공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55" name="직선 화살표 연결선 154"/>
          <p:cNvCxnSpPr>
            <a:endCxn id="22" idx="0"/>
          </p:cNvCxnSpPr>
          <p:nvPr/>
        </p:nvCxnSpPr>
        <p:spPr>
          <a:xfrm>
            <a:off x="7455034" y="4405813"/>
            <a:ext cx="1" cy="710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22" idx="2"/>
          </p:cNvCxnSpPr>
          <p:nvPr/>
        </p:nvCxnSpPr>
        <p:spPr>
          <a:xfrm flipV="1">
            <a:off x="7455032" y="5646066"/>
            <a:ext cx="3" cy="54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33" idx="3"/>
          </p:cNvCxnSpPr>
          <p:nvPr/>
        </p:nvCxnSpPr>
        <p:spPr>
          <a:xfrm flipH="1">
            <a:off x="6582224" y="6182278"/>
            <a:ext cx="871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83663" y="2418228"/>
            <a:ext cx="207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입력하셨습니다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ko-KR" altLang="en-US" sz="8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42119" y="3976998"/>
            <a:ext cx="491605" cy="255992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>
            <a:off x="8442119" y="4465512"/>
            <a:ext cx="510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평행 사변형 193"/>
          <p:cNvSpPr/>
          <p:nvPr/>
        </p:nvSpPr>
        <p:spPr>
          <a:xfrm>
            <a:off x="8424847" y="4658489"/>
            <a:ext cx="533225" cy="266612"/>
          </a:xfrm>
          <a:prstGeom prst="parallelogram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/>
          <p:cNvCxnSpPr>
            <a:stCxn id="8" idx="2"/>
            <a:endCxn id="9" idx="0"/>
          </p:cNvCxnSpPr>
          <p:nvPr/>
        </p:nvCxnSpPr>
        <p:spPr>
          <a:xfrm>
            <a:off x="6018279" y="849827"/>
            <a:ext cx="0" cy="36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5142644" y="1460113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570976" y="1460059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8449194" y="4998462"/>
            <a:ext cx="484530" cy="275301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8454395" y="5347124"/>
            <a:ext cx="486406" cy="257942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1513971" y="2597105"/>
            <a:ext cx="2024103" cy="811796"/>
            <a:chOff x="8742217" y="2108199"/>
            <a:chExt cx="1811483" cy="811796"/>
          </a:xfrm>
        </p:grpSpPr>
        <p:sp>
          <p:nvSpPr>
            <p:cNvPr id="209" name="직사각형 208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왼쪽 대괄호 209"/>
            <p:cNvSpPr/>
            <p:nvPr/>
          </p:nvSpPr>
          <p:spPr>
            <a:xfrm>
              <a:off x="8742217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왼쪽 대괄호 210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468639" y="2962514"/>
            <a:ext cx="20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 안내 및 개인정보 수집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동의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40" name="그룹 239"/>
          <p:cNvGrpSpPr/>
          <p:nvPr/>
        </p:nvGrpSpPr>
        <p:grpSpPr>
          <a:xfrm>
            <a:off x="3538076" y="2937790"/>
            <a:ext cx="583649" cy="215444"/>
            <a:chOff x="3444774" y="2937790"/>
            <a:chExt cx="676952" cy="215444"/>
          </a:xfrm>
        </p:grpSpPr>
        <p:cxnSp>
          <p:nvCxnSpPr>
            <p:cNvPr id="222" name="직선 화살표 연결선 221"/>
            <p:cNvCxnSpPr/>
            <p:nvPr/>
          </p:nvCxnSpPr>
          <p:spPr>
            <a:xfrm rot="5400000">
              <a:off x="3543509" y="2939085"/>
              <a:ext cx="3" cy="1974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3990196" y="3037821"/>
              <a:ext cx="13153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3604965" y="293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아니</a:t>
              </a:r>
              <a:endParaRPr lang="ko-KR" altLang="en-US" sz="800"/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515285" y="3734990"/>
            <a:ext cx="2049228" cy="435559"/>
          </a:xfrm>
          <a:prstGeom prst="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3560099" y="3952768"/>
            <a:ext cx="495862" cy="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65683" y="38390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필수 정보 실시간 유효성 체크</a:t>
            </a:r>
            <a:endParaRPr lang="en-US" altLang="ko-KR" sz="900" b="1" dirty="0"/>
          </a:p>
          <a:p>
            <a:endParaRPr lang="ko-KR" altLang="en-US" sz="900" b="1" dirty="0"/>
          </a:p>
        </p:txBody>
      </p:sp>
      <p:sp>
        <p:nvSpPr>
          <p:cNvPr id="244" name="직사각형 243"/>
          <p:cNvSpPr/>
          <p:nvPr/>
        </p:nvSpPr>
        <p:spPr>
          <a:xfrm>
            <a:off x="1522268" y="4161559"/>
            <a:ext cx="2037831" cy="177363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569027" y="4260678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이메일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569027" y="459301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규칙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569027" y="4925101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재확인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569027" y="5262325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 입력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1569027" y="559954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번호 인증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 rot="10800000">
            <a:off x="684996" y="186515"/>
            <a:ext cx="1141265" cy="1136503"/>
            <a:chOff x="532437" y="571500"/>
            <a:chExt cx="1141265" cy="1136503"/>
          </a:xfrm>
        </p:grpSpPr>
        <p:sp>
          <p:nvSpPr>
            <p:cNvPr id="217" name="타원 216"/>
            <p:cNvSpPr/>
            <p:nvPr/>
          </p:nvSpPr>
          <p:spPr>
            <a:xfrm>
              <a:off x="661197" y="571500"/>
              <a:ext cx="1012505" cy="1012505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원형 215"/>
            <p:cNvSpPr/>
            <p:nvPr/>
          </p:nvSpPr>
          <p:spPr>
            <a:xfrm>
              <a:off x="532437" y="571500"/>
              <a:ext cx="1136503" cy="1136503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95407" y="393678"/>
            <a:ext cx="725203" cy="722177"/>
            <a:chOff x="1653967" y="741282"/>
            <a:chExt cx="897079" cy="893336"/>
          </a:xfrm>
        </p:grpSpPr>
        <p:sp>
          <p:nvSpPr>
            <p:cNvPr id="253" name="타원 252"/>
            <p:cNvSpPr/>
            <p:nvPr/>
          </p:nvSpPr>
          <p:spPr>
            <a:xfrm rot="10800000">
              <a:off x="1653967" y="838749"/>
              <a:ext cx="795869" cy="79586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원형 253"/>
            <p:cNvSpPr/>
            <p:nvPr/>
          </p:nvSpPr>
          <p:spPr>
            <a:xfrm rot="10800000">
              <a:off x="1657710" y="741282"/>
              <a:ext cx="893336" cy="893336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9648553" y="30279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2020-10-12 </a:t>
            </a:r>
            <a:r>
              <a:rPr lang="ko-KR" altLang="en-US" b="1" dirty="0" err="1" smtClean="0"/>
              <a:t>이승빈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화살표 연결선 159"/>
          <p:cNvCxnSpPr/>
          <p:nvPr/>
        </p:nvCxnSpPr>
        <p:spPr>
          <a:xfrm>
            <a:off x="8490632" y="4967130"/>
            <a:ext cx="729183" cy="45932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9212" y="191729"/>
            <a:ext cx="2094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Flowchart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72545" y="1188721"/>
            <a:ext cx="1828204" cy="118871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036" y="1267155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2545" y="929149"/>
            <a:ext cx="1828204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61036" y="1633183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1036" y="2000150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8488" y="511435"/>
            <a:ext cx="911598" cy="465315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096257" y="118872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093009" y="1809692"/>
            <a:ext cx="1082558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부분 </a:t>
            </a:r>
            <a:r>
              <a:rPr lang="en-US" altLang="ko-KR" sz="900" dirty="0" smtClean="0">
                <a:solidFill>
                  <a:schemeClr val="tx1"/>
                </a:solidFill>
              </a:rPr>
              <a:t>Block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078689" y="2473069"/>
            <a:ext cx="111119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6257" y="337063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178488" y="3924688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6257" y="4888035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96257" y="5476114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178488" y="6002409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49564" y="563096"/>
            <a:ext cx="911598" cy="417714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다이아몬드 23"/>
          <p:cNvSpPr/>
          <p:nvPr/>
        </p:nvSpPr>
        <p:spPr>
          <a:xfrm>
            <a:off x="7555038" y="2541931"/>
            <a:ext cx="1100650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954" y="3439492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8954" y="542645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8954" y="5928036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5414840" y="1554749"/>
            <a:ext cx="911596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7546" y="2406147"/>
            <a:ext cx="715513" cy="996003"/>
            <a:chOff x="5872263" y="2473069"/>
            <a:chExt cx="911596" cy="1268953"/>
          </a:xfrm>
        </p:grpSpPr>
        <p:sp>
          <p:nvSpPr>
            <p:cNvPr id="30" name="타원 29"/>
            <p:cNvSpPr/>
            <p:nvPr/>
          </p:nvSpPr>
          <p:spPr>
            <a:xfrm>
              <a:off x="5872263" y="2473069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2"/>
            </p:cNvCxnSpPr>
            <p:nvPr/>
          </p:nvCxnSpPr>
          <p:spPr>
            <a:xfrm>
              <a:off x="5872263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783859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5872263" y="3396032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다이아몬드 36"/>
          <p:cNvSpPr/>
          <p:nvPr/>
        </p:nvSpPr>
        <p:spPr>
          <a:xfrm>
            <a:off x="5414838" y="3824816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58954" y="183089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58954" y="3993550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8954" y="6429618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7565470" y="4538250"/>
            <a:ext cx="107978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28968" y="2714863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8968" y="3336660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28968" y="3897334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20975" y="165855"/>
            <a:ext cx="2652722" cy="21927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20975" y="165854"/>
            <a:ext cx="2652721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11" idx="2"/>
            <a:endCxn id="12" idx="0"/>
          </p:cNvCxnSpPr>
          <p:nvPr/>
        </p:nvCxnSpPr>
        <p:spPr>
          <a:xfrm>
            <a:off x="3634287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2"/>
          </p:cNvCxnSpPr>
          <p:nvPr/>
        </p:nvCxnSpPr>
        <p:spPr>
          <a:xfrm>
            <a:off x="3635912" y="1560112"/>
            <a:ext cx="0" cy="2448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3634287" y="2280036"/>
            <a:ext cx="0" cy="19303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" idx="2"/>
            <a:endCxn id="15" idx="0"/>
          </p:cNvCxnSpPr>
          <p:nvPr/>
        </p:nvCxnSpPr>
        <p:spPr>
          <a:xfrm>
            <a:off x="3634287" y="3187964"/>
            <a:ext cx="1625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0"/>
          </p:cNvCxnSpPr>
          <p:nvPr/>
        </p:nvCxnSpPr>
        <p:spPr>
          <a:xfrm>
            <a:off x="3634287" y="374202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7" idx="0"/>
          </p:cNvCxnSpPr>
          <p:nvPr/>
        </p:nvCxnSpPr>
        <p:spPr>
          <a:xfrm>
            <a:off x="3634287" y="4644169"/>
            <a:ext cx="1625" cy="2438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8" idx="0"/>
          </p:cNvCxnSpPr>
          <p:nvPr/>
        </p:nvCxnSpPr>
        <p:spPr>
          <a:xfrm>
            <a:off x="3634287" y="5262519"/>
            <a:ext cx="1625" cy="21359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9" idx="0"/>
          </p:cNvCxnSpPr>
          <p:nvPr/>
        </p:nvCxnSpPr>
        <p:spPr>
          <a:xfrm>
            <a:off x="3634287" y="5846428"/>
            <a:ext cx="0" cy="15598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72603" y="4096439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72603" y="4888016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2603" y="5476114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962688" y="2280663"/>
            <a:ext cx="1643970" cy="170790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4" idx="3"/>
            <a:endCxn id="44" idx="1"/>
          </p:cNvCxnSpPr>
          <p:nvPr/>
        </p:nvCxnSpPr>
        <p:spPr>
          <a:xfrm>
            <a:off x="8655688" y="2899379"/>
            <a:ext cx="873280" cy="118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1138" y="5859174"/>
            <a:ext cx="762000" cy="30716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2"/>
            <a:endCxn id="70" idx="0"/>
          </p:cNvCxnSpPr>
          <p:nvPr/>
        </p:nvCxnSpPr>
        <p:spPr>
          <a:xfrm>
            <a:off x="2211148" y="5259408"/>
            <a:ext cx="0" cy="21670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2"/>
            <a:endCxn id="69" idx="0"/>
          </p:cNvCxnSpPr>
          <p:nvPr/>
        </p:nvCxnSpPr>
        <p:spPr>
          <a:xfrm>
            <a:off x="2211148" y="4467831"/>
            <a:ext cx="0" cy="42018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9" idx="1"/>
            <a:endCxn id="87" idx="3"/>
          </p:cNvCxnSpPr>
          <p:nvPr/>
        </p:nvCxnSpPr>
        <p:spPr>
          <a:xfrm flipH="1" flipV="1">
            <a:off x="1418104" y="6142803"/>
            <a:ext cx="1760384" cy="2170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6" idx="1"/>
            <a:endCxn id="67" idx="3"/>
          </p:cNvCxnSpPr>
          <p:nvPr/>
        </p:nvCxnSpPr>
        <p:spPr>
          <a:xfrm flipH="1" flipV="1">
            <a:off x="2749692" y="4282135"/>
            <a:ext cx="428796" cy="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37" idx="0"/>
          </p:cNvCxnSpPr>
          <p:nvPr/>
        </p:nvCxnSpPr>
        <p:spPr>
          <a:xfrm flipH="1">
            <a:off x="5870637" y="3398808"/>
            <a:ext cx="1076" cy="4260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0" idx="4"/>
          </p:cNvCxnSpPr>
          <p:nvPr/>
        </p:nvCxnSpPr>
        <p:spPr>
          <a:xfrm flipH="1">
            <a:off x="5870637" y="2019101"/>
            <a:ext cx="1" cy="40652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6093608" y="2222365"/>
            <a:ext cx="1722092" cy="17662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110805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9" idx="0"/>
          </p:cNvCxnSpPr>
          <p:nvPr/>
        </p:nvCxnSpPr>
        <p:spPr>
          <a:xfrm>
            <a:off x="8106988" y="1560112"/>
            <a:ext cx="0" cy="2707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39" idx="2"/>
            <a:endCxn id="24" idx="0"/>
          </p:cNvCxnSpPr>
          <p:nvPr/>
        </p:nvCxnSpPr>
        <p:spPr>
          <a:xfrm flipH="1">
            <a:off x="8105363" y="2202286"/>
            <a:ext cx="1625" cy="33964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5" idx="2"/>
            <a:endCxn id="40" idx="0"/>
          </p:cNvCxnSpPr>
          <p:nvPr/>
        </p:nvCxnSpPr>
        <p:spPr>
          <a:xfrm>
            <a:off x="8106988" y="3810884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06988" y="3250210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8106988" y="436494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106988" y="5253957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27" idx="2"/>
            <a:endCxn id="28" idx="0"/>
          </p:cNvCxnSpPr>
          <p:nvPr/>
        </p:nvCxnSpPr>
        <p:spPr>
          <a:xfrm>
            <a:off x="8106988" y="5797846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8" idx="2"/>
            <a:endCxn id="41" idx="0"/>
          </p:cNvCxnSpPr>
          <p:nvPr/>
        </p:nvCxnSpPr>
        <p:spPr>
          <a:xfrm>
            <a:off x="8106988" y="6299428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45" idx="0"/>
          </p:cNvCxnSpPr>
          <p:nvPr/>
        </p:nvCxnSpPr>
        <p:spPr>
          <a:xfrm>
            <a:off x="10139673" y="3086255"/>
            <a:ext cx="0" cy="2504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5" idx="2"/>
            <a:endCxn id="46" idx="0"/>
          </p:cNvCxnSpPr>
          <p:nvPr/>
        </p:nvCxnSpPr>
        <p:spPr>
          <a:xfrm>
            <a:off x="10139673" y="3708052"/>
            <a:ext cx="0" cy="1892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219815" y="5149694"/>
            <a:ext cx="1328950" cy="1178691"/>
          </a:xfrm>
          <a:prstGeom prst="round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8420101" y="4282135"/>
            <a:ext cx="1209674" cy="48396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" idx="1"/>
          </p:cNvCxnSpPr>
          <p:nvPr/>
        </p:nvCxnSpPr>
        <p:spPr>
          <a:xfrm flipH="1">
            <a:off x="2749693" y="2830517"/>
            <a:ext cx="32899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60" idx="1"/>
            <a:endCxn id="20" idx="2"/>
          </p:cNvCxnSpPr>
          <p:nvPr/>
        </p:nvCxnSpPr>
        <p:spPr>
          <a:xfrm flipH="1">
            <a:off x="6268392" y="1382426"/>
            <a:ext cx="1297078" cy="40449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2" idx="3"/>
            <a:endCxn id="20" idx="5"/>
          </p:cNvCxnSpPr>
          <p:nvPr/>
        </p:nvCxnSpPr>
        <p:spPr>
          <a:xfrm>
            <a:off x="4175567" y="1374416"/>
            <a:ext cx="1297317" cy="4125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260" idx="3"/>
            <a:endCxn id="43" idx="1"/>
          </p:cNvCxnSpPr>
          <p:nvPr/>
        </p:nvCxnSpPr>
        <p:spPr>
          <a:xfrm flipV="1">
            <a:off x="8659390" y="1262226"/>
            <a:ext cx="661585" cy="12020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5682" y="5553457"/>
            <a:ext cx="1415772" cy="1178691"/>
            <a:chOff x="257771" y="5553457"/>
            <a:chExt cx="1415772" cy="1178691"/>
          </a:xfrm>
        </p:grpSpPr>
        <p:sp>
          <p:nvSpPr>
            <p:cNvPr id="187" name="TextBox 186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9213992" y="5149694"/>
            <a:ext cx="1328950" cy="1178691"/>
            <a:chOff x="301243" y="5553457"/>
            <a:chExt cx="1328950" cy="1178691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301243" y="5553457"/>
              <a:ext cx="1328950" cy="1178691"/>
            </a:xfrm>
            <a:prstGeom prst="round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749924" y="5643440"/>
              <a:ext cx="431467" cy="4314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8440" y="5630314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7037" y="6396957"/>
              <a:ext cx="557240" cy="227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170520" y="568541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cxnSp>
        <p:nvCxnSpPr>
          <p:cNvPr id="208" name="직선 화살표 연결선 207"/>
          <p:cNvCxnSpPr>
            <a:stCxn id="12" idx="1"/>
          </p:cNvCxnSpPr>
          <p:nvPr/>
        </p:nvCxnSpPr>
        <p:spPr>
          <a:xfrm flipH="1">
            <a:off x="2336445" y="1374416"/>
            <a:ext cx="759812" cy="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672603" y="2641547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67889" y="2631906"/>
            <a:ext cx="7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전체찾기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88450" y="4161749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81647" y="625133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유효시간내</a:t>
            </a:r>
            <a:r>
              <a:rPr lang="ko-KR" altLang="en-US" sz="900" dirty="0" smtClean="0"/>
              <a:t>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324753" y="1600670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동일 이름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이메일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회원검색</a:t>
            </a:r>
            <a:endParaRPr lang="ko-KR" altLang="en-US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22865" y="4002837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일치하는 회원이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pSp>
        <p:nvGrpSpPr>
          <p:cNvPr id="243" name="그룹 242"/>
          <p:cNvGrpSpPr/>
          <p:nvPr/>
        </p:nvGrpSpPr>
        <p:grpSpPr>
          <a:xfrm>
            <a:off x="5160315" y="4823718"/>
            <a:ext cx="1415772" cy="1178691"/>
            <a:chOff x="257771" y="5553457"/>
            <a:chExt cx="1415772" cy="1178691"/>
          </a:xfrm>
        </p:grpSpPr>
        <p:sp>
          <p:nvSpPr>
            <p:cNvPr id="244" name="TextBox 243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50" name="직선 화살표 연결선 249"/>
          <p:cNvCxnSpPr>
            <a:stCxn id="37" idx="2"/>
          </p:cNvCxnSpPr>
          <p:nvPr/>
        </p:nvCxnSpPr>
        <p:spPr>
          <a:xfrm>
            <a:off x="5870637" y="4539711"/>
            <a:ext cx="0" cy="29585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565470" y="65307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비밀번호 찾기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65470" y="1196730"/>
            <a:ext cx="109392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665206" y="2802330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65206" y="4713564"/>
            <a:ext cx="8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</a:t>
            </a:r>
            <a:r>
              <a:rPr lang="ko-KR" altLang="en-US" sz="900" dirty="0" smtClean="0"/>
              <a:t> 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345581" y="6501316"/>
            <a:ext cx="1533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비밀번호 재설정 완료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70930" y="2820353"/>
            <a:ext cx="797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 </a:t>
            </a:r>
            <a:r>
              <a:rPr lang="en-US" altLang="ko-KR" sz="900" dirty="0" smtClean="0"/>
              <a:t>DB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8319" y="51558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3046" y="28350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4728" y="28165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44156" y="449410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4787" y="596153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34642" y="400786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99168" y="45835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99250" y="309504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78315" y="256325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31066" y="266078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895692">
            <a:off x="8727295" y="49171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407472" y="485922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9407472" y="771518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9407472" y="1053883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9407472" y="1335409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 smtClean="0"/>
              <a:t>라디오버튼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한줌방식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9407472" y="1552905"/>
            <a:ext cx="2479728" cy="2193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이메일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407472" y="1769836"/>
            <a:ext cx="2479728" cy="21934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휴대폰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407472" y="2070355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25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327327" y="926728"/>
            <a:ext cx="2845837" cy="5191259"/>
            <a:chOff x="3327327" y="926728"/>
            <a:chExt cx="2845837" cy="5191259"/>
          </a:xfrm>
        </p:grpSpPr>
        <p:sp>
          <p:nvSpPr>
            <p:cNvPr id="16" name="직사각형 15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293" name="그룹 292"/>
            <p:cNvGrpSpPr/>
            <p:nvPr/>
          </p:nvGrpSpPr>
          <p:grpSpPr>
            <a:xfrm>
              <a:off x="3461468" y="1036562"/>
              <a:ext cx="2593909" cy="2639442"/>
              <a:chOff x="436844" y="1670403"/>
              <a:chExt cx="2593909" cy="2639442"/>
            </a:xfrm>
          </p:grpSpPr>
          <p:sp>
            <p:nvSpPr>
              <p:cNvPr id="297" name="직사각형 29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8" name="직선 연결선 29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857142" y="2774591"/>
                <a:ext cx="1706652" cy="4664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61468" y="3785836"/>
              <a:ext cx="2593909" cy="2286365"/>
              <a:chOff x="3461468" y="3785836"/>
              <a:chExt cx="2593909" cy="2286365"/>
            </a:xfrm>
          </p:grpSpPr>
          <p:sp>
            <p:nvSpPr>
              <p:cNvPr id="308" name="직사각형 307"/>
              <p:cNvSpPr/>
              <p:nvPr/>
            </p:nvSpPr>
            <p:spPr>
              <a:xfrm>
                <a:off x="3461468" y="3785836"/>
                <a:ext cx="2593909" cy="2224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 err="1" smtClean="0">
                    <a:solidFill>
                      <a:schemeClr val="tx1"/>
                    </a:solidFill>
                  </a:rPr>
                  <a:t>관람안내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044-999-6393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모서리가 둥근 직사각형 311"/>
              <p:cNvSpPr/>
              <p:nvPr/>
            </p:nvSpPr>
            <p:spPr>
              <a:xfrm>
                <a:off x="4934384" y="4140878"/>
                <a:ext cx="1039070" cy="25836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관람 문의하기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73392" y="4594873"/>
                <a:ext cx="2414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관람시간 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화요일  토요일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9:00~17:00</a:t>
                </a:r>
              </a:p>
              <a:p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점심시간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12:00~13:00,</a:t>
                </a:r>
                <a:r>
                  <a:rPr lang="ko-KR" altLang="en-US" sz="9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입장마감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16:30)</a:t>
                </a:r>
              </a:p>
              <a:p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 </a:t>
                </a:r>
                <a:r>
                  <a:rPr lang="en-US" altLang="ko-KR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※ </a:t>
                </a:r>
                <a:r>
                  <a:rPr lang="ko-KR" alt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관람시간은 </a:t>
                </a:r>
                <a:r>
                  <a:rPr lang="ko-KR" altLang="en-US" sz="9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학교사정에</a:t>
                </a:r>
                <a:r>
                  <a:rPr lang="ko-KR" alt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 따라</a:t>
                </a:r>
                <a:endParaRPr lang="en-US" altLang="ko-KR" sz="9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                 </a:t>
                </a:r>
                <a:r>
                  <a:rPr lang="ko-KR" alt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변경될 수 있습니다</a:t>
                </a:r>
                <a:r>
                  <a:rPr lang="en-US" altLang="ko-KR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9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휴관안내</a:t>
                </a:r>
                <a:r>
                  <a:rPr lang="ko-KR" altLang="en-US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일요일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월요일 및 공휴일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sz="9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위      치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세종특별자치시 </a:t>
                </a:r>
                <a:r>
                  <a:rPr lang="ko-KR" altLang="en-US" sz="9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세롬서로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68</a:t>
                </a:r>
              </a:p>
              <a:p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새롬고등학교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층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494124" y="4636394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4512429" y="4633818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3494124" y="5317610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3494124" y="5588884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</p:grpSp>
      </p:grp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grpSp>
          <p:nvGrpSpPr>
            <p:cNvPr id="3" name="그룹 2"/>
            <p:cNvGrpSpPr/>
            <p:nvPr/>
          </p:nvGrpSpPr>
          <p:grpSpPr>
            <a:xfrm>
              <a:off x="287550" y="926729"/>
              <a:ext cx="2845837" cy="5191259"/>
              <a:chOff x="287550" y="926729"/>
              <a:chExt cx="2845837" cy="5191259"/>
            </a:xfrm>
          </p:grpSpPr>
          <p:sp>
            <p:nvSpPr>
              <p:cNvPr id="15" name="직사각형 14"/>
              <p:cNvSpPr/>
              <p:nvPr/>
            </p:nvSpPr>
            <p:spPr>
              <a:xfrm flipH="1">
                <a:off x="287550" y="926729"/>
                <a:ext cx="2845837" cy="519125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기본</a:t>
                </a:r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436844" y="1670403"/>
                <a:ext cx="2593909" cy="2639442"/>
                <a:chOff x="436844" y="1670403"/>
                <a:chExt cx="2593909" cy="2639442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57142" y="2774591"/>
                  <a:ext cx="1706652" cy="46641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288" name="TextBox 287"/>
              <p:cNvSpPr txBox="1"/>
              <p:nvPr/>
            </p:nvSpPr>
            <p:spPr>
              <a:xfrm>
                <a:off x="857142" y="5563299"/>
                <a:ext cx="17066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SCROLL</a:t>
                </a:r>
                <a:endParaRPr lang="ko-KR" altLang="en-US" dirty="0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27840" y="4465340"/>
                <a:ext cx="2602914" cy="6036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전시안내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보기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2538608" y="4690357"/>
                <a:ext cx="163383" cy="1353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2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-266700" y="4851838"/>
            <a:ext cx="28575" cy="18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54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27326" y="926728"/>
            <a:ext cx="2852179" cy="5191259"/>
            <a:chOff x="3327326" y="926728"/>
            <a:chExt cx="2852179" cy="5191259"/>
          </a:xfrm>
        </p:grpSpPr>
        <p:sp>
          <p:nvSpPr>
            <p:cNvPr id="16" name="직사각형 15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27326" y="1036562"/>
              <a:ext cx="2845839" cy="8002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안녕하십니까</a:t>
              </a:r>
              <a:r>
                <a:rPr lang="en-US" altLang="ko-KR" sz="1200" dirty="0" smtClean="0"/>
                <a:t>? </a:t>
              </a:r>
              <a:r>
                <a:rPr lang="ko-KR" altLang="en-US" sz="1200" dirty="0" smtClean="0"/>
                <a:t>독도의 </a:t>
              </a:r>
              <a:r>
                <a:rPr lang="ko-KR" altLang="en-US" sz="1200" dirty="0" smtClean="0">
                  <a:solidFill>
                    <a:srgbClr val="00B0F0"/>
                  </a:solidFill>
                </a:rPr>
                <a:t>독도전시관</a:t>
              </a:r>
              <a:r>
                <a:rPr lang="ko-KR" altLang="en-US" sz="1200" dirty="0" smtClean="0"/>
                <a:t>을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사랑해주셔서 진심으로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감사드립니다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33666" y="1741808"/>
              <a:ext cx="2845839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세종특별자치시교육청</a:t>
              </a:r>
              <a:r>
                <a:rPr lang="ko-KR" altLang="en-US" sz="800" dirty="0" smtClean="0"/>
                <a:t> 독도전시관은 </a:t>
              </a:r>
              <a:r>
                <a:rPr lang="en-US" altLang="ko-KR" sz="800" dirty="0" smtClean="0"/>
                <a:t>‘</a:t>
              </a:r>
              <a:r>
                <a:rPr lang="ko-KR" altLang="en-US" sz="800" dirty="0" smtClean="0"/>
                <a:t>찾아가는 독도교육의장</a:t>
              </a:r>
              <a:r>
                <a:rPr lang="en-US" altLang="ko-KR" sz="800" dirty="0" smtClean="0"/>
                <a:t>＇</a:t>
              </a:r>
              <a:r>
                <a:rPr lang="ko-KR" altLang="en-US" sz="800" dirty="0" smtClean="0"/>
                <a:t>으로서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  세종시 지역의 학생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교원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학부모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시민들에게</a:t>
              </a:r>
              <a:r>
                <a:rPr lang="en-US" altLang="ko-KR" sz="800" dirty="0"/>
                <a:t> </a:t>
              </a:r>
              <a:r>
                <a:rPr lang="ko-KR" altLang="en-US" sz="800" dirty="0" smtClean="0"/>
                <a:t>독도에 대한 이해를 높이고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독도에 대한 사랑과 영토 </a:t>
              </a:r>
              <a:r>
                <a:rPr lang="ko-KR" altLang="en-US" sz="800" dirty="0" err="1" smtClean="0"/>
                <a:t>주권의식을</a:t>
              </a:r>
              <a:r>
                <a:rPr lang="ko-KR" altLang="en-US" sz="800" dirty="0" smtClean="0"/>
                <a:t> 확산시키고자 개관하였습니다</a:t>
              </a:r>
              <a:r>
                <a:rPr lang="en-US" altLang="ko-KR" sz="800" dirty="0" smtClean="0"/>
                <a:t>.</a:t>
              </a:r>
              <a:r>
                <a:rPr lang="ko-KR" altLang="en-US" sz="800" dirty="0" smtClean="0"/>
                <a:t> 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3482034" y="2401387"/>
              <a:ext cx="2508330" cy="1039666"/>
              <a:chOff x="436844" y="1670403"/>
              <a:chExt cx="2593909" cy="2639442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3327326" y="3515857"/>
              <a:ext cx="2845839" cy="8002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B0F0"/>
                  </a:solidFill>
                </a:rPr>
                <a:t>우리민족의 정신이자 자존심인 독도</a:t>
              </a:r>
              <a:r>
                <a:rPr lang="ko-KR" altLang="en-US" sz="1200" dirty="0" smtClean="0"/>
                <a:t>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대한 명확한 역사관과 </a:t>
              </a:r>
              <a:r>
                <a:rPr lang="ko-KR" altLang="en-US" sz="1200" dirty="0" err="1" smtClean="0"/>
                <a:t>영토관을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갖게되기를</a:t>
              </a:r>
              <a:r>
                <a:rPr lang="ko-KR" altLang="en-US" sz="1200" dirty="0" smtClean="0"/>
                <a:t> 희망합니다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27326" y="4208354"/>
              <a:ext cx="2845839" cy="14465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독도는 우리민족의 정신이자 자존심이므로 우리 학생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교원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학부모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시민들 모두에게 독도에 대한 명확한 역사관과 </a:t>
              </a:r>
              <a:r>
                <a:rPr lang="ko-KR" altLang="en-US" sz="800" dirty="0" err="1"/>
                <a:t>영토관을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갖게하고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우리의 소중한 땅 독도를 지키고 가꾸려는 의지를 키우는 것이 이 시대를 사는 우리의 중요한 </a:t>
              </a:r>
              <a:r>
                <a:rPr lang="ko-KR" altLang="en-US" sz="800" dirty="0" err="1"/>
                <a:t>임무이자</a:t>
              </a:r>
              <a:r>
                <a:rPr lang="ko-KR" altLang="en-US" sz="800" dirty="0"/>
                <a:t> 역사적 사명이라 생각합니다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/>
                <a:t>독도전시관의 다양한 정보가 이곳을 찾는 모든 분들께서 유의미하게 학습</a:t>
              </a:r>
              <a:r>
                <a:rPr lang="en-US" altLang="ko-KR" sz="800" dirty="0"/>
                <a:t>‧</a:t>
              </a:r>
              <a:r>
                <a:rPr lang="ko-KR" altLang="en-US" sz="800" dirty="0" err="1"/>
                <a:t>체험하시는데</a:t>
              </a:r>
              <a:r>
                <a:rPr lang="ko-KR" altLang="en-US" sz="800" dirty="0"/>
                <a:t> 작은 도움이 되기를 바라고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 모두가 독도를 사랑하고 실천하는 계기가 되기를 희망하며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독도전시관이 지역사회의 교육 및 문화공간이 되기를 기대합니다</a:t>
              </a:r>
              <a:r>
                <a:rPr lang="en-US" altLang="ko-KR" sz="800" dirty="0"/>
                <a:t>. </a:t>
              </a:r>
              <a:r>
                <a:rPr lang="ko-KR" altLang="en-US" sz="800" dirty="0"/>
                <a:t>감사합니다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 smtClean="0"/>
                <a:t>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484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grpSp>
          <p:nvGrpSpPr>
            <p:cNvPr id="3" name="그룹 2"/>
            <p:cNvGrpSpPr/>
            <p:nvPr/>
          </p:nvGrpSpPr>
          <p:grpSpPr>
            <a:xfrm>
              <a:off x="275493" y="926729"/>
              <a:ext cx="2857894" cy="5191259"/>
              <a:chOff x="275493" y="926729"/>
              <a:chExt cx="2857894" cy="5191259"/>
            </a:xfrm>
          </p:grpSpPr>
          <p:sp>
            <p:nvSpPr>
              <p:cNvPr id="15" name="직사각형 14"/>
              <p:cNvSpPr/>
              <p:nvPr/>
            </p:nvSpPr>
            <p:spPr>
              <a:xfrm flipH="1">
                <a:off x="287550" y="926729"/>
                <a:ext cx="2845837" cy="519125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기본</a:t>
                </a:r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4317" y="1463565"/>
                <a:ext cx="242793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History</a:t>
                </a:r>
              </a:p>
              <a:p>
                <a:pPr algn="ctr"/>
                <a:r>
                  <a:rPr lang="ko-KR" altLang="en-US" sz="1600" b="1" dirty="0" err="1" smtClean="0"/>
                  <a:t>전시관연혁</a:t>
                </a:r>
                <a:r>
                  <a:rPr lang="ko-KR" altLang="en-US" sz="1600" b="1" dirty="0" smtClean="0"/>
                  <a:t> 및 주요행사</a:t>
                </a:r>
                <a:endParaRPr lang="ko-KR" altLang="en-US" sz="1600" b="1" dirty="0"/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413513" y="2244586"/>
                <a:ext cx="2593909" cy="1698510"/>
                <a:chOff x="436844" y="1670403"/>
                <a:chExt cx="2593909" cy="2639442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892969" y="2812962"/>
                  <a:ext cx="1706652" cy="5739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75493" y="1047003"/>
                <a:ext cx="2800743" cy="453589"/>
                <a:chOff x="275493" y="1047003"/>
                <a:chExt cx="2800743" cy="453589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2797830" y="1162173"/>
                  <a:ext cx="278406" cy="100812"/>
                  <a:chOff x="2752347" y="1079543"/>
                  <a:chExt cx="278406" cy="100812"/>
                </a:xfrm>
              </p:grpSpPr>
              <p:cxnSp>
                <p:nvCxnSpPr>
                  <p:cNvPr id="272" name="직선 연결선 271"/>
                  <p:cNvCxnSpPr/>
                  <p:nvPr/>
                </p:nvCxnSpPr>
                <p:spPr>
                  <a:xfrm>
                    <a:off x="2752348" y="1079543"/>
                    <a:ext cx="278405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/>
                  <p:cNvCxnSpPr/>
                  <p:nvPr/>
                </p:nvCxnSpPr>
                <p:spPr>
                  <a:xfrm>
                    <a:off x="2752348" y="1130551"/>
                    <a:ext cx="278405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/>
                  <p:cNvCxnSpPr/>
                  <p:nvPr/>
                </p:nvCxnSpPr>
                <p:spPr>
                  <a:xfrm>
                    <a:off x="2752347" y="1180355"/>
                    <a:ext cx="278405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grpSp>
                <p:nvGrpSpPr>
                  <p:cNvPr id="83" name="그룹 82"/>
                  <p:cNvGrpSpPr/>
                  <p:nvPr/>
                </p:nvGrpSpPr>
                <p:grpSpPr>
                  <a:xfrm>
                    <a:off x="275493" y="1047003"/>
                    <a:ext cx="2695427" cy="453589"/>
                    <a:chOff x="275493" y="1047003"/>
                    <a:chExt cx="2695427" cy="453589"/>
                  </a:xfrm>
                </p:grpSpPr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275493" y="1077142"/>
                      <a:ext cx="14624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r>
                        <a:rPr lang="ko-KR" altLang="en-US" sz="1000" dirty="0" err="1" smtClean="0"/>
                        <a:t>세종특별자치시교육청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87549" y="1231288"/>
                      <a:ext cx="1462419" cy="2693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575" dirty="0" smtClean="0"/>
                        <a:t>SEJONG CITY OFFICE OF EDUCATION</a:t>
                      </a:r>
                      <a:r>
                        <a:rPr lang="ko-KR" altLang="en-US" sz="575" dirty="0" smtClean="0"/>
                        <a:t> </a:t>
                      </a:r>
                      <a:endParaRPr lang="en-US" altLang="ko-KR" sz="575" dirty="0" smtClean="0"/>
                    </a:p>
                    <a:p>
                      <a:endParaRPr lang="ko-KR" altLang="en-US" sz="575" dirty="0"/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611769" y="1047003"/>
                      <a:ext cx="135915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600" dirty="0" err="1" smtClean="0"/>
                        <a:t>독도전시관</a:t>
                      </a:r>
                      <a:endParaRPr lang="ko-KR" altLang="en-US" sz="1600" dirty="0"/>
                    </a:p>
                  </p:txBody>
                </p:sp>
              </p:grpSp>
              <p:cxnSp>
                <p:nvCxnSpPr>
                  <p:cNvPr id="7" name="직선 연결선 6"/>
                  <p:cNvCxnSpPr/>
                  <p:nvPr/>
                </p:nvCxnSpPr>
                <p:spPr>
                  <a:xfrm>
                    <a:off x="1675406" y="1114767"/>
                    <a:ext cx="0" cy="2367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3" name="TextBox 92"/>
              <p:cNvSpPr txBox="1"/>
              <p:nvPr/>
            </p:nvSpPr>
            <p:spPr>
              <a:xfrm>
                <a:off x="422843" y="4121277"/>
                <a:ext cx="2584579" cy="18466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2017</a:t>
                </a:r>
                <a:r>
                  <a:rPr lang="ko-KR" altLang="en-US" sz="1400" dirty="0" smtClean="0">
                    <a:solidFill>
                      <a:srgbClr val="00B0F0"/>
                    </a:solidFill>
                  </a:rPr>
                  <a:t>년</a:t>
                </a:r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endParaRPr lang="en-US" altLang="ko-KR" sz="1000" dirty="0">
                  <a:solidFill>
                    <a:srgbClr val="00B0F0"/>
                  </a:solidFill>
                </a:endParaRPr>
              </a:p>
              <a:p>
                <a:r>
                  <a:rPr lang="en-US" altLang="ko-KR" sz="1000" b="1" dirty="0" smtClean="0"/>
                  <a:t>08.28.</a:t>
                </a:r>
              </a:p>
              <a:p>
                <a:r>
                  <a:rPr lang="ko-KR" altLang="en-US" sz="1000" dirty="0" err="1" smtClean="0"/>
                  <a:t>독도전시관</a:t>
                </a:r>
                <a:r>
                  <a:rPr lang="ko-KR" altLang="en-US" sz="1000" dirty="0" smtClean="0"/>
                  <a:t> 개관</a:t>
                </a:r>
                <a:endParaRPr lang="en-US" altLang="ko-KR" sz="1000" dirty="0" smtClean="0"/>
              </a:p>
              <a:p>
                <a:endParaRPr lang="en-US" altLang="ko-KR" sz="1000" dirty="0"/>
              </a:p>
              <a:p>
                <a:r>
                  <a:rPr lang="en-US" altLang="ko-KR" sz="1000" b="1" dirty="0" smtClean="0"/>
                  <a:t>08.28.</a:t>
                </a:r>
              </a:p>
              <a:p>
                <a:r>
                  <a:rPr lang="ko-KR" altLang="en-US" sz="1000" dirty="0" smtClean="0"/>
                  <a:t>초대 </a:t>
                </a:r>
                <a:r>
                  <a:rPr lang="ko-KR" altLang="en-US" sz="1000" dirty="0" err="1" smtClean="0"/>
                  <a:t>윤재국</a:t>
                </a:r>
                <a:r>
                  <a:rPr lang="ko-KR" altLang="en-US" sz="1000" dirty="0" smtClean="0"/>
                  <a:t> 관장 취임</a:t>
                </a:r>
                <a:endParaRPr lang="en-US" altLang="ko-KR" sz="1000" dirty="0" smtClean="0"/>
              </a:p>
              <a:p>
                <a:endParaRPr lang="en-US" altLang="ko-KR" sz="1000" dirty="0"/>
              </a:p>
              <a:p>
                <a:r>
                  <a:rPr lang="en-US" altLang="ko-KR" sz="1000" b="1" dirty="0" smtClean="0"/>
                  <a:t>08.28.~</a:t>
                </a:r>
                <a:r>
                  <a:rPr lang="ko-KR" altLang="en-US" sz="1000" b="1" dirty="0" smtClean="0"/>
                  <a:t>현재</a:t>
                </a:r>
                <a:endParaRPr lang="en-US" altLang="ko-KR" sz="1000" b="1" dirty="0" smtClean="0"/>
              </a:p>
              <a:p>
                <a:r>
                  <a:rPr lang="ko-KR" altLang="en-US" sz="1000" dirty="0" smtClean="0"/>
                  <a:t>대한민국 독도 사진전 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err="1" smtClean="0"/>
                  <a:t>상실전시</a:t>
                </a:r>
                <a:r>
                  <a:rPr lang="en-US" altLang="ko-KR" sz="1000" dirty="0" smtClean="0"/>
                  <a:t>)</a:t>
                </a:r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7" name="직선 화살표 연결선 26"/>
            <p:cNvCxnSpPr/>
            <p:nvPr/>
          </p:nvCxnSpPr>
          <p:spPr>
            <a:xfrm>
              <a:off x="422843" y="4218915"/>
              <a:ext cx="0" cy="1801639"/>
            </a:xfrm>
            <a:prstGeom prst="straightConnector1">
              <a:avLst/>
            </a:prstGeom>
            <a:ln w="9525">
              <a:headEnd type="oval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9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27840" y="4465340"/>
            <a:ext cx="2602914" cy="603678"/>
            <a:chOff x="427840" y="4465340"/>
            <a:chExt cx="2602914" cy="6036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1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모서리가 둥근 직사각형 83"/>
          <p:cNvSpPr/>
          <p:nvPr/>
        </p:nvSpPr>
        <p:spPr>
          <a:xfrm>
            <a:off x="451821" y="2408307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51821" y="3007410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1821" y="3759595"/>
            <a:ext cx="2554952" cy="67255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 전시관 로그인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6378" y="4945657"/>
            <a:ext cx="284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회원가입  아이디 찾기  비밀번호 찾기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637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35545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3" name="TextBox 92"/>
          <p:cNvSpPr txBox="1"/>
          <p:nvPr/>
        </p:nvSpPr>
        <p:spPr>
          <a:xfrm>
            <a:off x="187218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96489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6094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540" y="2113025"/>
            <a:ext cx="282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회원가입약관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개인벙보처리방침에</a:t>
            </a:r>
            <a:r>
              <a:rPr lang="ko-KR" altLang="en-US" sz="1200" dirty="0" smtClean="0"/>
              <a:t> 동의하셔야 회원가입 하실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06377" y="2969590"/>
            <a:ext cx="2929782" cy="2839369"/>
            <a:chOff x="306377" y="2969590"/>
            <a:chExt cx="2929782" cy="2839369"/>
          </a:xfrm>
        </p:grpSpPr>
        <p:sp>
          <p:nvSpPr>
            <p:cNvPr id="77" name="TextBox 76"/>
            <p:cNvSpPr txBox="1"/>
            <p:nvPr/>
          </p:nvSpPr>
          <p:spPr>
            <a:xfrm>
              <a:off x="306377" y="2969590"/>
              <a:ext cx="222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회원가입약관</a:t>
              </a:r>
              <a:endParaRPr lang="ko-KR" altLang="en-US" sz="1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1" y="3456391"/>
              <a:ext cx="2513720" cy="198354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제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장 총칙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------------------------------------------------------------------------------------------------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</a:t>
              </a: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81971" y="5588766"/>
              <a:ext cx="178776" cy="1787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60747" y="5547349"/>
              <a:ext cx="20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회원가입약관에 동의합니다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27857" y="1162173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개인정보취급방침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478681" y="1648974"/>
            <a:ext cx="2513720" cy="19835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87545" y="3781349"/>
            <a:ext cx="178776" cy="1787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963128" y="3739932"/>
            <a:ext cx="221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개인정보취급방침에 동의합니다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327327" y="4140831"/>
            <a:ext cx="28458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3623516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약관동의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14670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메인으로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7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smtClean="0"/>
                <a:t>ICON</a:t>
              </a:r>
              <a:endParaRPr lang="en-US" altLang="ko-KR" sz="900" b="1" dirty="0" smtClean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12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233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18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75493" y="926729"/>
            <a:ext cx="2857894" cy="5287121"/>
            <a:chOff x="275493" y="926729"/>
            <a:chExt cx="2857894" cy="5287121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13513" y="1507648"/>
              <a:ext cx="2593909" cy="1698510"/>
              <a:chOff x="436844" y="1670403"/>
              <a:chExt cx="2593909" cy="263944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그룹 11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7" name="직선 연결선 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TextBox 92"/>
            <p:cNvSpPr txBox="1"/>
            <p:nvPr/>
          </p:nvSpPr>
          <p:spPr>
            <a:xfrm>
              <a:off x="422843" y="3351528"/>
              <a:ext cx="2584579" cy="28623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관람시간</a:t>
              </a:r>
              <a:endParaRPr lang="en-US" altLang="ko-KR" sz="1400" b="1" dirty="0" smtClean="0"/>
            </a:p>
            <a:p>
              <a:r>
                <a:rPr lang="ko-KR" altLang="en-US" sz="1000" dirty="0" smtClean="0">
                  <a:solidFill>
                    <a:srgbClr val="00B050"/>
                  </a:solidFill>
                </a:rPr>
                <a:t>매주 화</a:t>
              </a:r>
              <a:r>
                <a:rPr lang="en-US" altLang="ko-KR" sz="1000" dirty="0" smtClean="0">
                  <a:solidFill>
                    <a:srgbClr val="00B050"/>
                  </a:solidFill>
                </a:rPr>
                <a:t>-</a:t>
              </a:r>
              <a:r>
                <a:rPr lang="ko-KR" altLang="en-US" sz="1000" dirty="0" smtClean="0">
                  <a:solidFill>
                    <a:srgbClr val="00B050"/>
                  </a:solidFill>
                </a:rPr>
                <a:t>토 </a:t>
              </a:r>
              <a:r>
                <a:rPr lang="en-US" altLang="ko-KR" sz="1000" dirty="0" smtClean="0">
                  <a:solidFill>
                    <a:srgbClr val="00B050"/>
                  </a:solidFill>
                </a:rPr>
                <a:t>9:00 ~ 17:00</a:t>
              </a:r>
            </a:p>
            <a:p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rgbClr val="00B0F0"/>
                  </a:solidFill>
                </a:rPr>
                <a:t>(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점심시간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12:00~13:00,</a:t>
              </a:r>
              <a:r>
                <a:rPr lang="ko-KR" altLang="en-US" sz="1000" dirty="0" err="1" smtClean="0">
                  <a:solidFill>
                    <a:srgbClr val="00B0F0"/>
                  </a:solidFill>
                </a:rPr>
                <a:t>입장마감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16:30)</a:t>
              </a:r>
            </a:p>
            <a:p>
              <a:r>
                <a:rPr lang="en-US" altLang="ko-KR" sz="1000" dirty="0" smtClean="0"/>
                <a:t>※</a:t>
              </a:r>
              <a:r>
                <a:rPr lang="ko-KR" altLang="en-US" sz="1000" dirty="0" smtClean="0"/>
                <a:t>관람시간은 새롬고등학교 사정에 따라 </a:t>
              </a:r>
              <a:r>
                <a:rPr lang="ko-KR" altLang="en-US" sz="1000" dirty="0" err="1" smtClean="0"/>
                <a:t>변경될수</a:t>
              </a:r>
              <a:r>
                <a:rPr lang="ko-KR" altLang="en-US" sz="1000" dirty="0" smtClean="0"/>
                <a:t>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r>
                <a:rPr lang="ko-KR" altLang="en-US" sz="1400" b="1" dirty="0" smtClean="0"/>
                <a:t>휴 관 일</a:t>
              </a:r>
              <a:endParaRPr lang="en-US" altLang="ko-KR" sz="1400" b="1" dirty="0" smtClean="0"/>
            </a:p>
            <a:p>
              <a:r>
                <a:rPr lang="ko-KR" altLang="en-US" sz="1000" dirty="0" smtClean="0"/>
                <a:t>일요일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월요일 및 공휴일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ko-KR" altLang="en-US" sz="1400" b="1" dirty="0" err="1" smtClean="0"/>
                <a:t>관람요금</a:t>
              </a:r>
              <a:endParaRPr lang="en-US" altLang="ko-KR" sz="1400" b="1" dirty="0" smtClean="0"/>
            </a:p>
            <a:p>
              <a:r>
                <a:rPr lang="ko-KR" altLang="en-US" sz="1000" dirty="0" smtClean="0"/>
                <a:t>무료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ko-KR" altLang="en-US" sz="1400" b="1" dirty="0" smtClean="0"/>
                <a:t>문 의 처</a:t>
              </a:r>
              <a:endParaRPr lang="en-US" altLang="ko-KR" sz="1400" b="1" dirty="0" smtClean="0"/>
            </a:p>
            <a:p>
              <a:r>
                <a:rPr lang="en-US" altLang="ko-KR" sz="1000" dirty="0" smtClean="0"/>
                <a:t>044-999-6393 (</a:t>
              </a:r>
              <a:r>
                <a:rPr lang="ko-KR" altLang="en-US" sz="1000" dirty="0" smtClean="0"/>
                <a:t>단체관람 유선 협의</a:t>
              </a:r>
              <a:r>
                <a:rPr lang="en-US" altLang="ko-KR" sz="1000" dirty="0" smtClean="0"/>
                <a:t>)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464296" y="1077142"/>
            <a:ext cx="2584579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관람시</a:t>
            </a:r>
            <a:r>
              <a:rPr lang="ko-KR" altLang="en-US" sz="1400" b="1" dirty="0" smtClean="0"/>
              <a:t> 주의 사항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음식물 반입과 </a:t>
            </a:r>
            <a:r>
              <a:rPr lang="ko-KR" altLang="en-US" sz="1000" dirty="0" err="1" smtClean="0"/>
              <a:t>안내견</a:t>
            </a:r>
            <a:r>
              <a:rPr lang="ko-KR" altLang="en-US" sz="1000" dirty="0" smtClean="0"/>
              <a:t> 이외의 애완동물 출입이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/>
          </a:p>
          <a:p>
            <a:r>
              <a:rPr lang="ko-KR" altLang="en-US" sz="1000" dirty="0" smtClean="0"/>
              <a:t>플래쉬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삼각대 등을 이용한 촬영과 상업 목적의 촬영이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 smtClean="0"/>
          </a:p>
          <a:p>
            <a:r>
              <a:rPr lang="ko-KR" altLang="en-US" sz="1000" dirty="0" smtClean="0"/>
              <a:t>전시물이 손상되지 않도록 손으로 만지는 행동을 자제해 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321780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347413" y="1560909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7413" y="200702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7" name="TextBox 86"/>
          <p:cNvSpPr txBox="1"/>
          <p:nvPr/>
        </p:nvSpPr>
        <p:spPr>
          <a:xfrm>
            <a:off x="3347413" y="24858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6524" y="47887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89898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3716724"/>
            <a:ext cx="2593909" cy="2331641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287549" y="1481959"/>
            <a:ext cx="2845838" cy="1415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err="1" smtClean="0"/>
              <a:t>관람예약은</a:t>
            </a:r>
            <a:r>
              <a:rPr lang="ko-KR" altLang="en-US" sz="1400" dirty="0" smtClean="0">
                <a:solidFill>
                  <a:srgbClr val="00B0F0"/>
                </a:solidFill>
              </a:rPr>
              <a:t> 전시 해설 예약</a:t>
            </a:r>
            <a:r>
              <a:rPr lang="en-US" altLang="ko-KR" sz="1400" dirty="0" smtClean="0">
                <a:solidFill>
                  <a:srgbClr val="00B0F0"/>
                </a:solidFill>
              </a:rPr>
              <a:t>(</a:t>
            </a:r>
            <a:r>
              <a:rPr lang="ko-KR" altLang="en-US" sz="1400" dirty="0" smtClean="0">
                <a:solidFill>
                  <a:srgbClr val="00B0F0"/>
                </a:solidFill>
              </a:rPr>
              <a:t>단체</a:t>
            </a:r>
            <a:r>
              <a:rPr lang="en-US" altLang="ko-KR" sz="14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개인은 예약없이 관람이 가능합니다</a:t>
            </a:r>
            <a:r>
              <a:rPr lang="en-US" altLang="ko-KR" sz="14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0764" y="2433142"/>
            <a:ext cx="2137066" cy="495636"/>
            <a:chOff x="660764" y="2326324"/>
            <a:chExt cx="2137066" cy="495636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60764" y="2326324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예약확인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취소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V="1">
              <a:off x="2393764" y="2511069"/>
              <a:ext cx="134142" cy="11112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0764" y="3029829"/>
            <a:ext cx="2137066" cy="495636"/>
            <a:chOff x="660764" y="2923011"/>
            <a:chExt cx="2137066" cy="495636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60764" y="2923011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단체예약하기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2393764" y="3109594"/>
              <a:ext cx="134142" cy="11112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327302" y="926764"/>
            <a:ext cx="2845838" cy="47705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운영시간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- 10:00/2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-13:00</a:t>
            </a:r>
          </a:p>
          <a:p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예약인원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000" dirty="0" smtClean="0"/>
              <a:t>단체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~25</a:t>
            </a:r>
            <a:r>
              <a:rPr lang="ko-KR" altLang="en-US" sz="1000" dirty="0" smtClean="0"/>
              <a:t>명 내외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해설 희망일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일전까지 예약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유치원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어린이집은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세부터 예약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단체관람 프로그램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~60</a:t>
            </a:r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독도우드아트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목걸이 만들기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체험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   </a:t>
            </a:r>
            <a:r>
              <a:rPr lang="ko-KR" altLang="en-US" sz="1000" b="1" dirty="0" err="1" smtClean="0"/>
              <a:t>초등고학년</a:t>
            </a:r>
            <a:r>
              <a:rPr lang="en-US" altLang="ko-KR" sz="1000" b="1" dirty="0" smtClean="0"/>
              <a:t>(5-6</a:t>
            </a:r>
            <a:r>
              <a:rPr lang="ko-KR" altLang="en-US" sz="1000" b="1" dirty="0" smtClean="0"/>
              <a:t>학년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이상 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</a:t>
            </a:r>
            <a:r>
              <a:rPr lang="en-US" altLang="ko-KR" sz="1000" dirty="0" smtClean="0"/>
              <a:t>VR</a:t>
            </a:r>
            <a:r>
              <a:rPr lang="ko-KR" altLang="en-US" sz="1000" dirty="0" smtClean="0"/>
              <a:t>체험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체험학습지</a:t>
            </a:r>
            <a:endParaRPr lang="en-US" altLang="ko-KR" sz="1000" dirty="0" smtClean="0"/>
          </a:p>
          <a:p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95" name="한쪽 모서리가 둥근 사각형 94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9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예약확인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287549" y="1463565"/>
            <a:ext cx="2820735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본인인증안내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000" dirty="0" smtClean="0"/>
              <a:t>원활한 홈페이지서비스이용과 익명의 사용자로 인한 피해를 방지 하고자 본인확인서비스를 시행하고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본인인증 방법 </a:t>
            </a:r>
            <a:r>
              <a:rPr lang="ko-KR" altLang="en-US" sz="1000" dirty="0" err="1" smtClean="0"/>
              <a:t>선택후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나타나지 않으면 브라우저의 </a:t>
            </a:r>
            <a:r>
              <a:rPr lang="ko-KR" altLang="en-US" sz="1000" dirty="0" err="1" smtClean="0"/>
              <a:t>팝업차단을</a:t>
            </a:r>
            <a:r>
              <a:rPr lang="ko-KR" altLang="en-US" sz="1000" dirty="0" smtClean="0"/>
              <a:t> 해제해 주시기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/>
          <p:cNvSpPr txBox="1"/>
          <p:nvPr/>
        </p:nvSpPr>
        <p:spPr>
          <a:xfrm>
            <a:off x="3327328" y="1077142"/>
            <a:ext cx="2858516" cy="86177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외국인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휴대폰번호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통신사를</a:t>
            </a:r>
            <a:endParaRPr lang="en-US" altLang="ko-KR" sz="1000" dirty="0" smtClean="0"/>
          </a:p>
          <a:p>
            <a:r>
              <a:rPr lang="ko-KR" altLang="en-US" sz="1000" dirty="0" smtClean="0"/>
              <a:t>입력하여 본인확인을 받습니다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본인 명의의 휴대전화가 </a:t>
            </a:r>
            <a:r>
              <a:rPr lang="ko-KR" altLang="en-US" sz="1000" dirty="0" err="1" smtClean="0"/>
              <a:t>아닐경우</a:t>
            </a:r>
            <a:r>
              <a:rPr lang="ko-KR" altLang="en-US" sz="1000" dirty="0" smtClean="0"/>
              <a:t> 본인확인이</a:t>
            </a:r>
            <a:endParaRPr lang="en-US" altLang="ko-KR" sz="1000" dirty="0" smtClean="0"/>
          </a:p>
          <a:p>
            <a:r>
              <a:rPr lang="ko-KR" altLang="en-US" sz="1000" dirty="0" smtClean="0"/>
              <a:t>이루어지지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6" name="한쪽 모서리가 둥근 사각형 135"/>
          <p:cNvSpPr/>
          <p:nvPr/>
        </p:nvSpPr>
        <p:spPr>
          <a:xfrm>
            <a:off x="6348406" y="2901820"/>
            <a:ext cx="2839545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6426506" y="3515857"/>
            <a:ext cx="2683345" cy="1039666"/>
            <a:chOff x="436844" y="1670403"/>
            <a:chExt cx="2593909" cy="2639442"/>
          </a:xfrm>
        </p:grpSpPr>
        <p:sp>
          <p:nvSpPr>
            <p:cNvPr id="151" name="직사각형 15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348405" y="4664677"/>
            <a:ext cx="2839546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hlinkClick r:id="rId2"/>
              </a:rPr>
              <a:t>이용약관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  <a:hlinkClick r:id="rId3"/>
              </a:rPr>
              <a:t>개인정보취급방침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7182001" y="5635380"/>
            <a:ext cx="931755" cy="412985"/>
            <a:chOff x="436844" y="1670403"/>
            <a:chExt cx="2593909" cy="2639442"/>
          </a:xfrm>
        </p:grpSpPr>
        <p:sp>
          <p:nvSpPr>
            <p:cNvPr id="147" name="직사각형 146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182708" y="5635380"/>
            <a:ext cx="931755" cy="412985"/>
            <a:chOff x="436844" y="1670403"/>
            <a:chExt cx="2593909" cy="2639442"/>
          </a:xfrm>
        </p:grpSpPr>
        <p:sp>
          <p:nvSpPr>
            <p:cNvPr id="143" name="직사각형 14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3513" y="3026291"/>
            <a:ext cx="2599937" cy="2812240"/>
            <a:chOff x="413513" y="3026291"/>
            <a:chExt cx="2599937" cy="2812240"/>
          </a:xfrm>
        </p:grpSpPr>
        <p:sp>
          <p:nvSpPr>
            <p:cNvPr id="79" name="직사각형 78"/>
            <p:cNvSpPr/>
            <p:nvPr/>
          </p:nvSpPr>
          <p:spPr>
            <a:xfrm>
              <a:off x="413513" y="3026291"/>
              <a:ext cx="2593909" cy="2812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209528" y="3110615"/>
              <a:ext cx="931755" cy="737440"/>
              <a:chOff x="436844" y="1670403"/>
              <a:chExt cx="2593909" cy="263944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78413" y="2648382"/>
                <a:ext cx="2510768" cy="991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ICON</a:t>
                </a:r>
                <a:endParaRPr lang="ko-KR" altLang="en-US" sz="1200" b="1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13513" y="3913772"/>
              <a:ext cx="2599937" cy="89255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휴대전화 본인확인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200" dirty="0" smtClean="0"/>
                <a:t>개인정보 보호법에 의거 휴대전화를 통하여 본인 확인</a:t>
              </a:r>
              <a:endParaRPr lang="ko-KR" altLang="en-US" sz="1200" dirty="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60764" y="4966755"/>
              <a:ext cx="2137066" cy="495636"/>
              <a:chOff x="660764" y="2923011"/>
              <a:chExt cx="2137066" cy="495636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660764" y="2923011"/>
                <a:ext cx="2137066" cy="495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  휴대전화 인증하기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2" name="직선 화살표 연결선 101"/>
              <p:cNvCxnSpPr/>
              <p:nvPr/>
            </p:nvCxnSpPr>
            <p:spPr>
              <a:xfrm flipV="1">
                <a:off x="2393764" y="3109594"/>
                <a:ext cx="134142" cy="11112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3264554" y="1152396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64554" y="1618223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7" name="직사각형 106"/>
          <p:cNvSpPr/>
          <p:nvPr/>
        </p:nvSpPr>
        <p:spPr>
          <a:xfrm>
            <a:off x="3431669" y="1934183"/>
            <a:ext cx="2593909" cy="3904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4227684" y="2018532"/>
            <a:ext cx="931755" cy="672897"/>
            <a:chOff x="436844" y="1670403"/>
            <a:chExt cx="2593909" cy="2639442"/>
          </a:xfrm>
        </p:grpSpPr>
        <p:sp>
          <p:nvSpPr>
            <p:cNvPr id="113" name="직사각형 11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78408" y="2531099"/>
              <a:ext cx="2510768" cy="9914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ICON</a:t>
              </a:r>
              <a:endParaRPr lang="ko-KR" altLang="en-US" sz="1200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31669" y="2773884"/>
            <a:ext cx="2599937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회원로그인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ko-KR" altLang="en-US" sz="1000" dirty="0" smtClean="0"/>
              <a:t>홈페이지 </a:t>
            </a:r>
            <a:r>
              <a:rPr lang="ko-KR" altLang="en-US" sz="1000" dirty="0" err="1" smtClean="0"/>
              <a:t>로그인은</a:t>
            </a:r>
            <a:r>
              <a:rPr lang="ko-KR" altLang="en-US" sz="1000" dirty="0" smtClean="0"/>
              <a:t> 아이디와 비밀번호로 로그인하실수 있습니다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글 수정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삭제시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필요합니다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아이디찾기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비밀번호찾기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34086" y="3913772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34086" y="5440939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34086" y="4845297"/>
            <a:ext cx="2409514" cy="482146"/>
            <a:chOff x="3534086" y="5076462"/>
            <a:chExt cx="2409514" cy="482146"/>
          </a:xfrm>
        </p:grpSpPr>
        <p:sp>
          <p:nvSpPr>
            <p:cNvPr id="21" name="한쪽 모서리가 둥근 사각형 20"/>
            <p:cNvSpPr/>
            <p:nvPr/>
          </p:nvSpPr>
          <p:spPr>
            <a:xfrm rot="10800000">
              <a:off x="3534086" y="5076462"/>
              <a:ext cx="2409514" cy="482146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8179" y="5128816"/>
              <a:ext cx="105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546849" y="548821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57603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275493" y="926729"/>
            <a:ext cx="2857894" cy="5269640"/>
            <a:chOff x="275493" y="926729"/>
            <a:chExt cx="2857894" cy="5269640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6"/>
            <p:cNvGrpSpPr/>
            <p:nvPr/>
          </p:nvGrpSpPr>
          <p:grpSpPr>
            <a:xfrm>
              <a:off x="413513" y="1507647"/>
              <a:ext cx="2593909" cy="4688722"/>
              <a:chOff x="413513" y="1507647"/>
              <a:chExt cx="2593909" cy="4688722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413513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8" name="직선 연결선 87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50016" y="1540734"/>
                <a:ext cx="2520904" cy="1754326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smtClean="0"/>
                  <a:t>독도의 소개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실시간 영상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독도의 지리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생성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기후 등 독도의 자연에 대한 정보를 알 수 있으며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특히 실제 독도 크기의 </a:t>
                </a:r>
                <a:r>
                  <a:rPr lang="en-US" altLang="ko-KR" sz="1000" dirty="0" smtClean="0"/>
                  <a:t>1/500</a:t>
                </a:r>
                <a:r>
                  <a:rPr lang="ko-KR" altLang="en-US" sz="1000" dirty="0" smtClean="0"/>
                  <a:t>로 축소한 모형을 전시하여 독도를 보다 더 생생하게 느끼고 이해할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50016" y="3672601"/>
                <a:ext cx="2520904" cy="2523768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독도의 역사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독도가 우리의 역사 속에 등장하기 시작한 </a:t>
                </a:r>
                <a:r>
                  <a:rPr lang="en-US" altLang="ko-KR" sz="1000" dirty="0" smtClean="0"/>
                  <a:t>1500</a:t>
                </a:r>
                <a:r>
                  <a:rPr lang="ko-KR" altLang="en-US" sz="1000" dirty="0" smtClean="0"/>
                  <a:t>여년 전부터 현재에 이르는 독도의 역사를 제대로 이해할 </a:t>
                </a:r>
                <a:r>
                  <a:rPr lang="ko-KR" altLang="en-US" sz="1000" dirty="0" err="1" smtClean="0"/>
                  <a:t>수있도록</a:t>
                </a:r>
                <a:r>
                  <a:rPr lang="ko-KR" altLang="en-US" sz="1000" dirty="0" smtClean="0"/>
                  <a:t> 전시물을 구성하였습니다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smtClean="0"/>
                  <a:t>국내외의 사료와 지도 등을 통해 독도가 역사적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국제법적 우리나라의 영토임을 확인할 수 있습니다</a:t>
                </a:r>
                <a:r>
                  <a:rPr lang="en-US" altLang="ko-KR" sz="1000" dirty="0" smtClean="0"/>
                  <a:t>. </a:t>
                </a:r>
                <a:r>
                  <a:rPr lang="ko-KR" altLang="en-US" sz="1000" dirty="0" smtClean="0"/>
                  <a:t>아울러 일본 교과서와 우리나라 「독도 </a:t>
                </a:r>
                <a:r>
                  <a:rPr lang="ko-KR" altLang="en-US" sz="1000" dirty="0" err="1" smtClean="0"/>
                  <a:t>바로알기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」 교재를 함께 전시하여 일본의 부당한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독도 역사 왜곡 실태를 확인할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0796" y="1507647"/>
            <a:ext cx="2593909" cy="4540717"/>
            <a:chOff x="3409701" y="1507647"/>
            <a:chExt cx="2593909" cy="4540717"/>
          </a:xfrm>
        </p:grpSpPr>
        <p:grpSp>
          <p:nvGrpSpPr>
            <p:cNvPr id="96" name="그룹 95"/>
            <p:cNvGrpSpPr/>
            <p:nvPr/>
          </p:nvGrpSpPr>
          <p:grpSpPr>
            <a:xfrm>
              <a:off x="3409701" y="1507647"/>
              <a:ext cx="2593909" cy="4540717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446204" y="1540734"/>
              <a:ext cx="2520904" cy="2369880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err="1" smtClean="0"/>
                <a:t>체험존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</a:t>
              </a:r>
              <a:r>
                <a:rPr lang="en-US" altLang="ko-KR" sz="1000" dirty="0" smtClean="0"/>
                <a:t>25</a:t>
              </a:r>
              <a:r>
                <a:rPr lang="ko-KR" altLang="en-US" sz="1000" dirty="0" smtClean="0"/>
                <a:t>개 지점에서 촬영하여 제작된 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영상을 통해 독도의 아름답고 다양한 모습을 보다 가깝고 생생하게 체험할 수 있는 독도 가상현실</a:t>
              </a:r>
              <a:r>
                <a:rPr lang="en-US" altLang="ko-KR" sz="1000" dirty="0" smtClean="0"/>
                <a:t>(VR) </a:t>
              </a:r>
              <a:r>
                <a:rPr lang="ko-KR" altLang="en-US" sz="1000" dirty="0" smtClean="0"/>
                <a:t>영상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‘</a:t>
              </a:r>
              <a:r>
                <a:rPr lang="ko-KR" altLang="en-US" sz="1000" dirty="0" err="1" smtClean="0"/>
                <a:t>독도신문</a:t>
              </a:r>
              <a:r>
                <a:rPr lang="en-US" altLang="ko-KR" sz="1000" dirty="0" smtClean="0"/>
                <a:t>＇</a:t>
              </a:r>
              <a:r>
                <a:rPr lang="ko-KR" altLang="en-US" sz="1000" dirty="0" smtClean="0"/>
                <a:t>속에서 독도 수호의 주인공이 되는 체험과 </a:t>
              </a:r>
              <a:r>
                <a:rPr lang="ko-KR" altLang="en-US" sz="1000" dirty="0" err="1" smtClean="0"/>
                <a:t>독도자료</a:t>
              </a:r>
              <a:r>
                <a:rPr lang="ko-KR" altLang="en-US" sz="1000" dirty="0" smtClean="0"/>
                <a:t> 이메일 전송 기능을 통해 독도 학습에 대한 흥미를 높일 수 있는 </a:t>
              </a:r>
              <a:r>
                <a:rPr lang="ko-KR" altLang="en-US" sz="1000" dirty="0" err="1" smtClean="0"/>
                <a:t>독도신문</a:t>
              </a:r>
              <a:r>
                <a:rPr lang="ko-KR" altLang="en-US" sz="1000" dirty="0" smtClean="0"/>
                <a:t> 포토시스템이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46204" y="4851838"/>
              <a:ext cx="2520904" cy="1138773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영상관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외교부 독도 홍보 영상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대한민국의 아름다운 영토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및 경상북도 콘텐츠진흥원</a:t>
              </a:r>
              <a:r>
                <a:rPr lang="en-US" altLang="ko-KR" sz="1000" dirty="0" smtClean="0"/>
                <a:t>＇</a:t>
              </a:r>
              <a:r>
                <a:rPr lang="ko-KR" altLang="en-US" sz="1000" dirty="0" err="1" smtClean="0"/>
                <a:t>독도수비대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8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996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448208" y="1431073"/>
              <a:ext cx="932487" cy="2616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00B050"/>
                  </a:solidFill>
                </a:rPr>
                <a:t>독도의 위치</a:t>
              </a:r>
              <a:endParaRPr lang="ko-KR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41353" y="1431073"/>
              <a:ext cx="1461383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독도의 지형과 지명</a:t>
              </a:r>
              <a:endParaRPr lang="ko-KR" altLang="en-US" sz="11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09162" y="1777456"/>
              <a:ext cx="932487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독도의 생성</a:t>
              </a:r>
              <a:endParaRPr lang="ko-KR" altLang="en-US" sz="11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2577" y="2182810"/>
              <a:ext cx="2225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독도의 위치 </a:t>
              </a:r>
              <a:r>
                <a:rPr lang="ko-KR" altLang="en-US" sz="1400" dirty="0" err="1" smtClean="0"/>
                <a:t>바로알기</a:t>
              </a:r>
              <a:endParaRPr lang="ko-KR" altLang="en-US" sz="1400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13513" y="2495501"/>
              <a:ext cx="2593909" cy="2331641"/>
              <a:chOff x="436844" y="1670403"/>
              <a:chExt cx="2593909" cy="263944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410787" y="4830133"/>
              <a:ext cx="25919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----------------------------------------------------------------------------------------------------------------------------------------------------------------</a:t>
              </a:r>
              <a:endParaRPr lang="ko-KR" altLang="en-US" sz="1400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440224" y="1041376"/>
            <a:ext cx="25919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27327" y="4131725"/>
            <a:ext cx="284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4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2376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562577" y="1439036"/>
              <a:ext cx="2225655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울릉도의 </a:t>
              </a:r>
              <a:r>
                <a:rPr lang="ko-KR" altLang="en-US" sz="1400" dirty="0" err="1" smtClean="0"/>
                <a:t>부속섬</a:t>
              </a:r>
              <a:r>
                <a:rPr lang="en-US" altLang="ko-KR" sz="1400" dirty="0" smtClean="0"/>
                <a:t>,</a:t>
              </a:r>
              <a:r>
                <a:rPr lang="ko-KR" altLang="en-US" sz="1400" dirty="0" smtClean="0">
                  <a:solidFill>
                    <a:srgbClr val="00B0F0"/>
                  </a:solidFill>
                </a:rPr>
                <a:t>독도의 아름다운 사계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pPr algn="ctr"/>
              <a:endParaRPr lang="en-US" altLang="ko-KR" sz="14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 smtClean="0"/>
                <a:t>------------------------------------------------------</a:t>
              </a:r>
            </a:p>
            <a:p>
              <a:pPr algn="ctr"/>
              <a:r>
                <a:rPr lang="en-US" altLang="ko-KR" sz="1200" dirty="0" smtClean="0"/>
                <a:t>-------------------------------</a:t>
              </a:r>
            </a:p>
            <a:p>
              <a:pPr algn="ctr"/>
              <a:r>
                <a:rPr lang="en-US" altLang="ko-KR" sz="1200" dirty="0" smtClean="0"/>
                <a:t>---------------</a:t>
              </a:r>
            </a:p>
            <a:p>
              <a:pPr algn="ctr"/>
              <a:r>
                <a:rPr lang="en-US" altLang="ko-KR" sz="1000" dirty="0" smtClean="0"/>
                <a:t>[</a:t>
              </a:r>
              <a:r>
                <a:rPr lang="ko-KR" altLang="en-US" sz="1000" dirty="0" err="1" smtClean="0"/>
                <a:t>자료출처</a:t>
              </a:r>
              <a:r>
                <a:rPr lang="en-US" altLang="ko-KR" sz="1000" dirty="0" smtClean="0"/>
                <a:t>:</a:t>
              </a:r>
              <a:r>
                <a:rPr lang="ko-KR" altLang="en-US" sz="1000" dirty="0" err="1" smtClean="0"/>
                <a:t>외교부독도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2577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봄</a:t>
              </a:r>
              <a:endParaRPr lang="ko-KR" altLang="en-US" sz="11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6226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여름</a:t>
              </a:r>
              <a:endParaRPr lang="ko-KR" altLang="en-US" sz="11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6117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가을</a:t>
              </a:r>
              <a:endParaRPr lang="ko-KR" altLang="en-US" sz="11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6008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겨울</a:t>
              </a:r>
              <a:endParaRPr lang="ko-KR" altLang="en-US" sz="11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14348" y="3662934"/>
              <a:ext cx="2605131" cy="1335586"/>
              <a:chOff x="414348" y="3662934"/>
              <a:chExt cx="2605131" cy="1335586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</p:grpSp>
      <p:grpSp>
        <p:nvGrpSpPr>
          <p:cNvPr id="140" name="그룹 139"/>
          <p:cNvGrpSpPr/>
          <p:nvPr/>
        </p:nvGrpSpPr>
        <p:grpSpPr>
          <a:xfrm>
            <a:off x="3454020" y="1047003"/>
            <a:ext cx="1269511" cy="973460"/>
            <a:chOff x="436844" y="1670403"/>
            <a:chExt cx="2593909" cy="2639442"/>
          </a:xfrm>
        </p:grpSpPr>
        <p:sp>
          <p:nvSpPr>
            <p:cNvPr id="154" name="직사각형 15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777583" y="1047003"/>
            <a:ext cx="1269511" cy="973460"/>
            <a:chOff x="436844" y="1670403"/>
            <a:chExt cx="2593909" cy="2639442"/>
          </a:xfrm>
        </p:grpSpPr>
        <p:sp>
          <p:nvSpPr>
            <p:cNvPr id="144" name="직사각형 14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54020" y="2120979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777583" y="2120979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454020" y="2467355"/>
            <a:ext cx="1269511" cy="973460"/>
            <a:chOff x="436844" y="1670403"/>
            <a:chExt cx="2593909" cy="2639442"/>
          </a:xfrm>
        </p:grpSpPr>
        <p:sp>
          <p:nvSpPr>
            <p:cNvPr id="167" name="직사각형 16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777583" y="2467355"/>
            <a:ext cx="1269511" cy="973460"/>
            <a:chOff x="436844" y="1670403"/>
            <a:chExt cx="2593909" cy="2639442"/>
          </a:xfrm>
        </p:grpSpPr>
        <p:sp>
          <p:nvSpPr>
            <p:cNvPr id="163" name="직사각형 1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3454020" y="3541331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77583" y="3541331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3454020" y="3887730"/>
            <a:ext cx="1269511" cy="973460"/>
            <a:chOff x="436844" y="1670403"/>
            <a:chExt cx="2593909" cy="2639442"/>
          </a:xfrm>
        </p:grpSpPr>
        <p:sp>
          <p:nvSpPr>
            <p:cNvPr id="180" name="직사각형 179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777583" y="3887730"/>
            <a:ext cx="1269511" cy="973460"/>
            <a:chOff x="436844" y="1670403"/>
            <a:chExt cx="2593909" cy="2639442"/>
          </a:xfrm>
        </p:grpSpPr>
        <p:sp>
          <p:nvSpPr>
            <p:cNvPr id="176" name="직사각형 175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787545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77583" y="4961706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115465" y="5480420"/>
            <a:ext cx="12695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2   3   4   5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387163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409575" y="1535849"/>
            <a:ext cx="2561345" cy="521552"/>
            <a:chOff x="409575" y="1535849"/>
            <a:chExt cx="2561345" cy="521552"/>
          </a:xfrm>
        </p:grpSpPr>
        <p:sp>
          <p:nvSpPr>
            <p:cNvPr id="3" name="직사각형 2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>
                <a:stCxn id="88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직사각형 92"/>
          <p:cNvSpPr/>
          <p:nvPr/>
        </p:nvSpPr>
        <p:spPr>
          <a:xfrm>
            <a:off x="409575" y="2256984"/>
            <a:ext cx="2561345" cy="2987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체험학습지</a:t>
            </a:r>
            <a:r>
              <a:rPr lang="ko-KR" altLang="en-US" sz="1100" dirty="0" smtClean="0">
                <a:solidFill>
                  <a:schemeClr val="tx1"/>
                </a:solidFill>
              </a:rPr>
              <a:t> 정답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9575" y="2555688"/>
            <a:ext cx="2561345" cy="744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0386" y="2810116"/>
            <a:ext cx="87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2023-03-10</a:t>
            </a:r>
            <a:endParaRPr lang="ko-KR" altLang="en-US" sz="1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81068" y="3586445"/>
            <a:ext cx="1196080" cy="261610"/>
            <a:chOff x="1081068" y="3586445"/>
            <a:chExt cx="1196080" cy="261610"/>
          </a:xfrm>
        </p:grpSpPr>
        <p:sp>
          <p:nvSpPr>
            <p:cNvPr id="98" name="TextBox 97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06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75493" y="1047003"/>
            <a:ext cx="2695427" cy="3508520"/>
            <a:chOff x="275493" y="1047003"/>
            <a:chExt cx="2695427" cy="3508520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47" name="직선 연결선 146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8" name="타원 87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316125" y="2388479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4997" y="2495918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4" name="직사각형 93"/>
          <p:cNvSpPr/>
          <p:nvPr/>
        </p:nvSpPr>
        <p:spPr>
          <a:xfrm>
            <a:off x="316125" y="3040758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4997" y="3147347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316125" y="361171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95904" y="418105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9575" y="2901820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09575" y="35111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09575" y="4082146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09575" y="46363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1081068" y="4833329"/>
            <a:ext cx="1196080" cy="261610"/>
            <a:chOff x="1081068" y="3586445"/>
            <a:chExt cx="1196080" cy="261610"/>
          </a:xfrm>
        </p:grpSpPr>
        <p:sp>
          <p:nvSpPr>
            <p:cNvPr id="162" name="TextBox 161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90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4485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275493" y="926729"/>
            <a:ext cx="2857894" cy="5240494"/>
            <a:chOff x="275493" y="926729"/>
            <a:chExt cx="2857894" cy="5240494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직사각형 83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/>
              <p:cNvCxnSpPr>
                <a:stCxn id="86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/>
            <p:cNvGrpSpPr/>
            <p:nvPr/>
          </p:nvGrpSpPr>
          <p:grpSpPr>
            <a:xfrm>
              <a:off x="414348" y="2179583"/>
              <a:ext cx="2605131" cy="1335586"/>
              <a:chOff x="414348" y="3662934"/>
              <a:chExt cx="2605131" cy="1335586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00" name="직사각형 99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7" name="직선 연결선 96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14348" y="3507800"/>
              <a:ext cx="2605131" cy="1335586"/>
              <a:chOff x="414348" y="3662934"/>
              <a:chExt cx="2605131" cy="1335586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TextBox 155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43" name="직사각형 14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TextBox 151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402291" y="4831637"/>
              <a:ext cx="2605131" cy="1335586"/>
              <a:chOff x="414348" y="3662934"/>
              <a:chExt cx="2605131" cy="1335586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66" name="직사각형 165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7" name="직선 연결선 166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TextBox 168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1"/>
              </a:xfrm>
            </p:grpSpPr>
            <p:sp>
              <p:nvSpPr>
                <p:cNvPr id="162" name="직사각형 161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/>
                <p:cNvCxnSpPr/>
                <p:nvPr/>
              </p:nvCxnSpPr>
              <p:spPr>
                <a:xfrm flipV="1">
                  <a:off x="446173" y="1670403"/>
                  <a:ext cx="2584580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/>
                <p:cNvSpPr txBox="1"/>
                <p:nvPr/>
              </p:nvSpPr>
              <p:spPr>
                <a:xfrm>
                  <a:off x="880471" y="2669780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</p:grpSp>
      <p:grpSp>
        <p:nvGrpSpPr>
          <p:cNvPr id="172" name="그룹 171"/>
          <p:cNvGrpSpPr/>
          <p:nvPr/>
        </p:nvGrpSpPr>
        <p:grpSpPr>
          <a:xfrm>
            <a:off x="4777583" y="1077142"/>
            <a:ext cx="1269511" cy="973460"/>
            <a:chOff x="436844" y="1670403"/>
            <a:chExt cx="2593909" cy="2639442"/>
          </a:xfrm>
        </p:grpSpPr>
        <p:sp>
          <p:nvSpPr>
            <p:cNvPr id="175" name="직사각형 174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4020" y="1077142"/>
            <a:ext cx="1269511" cy="1335586"/>
            <a:chOff x="3454020" y="1077142"/>
            <a:chExt cx="1269511" cy="133558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777583" y="2151118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3454020" y="2412728"/>
            <a:ext cx="1269511" cy="1335586"/>
            <a:chOff x="3454020" y="1077142"/>
            <a:chExt cx="1269511" cy="133558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985557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315011" y="3941322"/>
            <a:ext cx="870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185431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68137" y="182880"/>
            <a:ext cx="39901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 smtClean="0"/>
              <a:t>세종특별자치시교육청</a:t>
            </a:r>
            <a:r>
              <a:rPr lang="ko-KR" altLang="en-US" dirty="0" smtClean="0"/>
              <a:t> 독도 전시관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389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슬라이더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팝업관리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관계사 링크 정리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824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회사연혁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기술진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특허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벙보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774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독도전시관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오시는 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89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사이트설정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824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74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주요 페이지 설정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77496" y="3193147"/>
            <a:ext cx="1853738" cy="46919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077496" y="3861986"/>
            <a:ext cx="1853738" cy="709448"/>
            <a:chOff x="9077496" y="3964357"/>
            <a:chExt cx="1853738" cy="709448"/>
          </a:xfrm>
        </p:grpSpPr>
        <p:sp>
          <p:nvSpPr>
            <p:cNvPr id="14" name="직사각형 13"/>
            <p:cNvSpPr/>
            <p:nvPr/>
          </p:nvSpPr>
          <p:spPr>
            <a:xfrm>
              <a:off x="9077496" y="3964357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77496" y="4319081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152433" y="3214286"/>
            <a:ext cx="1853738" cy="751044"/>
            <a:chOff x="5831377" y="3492230"/>
            <a:chExt cx="1853738" cy="751044"/>
          </a:xfrm>
        </p:grpSpPr>
        <p:sp>
          <p:nvSpPr>
            <p:cNvPr id="16" name="직사각형 15"/>
            <p:cNvSpPr/>
            <p:nvPr/>
          </p:nvSpPr>
          <p:spPr>
            <a:xfrm>
              <a:off x="5831377" y="3492230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31377" y="3867752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61326" y="2840477"/>
            <a:ext cx="1853738" cy="37552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독도전시관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2449" y="3964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개인정보 처리방침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2449" y="360963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Sitemap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2449" y="4319081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이메일 무단수집거부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79513" y="5028529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독도 바로 알기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79513" y="538325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관람안내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79513" y="5737305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979513" y="6091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체험존</a:t>
            </a:r>
            <a:r>
              <a:rPr lang="ko-KR" altLang="en-US" sz="1400" dirty="0" smtClean="0">
                <a:solidFill>
                  <a:schemeClr val="tx1"/>
                </a:solidFill>
              </a:rPr>
              <a:t>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79513" y="644473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194040" y="5028529"/>
            <a:ext cx="1339066" cy="1770932"/>
            <a:chOff x="8194040" y="5028529"/>
            <a:chExt cx="1339066" cy="1770932"/>
          </a:xfrm>
        </p:grpSpPr>
        <p:sp>
          <p:nvSpPr>
            <p:cNvPr id="30" name="직사각형 2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열린 광장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88713" y="5028529"/>
            <a:ext cx="1339066" cy="1770932"/>
            <a:chOff x="8194040" y="5028529"/>
            <a:chExt cx="1339066" cy="1770932"/>
          </a:xfrm>
        </p:grpSpPr>
        <p:sp>
          <p:nvSpPr>
            <p:cNvPr id="34" name="직사각형 33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독도 자료실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492311" y="5028529"/>
            <a:ext cx="1339066" cy="1770932"/>
            <a:chOff x="8194040" y="5028529"/>
            <a:chExt cx="1339066" cy="1770932"/>
          </a:xfrm>
        </p:grpSpPr>
        <p:sp>
          <p:nvSpPr>
            <p:cNvPr id="37" name="직사각형 36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 안내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69318" y="5028529"/>
            <a:ext cx="1339066" cy="1770932"/>
            <a:chOff x="8194040" y="5028529"/>
            <a:chExt cx="1339066" cy="1770932"/>
          </a:xfrm>
        </p:grpSpPr>
        <p:sp>
          <p:nvSpPr>
            <p:cNvPr id="40" name="직사각형 3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관람 정보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1608" y="5028529"/>
            <a:ext cx="1339066" cy="1770932"/>
            <a:chOff x="8194040" y="5028529"/>
            <a:chExt cx="1339066" cy="1770932"/>
          </a:xfrm>
        </p:grpSpPr>
        <p:sp>
          <p:nvSpPr>
            <p:cNvPr id="43" name="직사각형 42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전시관 소개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/>
          <p:cNvCxnSpPr>
            <a:stCxn id="19" idx="2"/>
          </p:cNvCxnSpPr>
          <p:nvPr/>
        </p:nvCxnSpPr>
        <p:spPr>
          <a:xfrm>
            <a:off x="3188195" y="3215999"/>
            <a:ext cx="0" cy="1608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685115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043540" y="2548752"/>
            <a:ext cx="0" cy="57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65865" y="2750522"/>
            <a:ext cx="4677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3" idx="1"/>
          </p:cNvCxnSpPr>
          <p:nvPr/>
        </p:nvCxnSpPr>
        <p:spPr>
          <a:xfrm>
            <a:off x="8122596" y="3427743"/>
            <a:ext cx="954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600046" y="3427743"/>
            <a:ext cx="0" cy="788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600046" y="4216710"/>
            <a:ext cx="477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188195" y="3589808"/>
            <a:ext cx="29642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896187" y="4145326"/>
            <a:ext cx="29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71141" y="4824919"/>
            <a:ext cx="8090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375857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71141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641507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161844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758246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863573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5475" y="5608833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인사말</a:t>
            </a:r>
            <a:endParaRPr lang="en-US" altLang="ko-KR" sz="1100" dirty="0" smtClean="0"/>
          </a:p>
          <a:p>
            <a:r>
              <a:rPr lang="ko-KR" altLang="en-US" sz="1100" dirty="0" smtClean="0"/>
              <a:t>전시관 연혁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169010" y="5608833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관람 안내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단체예약</a:t>
            </a:r>
            <a:endParaRPr lang="en-US" altLang="ko-KR" sz="1100" dirty="0" smtClean="0"/>
          </a:p>
          <a:p>
            <a:r>
              <a:rPr lang="ko-KR" altLang="en-US" sz="1100" dirty="0" smtClean="0"/>
              <a:t>예약 안내 취소</a:t>
            </a:r>
            <a:endParaRPr lang="en-US" altLang="ko-KR" sz="11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720521" y="5608833"/>
            <a:ext cx="939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독도의 소개</a:t>
            </a:r>
            <a:endParaRPr lang="en-US" altLang="ko-KR" sz="1100" dirty="0" smtClean="0"/>
          </a:p>
          <a:p>
            <a:r>
              <a:rPr lang="ko-KR" altLang="en-US" sz="1100" dirty="0" smtClean="0"/>
              <a:t>독도의 역사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체험존</a:t>
            </a:r>
            <a:endParaRPr lang="en-US" altLang="ko-KR" sz="1100" dirty="0" smtClean="0"/>
          </a:p>
          <a:p>
            <a:r>
              <a:rPr lang="ko-KR" altLang="en-US" sz="1100" dirty="0" smtClean="0"/>
              <a:t>영상관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318356" y="5608833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독도현황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독도사진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교육자료실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8487436" y="560883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r>
              <a:rPr lang="ko-KR" altLang="en-US" sz="1100" dirty="0" smtClean="0"/>
              <a:t>포토앨범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520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14375" y="1500883"/>
            <a:ext cx="8043648" cy="43748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743307" y="1500883"/>
            <a:ext cx="8014716" cy="4374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3307" y="1500883"/>
            <a:ext cx="8014716" cy="437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23178" y="3503646"/>
            <a:ext cx="16260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01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3940381" y="2221103"/>
            <a:ext cx="16260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/>
              <a:t>독도</a:t>
            </a:r>
            <a:endParaRPr lang="ko-KR" altLang="en-US" sz="40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2944581" y="2132243"/>
            <a:ext cx="16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대한민국</a:t>
            </a:r>
            <a:endParaRPr lang="ko-KR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092660" y="2828003"/>
            <a:ext cx="2355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7584" y="4745570"/>
            <a:ext cx="1591640" cy="495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sz="1200" dirty="0" smtClean="0">
                <a:solidFill>
                  <a:schemeClr val="tx1"/>
                </a:solidFill>
              </a:rPr>
              <a:t>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248044" y="4937826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1227" y="3863807"/>
            <a:ext cx="31899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독도에 대한 의미를 되새기는 특별한 공간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독도의 삶과 역사를 잇지 않기 위해 독도전시롼이 앞장서겠습니다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022451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10470" y="1638027"/>
            <a:ext cx="3725729" cy="2198219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9" name="그룹 8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48" name="직사각형 47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695106" y="2570574"/>
              <a:ext cx="17245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02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36540" y="3104014"/>
            <a:ext cx="1082565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바로가기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19578" y="3296270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6902" y="1887653"/>
            <a:ext cx="240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독도 </a:t>
            </a:r>
            <a:r>
              <a:rPr lang="ko-KR" altLang="en-US" sz="1600" b="1" dirty="0" err="1" smtClean="0"/>
              <a:t>바로알기</a:t>
            </a:r>
            <a:endParaRPr lang="en-US" altLang="ko-KR" sz="1600" b="1" dirty="0" smtClean="0"/>
          </a:p>
          <a:p>
            <a:r>
              <a:rPr lang="en-US" altLang="ko-KR" sz="800" b="1" dirty="0" smtClean="0"/>
              <a:t>_______________________________________________</a:t>
            </a:r>
          </a:p>
          <a:p>
            <a:r>
              <a:rPr lang="en-US" altLang="ko-KR" sz="800" b="1" dirty="0" smtClean="0"/>
              <a:t>___________________________________________________</a:t>
            </a:r>
            <a:endParaRPr lang="ko-KR" altLang="en-US" sz="8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94282" y="1626503"/>
            <a:ext cx="3374650" cy="1735402"/>
            <a:chOff x="5399230" y="1858160"/>
            <a:chExt cx="3374650" cy="1735402"/>
          </a:xfrm>
        </p:grpSpPr>
        <p:sp>
          <p:nvSpPr>
            <p:cNvPr id="59" name="TextBox 58"/>
            <p:cNvSpPr txBox="1"/>
            <p:nvPr/>
          </p:nvSpPr>
          <p:spPr>
            <a:xfrm>
              <a:off x="5443876" y="1858160"/>
              <a:ext cx="1067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관람안내</a:t>
              </a:r>
              <a:endParaRPr lang="en-US" altLang="ko-KR" sz="1600" b="1" dirty="0" smtClean="0"/>
            </a:p>
            <a:p>
              <a:endParaRPr lang="en-US" altLang="ko-KR" sz="800" b="1" dirty="0" smtClean="0"/>
            </a:p>
            <a:p>
              <a:endParaRPr lang="ko-KR" altLang="en-US" sz="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399230" y="2257633"/>
              <a:ext cx="3374650" cy="1335929"/>
              <a:chOff x="5399230" y="2257633"/>
              <a:chExt cx="3374650" cy="13359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399230" y="2257633"/>
                <a:ext cx="3374650" cy="781352"/>
                <a:chOff x="5566150" y="2257633"/>
                <a:chExt cx="3374650" cy="781352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5646584" y="2257633"/>
                  <a:ext cx="630621" cy="6306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566150" y="2942070"/>
                  <a:ext cx="311565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6327970" y="2454210"/>
                  <a:ext cx="15920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smtClean="0"/>
                    <a:t>042-999-6393</a:t>
                  </a:r>
                </a:p>
                <a:p>
                  <a:pPr algn="ctr"/>
                  <a:endParaRPr lang="en-US" altLang="ko-KR" sz="800" b="1" dirty="0" smtClean="0"/>
                </a:p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829336" y="2407404"/>
                  <a:ext cx="1111464" cy="402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관람 문의하기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443876" y="2670232"/>
                <a:ext cx="3232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_____ 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  <a:endParaRPr lang="ko-KR" alt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010470" y="4181642"/>
            <a:ext cx="270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en-US" altLang="ko-KR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----------------------------------------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1341937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1919881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8584659" y="3599651"/>
            <a:ext cx="1753762" cy="2276092"/>
            <a:chOff x="5218521" y="3599651"/>
            <a:chExt cx="1753762" cy="2276092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21504" y="3599651"/>
            <a:ext cx="1753762" cy="2276092"/>
            <a:chOff x="5218521" y="3599651"/>
            <a:chExt cx="1753762" cy="2276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715170" y="3599651"/>
            <a:ext cx="1753762" cy="2276092"/>
            <a:chOff x="5218521" y="3599651"/>
            <a:chExt cx="1753762" cy="227609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428637" y="861031"/>
            <a:ext cx="2591913" cy="643102"/>
            <a:chOff x="9428637" y="861031"/>
            <a:chExt cx="2591913" cy="643102"/>
          </a:xfrm>
        </p:grpSpPr>
        <p:sp>
          <p:nvSpPr>
            <p:cNvPr id="425" name="직사각형 424"/>
            <p:cNvSpPr/>
            <p:nvPr/>
          </p:nvSpPr>
          <p:spPr>
            <a:xfrm>
              <a:off x="9428637" y="861031"/>
              <a:ext cx="2591913" cy="643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9433251" y="961811"/>
              <a:ext cx="257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Description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0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500883"/>
            <a:ext cx="8043648" cy="4374858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23178" y="3503646"/>
              <a:ext cx="16260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01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3940381" y="2221103"/>
            <a:ext cx="16260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/>
              <a:t>독도</a:t>
            </a:r>
            <a:endParaRPr lang="ko-KR" altLang="en-US" sz="40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2944581" y="2132243"/>
            <a:ext cx="16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대한민국</a:t>
            </a:r>
            <a:endParaRPr lang="ko-KR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092660" y="2828003"/>
            <a:ext cx="2355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7584" y="4745570"/>
            <a:ext cx="1591640" cy="495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sz="1200" dirty="0" smtClean="0">
                <a:solidFill>
                  <a:schemeClr val="tx1"/>
                </a:solidFill>
              </a:rPr>
              <a:t>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248044" y="4937826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1227" y="3863807"/>
            <a:ext cx="31899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독도에 대한 의미를 되새기는 특별한 공간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독도의 삶과 역사를 잇지 않기 위해 독도전시롼이 앞장서겠습니다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grpSp>
        <p:nvGrpSpPr>
          <p:cNvPr id="67" name="그룹 66"/>
          <p:cNvGrpSpPr/>
          <p:nvPr/>
        </p:nvGrpSpPr>
        <p:grpSpPr>
          <a:xfrm>
            <a:off x="9391805" y="858066"/>
            <a:ext cx="2628744" cy="5378871"/>
            <a:chOff x="287550" y="926729"/>
            <a:chExt cx="2845837" cy="5191259"/>
          </a:xfrm>
        </p:grpSpPr>
        <p:sp>
          <p:nvSpPr>
            <p:cNvPr id="72" name="직사각형 71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36844" y="1670403"/>
              <a:ext cx="2593909" cy="2639442"/>
              <a:chOff x="436844" y="1670403"/>
              <a:chExt cx="2593909" cy="2639442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857142" y="2774591"/>
                <a:ext cx="1706652" cy="4664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857142" y="5563299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SCROLL</a:t>
              </a:r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9380668" y="1026059"/>
            <a:ext cx="135085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 smtClean="0"/>
              <a:t>세종특별자치시교육청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9391804" y="1173632"/>
            <a:ext cx="1350859" cy="279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71" name="TextBox 70"/>
          <p:cNvSpPr txBox="1"/>
          <p:nvPr/>
        </p:nvSpPr>
        <p:spPr>
          <a:xfrm>
            <a:off x="10615007" y="982687"/>
            <a:ext cx="1255469" cy="350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3413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10470" y="1638027"/>
            <a:ext cx="3725729" cy="2198219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9" name="그룹 8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48" name="직사각형 47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695106" y="2570574"/>
              <a:ext cx="17245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02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36540" y="3104014"/>
            <a:ext cx="1082565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바로가기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19578" y="3296270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6902" y="1887653"/>
            <a:ext cx="240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독도 </a:t>
            </a:r>
            <a:r>
              <a:rPr lang="ko-KR" altLang="en-US" sz="1600" b="1" dirty="0" err="1" smtClean="0"/>
              <a:t>바로알기</a:t>
            </a:r>
            <a:endParaRPr lang="en-US" altLang="ko-KR" sz="1600" b="1" dirty="0" smtClean="0"/>
          </a:p>
          <a:p>
            <a:r>
              <a:rPr lang="en-US" altLang="ko-KR" sz="800" b="1" dirty="0" smtClean="0"/>
              <a:t>_______________________________________________</a:t>
            </a:r>
          </a:p>
          <a:p>
            <a:r>
              <a:rPr lang="en-US" altLang="ko-KR" sz="800" b="1" dirty="0" smtClean="0"/>
              <a:t>___________________________________________________</a:t>
            </a:r>
            <a:endParaRPr lang="ko-KR" altLang="en-US" sz="8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94282" y="1626503"/>
            <a:ext cx="3374650" cy="1735402"/>
            <a:chOff x="5399230" y="1858160"/>
            <a:chExt cx="3374650" cy="1735402"/>
          </a:xfrm>
        </p:grpSpPr>
        <p:sp>
          <p:nvSpPr>
            <p:cNvPr id="59" name="TextBox 58"/>
            <p:cNvSpPr txBox="1"/>
            <p:nvPr/>
          </p:nvSpPr>
          <p:spPr>
            <a:xfrm>
              <a:off x="5443876" y="1858160"/>
              <a:ext cx="1067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관람안내</a:t>
              </a:r>
              <a:endParaRPr lang="en-US" altLang="ko-KR" sz="1600" b="1" dirty="0" smtClean="0"/>
            </a:p>
            <a:p>
              <a:endParaRPr lang="en-US" altLang="ko-KR" sz="800" b="1" dirty="0" smtClean="0"/>
            </a:p>
            <a:p>
              <a:endParaRPr lang="ko-KR" altLang="en-US" sz="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399230" y="2257633"/>
              <a:ext cx="3374650" cy="1335929"/>
              <a:chOff x="5399230" y="2257633"/>
              <a:chExt cx="3374650" cy="13359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399230" y="2257633"/>
                <a:ext cx="3374650" cy="781352"/>
                <a:chOff x="5566150" y="2257633"/>
                <a:chExt cx="3374650" cy="781352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5646584" y="2257633"/>
                  <a:ext cx="630621" cy="6306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566150" y="2942070"/>
                  <a:ext cx="311565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6327970" y="2454210"/>
                  <a:ext cx="15920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smtClean="0"/>
                    <a:t>042-999-6393</a:t>
                  </a:r>
                </a:p>
                <a:p>
                  <a:pPr algn="ctr"/>
                  <a:endParaRPr lang="en-US" altLang="ko-KR" sz="800" b="1" dirty="0" smtClean="0"/>
                </a:p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829336" y="2407404"/>
                  <a:ext cx="1111464" cy="402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관람 문의하기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443876" y="2670232"/>
                <a:ext cx="3232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_____ 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  <a:endParaRPr lang="ko-KR" alt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010470" y="4181642"/>
            <a:ext cx="270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en-US" altLang="ko-KR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----------------------------------------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1341937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1919881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8584659" y="3599651"/>
            <a:ext cx="1753762" cy="2276092"/>
            <a:chOff x="5218521" y="3599651"/>
            <a:chExt cx="1753762" cy="2276092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21504" y="3599651"/>
            <a:ext cx="1753762" cy="2276092"/>
            <a:chOff x="5218521" y="3599651"/>
            <a:chExt cx="1753762" cy="2276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715170" y="3599651"/>
            <a:ext cx="1753762" cy="2276092"/>
            <a:chOff x="5218521" y="3599651"/>
            <a:chExt cx="1753762" cy="227609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428637" y="861031"/>
            <a:ext cx="2591913" cy="643102"/>
            <a:chOff x="9428637" y="861031"/>
            <a:chExt cx="2591913" cy="643102"/>
          </a:xfrm>
        </p:grpSpPr>
        <p:sp>
          <p:nvSpPr>
            <p:cNvPr id="425" name="직사각형 424"/>
            <p:cNvSpPr/>
            <p:nvPr/>
          </p:nvSpPr>
          <p:spPr>
            <a:xfrm>
              <a:off x="9428637" y="861031"/>
              <a:ext cx="2591913" cy="643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9433251" y="961811"/>
              <a:ext cx="257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Description</a:t>
              </a:r>
              <a:endParaRPr lang="ko-KR" altLang="en-US" dirty="0"/>
            </a:p>
          </p:txBody>
        </p:sp>
      </p:grpSp>
      <p:sp>
        <p:nvSpPr>
          <p:cNvPr id="112" name="직사각형 111"/>
          <p:cNvSpPr/>
          <p:nvPr/>
        </p:nvSpPr>
        <p:spPr>
          <a:xfrm flipH="1">
            <a:off x="9426913" y="862182"/>
            <a:ext cx="2593637" cy="5374755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9549166" y="975898"/>
            <a:ext cx="2364035" cy="2732739"/>
            <a:chOff x="436844" y="1670403"/>
            <a:chExt cx="2593909" cy="2639442"/>
          </a:xfrm>
        </p:grpSpPr>
        <p:sp>
          <p:nvSpPr>
            <p:cNvPr id="122" name="직사각형 12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9549166" y="3822351"/>
            <a:ext cx="2364035" cy="23028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0891551" y="4189943"/>
            <a:ext cx="946987" cy="26749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651171" y="4659985"/>
            <a:ext cx="2200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관람시간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            </a:t>
            </a:r>
          </a:p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16:30)</a:t>
            </a:r>
          </a:p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7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7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78928" y="4702974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406158" y="4702715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578928" y="4966873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78928" y="5234266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578928" y="5449766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598747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717240" y="1857714"/>
            <a:ext cx="506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안녕하십니까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독도와 </a:t>
            </a:r>
            <a:r>
              <a:rPr lang="ko-KR" altLang="en-US" sz="1600" dirty="0" smtClean="0">
                <a:solidFill>
                  <a:srgbClr val="00B050"/>
                </a:solidFill>
              </a:rPr>
              <a:t>독도전시관</a:t>
            </a:r>
            <a:r>
              <a:rPr lang="ko-KR" altLang="en-US" sz="1600" dirty="0" smtClean="0"/>
              <a:t>을 사랑해 주셔서 </a:t>
            </a:r>
            <a:endParaRPr lang="en-US" altLang="ko-KR" sz="1600" dirty="0" smtClean="0"/>
          </a:p>
          <a:p>
            <a:r>
              <a:rPr lang="ko-KR" altLang="en-US" sz="1600" dirty="0" smtClean="0"/>
              <a:t>감사드립니다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02183" y="1911777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59" name="직사각형 58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1941" y="1542347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전시관 연혁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97081" y="4131882"/>
            <a:ext cx="4156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B050"/>
                </a:solidFill>
              </a:rPr>
              <a:t>우리민족의 정신이자 자존심인 독도</a:t>
            </a:r>
            <a:r>
              <a:rPr lang="ko-KR" altLang="en-US" sz="1600" dirty="0">
                <a:solidFill>
                  <a:srgbClr val="00B050"/>
                </a:solidFill>
              </a:rPr>
              <a:t>에</a:t>
            </a:r>
            <a:r>
              <a:rPr lang="ko-KR" altLang="en-US" sz="1600" dirty="0" smtClean="0"/>
              <a:t> 대한</a:t>
            </a:r>
            <a:endParaRPr lang="en-US" altLang="ko-KR" sz="1600" dirty="0" smtClean="0"/>
          </a:p>
          <a:p>
            <a:r>
              <a:rPr lang="ko-KR" altLang="en-US" sz="1600" dirty="0" smtClean="0"/>
              <a:t>명확한 역사관과 </a:t>
            </a:r>
            <a:r>
              <a:rPr lang="ko-KR" altLang="en-US" sz="1600" dirty="0" err="1" smtClean="0"/>
              <a:t>영토관을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갖게되기를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희망합니다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421503" y="3988394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65" name="그룹 64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428637" y="862465"/>
            <a:ext cx="2579857" cy="5374472"/>
            <a:chOff x="3327326" y="926728"/>
            <a:chExt cx="2852179" cy="5191259"/>
          </a:xfrm>
        </p:grpSpPr>
        <p:sp>
          <p:nvSpPr>
            <p:cNvPr id="71" name="직사각형 70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27326" y="1036562"/>
              <a:ext cx="2845839" cy="8002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안녕하십니까</a:t>
              </a:r>
              <a:r>
                <a:rPr lang="en-US" altLang="ko-KR" sz="1200" dirty="0" smtClean="0"/>
                <a:t>? </a:t>
              </a:r>
              <a:r>
                <a:rPr lang="ko-KR" altLang="en-US" sz="1200" dirty="0" smtClean="0"/>
                <a:t>독도의 </a:t>
              </a:r>
              <a:r>
                <a:rPr lang="ko-KR" altLang="en-US" sz="1200" dirty="0" smtClean="0">
                  <a:solidFill>
                    <a:srgbClr val="00B0F0"/>
                  </a:solidFill>
                </a:rPr>
                <a:t>독도전시관</a:t>
              </a:r>
              <a:r>
                <a:rPr lang="ko-KR" altLang="en-US" sz="1200" dirty="0" smtClean="0"/>
                <a:t>을 사랑해주셔서 진심으로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감사드립니다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33666" y="1741808"/>
              <a:ext cx="2845839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세종특별자치시교육청</a:t>
              </a:r>
              <a:r>
                <a:rPr lang="ko-KR" altLang="en-US" sz="800" dirty="0" smtClean="0"/>
                <a:t> 독도전시관은 </a:t>
              </a:r>
              <a:r>
                <a:rPr lang="en-US" altLang="ko-KR" sz="800" dirty="0" smtClean="0"/>
                <a:t>‘</a:t>
              </a:r>
              <a:r>
                <a:rPr lang="ko-KR" altLang="en-US" sz="800" dirty="0" smtClean="0"/>
                <a:t>찾아가는 독도교육의장</a:t>
              </a:r>
              <a:r>
                <a:rPr lang="en-US" altLang="ko-KR" sz="800" dirty="0" smtClean="0"/>
                <a:t>＇</a:t>
              </a:r>
              <a:r>
                <a:rPr lang="ko-KR" altLang="en-US" sz="800" dirty="0" smtClean="0"/>
                <a:t>으로서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  세종시 지역의 학생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교원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학부모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시민들에게</a:t>
              </a:r>
              <a:r>
                <a:rPr lang="en-US" altLang="ko-KR" sz="800" dirty="0"/>
                <a:t> </a:t>
              </a:r>
              <a:r>
                <a:rPr lang="ko-KR" altLang="en-US" sz="800" dirty="0" smtClean="0"/>
                <a:t>독도에 대한 이해를 높이고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독도에 대한 사랑과 영토 </a:t>
              </a:r>
              <a:r>
                <a:rPr lang="ko-KR" altLang="en-US" sz="800" dirty="0" err="1" smtClean="0"/>
                <a:t>주권의식을</a:t>
              </a:r>
              <a:r>
                <a:rPr lang="ko-KR" altLang="en-US" sz="800" dirty="0" smtClean="0"/>
                <a:t> 확산시키고자 개관하였습니다</a:t>
              </a:r>
              <a:r>
                <a:rPr lang="en-US" altLang="ko-KR" sz="800" dirty="0" smtClean="0"/>
                <a:t>.</a:t>
              </a:r>
              <a:r>
                <a:rPr lang="ko-KR" altLang="en-US" sz="800" dirty="0" smtClean="0"/>
                <a:t> 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3482034" y="2401387"/>
              <a:ext cx="2508330" cy="1039666"/>
              <a:chOff x="436844" y="1670403"/>
              <a:chExt cx="2593909" cy="2639442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27326" y="3515857"/>
              <a:ext cx="2845840" cy="7729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B0F0"/>
                  </a:solidFill>
                </a:rPr>
                <a:t>우리민족의 정신이자 자존심인 독도</a:t>
              </a:r>
              <a:r>
                <a:rPr lang="ko-KR" altLang="en-US" sz="1200" dirty="0" smtClean="0"/>
                <a:t>에 대한 명확한 역사관과 </a:t>
              </a:r>
              <a:r>
                <a:rPr lang="ko-KR" altLang="en-US" sz="1200" dirty="0" err="1" smtClean="0"/>
                <a:t>영토관을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갖게되기를</a:t>
              </a:r>
              <a:r>
                <a:rPr lang="ko-KR" altLang="en-US" sz="1200" dirty="0" smtClean="0"/>
                <a:t> 희망합니다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27326" y="4208354"/>
              <a:ext cx="2845839" cy="14465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독도는 우리민족의 정신이자 자존심이므로 우리 학생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교원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학부모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시민들 모두에게 독도에 대한 명확한 역사관과 </a:t>
              </a:r>
              <a:r>
                <a:rPr lang="ko-KR" altLang="en-US" sz="800" dirty="0" err="1"/>
                <a:t>영토관을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갖게하고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우리의 소중한 땅 독도를 지키고 가꾸려는 의지를 키우는 것이 이 시대를 사는 우리의 중요한 </a:t>
              </a:r>
              <a:r>
                <a:rPr lang="ko-KR" altLang="en-US" sz="800" dirty="0" err="1"/>
                <a:t>임무이자</a:t>
              </a:r>
              <a:r>
                <a:rPr lang="ko-KR" altLang="en-US" sz="800" dirty="0"/>
                <a:t> 역사적 사명이라 생각합니다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/>
                <a:t>독도전시관의 다양한 정보가 이곳을 찾는 모든 분들께서 유의미하게 학습</a:t>
              </a:r>
              <a:r>
                <a:rPr lang="en-US" altLang="ko-KR" sz="800" dirty="0"/>
                <a:t>‧</a:t>
              </a:r>
              <a:r>
                <a:rPr lang="ko-KR" altLang="en-US" sz="800" dirty="0" err="1"/>
                <a:t>체험하시는데</a:t>
              </a:r>
              <a:r>
                <a:rPr lang="ko-KR" altLang="en-US" sz="800" dirty="0"/>
                <a:t> 작은 도움이 되기를 바라고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 모두가 독도를 사랑하고 실천하는 계기가 되기를 희망하며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독도전시관이 지역사회의 교육 및 문화공간이 되기를 기대합니다</a:t>
              </a:r>
              <a:r>
                <a:rPr lang="en-US" altLang="ko-KR" sz="800" dirty="0"/>
                <a:t>. </a:t>
              </a:r>
              <a:r>
                <a:rPr lang="ko-KR" altLang="en-US" sz="800" dirty="0"/>
                <a:t>감사합니다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 smtClean="0"/>
                <a:t>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903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89488" y="3848055"/>
            <a:ext cx="2293422" cy="4351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589488" y="4342506"/>
            <a:ext cx="2293422" cy="4351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89488" y="4962347"/>
            <a:ext cx="2293422" cy="43517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B050"/>
                </a:solidFill>
              </a:rPr>
              <a:t>LOGIN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7392" y="2875287"/>
            <a:ext cx="221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독도전시관</a:t>
            </a:r>
            <a:r>
              <a:rPr lang="ko-KR" altLang="en-US" b="1" dirty="0" smtClean="0"/>
              <a:t> 로그인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26553" y="5545238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회원가입  </a:t>
            </a:r>
            <a:r>
              <a:rPr lang="ko-KR" altLang="en-US" sz="800" dirty="0" err="1" smtClean="0"/>
              <a:t>아이디찾기</a:t>
            </a:r>
            <a:r>
              <a:rPr lang="ko-KR" altLang="en-US" sz="800" dirty="0" smtClean="0"/>
              <a:t>  비밀번호 찾기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4217098" y="5578097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64" name="TextBox 63"/>
          <p:cNvSpPr txBox="1"/>
          <p:nvPr/>
        </p:nvSpPr>
        <p:spPr>
          <a:xfrm>
            <a:off x="4807643" y="5578097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547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873940"/>
            <a:ext cx="8399252" cy="5350519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46508" y="1393694"/>
            <a:ext cx="520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en-US" altLang="ko-KR" b="1" dirty="0"/>
          </a:p>
          <a:p>
            <a:pPr algn="ctr"/>
            <a:r>
              <a:rPr lang="ko-KR" altLang="en-US" sz="1000" dirty="0" smtClean="0"/>
              <a:t>회원가입약관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이용약관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및 개인정보처리방침에 동의하셔야 회원가입 하실 수 있습니다</a:t>
            </a:r>
            <a:r>
              <a:rPr lang="en-US" altLang="ko-KR" sz="1000" dirty="0" smtClean="0"/>
              <a:t>.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35545" y="2051834"/>
            <a:ext cx="7433386" cy="1553088"/>
            <a:chOff x="1035545" y="2624733"/>
            <a:chExt cx="7433386" cy="1553088"/>
          </a:xfrm>
        </p:grpSpPr>
        <p:sp>
          <p:nvSpPr>
            <p:cNvPr id="3" name="직사각형 2"/>
            <p:cNvSpPr/>
            <p:nvPr/>
          </p:nvSpPr>
          <p:spPr>
            <a:xfrm>
              <a:off x="1035545" y="2910627"/>
              <a:ext cx="7433386" cy="12671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조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약관의 해석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--------------------------------------------------------------------------------------------------------------------------------------------------------------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</a:t>
              </a:r>
            </a:p>
            <a:p>
              <a:endParaRPr lang="en-US" altLang="ko-KR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</a:t>
              </a:r>
            </a:p>
            <a:p>
              <a:endParaRPr lang="en-US" altLang="ko-KR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</a:t>
              </a:r>
            </a:p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35545" y="2624733"/>
              <a:ext cx="221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회원가입약관</a:t>
              </a:r>
              <a:endParaRPr lang="ko-KR" altLang="en-US" sz="12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30345" y="3927328"/>
            <a:ext cx="7433386" cy="1553088"/>
            <a:chOff x="1035545" y="4276100"/>
            <a:chExt cx="7433386" cy="1553088"/>
          </a:xfrm>
        </p:grpSpPr>
        <p:sp>
          <p:nvSpPr>
            <p:cNvPr id="53" name="직사각형 52"/>
            <p:cNvSpPr/>
            <p:nvPr/>
          </p:nvSpPr>
          <p:spPr>
            <a:xfrm>
              <a:off x="1035545" y="4561994"/>
              <a:ext cx="7433386" cy="12671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새롬고등학교는 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--------------------------------------------------------------------------------------------------------------------------------------------------------------</a:t>
              </a:r>
            </a:p>
            <a:p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</a:t>
              </a:r>
            </a:p>
            <a:p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</a:t>
              </a:r>
            </a:p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35545" y="4276100"/>
              <a:ext cx="221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개인정보취급방침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628503" y="3603741"/>
            <a:ext cx="2389225" cy="246221"/>
            <a:chOff x="6628503" y="3828674"/>
            <a:chExt cx="2389225" cy="246221"/>
          </a:xfrm>
        </p:grpSpPr>
        <p:sp>
          <p:nvSpPr>
            <p:cNvPr id="16" name="직사각형 15"/>
            <p:cNvSpPr/>
            <p:nvPr/>
          </p:nvSpPr>
          <p:spPr>
            <a:xfrm>
              <a:off x="6628503" y="3877710"/>
              <a:ext cx="169933" cy="1699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8436" y="3828674"/>
              <a:ext cx="2219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회원가입약관에 동의합니다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628503" y="5482247"/>
            <a:ext cx="2389225" cy="246221"/>
            <a:chOff x="6628503" y="3828674"/>
            <a:chExt cx="2389225" cy="246221"/>
          </a:xfrm>
        </p:grpSpPr>
        <p:sp>
          <p:nvSpPr>
            <p:cNvPr id="66" name="직사각형 65"/>
            <p:cNvSpPr/>
            <p:nvPr/>
          </p:nvSpPr>
          <p:spPr>
            <a:xfrm>
              <a:off x="6628503" y="3877710"/>
              <a:ext cx="169933" cy="1699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98436" y="3828674"/>
              <a:ext cx="2219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회원가입약관에 동의합니다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922492" y="3915566"/>
            <a:ext cx="76515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22492" y="5817193"/>
            <a:ext cx="76515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896506" y="5867133"/>
            <a:ext cx="834391" cy="327172"/>
          </a:xfrm>
          <a:prstGeom prst="roundRect">
            <a:avLst>
              <a:gd name="adj" fmla="val 470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약관동의</a:t>
            </a:r>
            <a:endParaRPr lang="ko-KR" altLang="en-US" sz="11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753404" y="5867133"/>
            <a:ext cx="834391" cy="327172"/>
          </a:xfrm>
          <a:prstGeom prst="roundRect">
            <a:avLst>
              <a:gd name="adj" fmla="val 470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메인으로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6722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547220" y="1857714"/>
            <a:ext cx="3346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2017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년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800" b="1" dirty="0" smtClean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           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02183" y="1911777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59" name="직사각형 58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1941" y="1542347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전시관 연혁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036423" y="1616474"/>
            <a:ext cx="0" cy="430146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990609" y="1921516"/>
            <a:ext cx="91628" cy="916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990609" y="4337403"/>
            <a:ext cx="91628" cy="916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547220" y="4262641"/>
            <a:ext cx="3346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2018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년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800" b="1" dirty="0" smtClean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           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9386935" y="868100"/>
            <a:ext cx="2633614" cy="5368837"/>
            <a:chOff x="275493" y="926729"/>
            <a:chExt cx="2871035" cy="5191259"/>
          </a:xfrm>
        </p:grpSpPr>
        <p:sp>
          <p:nvSpPr>
            <p:cNvPr id="64" name="직사각형 63"/>
            <p:cNvSpPr/>
            <p:nvPr/>
          </p:nvSpPr>
          <p:spPr>
            <a:xfrm flipH="1">
              <a:off x="287549" y="926729"/>
              <a:ext cx="2858979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4317" y="1463565"/>
              <a:ext cx="2427932" cy="5356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History</a:t>
              </a:r>
            </a:p>
            <a:p>
              <a:pPr algn="ctr"/>
              <a:r>
                <a:rPr lang="ko-KR" altLang="en-US" sz="1400" b="1" dirty="0" err="1" smtClean="0"/>
                <a:t>전시관연혁</a:t>
              </a:r>
              <a:r>
                <a:rPr lang="ko-KR" altLang="en-US" sz="1400" b="1" dirty="0" smtClean="0"/>
                <a:t> 및 주요행사</a:t>
              </a:r>
              <a:endParaRPr lang="ko-KR" altLang="en-US" sz="1400" b="1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13513" y="2244586"/>
              <a:ext cx="2593909" cy="1698510"/>
              <a:chOff x="436844" y="1670403"/>
              <a:chExt cx="2593909" cy="2639442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그룹 71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73" name="그룹 72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75493" y="1096094"/>
                    <a:ext cx="1462418" cy="20831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800" dirty="0" err="1" smtClean="0"/>
                      <a:t>세종특별자치시교육청</a:t>
                    </a:r>
                    <a:endParaRPr lang="ko-KR" altLang="en-US" sz="800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611769" y="1047003"/>
                    <a:ext cx="1359151" cy="2975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 smtClean="0"/>
                      <a:t>독도전시관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74" name="직선 연결선 73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TextBox 67"/>
            <p:cNvSpPr txBox="1"/>
            <p:nvPr/>
          </p:nvSpPr>
          <p:spPr>
            <a:xfrm>
              <a:off x="422843" y="4121277"/>
              <a:ext cx="2584579" cy="184665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2017</a:t>
              </a:r>
              <a:r>
                <a:rPr lang="ko-KR" altLang="en-US" sz="1400" dirty="0" smtClean="0">
                  <a:solidFill>
                    <a:srgbClr val="00B0F0"/>
                  </a:solidFill>
                </a:rPr>
                <a:t>년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endParaRPr lang="en-US" altLang="ko-KR" sz="1000" dirty="0">
                <a:solidFill>
                  <a:srgbClr val="00B0F0"/>
                </a:solidFill>
              </a:endParaRPr>
            </a:p>
            <a:p>
              <a:r>
                <a:rPr lang="en-US" altLang="ko-KR" sz="1000" b="1" dirty="0" smtClean="0"/>
                <a:t>08.28.</a:t>
              </a:r>
            </a:p>
            <a:p>
              <a:r>
                <a:rPr lang="ko-KR" altLang="en-US" sz="1000" dirty="0" err="1" smtClean="0"/>
                <a:t>독도전시관</a:t>
              </a:r>
              <a:r>
                <a:rPr lang="ko-KR" altLang="en-US" sz="1000" dirty="0" smtClean="0"/>
                <a:t> 개관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en-US" altLang="ko-KR" sz="1000" b="1" dirty="0" smtClean="0"/>
                <a:t>08.28.</a:t>
              </a:r>
            </a:p>
            <a:p>
              <a:r>
                <a:rPr lang="ko-KR" altLang="en-US" sz="1000" dirty="0" smtClean="0"/>
                <a:t>초대 </a:t>
              </a:r>
              <a:r>
                <a:rPr lang="ko-KR" altLang="en-US" sz="1000" dirty="0" err="1" smtClean="0"/>
                <a:t>윤재국</a:t>
              </a:r>
              <a:r>
                <a:rPr lang="ko-KR" altLang="en-US" sz="1000" dirty="0" smtClean="0"/>
                <a:t> 관장 취임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en-US" altLang="ko-KR" sz="1000" b="1" dirty="0" smtClean="0"/>
                <a:t>08.28.~</a:t>
              </a:r>
              <a:r>
                <a:rPr lang="ko-KR" altLang="en-US" sz="1000" b="1" dirty="0" smtClean="0"/>
                <a:t>현재</a:t>
              </a:r>
              <a:endParaRPr lang="en-US" altLang="ko-KR" sz="1000" b="1" dirty="0" smtClean="0"/>
            </a:p>
            <a:p>
              <a:r>
                <a:rPr lang="ko-KR" altLang="en-US" sz="1000" dirty="0" smtClean="0"/>
                <a:t>대한민국 독도 사진전 </a:t>
              </a:r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상실전시</a:t>
              </a:r>
              <a:r>
                <a:rPr lang="en-US" altLang="ko-KR" sz="1000" dirty="0" smtClean="0"/>
                <a:t>)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>
            <a:off x="9522100" y="4272902"/>
            <a:ext cx="0" cy="1863268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0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8043648" cy="3026910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34015" y="3374530"/>
              <a:ext cx="1626046" cy="404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오시는 길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53899" y="3888680"/>
            <a:ext cx="1724246" cy="172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53899" y="5016698"/>
            <a:ext cx="17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독도전시관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8854" y="4128733"/>
            <a:ext cx="80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Location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37391" y="4929973"/>
            <a:ext cx="7891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주소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TEL</a:t>
            </a:r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주차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대중교통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426526" y="4929973"/>
            <a:ext cx="20218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</a:t>
            </a:r>
          </a:p>
          <a:p>
            <a:endParaRPr lang="en-US" altLang="ko-KR" sz="900" b="1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</a:t>
            </a:r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</a:t>
            </a:r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전시관 연혁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428636" y="858065"/>
            <a:ext cx="2581033" cy="5378871"/>
            <a:chOff x="275493" y="926728"/>
            <a:chExt cx="2845898" cy="5287121"/>
          </a:xfrm>
        </p:grpSpPr>
        <p:sp>
          <p:nvSpPr>
            <p:cNvPr id="60" name="직사각형 59"/>
            <p:cNvSpPr/>
            <p:nvPr/>
          </p:nvSpPr>
          <p:spPr>
            <a:xfrm flipH="1">
              <a:off x="275493" y="926728"/>
              <a:ext cx="2844602" cy="528712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13513" y="1507648"/>
              <a:ext cx="2593909" cy="1698510"/>
              <a:chOff x="436844" y="1670403"/>
              <a:chExt cx="2593909" cy="2639442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493" y="1094368"/>
                    <a:ext cx="1462418" cy="21176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800" dirty="0" err="1" smtClean="0"/>
                      <a:t>세종특별자치시교육청</a:t>
                    </a:r>
                    <a:endParaRPr lang="ko-KR" altLang="en-US" sz="8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67" name="직선 연결선 6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/>
            <p:cNvSpPr txBox="1"/>
            <p:nvPr/>
          </p:nvSpPr>
          <p:spPr>
            <a:xfrm>
              <a:off x="308875" y="3351528"/>
              <a:ext cx="2812516" cy="105884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/>
                <a:t>주소  </a:t>
              </a:r>
              <a:r>
                <a:rPr lang="ko-KR" altLang="en-US" sz="800" dirty="0" smtClean="0"/>
                <a:t>세종특별자치시 </a:t>
              </a:r>
              <a:r>
                <a:rPr lang="ko-KR" altLang="en-US" sz="800" dirty="0" err="1" smtClean="0"/>
                <a:t>새롬서로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68</a:t>
              </a:r>
              <a:r>
                <a:rPr lang="en-US" altLang="ko-KR" sz="800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800" dirty="0" smtClean="0"/>
                <a:t>새롬고등학교 </a:t>
              </a:r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층</a:t>
              </a:r>
              <a:endParaRPr lang="en-US" altLang="ko-KR" sz="800" dirty="0" smtClean="0"/>
            </a:p>
            <a:p>
              <a:endParaRPr lang="en-US" altLang="ko-KR" sz="800" dirty="0" smtClean="0"/>
            </a:p>
            <a:p>
              <a:r>
                <a:rPr lang="en-US" altLang="ko-KR" sz="800" b="1" dirty="0" smtClean="0"/>
                <a:t>TEL</a:t>
              </a:r>
              <a:r>
                <a:rPr lang="en-US" altLang="ko-KR" sz="800" dirty="0" smtClean="0"/>
                <a:t>    044-999-6393</a:t>
              </a:r>
            </a:p>
            <a:p>
              <a:endParaRPr lang="en-US" altLang="ko-KR" sz="800" dirty="0"/>
            </a:p>
            <a:p>
              <a:r>
                <a:rPr lang="ko-KR" altLang="en-US" sz="800" b="1" dirty="0" smtClean="0"/>
                <a:t>주차</a:t>
              </a:r>
              <a:r>
                <a:rPr lang="ko-KR" altLang="en-US" sz="800" dirty="0" smtClean="0"/>
                <a:t>   새롬고등학교 주차장 이용</a:t>
              </a:r>
              <a:endParaRPr lang="en-US" altLang="ko-KR" sz="800" dirty="0" smtClean="0"/>
            </a:p>
            <a:p>
              <a:endParaRPr lang="en-US" altLang="ko-KR" sz="800" dirty="0"/>
            </a:p>
            <a:p>
              <a:r>
                <a:rPr lang="ko-KR" altLang="en-US" sz="800" b="1" dirty="0" smtClean="0"/>
                <a:t>대중교통</a:t>
              </a:r>
              <a:r>
                <a:rPr lang="ko-KR" altLang="en-US" sz="800" dirty="0" smtClean="0"/>
                <a:t>  </a:t>
              </a:r>
              <a:r>
                <a:rPr lang="ko-KR" altLang="en-US" sz="800" b="1" dirty="0" err="1" smtClean="0"/>
                <a:t>버스지선</a:t>
              </a:r>
              <a:r>
                <a:rPr lang="en-US" altLang="ko-KR" sz="800" dirty="0"/>
                <a:t> </a:t>
              </a:r>
              <a:r>
                <a:rPr lang="en-US" altLang="ko-KR" sz="800" dirty="0" smtClean="0"/>
                <a:t>204,222,52,53/ </a:t>
              </a:r>
              <a:r>
                <a:rPr lang="ko-KR" altLang="en-US" sz="800" b="1" dirty="0" smtClean="0"/>
                <a:t>광역</a:t>
              </a:r>
              <a:r>
                <a:rPr lang="en-US" altLang="ko-KR" sz="800" dirty="0" smtClean="0"/>
                <a:t>1004,1005</a:t>
              </a:r>
              <a:r>
                <a:rPr lang="ko-KR" altLang="en-US" sz="800" dirty="0" smtClean="0"/>
                <a:t> 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533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2522599" cy="2392353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3389" y="4929973"/>
            <a:ext cx="190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관람시</a:t>
            </a:r>
            <a:r>
              <a:rPr lang="ko-KR" altLang="en-US" dirty="0" smtClean="0"/>
              <a:t> 주의사항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59220" y="4944275"/>
            <a:ext cx="368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관람안내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단체예약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예약확인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234699" y="1790312"/>
            <a:ext cx="356366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관람시간</a:t>
            </a:r>
            <a:endParaRPr lang="en-US" altLang="ko-KR" sz="1400" dirty="0" smtClean="0"/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--------------------------------------</a:t>
            </a: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휴 관 일</a:t>
            </a:r>
            <a:endParaRPr lang="en-US" altLang="ko-KR" sz="1400" dirty="0"/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err="1" smtClean="0"/>
              <a:t>관람요금</a:t>
            </a:r>
            <a:endParaRPr lang="en-US" altLang="ko-KR" sz="1400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</a:t>
            </a:r>
          </a:p>
          <a:p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smtClean="0"/>
              <a:t>문의처</a:t>
            </a:r>
            <a:endParaRPr lang="en-US" altLang="ko-KR" sz="1400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</a:t>
            </a:r>
          </a:p>
        </p:txBody>
      </p:sp>
      <p:sp>
        <p:nvSpPr>
          <p:cNvPr id="55" name="직사각형 54"/>
          <p:cNvSpPr/>
          <p:nvPr/>
        </p:nvSpPr>
        <p:spPr>
          <a:xfrm flipH="1">
            <a:off x="9428665" y="858066"/>
            <a:ext cx="2591885" cy="540251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9543388" y="1462625"/>
            <a:ext cx="2362438" cy="1767629"/>
            <a:chOff x="436844" y="1670403"/>
            <a:chExt cx="2593909" cy="2639442"/>
          </a:xfrm>
        </p:grpSpPr>
        <p:sp>
          <p:nvSpPr>
            <p:cNvPr id="72" name="직사각형 7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417684" y="983234"/>
            <a:ext cx="2550815" cy="472047"/>
            <a:chOff x="275493" y="1047003"/>
            <a:chExt cx="2800743" cy="453589"/>
          </a:xfrm>
        </p:grpSpPr>
        <p:grpSp>
          <p:nvGrpSpPr>
            <p:cNvPr id="62" name="그룹 61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275493" y="1089349"/>
                  <a:ext cx="1462418" cy="22180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900" dirty="0" err="1" smtClean="0"/>
                    <a:t>세종특별자치시교육청</a:t>
                  </a:r>
                  <a:endParaRPr lang="ko-KR" altLang="en-US" sz="9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65" name="직선 연결선 64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/>
          <p:cNvSpPr txBox="1"/>
          <p:nvPr/>
        </p:nvSpPr>
        <p:spPr>
          <a:xfrm>
            <a:off x="9551885" y="3381539"/>
            <a:ext cx="2353941" cy="297880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en-US" altLang="ko-KR" sz="1400" b="1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매주 화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</a:rPr>
              <a:t>토 </a:t>
            </a:r>
            <a:r>
              <a:rPr lang="en-US" altLang="ko-KR" sz="1000" dirty="0" smtClean="0">
                <a:solidFill>
                  <a:srgbClr val="00B050"/>
                </a:solidFill>
              </a:rPr>
              <a:t>9:00 ~ 17:00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(</a:t>
            </a:r>
            <a:r>
              <a:rPr lang="ko-KR" altLang="en-US" sz="1000" dirty="0" smtClean="0">
                <a:solidFill>
                  <a:srgbClr val="00B0F0"/>
                </a:solidFill>
              </a:rPr>
              <a:t>점심시간 </a:t>
            </a:r>
            <a:r>
              <a:rPr lang="en-US" altLang="ko-KR" sz="1000" dirty="0" smtClean="0">
                <a:solidFill>
                  <a:srgbClr val="00B0F0"/>
                </a:solidFill>
              </a:rPr>
              <a:t>12:00~13:00,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입장마감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>
                <a:solidFill>
                  <a:srgbClr val="00B0F0"/>
                </a:solidFill>
              </a:rPr>
              <a:t>16:30)</a:t>
            </a:r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관람시간은 새롬고등학교 사정에 따라 </a:t>
            </a:r>
            <a:r>
              <a:rPr lang="ko-KR" altLang="en-US" sz="1000" dirty="0" err="1" smtClean="0"/>
              <a:t>변경될수</a:t>
            </a:r>
            <a:r>
              <a:rPr lang="ko-KR" altLang="en-US" sz="1000" dirty="0" smtClean="0"/>
              <a:t>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400" b="1" dirty="0" smtClean="0"/>
              <a:t>휴 관 일</a:t>
            </a:r>
            <a:endParaRPr lang="en-US" altLang="ko-KR" sz="1400" b="1" dirty="0" smtClean="0"/>
          </a:p>
          <a:p>
            <a:r>
              <a:rPr lang="ko-KR" altLang="en-US" sz="1000" dirty="0" smtClean="0"/>
              <a:t>일요일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월요일 및 공휴일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err="1" smtClean="0"/>
              <a:t>관람요금</a:t>
            </a:r>
            <a:endParaRPr lang="en-US" altLang="ko-KR" sz="1400" b="1" dirty="0" smtClean="0"/>
          </a:p>
          <a:p>
            <a:r>
              <a:rPr lang="ko-KR" altLang="en-US" sz="1000" dirty="0" smtClean="0"/>
              <a:t>무료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문 의 처</a:t>
            </a:r>
            <a:endParaRPr lang="en-US" altLang="ko-KR" sz="1400" b="1" dirty="0" smtClean="0"/>
          </a:p>
          <a:p>
            <a:r>
              <a:rPr lang="en-US" altLang="ko-KR" sz="1000" dirty="0" smtClean="0"/>
              <a:t>044-999-6393 (</a:t>
            </a:r>
            <a:r>
              <a:rPr lang="ko-KR" altLang="en-US" sz="1000" dirty="0" smtClean="0"/>
              <a:t>단체관람 유선 협의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69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3629025" cy="3441652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관람안내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단체예약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예약확인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348012" y="1805865"/>
            <a:ext cx="356366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전시해설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운영식간</a:t>
            </a:r>
            <a:endParaRPr lang="en-US" altLang="ko-KR" sz="1400" dirty="0" smtClean="0"/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전시해설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예약인원</a:t>
            </a:r>
            <a:endParaRPr lang="en-US" altLang="ko-KR" sz="1400" dirty="0" smtClean="0"/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smtClean="0"/>
              <a:t>단체관람 프로그램</a:t>
            </a:r>
            <a:endParaRPr lang="en-US" altLang="ko-KR" sz="1400" dirty="0" smtClean="0"/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428637" y="858066"/>
            <a:ext cx="2591913" cy="5378871"/>
            <a:chOff x="3327302" y="926728"/>
            <a:chExt cx="2845862" cy="5191259"/>
          </a:xfrm>
        </p:grpSpPr>
        <p:sp>
          <p:nvSpPr>
            <p:cNvPr id="49" name="직사각형 48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27302" y="926764"/>
              <a:ext cx="2845838" cy="477053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전시해설</a:t>
              </a:r>
              <a:r>
                <a:rPr lang="ko-KR" altLang="en-US" sz="1400" b="1" dirty="0" smtClean="0"/>
                <a:t> 운영시간</a:t>
              </a:r>
              <a:endParaRPr lang="en-US" altLang="ko-KR" sz="1400" b="1" dirty="0" smtClean="0"/>
            </a:p>
            <a:p>
              <a:endParaRPr lang="en-US" altLang="ko-KR" sz="1400" b="1" dirty="0"/>
            </a:p>
            <a:p>
              <a:r>
                <a:rPr lang="en-US" altLang="ko-KR" sz="1400" dirty="0" smtClean="0">
                  <a:solidFill>
                    <a:srgbClr val="00B050"/>
                  </a:solidFill>
                </a:rPr>
                <a:t>1</a:t>
              </a:r>
              <a:r>
                <a:rPr lang="ko-KR" altLang="en-US" sz="1400" dirty="0" smtClean="0">
                  <a:solidFill>
                    <a:srgbClr val="00B050"/>
                  </a:solidFill>
                </a:rPr>
                <a:t>회</a:t>
              </a:r>
              <a:r>
                <a:rPr lang="en-US" altLang="ko-KR" sz="1400" dirty="0" smtClean="0">
                  <a:solidFill>
                    <a:srgbClr val="00B050"/>
                  </a:solidFill>
                </a:rPr>
                <a:t>- 10:00/2</a:t>
              </a:r>
              <a:r>
                <a:rPr lang="ko-KR" altLang="en-US" sz="1400" dirty="0" smtClean="0">
                  <a:solidFill>
                    <a:srgbClr val="00B050"/>
                  </a:solidFill>
                </a:rPr>
                <a:t>회</a:t>
              </a:r>
              <a:r>
                <a:rPr lang="en-US" altLang="ko-KR" sz="1400" dirty="0" smtClean="0">
                  <a:solidFill>
                    <a:srgbClr val="00B050"/>
                  </a:solidFill>
                </a:rPr>
                <a:t>-13:00</a:t>
              </a:r>
            </a:p>
            <a:p>
              <a:endParaRPr lang="en-US" altLang="ko-KR" sz="1400" dirty="0">
                <a:solidFill>
                  <a:srgbClr val="00B050"/>
                </a:solidFill>
              </a:endParaRPr>
            </a:p>
            <a:p>
              <a:r>
                <a:rPr lang="ko-KR" altLang="en-US" sz="1400" b="1" dirty="0" err="1" smtClean="0"/>
                <a:t>전시해설</a:t>
              </a:r>
              <a:r>
                <a:rPr lang="ko-KR" altLang="en-US" sz="1400" b="1" dirty="0" smtClean="0"/>
                <a:t> </a:t>
              </a:r>
              <a:r>
                <a:rPr lang="ko-KR" altLang="en-US" sz="1400" b="1" dirty="0" err="1" smtClean="0"/>
                <a:t>예약인원</a:t>
              </a:r>
              <a:endParaRPr lang="en-US" altLang="ko-KR" sz="1400" b="1" dirty="0" smtClean="0"/>
            </a:p>
            <a:p>
              <a:endParaRPr lang="en-US" altLang="ko-KR" sz="1400" b="1" dirty="0"/>
            </a:p>
            <a:p>
              <a:r>
                <a:rPr lang="ko-KR" altLang="en-US" sz="1000" dirty="0" smtClean="0"/>
                <a:t>단체 </a:t>
              </a:r>
              <a:r>
                <a:rPr lang="en-US" altLang="ko-KR" sz="1000" dirty="0" smtClean="0"/>
                <a:t>5</a:t>
              </a:r>
              <a:r>
                <a:rPr lang="ko-KR" altLang="en-US" sz="1000" dirty="0" smtClean="0"/>
                <a:t>명</a:t>
              </a:r>
              <a:r>
                <a:rPr lang="en-US" altLang="ko-KR" sz="1000" dirty="0" smtClean="0"/>
                <a:t>~25</a:t>
              </a:r>
              <a:r>
                <a:rPr lang="ko-KR" altLang="en-US" sz="1000" dirty="0" smtClean="0"/>
                <a:t>명 내외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※</a:t>
              </a:r>
              <a:r>
                <a:rPr lang="ko-KR" altLang="en-US" sz="1000" dirty="0" smtClean="0"/>
                <a:t>해설 희망일 </a:t>
              </a:r>
              <a:r>
                <a:rPr lang="en-US" altLang="ko-KR" sz="1000" dirty="0" smtClean="0"/>
                <a:t>7</a:t>
              </a:r>
              <a:r>
                <a:rPr lang="ko-KR" altLang="en-US" sz="1000" dirty="0" smtClean="0"/>
                <a:t>일전까지 예약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※</a:t>
              </a:r>
              <a:r>
                <a:rPr lang="ko-KR" altLang="en-US" sz="1000" dirty="0" smtClean="0"/>
                <a:t>유치원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어린이집은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6</a:t>
              </a:r>
              <a:r>
                <a:rPr lang="ko-KR" altLang="en-US" sz="1000" dirty="0" smtClean="0"/>
                <a:t>세부터 예약 가능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ko-KR" altLang="en-US" sz="1400" b="1" dirty="0" smtClean="0"/>
                <a:t>단체관람 프로그램</a:t>
              </a:r>
              <a:endParaRPr lang="en-US" altLang="ko-KR" sz="1400" b="1" dirty="0" smtClean="0"/>
            </a:p>
            <a:p>
              <a:endParaRPr lang="en-US" altLang="ko-KR" sz="1400" b="1" dirty="0"/>
            </a:p>
            <a:p>
              <a:pPr marL="171450" indent="-171450">
                <a:buFontTx/>
                <a:buChar char="-"/>
              </a:pPr>
              <a:r>
                <a:rPr lang="ko-KR" altLang="en-US" sz="1000" b="1" dirty="0" smtClean="0"/>
                <a:t>소요시간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30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~60</a:t>
              </a:r>
              <a:r>
                <a:rPr lang="ko-KR" altLang="en-US" sz="1000" dirty="0" smtClean="0"/>
                <a:t>분</a:t>
              </a:r>
              <a:endParaRPr lang="en-US" altLang="ko-KR" sz="1000" dirty="0" smtClean="0"/>
            </a:p>
            <a:p>
              <a:pPr marL="171450" indent="-171450">
                <a:buFontTx/>
                <a:buChar char="-"/>
              </a:pPr>
              <a:endParaRPr lang="en-US" altLang="ko-KR" sz="1000" b="1" dirty="0"/>
            </a:p>
            <a:p>
              <a:pPr marL="171450" indent="-171450">
                <a:buFontTx/>
                <a:buChar char="-"/>
              </a:pPr>
              <a:r>
                <a:rPr lang="ko-KR" altLang="en-US" sz="1000" b="1" dirty="0" smtClean="0"/>
                <a:t>유</a:t>
              </a:r>
              <a:r>
                <a:rPr lang="en-US" altLang="ko-KR" sz="1000" b="1" dirty="0" smtClean="0"/>
                <a:t>,</a:t>
              </a:r>
              <a:r>
                <a:rPr lang="ko-KR" altLang="en-US" sz="1000" b="1" dirty="0" err="1" smtClean="0"/>
                <a:t>초등저학년</a:t>
              </a:r>
              <a:endParaRPr lang="en-US" altLang="ko-KR" sz="1000" b="1" dirty="0" smtClean="0"/>
            </a:p>
            <a:p>
              <a:r>
                <a:rPr lang="ko-KR" altLang="en-US" sz="1000" dirty="0" err="1" smtClean="0"/>
                <a:t>전시해설</a:t>
              </a:r>
              <a:r>
                <a:rPr lang="en-US" altLang="ko-KR" sz="1000" dirty="0" smtClean="0"/>
                <a:t>(15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)/</a:t>
              </a:r>
              <a:r>
                <a:rPr lang="ko-KR" altLang="en-US" sz="1000" dirty="0" smtClean="0"/>
                <a:t>독도우드아트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목걸이 만들기</a:t>
              </a:r>
              <a:r>
                <a:rPr lang="en-US" altLang="ko-KR" sz="1000" dirty="0" smtClean="0"/>
                <a:t>)</a:t>
              </a:r>
            </a:p>
            <a:p>
              <a:r>
                <a:rPr lang="ko-KR" altLang="en-US" sz="1000" dirty="0" smtClean="0"/>
                <a:t>체험</a:t>
              </a:r>
              <a:r>
                <a:rPr lang="en-US" altLang="ko-KR" sz="1000" dirty="0" smtClean="0"/>
                <a:t>(15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</a:t>
              </a:r>
            </a:p>
            <a:p>
              <a:endParaRPr lang="en-US" altLang="ko-KR" sz="1000" dirty="0" smtClean="0"/>
            </a:p>
            <a:p>
              <a:r>
                <a:rPr lang="en-US" altLang="ko-KR" sz="1000" b="1" dirty="0" smtClean="0"/>
                <a:t>-   </a:t>
              </a:r>
              <a:r>
                <a:rPr lang="ko-KR" altLang="en-US" sz="1000" b="1" dirty="0" err="1" smtClean="0"/>
                <a:t>초등고학년</a:t>
              </a:r>
              <a:r>
                <a:rPr lang="en-US" altLang="ko-KR" sz="1000" b="1" dirty="0" smtClean="0"/>
                <a:t>(5-6</a:t>
              </a:r>
              <a:r>
                <a:rPr lang="ko-KR" altLang="en-US" sz="1000" b="1" dirty="0" smtClean="0"/>
                <a:t>학년</a:t>
              </a:r>
              <a:r>
                <a:rPr lang="en-US" altLang="ko-KR" sz="1000" b="1" dirty="0" smtClean="0"/>
                <a:t>)</a:t>
              </a:r>
              <a:r>
                <a:rPr lang="ko-KR" altLang="en-US" sz="1000" b="1" dirty="0" smtClean="0"/>
                <a:t>이상 </a:t>
              </a:r>
              <a:endParaRPr lang="en-US" altLang="ko-KR" sz="1000" b="1" dirty="0" smtClean="0"/>
            </a:p>
            <a:p>
              <a:r>
                <a:rPr lang="ko-KR" altLang="en-US" sz="1000" dirty="0" err="1" smtClean="0"/>
                <a:t>전시해설</a:t>
              </a:r>
              <a:r>
                <a:rPr lang="en-US" altLang="ko-KR" sz="1000" dirty="0" smtClean="0"/>
                <a:t>(20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)/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체험</a:t>
              </a:r>
              <a:r>
                <a:rPr lang="en-US" altLang="ko-KR" sz="1000" dirty="0" smtClean="0"/>
                <a:t>(20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)/</a:t>
              </a:r>
              <a:r>
                <a:rPr lang="ko-KR" altLang="en-US" sz="1000" dirty="0" err="1" smtClean="0"/>
                <a:t>체험학습지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(20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</a:t>
              </a:r>
            </a:p>
            <a:p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※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체험 내용은 전시관 사정에 따라 변경될 수 있습니다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3730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독도의 소개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397234" y="858066"/>
            <a:ext cx="2623316" cy="5510366"/>
            <a:chOff x="275493" y="926729"/>
            <a:chExt cx="2857894" cy="5269640"/>
          </a:xfrm>
        </p:grpSpPr>
        <p:sp>
          <p:nvSpPr>
            <p:cNvPr id="46" name="직사각형 45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67" name="직선 연결선 6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그룹 54"/>
            <p:cNvGrpSpPr/>
            <p:nvPr/>
          </p:nvGrpSpPr>
          <p:grpSpPr>
            <a:xfrm>
              <a:off x="413513" y="1507647"/>
              <a:ext cx="2593909" cy="4688722"/>
              <a:chOff x="413513" y="1507647"/>
              <a:chExt cx="2593909" cy="4688722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513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450016" y="1540734"/>
                <a:ext cx="2520904" cy="1754326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smtClean="0"/>
                  <a:t>독도의 소개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실시간 영상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독도의 지리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생성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기후 등 독도의 자연에 대한 정보를 알 수 있으며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특히 실제 독도 크기의 </a:t>
                </a:r>
                <a:r>
                  <a:rPr lang="en-US" altLang="ko-KR" sz="1000" dirty="0" smtClean="0"/>
                  <a:t>1/500</a:t>
                </a:r>
                <a:r>
                  <a:rPr lang="ko-KR" altLang="en-US" sz="1000" dirty="0" smtClean="0"/>
                  <a:t>로 축소한 모형을 전시하여 독도를 보다 더 생생하게 느끼고 이해할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50016" y="3672601"/>
                <a:ext cx="2520904" cy="2523768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독도의 역사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독도가 우리의 역사 속에 등장하기 시작한 </a:t>
                </a:r>
                <a:r>
                  <a:rPr lang="en-US" altLang="ko-KR" sz="1000" dirty="0" smtClean="0"/>
                  <a:t>1500</a:t>
                </a:r>
                <a:r>
                  <a:rPr lang="ko-KR" altLang="en-US" sz="1000" dirty="0" smtClean="0"/>
                  <a:t>여년 전부터 현재에 이르는 독도의 역사를 제대로 이해할 </a:t>
                </a:r>
                <a:r>
                  <a:rPr lang="ko-KR" altLang="en-US" sz="1000" dirty="0" err="1" smtClean="0"/>
                  <a:t>수있도록</a:t>
                </a:r>
                <a:r>
                  <a:rPr lang="ko-KR" altLang="en-US" sz="1000" dirty="0" smtClean="0"/>
                  <a:t> 전시물을 구성하였습니다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smtClean="0"/>
                  <a:t>국내외의 사료와 지도 등을 통해 독도가 역사적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국제법적 우리나라의 영토임을 확인할 수 있습니다</a:t>
                </a:r>
                <a:r>
                  <a:rPr lang="en-US" altLang="ko-KR" sz="1000" dirty="0" smtClean="0"/>
                  <a:t>. </a:t>
                </a:r>
                <a:r>
                  <a:rPr lang="ko-KR" altLang="en-US" sz="1000" dirty="0" smtClean="0"/>
                  <a:t>아울러 일본 교과서와 우리나라 「독도 </a:t>
                </a:r>
                <a:r>
                  <a:rPr lang="ko-KR" altLang="en-US" sz="1000" dirty="0" err="1" smtClean="0"/>
                  <a:t>바로알기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」 교재를 함께 전시하여 일본의 부당한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독도 역사 왜곡 실태를 확인할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독도의소개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9834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독도의 역사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397234" y="858066"/>
            <a:ext cx="2623316" cy="5510366"/>
            <a:chOff x="275493" y="926729"/>
            <a:chExt cx="2857894" cy="5269640"/>
          </a:xfrm>
        </p:grpSpPr>
        <p:sp>
          <p:nvSpPr>
            <p:cNvPr id="46" name="직사각형 45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67" name="직선 연결선 6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그룹 54"/>
            <p:cNvGrpSpPr/>
            <p:nvPr/>
          </p:nvGrpSpPr>
          <p:grpSpPr>
            <a:xfrm>
              <a:off x="413513" y="1507647"/>
              <a:ext cx="2593909" cy="4688722"/>
              <a:chOff x="413513" y="1507647"/>
              <a:chExt cx="2593909" cy="4688722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513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450016" y="1540734"/>
                <a:ext cx="2520904" cy="1754326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smtClean="0"/>
                  <a:t>독도의 소개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실시간 영상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독도의 지리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생성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기후 등 독도의 자연에 대한 정보를 알 수 있으며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특히 실제 독도 크기의 </a:t>
                </a:r>
                <a:r>
                  <a:rPr lang="en-US" altLang="ko-KR" sz="1000" dirty="0" smtClean="0"/>
                  <a:t>1/500</a:t>
                </a:r>
                <a:r>
                  <a:rPr lang="ko-KR" altLang="en-US" sz="1000" dirty="0" smtClean="0"/>
                  <a:t>로 축소한 모형을 전시하여 독도를 보다 더 생생하게 느끼고 이해할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50016" y="3672601"/>
                <a:ext cx="2520904" cy="2523768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독도의 역사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독도가 우리의 역사 속에 등장하기 시작한 </a:t>
                </a:r>
                <a:r>
                  <a:rPr lang="en-US" altLang="ko-KR" sz="1000" dirty="0" smtClean="0"/>
                  <a:t>1500</a:t>
                </a:r>
                <a:r>
                  <a:rPr lang="ko-KR" altLang="en-US" sz="1000" dirty="0" smtClean="0"/>
                  <a:t>여년 전부터 현재에 이르는 독도의 역사를 제대로 이해할 </a:t>
                </a:r>
                <a:r>
                  <a:rPr lang="ko-KR" altLang="en-US" sz="1000" dirty="0" err="1" smtClean="0"/>
                  <a:t>수있도록</a:t>
                </a:r>
                <a:r>
                  <a:rPr lang="ko-KR" altLang="en-US" sz="1000" dirty="0" smtClean="0"/>
                  <a:t> 전시물을 구성하였습니다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smtClean="0"/>
                  <a:t>국내외의 사료와 지도 등을 통해 독도가 역사적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국제법적 우리나라의 영토임을 확인할 수 있습니다</a:t>
                </a:r>
                <a:r>
                  <a:rPr lang="en-US" altLang="ko-KR" sz="1000" dirty="0" smtClean="0"/>
                  <a:t>. </a:t>
                </a:r>
                <a:r>
                  <a:rPr lang="ko-KR" altLang="en-US" sz="1000" dirty="0" smtClean="0"/>
                  <a:t>아울러 일본 교과서와 우리나라 「독도 </a:t>
                </a:r>
                <a:r>
                  <a:rPr lang="ko-KR" altLang="en-US" sz="1000" dirty="0" err="1" smtClean="0"/>
                  <a:t>바로알기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」 교재를 함께 전시하여 일본의 부당한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독도 역사 왜곡 실태를 확인할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독도의역사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7635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체험존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체험존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9436997" y="858066"/>
            <a:ext cx="2571497" cy="5378871"/>
            <a:chOff x="9436997" y="858066"/>
            <a:chExt cx="2571497" cy="5378871"/>
          </a:xfrm>
        </p:grpSpPr>
        <p:sp>
          <p:nvSpPr>
            <p:cNvPr id="77" name="직사각형 76"/>
            <p:cNvSpPr/>
            <p:nvPr/>
          </p:nvSpPr>
          <p:spPr>
            <a:xfrm flipH="1">
              <a:off x="9436997" y="858066"/>
              <a:ext cx="2571497" cy="537887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9564399" y="1200492"/>
              <a:ext cx="2343855" cy="4704818"/>
              <a:chOff x="3409701" y="1507647"/>
              <a:chExt cx="2593909" cy="4540717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3409701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3446204" y="1540734"/>
                <a:ext cx="2520904" cy="2369880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err="1" smtClean="0"/>
                  <a:t>체험존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</a:t>
                </a:r>
                <a:r>
                  <a:rPr lang="en-US" altLang="ko-KR" sz="1000" dirty="0" smtClean="0"/>
                  <a:t>25</a:t>
                </a:r>
                <a:r>
                  <a:rPr lang="ko-KR" altLang="en-US" sz="1000" dirty="0" smtClean="0"/>
                  <a:t>개 지점에서 촬영하여 제작된 </a:t>
                </a:r>
                <a:r>
                  <a:rPr lang="en-US" altLang="ko-KR" sz="1000" dirty="0" smtClean="0"/>
                  <a:t>VR</a:t>
                </a:r>
                <a:r>
                  <a:rPr lang="ko-KR" altLang="en-US" sz="1000" dirty="0" smtClean="0"/>
                  <a:t>영상을 통해 독도의 아름답고 다양한 모습을 보다 가깝고 생생하게 체험할 수 있는 독도 가상현실</a:t>
                </a:r>
                <a:r>
                  <a:rPr lang="en-US" altLang="ko-KR" sz="1000" dirty="0" smtClean="0"/>
                  <a:t>(VR) </a:t>
                </a:r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en-US" altLang="ko-KR" sz="1000" dirty="0" smtClean="0"/>
                  <a:t>‘</a:t>
                </a:r>
                <a:r>
                  <a:rPr lang="ko-KR" altLang="en-US" sz="1000" dirty="0" err="1" smtClean="0"/>
                  <a:t>독도신문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smtClean="0"/>
                  <a:t>속에서 독도 수호의 주인공이 되는 체험과 </a:t>
                </a:r>
                <a:r>
                  <a:rPr lang="ko-KR" altLang="en-US" sz="1000" dirty="0" err="1" smtClean="0"/>
                  <a:t>독도자료</a:t>
                </a:r>
                <a:r>
                  <a:rPr lang="ko-KR" altLang="en-US" sz="1000" dirty="0" smtClean="0"/>
                  <a:t> 이메일 전송 기능을 통해 독도 학습에 대한 흥미를 높일 수 있는 </a:t>
                </a:r>
                <a:r>
                  <a:rPr lang="ko-KR" altLang="en-US" sz="1000" dirty="0" err="1" smtClean="0"/>
                  <a:t>독도신문</a:t>
                </a:r>
                <a:r>
                  <a:rPr lang="ko-KR" altLang="en-US" sz="1000" dirty="0" smtClean="0"/>
                  <a:t> 포토시스템이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446204" y="4851838"/>
                <a:ext cx="2520904" cy="1138773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영상관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외교부 독도 홍보 영상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대한민국의 아름다운 영토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독도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및 경상북도 콘텐츠진흥원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err="1" smtClean="0"/>
                  <a:t>독도수비대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8714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영상관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9436997" y="858066"/>
            <a:ext cx="2571497" cy="5378871"/>
            <a:chOff x="9436997" y="858066"/>
            <a:chExt cx="2571497" cy="5378871"/>
          </a:xfrm>
        </p:grpSpPr>
        <p:sp>
          <p:nvSpPr>
            <p:cNvPr id="76" name="직사각형 75"/>
            <p:cNvSpPr/>
            <p:nvPr/>
          </p:nvSpPr>
          <p:spPr>
            <a:xfrm flipH="1">
              <a:off x="9436997" y="858066"/>
              <a:ext cx="2571497" cy="537887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9564399" y="1200492"/>
              <a:ext cx="2343855" cy="4704818"/>
              <a:chOff x="3409701" y="1507647"/>
              <a:chExt cx="2593909" cy="4540717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3409701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2" name="직선 연결선 81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3446204" y="1540734"/>
                <a:ext cx="2520904" cy="2369880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err="1" smtClean="0"/>
                  <a:t>체험존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</a:t>
                </a:r>
                <a:r>
                  <a:rPr lang="en-US" altLang="ko-KR" sz="1000" dirty="0" smtClean="0"/>
                  <a:t>25</a:t>
                </a:r>
                <a:r>
                  <a:rPr lang="ko-KR" altLang="en-US" sz="1000" dirty="0" smtClean="0"/>
                  <a:t>개 지점에서 촬영하여 제작된 </a:t>
                </a:r>
                <a:r>
                  <a:rPr lang="en-US" altLang="ko-KR" sz="1000" dirty="0" smtClean="0"/>
                  <a:t>VR</a:t>
                </a:r>
                <a:r>
                  <a:rPr lang="ko-KR" altLang="en-US" sz="1000" dirty="0" smtClean="0"/>
                  <a:t>영상을 통해 독도의 아름답고 다양한 모습을 보다 가깝고 생생하게 체험할 수 있는 독도 가상현실</a:t>
                </a:r>
                <a:r>
                  <a:rPr lang="en-US" altLang="ko-KR" sz="1000" dirty="0" smtClean="0"/>
                  <a:t>(VR) </a:t>
                </a:r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en-US" altLang="ko-KR" sz="1000" dirty="0" smtClean="0"/>
                  <a:t>‘</a:t>
                </a:r>
                <a:r>
                  <a:rPr lang="ko-KR" altLang="en-US" sz="1000" dirty="0" err="1" smtClean="0"/>
                  <a:t>독도신문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smtClean="0"/>
                  <a:t>속에서 독도 수호의 주인공이 되는 체험과 </a:t>
                </a:r>
                <a:r>
                  <a:rPr lang="ko-KR" altLang="en-US" sz="1000" dirty="0" err="1" smtClean="0"/>
                  <a:t>독도자료</a:t>
                </a:r>
                <a:r>
                  <a:rPr lang="ko-KR" altLang="en-US" sz="1000" dirty="0" smtClean="0"/>
                  <a:t> 이메일 전송 기능을 통해 독도 학습에 대한 흥미를 높일 수 있는 </a:t>
                </a:r>
                <a:r>
                  <a:rPr lang="ko-KR" altLang="en-US" sz="1000" dirty="0" err="1" smtClean="0"/>
                  <a:t>독도신문</a:t>
                </a:r>
                <a:r>
                  <a:rPr lang="ko-KR" altLang="en-US" sz="1000" dirty="0" smtClean="0"/>
                  <a:t> 포토시스템이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46204" y="4851838"/>
                <a:ext cx="2520904" cy="1138773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영상관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외교부 독도 홍보 영상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대한민국의 아름다운 영토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독도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및 경상북도 콘텐츠진흥원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err="1" smtClean="0"/>
                  <a:t>독도수비대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6992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4019113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독도현황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독도위치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138569" y="1617420"/>
            <a:ext cx="30736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수리적위치</a:t>
            </a:r>
            <a:endParaRPr lang="en-US" altLang="ko-KR" dirty="0" smtClean="0"/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/>
              <a:t>수리적위치</a:t>
            </a:r>
            <a:endParaRPr lang="en-US" altLang="ko-KR" dirty="0"/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/>
              <a:t>행정적위치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-----------------------------------------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</a:t>
            </a:r>
          </a:p>
        </p:txBody>
      </p:sp>
      <p:sp>
        <p:nvSpPr>
          <p:cNvPr id="49" name="직사각형 48"/>
          <p:cNvSpPr/>
          <p:nvPr/>
        </p:nvSpPr>
        <p:spPr>
          <a:xfrm flipH="1">
            <a:off x="9421117" y="858065"/>
            <a:ext cx="2599433" cy="5378871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9410104" y="982686"/>
            <a:ext cx="2558243" cy="469982"/>
            <a:chOff x="275493" y="1047003"/>
            <a:chExt cx="2800743" cy="453589"/>
          </a:xfrm>
        </p:grpSpPr>
        <p:grpSp>
          <p:nvGrpSpPr>
            <p:cNvPr id="67" name="그룹 66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75493" y="1088862"/>
                  <a:ext cx="1462418" cy="22278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900" dirty="0" err="1" smtClean="0"/>
                    <a:t>세종특별자치시교육청</a:t>
                  </a:r>
                  <a:endParaRPr lang="ko-KR" altLang="en-US" sz="9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0" name="직선 연결선 69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>
            <a:off x="9567865" y="1459871"/>
            <a:ext cx="851749" cy="2308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00B050"/>
                </a:solidFill>
              </a:rPr>
              <a:t>독도의 위치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566361" y="1459871"/>
            <a:ext cx="1334851" cy="2308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지형과 지명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0262932" y="1818772"/>
            <a:ext cx="851749" cy="2308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생성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672331" y="2159541"/>
            <a:ext cx="2032949" cy="3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B050"/>
                </a:solidFill>
              </a:rPr>
              <a:t>독도의 위치 </a:t>
            </a:r>
            <a:r>
              <a:rPr lang="ko-KR" altLang="en-US" sz="1400" dirty="0" err="1" smtClean="0"/>
              <a:t>바로알기</a:t>
            </a:r>
            <a:endParaRPr lang="ko-KR" altLang="en-US" sz="14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9536174" y="2483532"/>
            <a:ext cx="2369318" cy="2415906"/>
            <a:chOff x="436844" y="1670403"/>
            <a:chExt cx="2593909" cy="2639442"/>
          </a:xfrm>
        </p:grpSpPr>
        <p:sp>
          <p:nvSpPr>
            <p:cNvPr id="63" name="직사각형 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533684" y="4902538"/>
            <a:ext cx="2367528" cy="121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666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독도의 지형과 지명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17914" y="1716425"/>
            <a:ext cx="483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독도는 </a:t>
            </a:r>
            <a:r>
              <a:rPr lang="ko-KR" altLang="en-US" dirty="0" smtClean="0">
                <a:solidFill>
                  <a:srgbClr val="00B0F0"/>
                </a:solidFill>
              </a:rPr>
              <a:t>동도와 서도</a:t>
            </a:r>
            <a:r>
              <a:rPr lang="en-US" altLang="ko-KR" dirty="0" smtClean="0">
                <a:solidFill>
                  <a:srgbClr val="00B0F0"/>
                </a:solidFill>
              </a:rPr>
              <a:t>2</a:t>
            </a:r>
            <a:r>
              <a:rPr lang="ko-KR" altLang="en-US" dirty="0" smtClean="0">
                <a:solidFill>
                  <a:srgbClr val="00B0F0"/>
                </a:solidFill>
              </a:rPr>
              <a:t>개의 큰 섬과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dirty="0" smtClean="0"/>
              <a:t>그 주변에 </a:t>
            </a:r>
            <a:r>
              <a:rPr lang="en-US" altLang="ko-KR" dirty="0" smtClean="0">
                <a:solidFill>
                  <a:srgbClr val="00B0F0"/>
                </a:solidFill>
              </a:rPr>
              <a:t>89</a:t>
            </a:r>
            <a:r>
              <a:rPr lang="ko-KR" altLang="en-US" dirty="0" smtClean="0">
                <a:solidFill>
                  <a:srgbClr val="00B0F0"/>
                </a:solidFill>
              </a:rPr>
              <a:t>개의 바위섬으로</a:t>
            </a:r>
            <a:r>
              <a:rPr lang="ko-KR" altLang="en-US" dirty="0" smtClean="0"/>
              <a:t> 구성되어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27746" y="2550404"/>
            <a:ext cx="4416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98253" y="3205500"/>
          <a:ext cx="5675892" cy="1905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8973">
                  <a:extLst>
                    <a:ext uri="{9D8B030D-6E8A-4147-A177-3AD203B41FA5}">
                      <a16:colId xmlns:a16="http://schemas.microsoft.com/office/drawing/2014/main" val="4081550741"/>
                    </a:ext>
                  </a:extLst>
                </a:gridCol>
                <a:gridCol w="1418973">
                  <a:extLst>
                    <a:ext uri="{9D8B030D-6E8A-4147-A177-3AD203B41FA5}">
                      <a16:colId xmlns:a16="http://schemas.microsoft.com/office/drawing/2014/main" val="3518057706"/>
                    </a:ext>
                  </a:extLst>
                </a:gridCol>
                <a:gridCol w="1418973">
                  <a:extLst>
                    <a:ext uri="{9D8B030D-6E8A-4147-A177-3AD203B41FA5}">
                      <a16:colId xmlns:a16="http://schemas.microsoft.com/office/drawing/2014/main" val="3794139409"/>
                    </a:ext>
                  </a:extLst>
                </a:gridCol>
                <a:gridCol w="1418973">
                  <a:extLst>
                    <a:ext uri="{9D8B030D-6E8A-4147-A177-3AD203B41FA5}">
                      <a16:colId xmlns:a16="http://schemas.microsoft.com/office/drawing/2014/main" val="423469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면적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높이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둘레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동도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---km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-------------m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-----km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68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기타부속도서</a:t>
                      </a:r>
                      <a:r>
                        <a:rPr lang="en-US" altLang="ko-KR" sz="1000" dirty="0" smtClean="0"/>
                        <a:t>(89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5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합계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7086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16907" y="488591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독도자료실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독도현황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독도의 지형과 지명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2480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97081" y="1048456"/>
            <a:ext cx="8399252" cy="498445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독도의 지형과 지명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043910" y="1530350"/>
            <a:ext cx="53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독도에는 </a:t>
            </a:r>
            <a:r>
              <a:rPr lang="en-US" altLang="ko-KR" dirty="0" smtClean="0">
                <a:solidFill>
                  <a:srgbClr val="00B0F0"/>
                </a:solidFill>
              </a:rPr>
              <a:t>26</a:t>
            </a:r>
            <a:r>
              <a:rPr lang="ko-KR" altLang="en-US" dirty="0" smtClean="0">
                <a:solidFill>
                  <a:srgbClr val="00B0F0"/>
                </a:solidFill>
              </a:rPr>
              <a:t>개의 주요 지형에 지명</a:t>
            </a:r>
            <a:r>
              <a:rPr lang="ko-KR" altLang="en-US" dirty="0" smtClean="0"/>
              <a:t>이 붙여져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27746" y="1896415"/>
            <a:ext cx="4416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16907" y="488591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독도자료실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독도현황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독도의 지형과 지명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645368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52894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60420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967946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5368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52894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860420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67946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5368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752894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860420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67946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44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516907" y="488591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독도자료실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독도현황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독도의 지형과 지명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78485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95107" y="4066161"/>
            <a:ext cx="2598584" cy="1745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237363" y="1681291"/>
            <a:ext cx="49602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울릉도의 </a:t>
            </a:r>
            <a:r>
              <a:rPr lang="ko-KR" altLang="en-US" dirty="0" err="1" smtClean="0"/>
              <a:t>부속섬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</a:rPr>
              <a:t>독도의 아름다운 사계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7746" y="455088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405753" y="3087838"/>
            <a:ext cx="2932577" cy="369332"/>
            <a:chOff x="3396717" y="3087838"/>
            <a:chExt cx="293257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396717" y="3087838"/>
              <a:ext cx="443705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봄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07990" y="3087838"/>
              <a:ext cx="654018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여름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29576" y="3087838"/>
              <a:ext cx="67813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가을</a:t>
              </a:r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75274" y="3087838"/>
              <a:ext cx="65402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겨울</a:t>
              </a:r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479067" y="4066161"/>
            <a:ext cx="2598584" cy="1745385"/>
            <a:chOff x="714375" y="1500883"/>
            <a:chExt cx="8043648" cy="4374858"/>
          </a:xfrm>
        </p:grpSpPr>
        <p:sp>
          <p:nvSpPr>
            <p:cNvPr id="71" name="직사각형 70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263027" y="4062549"/>
            <a:ext cx="2598584" cy="1745385"/>
            <a:chOff x="714375" y="1500883"/>
            <a:chExt cx="8043648" cy="4374858"/>
          </a:xfrm>
        </p:grpSpPr>
        <p:sp>
          <p:nvSpPr>
            <p:cNvPr id="76" name="직사각형 75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37628" y="3405304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427458" y="861540"/>
            <a:ext cx="2588866" cy="5375397"/>
            <a:chOff x="275493" y="926729"/>
            <a:chExt cx="2857894" cy="5191259"/>
          </a:xfrm>
        </p:grpSpPr>
        <p:sp>
          <p:nvSpPr>
            <p:cNvPr id="81" name="직사각형 80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75493" y="1078848"/>
              <a:ext cx="2800743" cy="421744"/>
              <a:chOff x="275493" y="1078848"/>
              <a:chExt cx="2800743" cy="421744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그룹 101"/>
              <p:cNvGrpSpPr/>
              <p:nvPr/>
            </p:nvGrpSpPr>
            <p:grpSpPr>
              <a:xfrm>
                <a:off x="275493" y="1078848"/>
                <a:ext cx="2743986" cy="421744"/>
                <a:chOff x="275493" y="1078848"/>
                <a:chExt cx="2743986" cy="421744"/>
              </a:xfrm>
            </p:grpSpPr>
            <p:grpSp>
              <p:nvGrpSpPr>
                <p:cNvPr id="103" name="그룹 102"/>
                <p:cNvGrpSpPr/>
                <p:nvPr/>
              </p:nvGrpSpPr>
              <p:grpSpPr>
                <a:xfrm>
                  <a:off x="275493" y="1078848"/>
                  <a:ext cx="2743986" cy="421744"/>
                  <a:chOff x="275493" y="1078848"/>
                  <a:chExt cx="2743986" cy="421744"/>
                </a:xfrm>
              </p:grpSpPr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275493" y="1096221"/>
                    <a:ext cx="1462418" cy="20806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800" dirty="0" err="1" smtClean="0"/>
                      <a:t>세종특별자치시교육청</a:t>
                    </a:r>
                    <a:endParaRPr lang="ko-KR" altLang="en-US" sz="800" dirty="0"/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60328" y="1078848"/>
                    <a:ext cx="1359151" cy="297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 smtClean="0"/>
                      <a:t>독도전시관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TextBox 82"/>
            <p:cNvSpPr txBox="1"/>
            <p:nvPr/>
          </p:nvSpPr>
          <p:spPr>
            <a:xfrm>
              <a:off x="562577" y="1439036"/>
              <a:ext cx="2225655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울릉도의 </a:t>
              </a:r>
              <a:r>
                <a:rPr lang="ko-KR" altLang="en-US" sz="1400" dirty="0" err="1" smtClean="0"/>
                <a:t>부속섬</a:t>
              </a:r>
              <a:r>
                <a:rPr lang="en-US" altLang="ko-KR" sz="1400" dirty="0" smtClean="0"/>
                <a:t>,</a:t>
              </a:r>
              <a:r>
                <a:rPr lang="ko-KR" altLang="en-US" sz="1400" dirty="0" smtClean="0">
                  <a:solidFill>
                    <a:srgbClr val="00B0F0"/>
                  </a:solidFill>
                </a:rPr>
                <a:t>독도의 아름다운 사계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pPr algn="ctr"/>
              <a:endParaRPr lang="en-US" altLang="ko-KR" sz="14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 smtClean="0"/>
                <a:t>------------------------------------------------------</a:t>
              </a:r>
            </a:p>
            <a:p>
              <a:pPr algn="ctr"/>
              <a:r>
                <a:rPr lang="en-US" altLang="ko-KR" sz="1200" dirty="0" smtClean="0"/>
                <a:t>-------------------------------</a:t>
              </a:r>
            </a:p>
            <a:p>
              <a:pPr algn="ctr"/>
              <a:r>
                <a:rPr lang="en-US" altLang="ko-KR" sz="1200" dirty="0" smtClean="0"/>
                <a:t>---------------</a:t>
              </a:r>
            </a:p>
            <a:p>
              <a:pPr algn="ctr"/>
              <a:r>
                <a:rPr lang="en-US" altLang="ko-KR" sz="1000" dirty="0" smtClean="0"/>
                <a:t>[</a:t>
              </a:r>
              <a:r>
                <a:rPr lang="ko-KR" altLang="en-US" sz="1000" dirty="0" err="1" smtClean="0"/>
                <a:t>자료출처</a:t>
              </a:r>
              <a:r>
                <a:rPr lang="en-US" altLang="ko-KR" sz="1000" dirty="0" smtClean="0"/>
                <a:t>:</a:t>
              </a:r>
              <a:r>
                <a:rPr lang="ko-KR" altLang="en-US" sz="1000" dirty="0" err="1" smtClean="0"/>
                <a:t>외교부독도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2577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봄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6226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여름</a:t>
              </a:r>
              <a:endParaRPr lang="ko-KR" altLang="en-US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6117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가을</a:t>
              </a:r>
              <a:endParaRPr lang="ko-KR" altLang="en-US" sz="11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6008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겨울</a:t>
              </a:r>
              <a:endParaRPr lang="ko-KR" altLang="en-US" sz="1100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14348" y="3662934"/>
              <a:ext cx="2605131" cy="1296901"/>
              <a:chOff x="414348" y="3662934"/>
              <a:chExt cx="2605131" cy="1296901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연결선 97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414348" y="4736910"/>
                <a:ext cx="1269511" cy="22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-------------------</a:t>
                </a:r>
                <a:endParaRPr lang="ko-KR" altLang="en-US" sz="9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37911" y="4736910"/>
                <a:ext cx="1281568" cy="22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-------------------</a:t>
                </a:r>
                <a:endParaRPr lang="ko-KR" alt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732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3602" y="2609771"/>
            <a:ext cx="8347637" cy="9879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교육자료실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707419" y="2898152"/>
            <a:ext cx="951802" cy="404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 전체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61234" y="2898152"/>
            <a:ext cx="4199081" cy="404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err="1" smtClean="0">
                <a:solidFill>
                  <a:schemeClr val="bg1">
                    <a:lumMod val="50000"/>
                  </a:schemeClr>
                </a:solidFill>
              </a:rPr>
              <a:t>검색어를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입력하세요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113822" y="2898152"/>
            <a:ext cx="683763" cy="404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 검색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1547" y="4128733"/>
            <a:ext cx="839925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535" y="4230775"/>
            <a:ext cx="472735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No.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624417" y="4230775"/>
            <a:ext cx="543504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755583" y="4230775"/>
            <a:ext cx="713349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541547" y="4625422"/>
            <a:ext cx="839925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41547" y="5227850"/>
            <a:ext cx="839925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7427" y="4766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272" y="4766578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독도전시관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체험학습지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정답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55655" y="4230775"/>
            <a:ext cx="713349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45865" y="47665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17570" y="476657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2023-03-10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3845" y="5463235"/>
            <a:ext cx="399368" cy="39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4476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33213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411122" y="858066"/>
            <a:ext cx="2609428" cy="5378871"/>
            <a:chOff x="275493" y="926729"/>
            <a:chExt cx="2857894" cy="5191259"/>
          </a:xfrm>
        </p:grpSpPr>
        <p:sp>
          <p:nvSpPr>
            <p:cNvPr id="73" name="직사각형 72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275493" y="1068898"/>
              <a:ext cx="2800743" cy="431694"/>
              <a:chOff x="275493" y="1068898"/>
              <a:chExt cx="2800743" cy="431694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/>
              <p:cNvGrpSpPr/>
              <p:nvPr/>
            </p:nvGrpSpPr>
            <p:grpSpPr>
              <a:xfrm>
                <a:off x="275493" y="1068898"/>
                <a:ext cx="2746117" cy="431694"/>
                <a:chOff x="275493" y="1068898"/>
                <a:chExt cx="2746117" cy="431694"/>
              </a:xfrm>
            </p:grpSpPr>
            <p:grpSp>
              <p:nvGrpSpPr>
                <p:cNvPr id="89" name="그룹 88"/>
                <p:cNvGrpSpPr/>
                <p:nvPr/>
              </p:nvGrpSpPr>
              <p:grpSpPr>
                <a:xfrm>
                  <a:off x="275493" y="1068898"/>
                  <a:ext cx="2746117" cy="431694"/>
                  <a:chOff x="275493" y="1068898"/>
                  <a:chExt cx="2746117" cy="431694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75493" y="1088862"/>
                    <a:ext cx="1462418" cy="22278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900" dirty="0" err="1" smtClean="0"/>
                      <a:t>세종특별자치시교육청</a:t>
                    </a:r>
                    <a:endParaRPr lang="ko-KR" altLang="en-US" sz="900" dirty="0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662459" y="1068898"/>
                    <a:ext cx="1359151" cy="2970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 smtClean="0"/>
                      <a:t>독도전시관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90" name="직선 연결선 89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그룹 74"/>
            <p:cNvGrpSpPr/>
            <p:nvPr/>
          </p:nvGrpSpPr>
          <p:grpSpPr>
            <a:xfrm>
              <a:off x="409575" y="1535849"/>
              <a:ext cx="2561345" cy="521552"/>
              <a:chOff x="409575" y="1535849"/>
              <a:chExt cx="2561345" cy="52155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09575" y="1535849"/>
                <a:ext cx="2561345" cy="521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err="1" smtClean="0">
                    <a:solidFill>
                      <a:schemeClr val="bg1">
                        <a:lumMod val="75000"/>
                      </a:schemeClr>
                    </a:solidFill>
                  </a:rPr>
                  <a:t>검색어를</a:t>
                </a:r>
                <a:r>
                  <a:rPr lang="ko-KR" altLang="en-US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 입력하세요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2755191" y="1721710"/>
                <a:ext cx="143820" cy="149829"/>
                <a:chOff x="1217532" y="2946815"/>
                <a:chExt cx="143820" cy="149829"/>
              </a:xfrm>
            </p:grpSpPr>
            <p:sp>
              <p:nvSpPr>
                <p:cNvPr id="85" name="타원 84"/>
                <p:cNvSpPr/>
                <p:nvPr/>
              </p:nvSpPr>
              <p:spPr>
                <a:xfrm>
                  <a:off x="1217532" y="2946815"/>
                  <a:ext cx="112843" cy="112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연결선 85"/>
                <p:cNvCxnSpPr>
                  <a:stCxn id="85" idx="5"/>
                </p:cNvCxnSpPr>
                <p:nvPr/>
              </p:nvCxnSpPr>
              <p:spPr>
                <a:xfrm>
                  <a:off x="1313850" y="3043133"/>
                  <a:ext cx="47502" cy="535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직사각형 75"/>
            <p:cNvSpPr/>
            <p:nvPr/>
          </p:nvSpPr>
          <p:spPr>
            <a:xfrm>
              <a:off x="409575" y="2256984"/>
              <a:ext cx="2561345" cy="2987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 smtClean="0">
                  <a:solidFill>
                    <a:schemeClr val="tx1"/>
                  </a:solidFill>
                </a:rPr>
                <a:t>독도전시관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체험학습지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정답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09575" y="2555688"/>
              <a:ext cx="2561345" cy="744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43006" y="2810116"/>
              <a:ext cx="927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2023-03-10</a:t>
              </a:r>
              <a:endParaRPr lang="ko-KR" altLang="en-US" sz="1000" dirty="0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1081068" y="3586445"/>
              <a:ext cx="1196080" cy="261610"/>
              <a:chOff x="1081068" y="3586445"/>
              <a:chExt cx="1196080" cy="26161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081068" y="3586445"/>
                <a:ext cx="333525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I</a:t>
                </a:r>
                <a:r>
                  <a:rPr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&lt;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43623" y="3586445"/>
                <a:ext cx="333525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&gt;I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11563" y="3586445"/>
                <a:ext cx="33352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9387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53602" y="1790418"/>
            <a:ext cx="8387197" cy="987901"/>
            <a:chOff x="553602" y="2609771"/>
            <a:chExt cx="8387197" cy="987901"/>
          </a:xfrm>
        </p:grpSpPr>
        <p:sp>
          <p:nvSpPr>
            <p:cNvPr id="48" name="직사각형 47"/>
            <p:cNvSpPr/>
            <p:nvPr/>
          </p:nvSpPr>
          <p:spPr>
            <a:xfrm>
              <a:off x="553602" y="2609771"/>
              <a:ext cx="8387197" cy="987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07419" y="2898152"/>
              <a:ext cx="951802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전체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61234" y="2898152"/>
              <a:ext cx="4199081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err="1" smtClean="0">
                  <a:solidFill>
                    <a:schemeClr val="bg1">
                      <a:lumMod val="50000"/>
                    </a:schemeClr>
                  </a:solidFill>
                </a:rPr>
                <a:t>검색어를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 입력하세요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113822" y="2898152"/>
              <a:ext cx="683763" cy="4046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 검색        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533845" y="5463235"/>
            <a:ext cx="399368" cy="39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4476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33213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41547" y="2923937"/>
            <a:ext cx="839925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541547" y="2979209"/>
            <a:ext cx="8399253" cy="555207"/>
            <a:chOff x="541547" y="2979209"/>
            <a:chExt cx="8399253" cy="555207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97081" y="2995807"/>
              <a:ext cx="6190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20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2023.09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48620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604369" y="3094755"/>
              <a:ext cx="544251" cy="329253"/>
            </a:xfrm>
            <a:prstGeom prst="roundRect">
              <a:avLst>
                <a:gd name="adj" fmla="val 4707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공지</a:t>
              </a:r>
              <a:endParaRPr lang="ko-KR" altLang="en-US" sz="100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41547" y="3596848"/>
            <a:ext cx="8399253" cy="555207"/>
            <a:chOff x="541547" y="2979209"/>
            <a:chExt cx="8399253" cy="555207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90669" y="2995807"/>
              <a:ext cx="631904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2023.09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48620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04369" y="3094755"/>
              <a:ext cx="544251" cy="329253"/>
            </a:xfrm>
            <a:prstGeom prst="roundRect">
              <a:avLst>
                <a:gd name="adj" fmla="val 4707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공지</a:t>
              </a:r>
              <a:endParaRPr lang="ko-KR" altLang="en-US" sz="100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41547" y="4136337"/>
            <a:ext cx="8399253" cy="555207"/>
            <a:chOff x="541547" y="2979209"/>
            <a:chExt cx="8399253" cy="555207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97081" y="2995807"/>
              <a:ext cx="6190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20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2023.04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57470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41547" y="4674563"/>
            <a:ext cx="8399253" cy="555207"/>
            <a:chOff x="541547" y="2979209"/>
            <a:chExt cx="8399253" cy="555207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97081" y="2995807"/>
              <a:ext cx="6190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16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2023.03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09087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</p:grpSp>
      <p:sp>
        <p:nvSpPr>
          <p:cNvPr id="143" name="직사각형 142"/>
          <p:cNvSpPr/>
          <p:nvPr/>
        </p:nvSpPr>
        <p:spPr>
          <a:xfrm flipH="1">
            <a:off x="9427236" y="858066"/>
            <a:ext cx="2592490" cy="5378871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9416252" y="982687"/>
            <a:ext cx="2455470" cy="3635318"/>
            <a:chOff x="275493" y="1047003"/>
            <a:chExt cx="2695427" cy="3508520"/>
          </a:xfrm>
        </p:grpSpPr>
        <p:grpSp>
          <p:nvGrpSpPr>
            <p:cNvPr id="157" name="그룹 156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275493" y="1084836"/>
                <a:ext cx="1462418" cy="230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900" dirty="0" err="1" smtClean="0"/>
                  <a:t>세종특별자치시교육청</a:t>
                </a:r>
                <a:endParaRPr lang="ko-KR" altLang="en-US" sz="9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58" name="직선 연결선 157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9538398" y="1489200"/>
            <a:ext cx="2333325" cy="54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453267" y="2372644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53267" y="3048496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53267" y="3640082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34846" y="4229998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9538398" y="2904537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9538398" y="4701798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/>
          <p:cNvGrpSpPr/>
          <p:nvPr/>
        </p:nvGrpSpPr>
        <p:grpSpPr>
          <a:xfrm>
            <a:off x="10150112" y="4905850"/>
            <a:ext cx="1089601" cy="271065"/>
            <a:chOff x="1081068" y="3586445"/>
            <a:chExt cx="1196080" cy="261610"/>
          </a:xfrm>
        </p:grpSpPr>
        <p:sp>
          <p:nvSpPr>
            <p:cNvPr id="154" name="TextBox 153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cxnSp>
        <p:nvCxnSpPr>
          <p:cNvPr id="190" name="직선 연결선 189"/>
          <p:cNvCxnSpPr/>
          <p:nvPr/>
        </p:nvCxnSpPr>
        <p:spPr>
          <a:xfrm>
            <a:off x="9538398" y="3501925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9538398" y="4158221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191"/>
          <p:cNvSpPr/>
          <p:nvPr/>
        </p:nvSpPr>
        <p:spPr>
          <a:xfrm>
            <a:off x="10033213" y="2492755"/>
            <a:ext cx="459917" cy="248457"/>
          </a:xfrm>
          <a:prstGeom prst="roundRect">
            <a:avLst>
              <a:gd name="adj" fmla="val 470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공지</a:t>
            </a:r>
            <a:endParaRPr lang="ko-KR" altLang="en-US" sz="7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10033213" y="3162424"/>
            <a:ext cx="459917" cy="248457"/>
          </a:xfrm>
          <a:prstGeom prst="roundRect">
            <a:avLst>
              <a:gd name="adj" fmla="val 470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공지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453633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53602" y="1543899"/>
            <a:ext cx="8387197" cy="987901"/>
            <a:chOff x="553602" y="2609771"/>
            <a:chExt cx="8387197" cy="987901"/>
          </a:xfrm>
        </p:grpSpPr>
        <p:sp>
          <p:nvSpPr>
            <p:cNvPr id="48" name="직사각형 47"/>
            <p:cNvSpPr/>
            <p:nvPr/>
          </p:nvSpPr>
          <p:spPr>
            <a:xfrm>
              <a:off x="553602" y="2609771"/>
              <a:ext cx="8387197" cy="987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07419" y="2898152"/>
              <a:ext cx="951802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전체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61234" y="2898152"/>
              <a:ext cx="4199081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err="1" smtClean="0">
                  <a:solidFill>
                    <a:schemeClr val="bg1">
                      <a:lumMod val="50000"/>
                    </a:schemeClr>
                  </a:solidFill>
                </a:rPr>
                <a:t>검색어를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 입력하세요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113822" y="2898152"/>
              <a:ext cx="683763" cy="4046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 검색        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95107" y="2724065"/>
            <a:ext cx="2598584" cy="1745385"/>
            <a:chOff x="714375" y="1500883"/>
            <a:chExt cx="8043648" cy="4374858"/>
          </a:xfrm>
        </p:grpSpPr>
        <p:sp>
          <p:nvSpPr>
            <p:cNvPr id="67" name="직사각형 66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479067" y="2724065"/>
            <a:ext cx="2598584" cy="1745385"/>
            <a:chOff x="714375" y="1500883"/>
            <a:chExt cx="8043648" cy="4374858"/>
          </a:xfrm>
        </p:grpSpPr>
        <p:sp>
          <p:nvSpPr>
            <p:cNvPr id="74" name="직사각형 73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263027" y="2720453"/>
            <a:ext cx="2598584" cy="1745385"/>
            <a:chOff x="714375" y="1500883"/>
            <a:chExt cx="8043648" cy="4374858"/>
          </a:xfrm>
        </p:grpSpPr>
        <p:sp>
          <p:nvSpPr>
            <p:cNvPr id="79" name="직사각형 78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37628" y="3405304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1547" y="4544188"/>
            <a:ext cx="2857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독도체험교실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한결초등학교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학년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2023-09-26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88414" y="4544188"/>
            <a:ext cx="2589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독도체험교실</a:t>
            </a:r>
            <a:r>
              <a:rPr lang="en-US" altLang="ko-KR" sz="1400" dirty="0" smtClean="0"/>
              <a:t>_</a:t>
            </a:r>
            <a:r>
              <a:rPr lang="ko-KR" altLang="en-US" sz="1400" dirty="0" err="1" smtClean="0"/>
              <a:t>새뜸유치원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2023-09-26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3027" y="4544188"/>
            <a:ext cx="2589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독도체험교실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대전외삼중학교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2023-09-16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402945" y="861018"/>
            <a:ext cx="2605550" cy="5400816"/>
            <a:chOff x="275493" y="926729"/>
            <a:chExt cx="2857894" cy="5201184"/>
          </a:xfrm>
        </p:grpSpPr>
        <p:sp>
          <p:nvSpPr>
            <p:cNvPr id="86" name="직사각형 85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275493" y="1089103"/>
              <a:ext cx="2800743" cy="411489"/>
              <a:chOff x="275493" y="1089103"/>
              <a:chExt cx="2800743" cy="411489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/>
              <p:cNvGrpSpPr/>
              <p:nvPr/>
            </p:nvGrpSpPr>
            <p:grpSpPr>
              <a:xfrm>
                <a:off x="275493" y="1089103"/>
                <a:ext cx="2743985" cy="411489"/>
                <a:chOff x="275493" y="1089103"/>
                <a:chExt cx="2743985" cy="411489"/>
              </a:xfrm>
            </p:grpSpPr>
            <p:grpSp>
              <p:nvGrpSpPr>
                <p:cNvPr id="133" name="그룹 132"/>
                <p:cNvGrpSpPr/>
                <p:nvPr/>
              </p:nvGrpSpPr>
              <p:grpSpPr>
                <a:xfrm>
                  <a:off x="275493" y="1089103"/>
                  <a:ext cx="2743985" cy="411489"/>
                  <a:chOff x="275493" y="1089103"/>
                  <a:chExt cx="2743985" cy="411489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275493" y="1089103"/>
                    <a:ext cx="1462418" cy="22230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900" dirty="0" err="1" smtClean="0"/>
                      <a:t>세종특별자치시교육청</a:t>
                    </a:r>
                    <a:endParaRPr lang="ko-KR" altLang="en-US" sz="900" dirty="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660327" y="1093747"/>
                    <a:ext cx="1359151" cy="2964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 smtClean="0"/>
                      <a:t>독도전시관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134" name="직선 연결선 133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직사각형 87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>
                <a:stCxn id="129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414348" y="2179583"/>
              <a:ext cx="2605131" cy="1335586"/>
              <a:chOff x="414348" y="3662934"/>
              <a:chExt cx="2605131" cy="1335586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extBox 127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414348" y="3507800"/>
              <a:ext cx="2605131" cy="1335586"/>
              <a:chOff x="414348" y="3662934"/>
              <a:chExt cx="2605131" cy="1335586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02291" y="4831637"/>
              <a:ext cx="2605131" cy="1296276"/>
              <a:chOff x="414348" y="3662934"/>
              <a:chExt cx="2605131" cy="129627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01" name="직사각형 100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1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연결선 97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V="1">
                  <a:off x="446173" y="1670403"/>
                  <a:ext cx="2584580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880471" y="2669780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414348" y="4736910"/>
                <a:ext cx="1269511" cy="22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-------------------</a:t>
                </a:r>
                <a:endParaRPr lang="ko-KR" altLang="en-US" sz="9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737911" y="4736910"/>
                <a:ext cx="1281568" cy="22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-------------------</a:t>
                </a:r>
                <a:endParaRPr lang="ko-KR" alt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25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9109</Words>
  <Application>Microsoft Office PowerPoint</Application>
  <PresentationFormat>와이드스크린</PresentationFormat>
  <Paragraphs>3426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18</cp:revision>
  <dcterms:created xsi:type="dcterms:W3CDTF">2023-10-11T02:27:41Z</dcterms:created>
  <dcterms:modified xsi:type="dcterms:W3CDTF">2023-10-18T04:30:53Z</dcterms:modified>
</cp:coreProperties>
</file>