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4" r:id="rId5"/>
    <p:sldId id="275" r:id="rId6"/>
    <p:sldId id="260" r:id="rId7"/>
    <p:sldId id="261" r:id="rId8"/>
    <p:sldId id="262" r:id="rId9"/>
    <p:sldId id="263" r:id="rId10"/>
    <p:sldId id="265" r:id="rId11"/>
    <p:sldId id="271" r:id="rId12"/>
    <p:sldId id="272" r:id="rId13"/>
    <p:sldId id="273" r:id="rId14"/>
    <p:sldId id="266" r:id="rId15"/>
    <p:sldId id="277" r:id="rId16"/>
    <p:sldId id="276" r:id="rId17"/>
    <p:sldId id="278" r:id="rId18"/>
    <p:sldId id="279" r:id="rId19"/>
    <p:sldId id="267" r:id="rId20"/>
    <p:sldId id="268" r:id="rId21"/>
    <p:sldId id="269" r:id="rId22"/>
    <p:sldId id="270" r:id="rId23"/>
    <p:sldId id="28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7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37CC-B74B-4DB7-966B-0C8030A2520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4BD5-A155-425A-9193-73C5EC4A0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10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37CC-B74B-4DB7-966B-0C8030A2520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4BD5-A155-425A-9193-73C5EC4A0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33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37CC-B74B-4DB7-966B-0C8030A2520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4BD5-A155-425A-9193-73C5EC4A0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8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37CC-B74B-4DB7-966B-0C8030A2520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4BD5-A155-425A-9193-73C5EC4A0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25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37CC-B74B-4DB7-966B-0C8030A2520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4BD5-A155-425A-9193-73C5EC4A0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31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37CC-B74B-4DB7-966B-0C8030A2520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4BD5-A155-425A-9193-73C5EC4A0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37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37CC-B74B-4DB7-966B-0C8030A2520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4BD5-A155-425A-9193-73C5EC4A0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44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37CC-B74B-4DB7-966B-0C8030A2520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4BD5-A155-425A-9193-73C5EC4A0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7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37CC-B74B-4DB7-966B-0C8030A2520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4BD5-A155-425A-9193-73C5EC4A0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99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37CC-B74B-4DB7-966B-0C8030A2520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4BD5-A155-425A-9193-73C5EC4A0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67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37CC-B74B-4DB7-966B-0C8030A2520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4BD5-A155-425A-9193-73C5EC4A0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4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E37CC-B74B-4DB7-966B-0C8030A2520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44BD5-A155-425A-9193-73C5EC4A0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53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14375" y="1500883"/>
            <a:ext cx="8043648" cy="4374858"/>
            <a:chOff x="714375" y="1500883"/>
            <a:chExt cx="8043648" cy="4374858"/>
          </a:xfrm>
        </p:grpSpPr>
        <p:sp>
          <p:nvSpPr>
            <p:cNvPr id="48" name="직사각형 47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923178" y="3503646"/>
              <a:ext cx="16260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7746" y="442566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자료실</a:t>
            </a:r>
            <a:endParaRPr lang="ko-KR" altLang="en-US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메인페이지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01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297" name="TextBox 296"/>
          <p:cNvSpPr txBox="1"/>
          <p:nvPr/>
        </p:nvSpPr>
        <p:spPr>
          <a:xfrm>
            <a:off x="3940381" y="2221103"/>
            <a:ext cx="162604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mtClean="0"/>
              <a:t>독도</a:t>
            </a:r>
            <a:endParaRPr lang="ko-KR" altLang="en-US" sz="4000" b="1" dirty="0"/>
          </a:p>
        </p:txBody>
      </p:sp>
      <p:sp>
        <p:nvSpPr>
          <p:cNvPr id="302" name="TextBox 301"/>
          <p:cNvSpPr txBox="1"/>
          <p:nvPr/>
        </p:nvSpPr>
        <p:spPr>
          <a:xfrm>
            <a:off x="2944581" y="2132243"/>
            <a:ext cx="162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대한민국</a:t>
            </a:r>
            <a:endParaRPr lang="ko-KR" altLang="en-US" dirty="0"/>
          </a:p>
        </p:txBody>
      </p:sp>
      <p:sp>
        <p:nvSpPr>
          <p:cNvPr id="303" name="TextBox 302"/>
          <p:cNvSpPr txBox="1"/>
          <p:nvPr/>
        </p:nvSpPr>
        <p:spPr>
          <a:xfrm>
            <a:off x="4092660" y="2828003"/>
            <a:ext cx="23557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세종에서 만나다</a:t>
            </a:r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3957584" y="4745570"/>
            <a:ext cx="1591640" cy="49563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rgbClr val="00B050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전시안내</a:t>
            </a:r>
            <a:r>
              <a:rPr lang="ko-KR" altLang="en-US" sz="1200" dirty="0" smtClean="0">
                <a:solidFill>
                  <a:schemeClr val="tx1"/>
                </a:solidFill>
              </a:rPr>
              <a:t> 보기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5248044" y="4937826"/>
            <a:ext cx="134142" cy="1111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141227" y="3863807"/>
            <a:ext cx="318994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독도에 대한 의미를 되새기는 특별한 공간</a:t>
            </a:r>
            <a:r>
              <a:rPr lang="en-US" altLang="ko-KR" sz="1100" dirty="0" smtClean="0"/>
              <a:t>,</a:t>
            </a:r>
          </a:p>
          <a:p>
            <a:pPr algn="ctr"/>
            <a:r>
              <a:rPr lang="ko-KR" altLang="en-US" sz="1100" dirty="0" smtClean="0"/>
              <a:t>독도의 삶과 역사를 잇지 않기 위해 독도전시롼이 앞장서겠습니다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72" name="직사각형 71"/>
          <p:cNvSpPr/>
          <p:nvPr/>
        </p:nvSpPr>
        <p:spPr>
          <a:xfrm flipH="1">
            <a:off x="9391805" y="858066"/>
            <a:ext cx="2628744" cy="537887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9529710" y="1628616"/>
            <a:ext cx="2396034" cy="2734831"/>
            <a:chOff x="436844" y="1670403"/>
            <a:chExt cx="2593909" cy="2639442"/>
          </a:xfrm>
        </p:grpSpPr>
        <p:sp>
          <p:nvSpPr>
            <p:cNvPr id="77" name="직사각형 76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" name="직선 연결선 77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857142" y="2774591"/>
              <a:ext cx="1706652" cy="4664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9917946" y="5662202"/>
            <a:ext cx="1576461" cy="3826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SCROLL</a:t>
            </a:r>
            <a:endParaRPr lang="ko-KR" altLang="en-US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9521393" y="4524562"/>
            <a:ext cx="2404352" cy="6254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전시안내</a:t>
            </a:r>
            <a:r>
              <a:rPr lang="ko-KR" altLang="en-US" dirty="0" smtClean="0">
                <a:solidFill>
                  <a:schemeClr val="tx1"/>
                </a:solidFill>
              </a:rPr>
              <a:t> 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6" name="직선 화살표 연결선 75"/>
          <p:cNvCxnSpPr/>
          <p:nvPr/>
        </p:nvCxnSpPr>
        <p:spPr>
          <a:xfrm flipV="1">
            <a:off x="11471142" y="4757711"/>
            <a:ext cx="150919" cy="1402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380668" y="1026059"/>
            <a:ext cx="135085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900" dirty="0" err="1" smtClean="0"/>
              <a:t>세종특별자치시교육청</a:t>
            </a:r>
            <a:endParaRPr lang="ko-KR" alt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9391804" y="1173632"/>
            <a:ext cx="1350859" cy="279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71" name="TextBox 70"/>
          <p:cNvSpPr txBox="1"/>
          <p:nvPr/>
        </p:nvSpPr>
        <p:spPr>
          <a:xfrm>
            <a:off x="10615007" y="982687"/>
            <a:ext cx="1255469" cy="350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126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34291" y="1641162"/>
            <a:ext cx="7966364" cy="4170385"/>
            <a:chOff x="714375" y="1500883"/>
            <a:chExt cx="8043648" cy="4374858"/>
          </a:xfrm>
        </p:grpSpPr>
        <p:sp>
          <p:nvSpPr>
            <p:cNvPr id="48" name="직사각형 47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352094" y="3396252"/>
              <a:ext cx="2797141" cy="4197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IMAGE</a:t>
              </a:r>
              <a:endParaRPr lang="ko-KR" altLang="en-US" sz="2000" b="1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전시안내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5626962" y="3066833"/>
            <a:ext cx="307369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독도의 소개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 flipH="1">
            <a:off x="9408301" y="858066"/>
            <a:ext cx="2612249" cy="542840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9397234" y="983834"/>
            <a:ext cx="2570856" cy="474310"/>
            <a:chOff x="275493" y="1047003"/>
            <a:chExt cx="2800743" cy="453589"/>
          </a:xfrm>
        </p:grpSpPr>
        <p:grpSp>
          <p:nvGrpSpPr>
            <p:cNvPr id="64" name="그룹 63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71" name="직선 연결선 70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그룹 6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68" name="TextBox 6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67" name="직선 연결선 6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그룹 54"/>
          <p:cNvGrpSpPr/>
          <p:nvPr/>
        </p:nvGrpSpPr>
        <p:grpSpPr>
          <a:xfrm>
            <a:off x="9523925" y="1465521"/>
            <a:ext cx="2380999" cy="4902911"/>
            <a:chOff x="413513" y="1507647"/>
            <a:chExt cx="2593909" cy="4688722"/>
          </a:xfrm>
        </p:grpSpPr>
        <p:grpSp>
          <p:nvGrpSpPr>
            <p:cNvPr id="57" name="그룹 56"/>
            <p:cNvGrpSpPr/>
            <p:nvPr/>
          </p:nvGrpSpPr>
          <p:grpSpPr>
            <a:xfrm>
              <a:off x="413513" y="1507647"/>
              <a:ext cx="2593909" cy="4540717"/>
              <a:chOff x="436844" y="1670403"/>
              <a:chExt cx="2593909" cy="2639442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1" name="직선 연결선 6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558190" y="2882780"/>
                <a:ext cx="2351216" cy="2146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450016" y="1540734"/>
              <a:ext cx="2520904" cy="1754326"/>
            </a:xfrm>
            <a:prstGeom prst="rect">
              <a:avLst/>
            </a:prstGeom>
            <a:noFill/>
            <a:ln w="1905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00B0F0"/>
                  </a:solidFill>
                </a:rPr>
                <a:t> </a:t>
              </a:r>
              <a:r>
                <a:rPr lang="ko-KR" altLang="en-US" sz="1400" dirty="0" smtClean="0"/>
                <a:t>독도의 소개</a:t>
              </a:r>
              <a:endParaRPr lang="en-US" altLang="ko-KR" sz="1400" dirty="0" smtClean="0"/>
            </a:p>
            <a:p>
              <a:endParaRPr lang="en-US" altLang="ko-KR" sz="1400" dirty="0" smtClean="0">
                <a:solidFill>
                  <a:srgbClr val="00B0F0"/>
                </a:solidFill>
              </a:endParaRPr>
            </a:p>
            <a:p>
              <a:r>
                <a:rPr lang="ko-KR" altLang="en-US" sz="1000" dirty="0" smtClean="0"/>
                <a:t>독도의 실시간 영상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독도의 지리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생성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기후 등 독도의 자연에 대한 정보를 알 수 있으며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특히 실제 독도 크기의 </a:t>
              </a:r>
              <a:r>
                <a:rPr lang="en-US" altLang="ko-KR" sz="1000" dirty="0" smtClean="0"/>
                <a:t>1/500</a:t>
              </a:r>
              <a:r>
                <a:rPr lang="ko-KR" altLang="en-US" sz="1000" dirty="0" smtClean="0"/>
                <a:t>로 축소한 모형을 전시하여 독도를 보다 더 생생하게 느끼고 이해할 수 있습니다</a:t>
              </a:r>
              <a:r>
                <a:rPr lang="en-US" altLang="ko-KR" sz="1000" dirty="0" smtClean="0"/>
                <a:t>.</a:t>
              </a:r>
            </a:p>
            <a:p>
              <a:endParaRPr lang="en-US" altLang="ko-KR" sz="1000" dirty="0" smtClean="0"/>
            </a:p>
            <a:p>
              <a:endParaRPr lang="en-US" altLang="ko-KR" sz="1000" dirty="0" smtClean="0"/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0016" y="3672601"/>
              <a:ext cx="2520904" cy="2523768"/>
            </a:xfrm>
            <a:prstGeom prst="rect">
              <a:avLst/>
            </a:prstGeom>
            <a:noFill/>
            <a:ln w="1905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독도의 역사</a:t>
              </a:r>
              <a:endParaRPr lang="en-US" altLang="ko-KR" sz="1400" dirty="0" smtClean="0"/>
            </a:p>
            <a:p>
              <a:endParaRPr lang="en-US" altLang="ko-KR" sz="1400" dirty="0" smtClean="0">
                <a:solidFill>
                  <a:srgbClr val="00B0F0"/>
                </a:solidFill>
              </a:endParaRPr>
            </a:p>
            <a:p>
              <a:r>
                <a:rPr lang="ko-KR" altLang="en-US" sz="1000" dirty="0" smtClean="0"/>
                <a:t>독도가 우리의 역사 속에 등장하기 시작한 </a:t>
              </a:r>
              <a:r>
                <a:rPr lang="en-US" altLang="ko-KR" sz="1000" dirty="0" smtClean="0"/>
                <a:t>1500</a:t>
              </a:r>
              <a:r>
                <a:rPr lang="ko-KR" altLang="en-US" sz="1000" dirty="0" smtClean="0"/>
                <a:t>여년 전부터 현재에 이르는 독도의 역사를 제대로 이해할 </a:t>
              </a:r>
              <a:r>
                <a:rPr lang="ko-KR" altLang="en-US" sz="1000" dirty="0" err="1" smtClean="0"/>
                <a:t>수있도록</a:t>
              </a:r>
              <a:r>
                <a:rPr lang="ko-KR" altLang="en-US" sz="1000" dirty="0" smtClean="0"/>
                <a:t> 전시물을 구성하였습니다</a:t>
              </a:r>
              <a:r>
                <a:rPr lang="en-US" altLang="ko-KR" sz="1000" dirty="0" smtClean="0"/>
                <a:t>.</a:t>
              </a:r>
            </a:p>
            <a:p>
              <a:endParaRPr lang="en-US" altLang="ko-KR" sz="1000" dirty="0"/>
            </a:p>
            <a:p>
              <a:r>
                <a:rPr lang="ko-KR" altLang="en-US" sz="1000" dirty="0" smtClean="0"/>
                <a:t>국내외의 사료와 지도 등을 통해 독도가 역사적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국제법적 우리나라의 영토임을 확인할 수 있습니다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아울러 일본 교과서와 우리나라 「독도 </a:t>
              </a:r>
              <a:r>
                <a:rPr lang="ko-KR" altLang="en-US" sz="1000" dirty="0" err="1" smtClean="0"/>
                <a:t>바로알기</a:t>
              </a:r>
              <a:r>
                <a:rPr lang="ko-KR" altLang="en-US" sz="1000" dirty="0"/>
                <a:t> </a:t>
              </a:r>
              <a:r>
                <a:rPr lang="ko-KR" altLang="en-US" sz="1000" dirty="0" smtClean="0"/>
                <a:t>」 교재를 함께 전시하여 일본의 부당한</a:t>
              </a:r>
              <a:r>
                <a:rPr lang="en-US" altLang="ko-KR" sz="1000" dirty="0"/>
                <a:t> </a:t>
              </a:r>
              <a:r>
                <a:rPr lang="ko-KR" altLang="en-US" sz="1000" dirty="0" smtClean="0"/>
                <a:t>독도 역사 왜곡 실태를 확인할 수 있습니다</a:t>
              </a:r>
              <a:r>
                <a:rPr lang="en-US" altLang="ko-KR" sz="1000" dirty="0" smtClean="0"/>
                <a:t>.</a:t>
              </a:r>
            </a:p>
            <a:p>
              <a:endParaRPr lang="en-US" altLang="ko-KR" sz="1000" dirty="0" smtClean="0"/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527746" y="463813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전시안내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독도의소개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86176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34291" y="1641162"/>
            <a:ext cx="7966364" cy="4170385"/>
            <a:chOff x="714375" y="1500883"/>
            <a:chExt cx="8043648" cy="4374858"/>
          </a:xfrm>
        </p:grpSpPr>
        <p:sp>
          <p:nvSpPr>
            <p:cNvPr id="48" name="직사각형 47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352094" y="3396252"/>
              <a:ext cx="2797141" cy="4197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IMAGE</a:t>
              </a:r>
              <a:endParaRPr lang="ko-KR" altLang="en-US" sz="2000" b="1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전시안내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5626962" y="3066833"/>
            <a:ext cx="307369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독도의 역사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</a:t>
            </a:r>
          </a:p>
          <a:p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 flipH="1">
            <a:off x="9408301" y="858066"/>
            <a:ext cx="2612249" cy="542840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9397234" y="983834"/>
            <a:ext cx="2570856" cy="474310"/>
            <a:chOff x="275493" y="1047003"/>
            <a:chExt cx="2800743" cy="453589"/>
          </a:xfrm>
        </p:grpSpPr>
        <p:grpSp>
          <p:nvGrpSpPr>
            <p:cNvPr id="64" name="그룹 63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71" name="직선 연결선 70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그룹 6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68" name="TextBox 6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67" name="직선 연결선 6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그룹 54"/>
          <p:cNvGrpSpPr/>
          <p:nvPr/>
        </p:nvGrpSpPr>
        <p:grpSpPr>
          <a:xfrm>
            <a:off x="9523925" y="1465521"/>
            <a:ext cx="2380999" cy="4902911"/>
            <a:chOff x="413513" y="1507647"/>
            <a:chExt cx="2593909" cy="4688722"/>
          </a:xfrm>
        </p:grpSpPr>
        <p:grpSp>
          <p:nvGrpSpPr>
            <p:cNvPr id="57" name="그룹 56"/>
            <p:cNvGrpSpPr/>
            <p:nvPr/>
          </p:nvGrpSpPr>
          <p:grpSpPr>
            <a:xfrm>
              <a:off x="413513" y="1507647"/>
              <a:ext cx="2593909" cy="4540717"/>
              <a:chOff x="436844" y="1670403"/>
              <a:chExt cx="2593909" cy="2639442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1" name="직선 연결선 6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558190" y="2882780"/>
                <a:ext cx="2351216" cy="2146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450016" y="1540734"/>
              <a:ext cx="2520904" cy="1754326"/>
            </a:xfrm>
            <a:prstGeom prst="rect">
              <a:avLst/>
            </a:prstGeom>
            <a:noFill/>
            <a:ln w="1905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00B0F0"/>
                  </a:solidFill>
                </a:rPr>
                <a:t> </a:t>
              </a:r>
              <a:r>
                <a:rPr lang="ko-KR" altLang="en-US" sz="1400" dirty="0" smtClean="0"/>
                <a:t>독도의 소개</a:t>
              </a:r>
              <a:endParaRPr lang="en-US" altLang="ko-KR" sz="1400" dirty="0" smtClean="0"/>
            </a:p>
            <a:p>
              <a:endParaRPr lang="en-US" altLang="ko-KR" sz="1400" dirty="0" smtClean="0">
                <a:solidFill>
                  <a:srgbClr val="00B0F0"/>
                </a:solidFill>
              </a:endParaRPr>
            </a:p>
            <a:p>
              <a:r>
                <a:rPr lang="ko-KR" altLang="en-US" sz="1000" dirty="0" smtClean="0"/>
                <a:t>독도의 실시간 영상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독도의 지리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생성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기후 등 독도의 자연에 대한 정보를 알 수 있으며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특히 실제 독도 크기의 </a:t>
              </a:r>
              <a:r>
                <a:rPr lang="en-US" altLang="ko-KR" sz="1000" dirty="0" smtClean="0"/>
                <a:t>1/500</a:t>
              </a:r>
              <a:r>
                <a:rPr lang="ko-KR" altLang="en-US" sz="1000" dirty="0" smtClean="0"/>
                <a:t>로 축소한 모형을 전시하여 독도를 보다 더 생생하게 느끼고 이해할 수 있습니다</a:t>
              </a:r>
              <a:r>
                <a:rPr lang="en-US" altLang="ko-KR" sz="1000" dirty="0" smtClean="0"/>
                <a:t>.</a:t>
              </a:r>
            </a:p>
            <a:p>
              <a:endParaRPr lang="en-US" altLang="ko-KR" sz="1000" dirty="0" smtClean="0"/>
            </a:p>
            <a:p>
              <a:endParaRPr lang="en-US" altLang="ko-KR" sz="1000" dirty="0" smtClean="0"/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0016" y="3672601"/>
              <a:ext cx="2520904" cy="2523768"/>
            </a:xfrm>
            <a:prstGeom prst="rect">
              <a:avLst/>
            </a:prstGeom>
            <a:noFill/>
            <a:ln w="1905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독도의 역사</a:t>
              </a:r>
              <a:endParaRPr lang="en-US" altLang="ko-KR" sz="1400" dirty="0" smtClean="0"/>
            </a:p>
            <a:p>
              <a:endParaRPr lang="en-US" altLang="ko-KR" sz="1400" dirty="0" smtClean="0">
                <a:solidFill>
                  <a:srgbClr val="00B0F0"/>
                </a:solidFill>
              </a:endParaRPr>
            </a:p>
            <a:p>
              <a:r>
                <a:rPr lang="ko-KR" altLang="en-US" sz="1000" dirty="0" smtClean="0"/>
                <a:t>독도가 우리의 역사 속에 등장하기 시작한 </a:t>
              </a:r>
              <a:r>
                <a:rPr lang="en-US" altLang="ko-KR" sz="1000" dirty="0" smtClean="0"/>
                <a:t>1500</a:t>
              </a:r>
              <a:r>
                <a:rPr lang="ko-KR" altLang="en-US" sz="1000" dirty="0" smtClean="0"/>
                <a:t>여년 전부터 현재에 이르는 독도의 역사를 제대로 이해할 </a:t>
              </a:r>
              <a:r>
                <a:rPr lang="ko-KR" altLang="en-US" sz="1000" dirty="0" err="1" smtClean="0"/>
                <a:t>수있도록</a:t>
              </a:r>
              <a:r>
                <a:rPr lang="ko-KR" altLang="en-US" sz="1000" dirty="0" smtClean="0"/>
                <a:t> 전시물을 구성하였습니다</a:t>
              </a:r>
              <a:r>
                <a:rPr lang="en-US" altLang="ko-KR" sz="1000" dirty="0" smtClean="0"/>
                <a:t>.</a:t>
              </a:r>
            </a:p>
            <a:p>
              <a:endParaRPr lang="en-US" altLang="ko-KR" sz="1000" dirty="0"/>
            </a:p>
            <a:p>
              <a:r>
                <a:rPr lang="ko-KR" altLang="en-US" sz="1000" dirty="0" smtClean="0"/>
                <a:t>국내외의 사료와 지도 등을 통해 독도가 역사적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국제법적 우리나라의 영토임을 확인할 수 있습니다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아울러 일본 교과서와 우리나라 「독도 </a:t>
              </a:r>
              <a:r>
                <a:rPr lang="ko-KR" altLang="en-US" sz="1000" dirty="0" err="1" smtClean="0"/>
                <a:t>바로알기</a:t>
              </a:r>
              <a:r>
                <a:rPr lang="ko-KR" altLang="en-US" sz="1000" dirty="0"/>
                <a:t> </a:t>
              </a:r>
              <a:r>
                <a:rPr lang="ko-KR" altLang="en-US" sz="1000" dirty="0" smtClean="0"/>
                <a:t>」 교재를 함께 전시하여 일본의 부당한</a:t>
              </a:r>
              <a:r>
                <a:rPr lang="en-US" altLang="ko-KR" sz="1000" dirty="0"/>
                <a:t> </a:t>
              </a:r>
              <a:r>
                <a:rPr lang="ko-KR" altLang="en-US" sz="1000" dirty="0" smtClean="0"/>
                <a:t>독도 역사 왜곡 실태를 확인할 수 있습니다</a:t>
              </a:r>
              <a:r>
                <a:rPr lang="en-US" altLang="ko-KR" sz="1000" dirty="0" smtClean="0"/>
                <a:t>.</a:t>
              </a:r>
            </a:p>
            <a:p>
              <a:endParaRPr lang="en-US" altLang="ko-KR" sz="1000" dirty="0" smtClean="0"/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527746" y="463813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전시안내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독도의역사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24105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34291" y="1641162"/>
            <a:ext cx="7966364" cy="4170385"/>
            <a:chOff x="714375" y="1500883"/>
            <a:chExt cx="8043648" cy="4374858"/>
          </a:xfrm>
        </p:grpSpPr>
        <p:sp>
          <p:nvSpPr>
            <p:cNvPr id="48" name="직사각형 47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352094" y="3396252"/>
              <a:ext cx="2797141" cy="4197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IMAGE</a:t>
              </a:r>
              <a:endParaRPr lang="ko-KR" altLang="en-US" sz="2000" b="1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전시안내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5626962" y="3066833"/>
            <a:ext cx="30736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체험존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</a:t>
            </a:r>
          </a:p>
          <a:p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27746" y="463813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전시안내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체험존</a:t>
            </a:r>
            <a:endParaRPr lang="ko-KR" altLang="en-US" sz="1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9436997" y="858066"/>
            <a:ext cx="2571497" cy="5378871"/>
            <a:chOff x="9436997" y="858066"/>
            <a:chExt cx="2571497" cy="5378871"/>
          </a:xfrm>
        </p:grpSpPr>
        <p:sp>
          <p:nvSpPr>
            <p:cNvPr id="77" name="직사각형 76"/>
            <p:cNvSpPr/>
            <p:nvPr/>
          </p:nvSpPr>
          <p:spPr>
            <a:xfrm flipH="1">
              <a:off x="9436997" y="858066"/>
              <a:ext cx="2571497" cy="537887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9564399" y="1200492"/>
              <a:ext cx="2343855" cy="4704818"/>
              <a:chOff x="3409701" y="1507647"/>
              <a:chExt cx="2593909" cy="4540717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3409701" y="1507647"/>
                <a:ext cx="2593909" cy="4540717"/>
                <a:chOff x="436844" y="1670403"/>
                <a:chExt cx="2593909" cy="2639442"/>
              </a:xfrm>
            </p:grpSpPr>
            <p:sp>
              <p:nvSpPr>
                <p:cNvPr id="82" name="직사각형 81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3" name="직선 연결선 82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연결선 83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/>
                <p:cNvSpPr txBox="1"/>
                <p:nvPr/>
              </p:nvSpPr>
              <p:spPr>
                <a:xfrm>
                  <a:off x="558190" y="2882780"/>
                  <a:ext cx="2351216" cy="21468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 smtClean="0"/>
                    <a:t>IMAGE</a:t>
                  </a:r>
                  <a:endParaRPr lang="ko-KR" altLang="en-US" b="1" dirty="0"/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3446204" y="1540734"/>
                <a:ext cx="2520904" cy="2369880"/>
              </a:xfrm>
              <a:prstGeom prst="rect">
                <a:avLst/>
              </a:prstGeom>
              <a:noFill/>
              <a:ln w="1905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00B0F0"/>
                    </a:solidFill>
                  </a:rPr>
                  <a:t> </a:t>
                </a:r>
                <a:r>
                  <a:rPr lang="ko-KR" altLang="en-US" sz="1400" dirty="0" err="1" smtClean="0"/>
                  <a:t>체험존</a:t>
                </a:r>
                <a:endParaRPr lang="en-US" altLang="ko-KR" sz="1400" dirty="0" smtClean="0"/>
              </a:p>
              <a:p>
                <a:endParaRPr lang="en-US" altLang="ko-KR" sz="1400" dirty="0" smtClean="0">
                  <a:solidFill>
                    <a:srgbClr val="00B0F0"/>
                  </a:solidFill>
                </a:endParaRPr>
              </a:p>
              <a:p>
                <a:r>
                  <a:rPr lang="ko-KR" altLang="en-US" sz="1000" dirty="0" smtClean="0"/>
                  <a:t>독도의 </a:t>
                </a:r>
                <a:r>
                  <a:rPr lang="en-US" altLang="ko-KR" sz="1000" dirty="0" smtClean="0"/>
                  <a:t>25</a:t>
                </a:r>
                <a:r>
                  <a:rPr lang="ko-KR" altLang="en-US" sz="1000" dirty="0" smtClean="0"/>
                  <a:t>개 지점에서 촬영하여 제작된 </a:t>
                </a:r>
                <a:r>
                  <a:rPr lang="en-US" altLang="ko-KR" sz="1000" dirty="0" smtClean="0"/>
                  <a:t>VR</a:t>
                </a:r>
                <a:r>
                  <a:rPr lang="ko-KR" altLang="en-US" sz="1000" dirty="0" smtClean="0"/>
                  <a:t>영상을 통해 독도의 아름답고 다양한 모습을 보다 가깝고 생생하게 체험할 수 있는 독도 가상현실</a:t>
                </a:r>
                <a:r>
                  <a:rPr lang="en-US" altLang="ko-KR" sz="1000" dirty="0" smtClean="0"/>
                  <a:t>(VR) </a:t>
                </a:r>
                <a:r>
                  <a:rPr lang="ko-KR" altLang="en-US" sz="1000" dirty="0" smtClean="0"/>
                  <a:t>영상</a:t>
                </a:r>
                <a:r>
                  <a:rPr lang="en-US" altLang="ko-KR" sz="1000" dirty="0" smtClean="0"/>
                  <a:t>.</a:t>
                </a:r>
              </a:p>
              <a:p>
                <a:endParaRPr lang="en-US" altLang="ko-KR" sz="1000" dirty="0"/>
              </a:p>
              <a:p>
                <a:r>
                  <a:rPr lang="en-US" altLang="ko-KR" sz="1000" dirty="0" smtClean="0"/>
                  <a:t>‘</a:t>
                </a:r>
                <a:r>
                  <a:rPr lang="ko-KR" altLang="en-US" sz="1000" dirty="0" err="1" smtClean="0"/>
                  <a:t>독도신문</a:t>
                </a:r>
                <a:r>
                  <a:rPr lang="en-US" altLang="ko-KR" sz="1000" dirty="0" smtClean="0"/>
                  <a:t>＇</a:t>
                </a:r>
                <a:r>
                  <a:rPr lang="ko-KR" altLang="en-US" sz="1000" dirty="0" smtClean="0"/>
                  <a:t>속에서 독도 수호의 주인공이 되는 체험과 </a:t>
                </a:r>
                <a:r>
                  <a:rPr lang="ko-KR" altLang="en-US" sz="1000" dirty="0" err="1" smtClean="0"/>
                  <a:t>독도자료</a:t>
                </a:r>
                <a:r>
                  <a:rPr lang="ko-KR" altLang="en-US" sz="1000" dirty="0" smtClean="0"/>
                  <a:t> 이메일 전송 기능을 통해 독도 학습에 대한 흥미를 높일 수 있는 </a:t>
                </a:r>
                <a:r>
                  <a:rPr lang="ko-KR" altLang="en-US" sz="1000" dirty="0" err="1" smtClean="0"/>
                  <a:t>독도신문</a:t>
                </a:r>
                <a:r>
                  <a:rPr lang="ko-KR" altLang="en-US" sz="1000" dirty="0" smtClean="0"/>
                  <a:t> 포토시스템이 있습니다</a:t>
                </a:r>
                <a:r>
                  <a:rPr lang="en-US" altLang="ko-KR" sz="1000" dirty="0" smtClean="0"/>
                  <a:t>.</a:t>
                </a:r>
              </a:p>
              <a:p>
                <a:endParaRPr lang="en-US" altLang="ko-KR" sz="1000" dirty="0" smtClean="0"/>
              </a:p>
              <a:p>
                <a:endParaRPr lang="en-US" altLang="ko-KR" sz="1000" dirty="0" smtClean="0"/>
              </a:p>
              <a:p>
                <a:r>
                  <a:rPr lang="ko-KR" altLang="en-US" sz="1000" dirty="0" smtClean="0"/>
                  <a:t>      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446204" y="4851838"/>
                <a:ext cx="2520904" cy="1138773"/>
              </a:xfrm>
              <a:prstGeom prst="rect">
                <a:avLst/>
              </a:prstGeom>
              <a:noFill/>
              <a:ln w="1905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영상관</a:t>
                </a:r>
                <a:endParaRPr lang="en-US" altLang="ko-KR" sz="1400" dirty="0" smtClean="0"/>
              </a:p>
              <a:p>
                <a:endParaRPr lang="en-US" altLang="ko-KR" sz="1400" dirty="0" smtClean="0">
                  <a:solidFill>
                    <a:srgbClr val="00B0F0"/>
                  </a:solidFill>
                </a:endParaRPr>
              </a:p>
              <a:p>
                <a:r>
                  <a:rPr lang="ko-KR" altLang="en-US" sz="1000" dirty="0" smtClean="0"/>
                  <a:t>외교부 독도 홍보 영상</a:t>
                </a:r>
                <a:r>
                  <a:rPr lang="en-US" altLang="ko-KR" sz="1000" dirty="0" smtClean="0"/>
                  <a:t>’</a:t>
                </a:r>
                <a:r>
                  <a:rPr lang="ko-KR" altLang="en-US" sz="1000" dirty="0" smtClean="0"/>
                  <a:t>대한민국의 아름다운 영토</a:t>
                </a:r>
                <a:r>
                  <a:rPr lang="en-US" altLang="ko-KR" sz="1000" dirty="0" smtClean="0"/>
                  <a:t>,</a:t>
                </a:r>
                <a:r>
                  <a:rPr lang="ko-KR" altLang="en-US" sz="1000" dirty="0" smtClean="0"/>
                  <a:t>독도</a:t>
                </a:r>
                <a:r>
                  <a:rPr lang="en-US" altLang="ko-KR" sz="1000" dirty="0" smtClean="0"/>
                  <a:t>’</a:t>
                </a:r>
                <a:r>
                  <a:rPr lang="ko-KR" altLang="en-US" sz="1000" dirty="0" smtClean="0"/>
                  <a:t>및 경상북도 콘텐츠진흥원</a:t>
                </a:r>
                <a:r>
                  <a:rPr lang="en-US" altLang="ko-KR" sz="1000" dirty="0" smtClean="0"/>
                  <a:t>＇</a:t>
                </a:r>
                <a:r>
                  <a:rPr lang="ko-KR" altLang="en-US" sz="1000" dirty="0" err="1" smtClean="0"/>
                  <a:t>독도수비대</a:t>
                </a:r>
                <a:r>
                  <a:rPr lang="ko-KR" altLang="en-US" sz="1000" dirty="0" smtClean="0"/>
                  <a:t> </a:t>
                </a:r>
                <a:endParaRPr lang="en-US" altLang="ko-KR" sz="1000" dirty="0" smtClean="0"/>
              </a:p>
              <a:p>
                <a:r>
                  <a:rPr lang="ko-KR" altLang="en-US" sz="1000" dirty="0" smtClean="0"/>
                  <a:t>      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96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34291" y="1641162"/>
            <a:ext cx="7966364" cy="4170385"/>
            <a:chOff x="714375" y="1500883"/>
            <a:chExt cx="8043648" cy="4374858"/>
          </a:xfrm>
        </p:grpSpPr>
        <p:sp>
          <p:nvSpPr>
            <p:cNvPr id="48" name="직사각형 47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352094" y="3396252"/>
              <a:ext cx="2797141" cy="4197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IMAGE</a:t>
              </a:r>
              <a:endParaRPr lang="ko-KR" altLang="en-US" sz="2000" b="1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전시안내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5626962" y="3066833"/>
            <a:ext cx="30736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영상관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27746" y="463813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전시안내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grpSp>
        <p:nvGrpSpPr>
          <p:cNvPr id="75" name="그룹 74"/>
          <p:cNvGrpSpPr/>
          <p:nvPr/>
        </p:nvGrpSpPr>
        <p:grpSpPr>
          <a:xfrm>
            <a:off x="9436997" y="858066"/>
            <a:ext cx="2571497" cy="5378871"/>
            <a:chOff x="9436997" y="858066"/>
            <a:chExt cx="2571497" cy="5378871"/>
          </a:xfrm>
        </p:grpSpPr>
        <p:sp>
          <p:nvSpPr>
            <p:cNvPr id="76" name="직사각형 75"/>
            <p:cNvSpPr/>
            <p:nvPr/>
          </p:nvSpPr>
          <p:spPr>
            <a:xfrm flipH="1">
              <a:off x="9436997" y="858066"/>
              <a:ext cx="2571497" cy="537887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9564399" y="1200492"/>
              <a:ext cx="2343855" cy="4704818"/>
              <a:chOff x="3409701" y="1507647"/>
              <a:chExt cx="2593909" cy="4540717"/>
            </a:xfrm>
          </p:grpSpPr>
          <p:grpSp>
            <p:nvGrpSpPr>
              <p:cNvPr id="78" name="그룹 77"/>
              <p:cNvGrpSpPr/>
              <p:nvPr/>
            </p:nvGrpSpPr>
            <p:grpSpPr>
              <a:xfrm>
                <a:off x="3409701" y="1507647"/>
                <a:ext cx="2593909" cy="4540717"/>
                <a:chOff x="436844" y="1670403"/>
                <a:chExt cx="2593909" cy="2639442"/>
              </a:xfrm>
            </p:grpSpPr>
            <p:sp>
              <p:nvSpPr>
                <p:cNvPr id="81" name="직사각형 80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2" name="직선 연결선 81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TextBox 83"/>
                <p:cNvSpPr txBox="1"/>
                <p:nvPr/>
              </p:nvSpPr>
              <p:spPr>
                <a:xfrm>
                  <a:off x="558190" y="2882780"/>
                  <a:ext cx="2351216" cy="21468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 smtClean="0"/>
                    <a:t>IMAGE</a:t>
                  </a:r>
                  <a:endParaRPr lang="ko-KR" altLang="en-US" b="1" dirty="0"/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3446204" y="1540734"/>
                <a:ext cx="2520904" cy="2369880"/>
              </a:xfrm>
              <a:prstGeom prst="rect">
                <a:avLst/>
              </a:prstGeom>
              <a:noFill/>
              <a:ln w="1905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00B0F0"/>
                    </a:solidFill>
                  </a:rPr>
                  <a:t> </a:t>
                </a:r>
                <a:r>
                  <a:rPr lang="ko-KR" altLang="en-US" sz="1400" dirty="0" err="1" smtClean="0"/>
                  <a:t>체험존</a:t>
                </a:r>
                <a:endParaRPr lang="en-US" altLang="ko-KR" sz="1400" dirty="0" smtClean="0"/>
              </a:p>
              <a:p>
                <a:endParaRPr lang="en-US" altLang="ko-KR" sz="1400" dirty="0" smtClean="0">
                  <a:solidFill>
                    <a:srgbClr val="00B0F0"/>
                  </a:solidFill>
                </a:endParaRPr>
              </a:p>
              <a:p>
                <a:r>
                  <a:rPr lang="ko-KR" altLang="en-US" sz="1000" dirty="0" smtClean="0"/>
                  <a:t>독도의 </a:t>
                </a:r>
                <a:r>
                  <a:rPr lang="en-US" altLang="ko-KR" sz="1000" dirty="0" smtClean="0"/>
                  <a:t>25</a:t>
                </a:r>
                <a:r>
                  <a:rPr lang="ko-KR" altLang="en-US" sz="1000" dirty="0" smtClean="0"/>
                  <a:t>개 지점에서 촬영하여 제작된 </a:t>
                </a:r>
                <a:r>
                  <a:rPr lang="en-US" altLang="ko-KR" sz="1000" dirty="0" smtClean="0"/>
                  <a:t>VR</a:t>
                </a:r>
                <a:r>
                  <a:rPr lang="ko-KR" altLang="en-US" sz="1000" dirty="0" smtClean="0"/>
                  <a:t>영상을 통해 독도의 아름답고 다양한 모습을 보다 가깝고 생생하게 체험할 수 있는 독도 가상현실</a:t>
                </a:r>
                <a:r>
                  <a:rPr lang="en-US" altLang="ko-KR" sz="1000" dirty="0" smtClean="0"/>
                  <a:t>(VR) </a:t>
                </a:r>
                <a:r>
                  <a:rPr lang="ko-KR" altLang="en-US" sz="1000" dirty="0" smtClean="0"/>
                  <a:t>영상</a:t>
                </a:r>
                <a:r>
                  <a:rPr lang="en-US" altLang="ko-KR" sz="1000" dirty="0" smtClean="0"/>
                  <a:t>.</a:t>
                </a:r>
              </a:p>
              <a:p>
                <a:endParaRPr lang="en-US" altLang="ko-KR" sz="1000" dirty="0"/>
              </a:p>
              <a:p>
                <a:r>
                  <a:rPr lang="en-US" altLang="ko-KR" sz="1000" dirty="0" smtClean="0"/>
                  <a:t>‘</a:t>
                </a:r>
                <a:r>
                  <a:rPr lang="ko-KR" altLang="en-US" sz="1000" dirty="0" err="1" smtClean="0"/>
                  <a:t>독도신문</a:t>
                </a:r>
                <a:r>
                  <a:rPr lang="en-US" altLang="ko-KR" sz="1000" dirty="0" smtClean="0"/>
                  <a:t>＇</a:t>
                </a:r>
                <a:r>
                  <a:rPr lang="ko-KR" altLang="en-US" sz="1000" dirty="0" smtClean="0"/>
                  <a:t>속에서 독도 수호의 주인공이 되는 체험과 </a:t>
                </a:r>
                <a:r>
                  <a:rPr lang="ko-KR" altLang="en-US" sz="1000" dirty="0" err="1" smtClean="0"/>
                  <a:t>독도자료</a:t>
                </a:r>
                <a:r>
                  <a:rPr lang="ko-KR" altLang="en-US" sz="1000" dirty="0" smtClean="0"/>
                  <a:t> 이메일 전송 기능을 통해 독도 학습에 대한 흥미를 높일 수 있는 </a:t>
                </a:r>
                <a:r>
                  <a:rPr lang="ko-KR" altLang="en-US" sz="1000" dirty="0" err="1" smtClean="0"/>
                  <a:t>독도신문</a:t>
                </a:r>
                <a:r>
                  <a:rPr lang="ko-KR" altLang="en-US" sz="1000" dirty="0" smtClean="0"/>
                  <a:t> 포토시스템이 있습니다</a:t>
                </a:r>
                <a:r>
                  <a:rPr lang="en-US" altLang="ko-KR" sz="1000" dirty="0" smtClean="0"/>
                  <a:t>.</a:t>
                </a:r>
              </a:p>
              <a:p>
                <a:endParaRPr lang="en-US" altLang="ko-KR" sz="1000" dirty="0" smtClean="0"/>
              </a:p>
              <a:p>
                <a:endParaRPr lang="en-US" altLang="ko-KR" sz="1000" dirty="0" smtClean="0"/>
              </a:p>
              <a:p>
                <a:r>
                  <a:rPr lang="ko-KR" altLang="en-US" sz="1000" dirty="0" smtClean="0"/>
                  <a:t>      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446204" y="4851838"/>
                <a:ext cx="2520904" cy="1138773"/>
              </a:xfrm>
              <a:prstGeom prst="rect">
                <a:avLst/>
              </a:prstGeom>
              <a:noFill/>
              <a:ln w="1905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영상관</a:t>
                </a:r>
                <a:endParaRPr lang="en-US" altLang="ko-KR" sz="1400" dirty="0" smtClean="0"/>
              </a:p>
              <a:p>
                <a:endParaRPr lang="en-US" altLang="ko-KR" sz="1400" dirty="0" smtClean="0">
                  <a:solidFill>
                    <a:srgbClr val="00B0F0"/>
                  </a:solidFill>
                </a:endParaRPr>
              </a:p>
              <a:p>
                <a:r>
                  <a:rPr lang="ko-KR" altLang="en-US" sz="1000" dirty="0" smtClean="0"/>
                  <a:t>외교부 독도 홍보 영상</a:t>
                </a:r>
                <a:r>
                  <a:rPr lang="en-US" altLang="ko-KR" sz="1000" dirty="0" smtClean="0"/>
                  <a:t>’</a:t>
                </a:r>
                <a:r>
                  <a:rPr lang="ko-KR" altLang="en-US" sz="1000" dirty="0" smtClean="0"/>
                  <a:t>대한민국의 아름다운 영토</a:t>
                </a:r>
                <a:r>
                  <a:rPr lang="en-US" altLang="ko-KR" sz="1000" dirty="0" smtClean="0"/>
                  <a:t>,</a:t>
                </a:r>
                <a:r>
                  <a:rPr lang="ko-KR" altLang="en-US" sz="1000" dirty="0" smtClean="0"/>
                  <a:t>독도</a:t>
                </a:r>
                <a:r>
                  <a:rPr lang="en-US" altLang="ko-KR" sz="1000" dirty="0" smtClean="0"/>
                  <a:t>’</a:t>
                </a:r>
                <a:r>
                  <a:rPr lang="ko-KR" altLang="en-US" sz="1000" dirty="0" smtClean="0"/>
                  <a:t>및 경상북도 콘텐츠진흥원</a:t>
                </a:r>
                <a:r>
                  <a:rPr lang="en-US" altLang="ko-KR" sz="1000" dirty="0" smtClean="0"/>
                  <a:t>＇</a:t>
                </a:r>
                <a:r>
                  <a:rPr lang="ko-KR" altLang="en-US" sz="1000" dirty="0" err="1" smtClean="0"/>
                  <a:t>독도수비대</a:t>
                </a:r>
                <a:r>
                  <a:rPr lang="ko-KR" altLang="en-US" sz="1000" dirty="0" smtClean="0"/>
                  <a:t> </a:t>
                </a:r>
                <a:endParaRPr lang="en-US" altLang="ko-KR" sz="1000" dirty="0" smtClean="0"/>
              </a:p>
              <a:p>
                <a:r>
                  <a:rPr lang="ko-KR" altLang="en-US" sz="1000" dirty="0" smtClean="0"/>
                  <a:t>      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587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34291" y="1641162"/>
            <a:ext cx="4019113" cy="4170385"/>
            <a:chOff x="714375" y="1500883"/>
            <a:chExt cx="8043648" cy="4374858"/>
          </a:xfrm>
        </p:grpSpPr>
        <p:sp>
          <p:nvSpPr>
            <p:cNvPr id="48" name="직사각형 47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352094" y="3396252"/>
              <a:ext cx="2797141" cy="4197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IMAGE</a:t>
              </a:r>
              <a:endParaRPr lang="ko-KR" altLang="en-US" sz="2000" b="1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7746" y="442566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독도현황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독도위치</a:t>
            </a:r>
            <a:endParaRPr lang="ko-KR" altLang="en-US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독도현황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5138569" y="1617420"/>
            <a:ext cx="307369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수리적위치</a:t>
            </a:r>
            <a:endParaRPr lang="en-US" altLang="ko-KR" dirty="0" smtClean="0"/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</a:t>
            </a:r>
          </a:p>
          <a:p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err="1"/>
              <a:t>수리적위치</a:t>
            </a:r>
            <a:endParaRPr lang="en-US" altLang="ko-KR" dirty="0"/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</a:t>
            </a: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err="1" smtClean="0"/>
              <a:t>행정적위치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1000" dirty="0" smtClean="0">
                <a:solidFill>
                  <a:srgbClr val="00B0F0"/>
                </a:solidFill>
              </a:rPr>
              <a:t>-----------------------------------------</a:t>
            </a: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</a:t>
            </a:r>
          </a:p>
        </p:txBody>
      </p:sp>
      <p:sp>
        <p:nvSpPr>
          <p:cNvPr id="49" name="직사각형 48"/>
          <p:cNvSpPr/>
          <p:nvPr/>
        </p:nvSpPr>
        <p:spPr>
          <a:xfrm flipH="1">
            <a:off x="9421117" y="858065"/>
            <a:ext cx="2599433" cy="537887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9410104" y="982686"/>
            <a:ext cx="2558243" cy="469982"/>
            <a:chOff x="275493" y="1047003"/>
            <a:chExt cx="2800743" cy="453589"/>
          </a:xfrm>
        </p:grpSpPr>
        <p:grpSp>
          <p:nvGrpSpPr>
            <p:cNvPr id="67" name="그룹 66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74" name="직선 연결선 73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그룹 67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71" name="TextBox 70"/>
                <p:cNvSpPr txBox="1"/>
                <p:nvPr/>
              </p:nvSpPr>
              <p:spPr>
                <a:xfrm>
                  <a:off x="275493" y="1088862"/>
                  <a:ext cx="1462418" cy="22278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900" dirty="0" err="1" smtClean="0"/>
                    <a:t>세종특별자치시교육청</a:t>
                  </a:r>
                  <a:endParaRPr lang="ko-KR" altLang="en-US" sz="900" dirty="0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70" name="직선 연결선 69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그룹 9"/>
          <p:cNvGrpSpPr/>
          <p:nvPr/>
        </p:nvGrpSpPr>
        <p:grpSpPr>
          <a:xfrm>
            <a:off x="9567865" y="1459871"/>
            <a:ext cx="2333347" cy="589733"/>
            <a:chOff x="9567865" y="1459871"/>
            <a:chExt cx="2333347" cy="589733"/>
          </a:xfrm>
        </p:grpSpPr>
        <p:sp>
          <p:nvSpPr>
            <p:cNvPr id="57" name="TextBox 56"/>
            <p:cNvSpPr txBox="1"/>
            <p:nvPr/>
          </p:nvSpPr>
          <p:spPr>
            <a:xfrm>
              <a:off x="9567865" y="1459871"/>
              <a:ext cx="851749" cy="2308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solidFill>
                    <a:srgbClr val="00B050"/>
                  </a:solidFill>
                </a:rPr>
                <a:t>독도의 위치</a:t>
              </a:r>
              <a:endParaRPr lang="ko-KR" altLang="en-US" sz="900" dirty="0">
                <a:solidFill>
                  <a:srgbClr val="00B05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566361" y="1459871"/>
              <a:ext cx="1334851" cy="2308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독도의 지형과 지명</a:t>
              </a:r>
              <a:endParaRPr lang="ko-KR" altLang="en-US" sz="9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262932" y="1818772"/>
              <a:ext cx="851749" cy="2308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독도의 생성</a:t>
              </a:r>
              <a:endParaRPr lang="ko-KR" altLang="en-US" sz="9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9672331" y="2159541"/>
            <a:ext cx="2032949" cy="31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B050"/>
                </a:solidFill>
              </a:rPr>
              <a:t>독도의 위치 </a:t>
            </a:r>
            <a:r>
              <a:rPr lang="ko-KR" altLang="en-US" sz="1400" dirty="0" err="1" smtClean="0"/>
              <a:t>바로알기</a:t>
            </a:r>
            <a:endParaRPr lang="ko-KR" altLang="en-US" sz="1400" dirty="0"/>
          </a:p>
        </p:txBody>
      </p:sp>
      <p:grpSp>
        <p:nvGrpSpPr>
          <p:cNvPr id="61" name="그룹 60"/>
          <p:cNvGrpSpPr/>
          <p:nvPr/>
        </p:nvGrpSpPr>
        <p:grpSpPr>
          <a:xfrm>
            <a:off x="9536174" y="2483532"/>
            <a:ext cx="2369318" cy="2415906"/>
            <a:chOff x="436844" y="1670403"/>
            <a:chExt cx="2593909" cy="2639442"/>
          </a:xfrm>
        </p:grpSpPr>
        <p:sp>
          <p:nvSpPr>
            <p:cNvPr id="63" name="직사각형 62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892969" y="2812962"/>
              <a:ext cx="1706652" cy="573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9533684" y="4902538"/>
            <a:ext cx="2367528" cy="1211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----------------------------------------------------------------------------------------------------------------------------------------------------------------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86629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독도의 지형과 지명</a:t>
            </a:r>
            <a:endParaRPr lang="ko-KR" altLang="en-US" sz="1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541547" y="1096612"/>
            <a:ext cx="2695427" cy="453589"/>
            <a:chOff x="541547" y="1096612"/>
            <a:chExt cx="2695427" cy="453589"/>
          </a:xfrm>
        </p:grpSpPr>
        <p:sp>
          <p:nvSpPr>
            <p:cNvPr id="278" name="TextBox 277"/>
            <p:cNvSpPr txBox="1"/>
            <p:nvPr/>
          </p:nvSpPr>
          <p:spPr>
            <a:xfrm>
              <a:off x="541547" y="1126751"/>
              <a:ext cx="146241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00" dirty="0" err="1" smtClean="0"/>
                <a:t>세종특별자치시교육청</a:t>
              </a:r>
              <a:endParaRPr lang="ko-KR" altLang="en-US" sz="1000" dirty="0"/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553603" y="1280897"/>
              <a:ext cx="1462419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75" dirty="0" smtClean="0"/>
                <a:t>SEJONG CITY OFFICE OF EDUCATION</a:t>
              </a:r>
              <a:r>
                <a:rPr lang="ko-KR" altLang="en-US" sz="575" dirty="0" smtClean="0"/>
                <a:t> </a:t>
              </a:r>
              <a:endParaRPr lang="en-US" altLang="ko-KR" sz="575" dirty="0" smtClean="0"/>
            </a:p>
            <a:p>
              <a:endParaRPr lang="ko-KR" altLang="en-US" sz="575" dirty="0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1877823" y="1096612"/>
              <a:ext cx="13591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독도전시관</a:t>
              </a:r>
              <a:endParaRPr lang="ko-KR" altLang="en-US" sz="1600" dirty="0"/>
            </a:p>
          </p:txBody>
        </p:sp>
      </p:grp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76" name="직사각형 75"/>
          <p:cNvSpPr/>
          <p:nvPr/>
        </p:nvSpPr>
        <p:spPr>
          <a:xfrm flipH="1">
            <a:off x="9421192" y="858066"/>
            <a:ext cx="2587301" cy="537887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317914" y="1716425"/>
            <a:ext cx="4836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독도는 </a:t>
            </a:r>
            <a:r>
              <a:rPr lang="ko-KR" altLang="en-US" dirty="0" smtClean="0">
                <a:solidFill>
                  <a:srgbClr val="00B0F0"/>
                </a:solidFill>
              </a:rPr>
              <a:t>동도와 서도</a:t>
            </a:r>
            <a:r>
              <a:rPr lang="en-US" altLang="ko-KR" dirty="0" smtClean="0">
                <a:solidFill>
                  <a:srgbClr val="00B0F0"/>
                </a:solidFill>
              </a:rPr>
              <a:t>2</a:t>
            </a:r>
            <a:r>
              <a:rPr lang="ko-KR" altLang="en-US" dirty="0" smtClean="0">
                <a:solidFill>
                  <a:srgbClr val="00B0F0"/>
                </a:solidFill>
              </a:rPr>
              <a:t>개의 큰 섬과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pPr algn="ctr"/>
            <a:r>
              <a:rPr lang="ko-KR" altLang="en-US" dirty="0" smtClean="0"/>
              <a:t>그 주변에 </a:t>
            </a:r>
            <a:r>
              <a:rPr lang="en-US" altLang="ko-KR" dirty="0" smtClean="0">
                <a:solidFill>
                  <a:srgbClr val="00B0F0"/>
                </a:solidFill>
              </a:rPr>
              <a:t>89</a:t>
            </a:r>
            <a:r>
              <a:rPr lang="ko-KR" altLang="en-US" dirty="0" smtClean="0">
                <a:solidFill>
                  <a:srgbClr val="00B0F0"/>
                </a:solidFill>
              </a:rPr>
              <a:t>개의 바위섬으로</a:t>
            </a:r>
            <a:r>
              <a:rPr lang="ko-KR" altLang="en-US" dirty="0" smtClean="0"/>
              <a:t> 구성되어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527746" y="2550404"/>
            <a:ext cx="4416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-------------------------------------------------------------------------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898253" y="3205500"/>
          <a:ext cx="5675892" cy="1905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18973">
                  <a:extLst>
                    <a:ext uri="{9D8B030D-6E8A-4147-A177-3AD203B41FA5}">
                      <a16:colId xmlns:a16="http://schemas.microsoft.com/office/drawing/2014/main" val="4081550741"/>
                    </a:ext>
                  </a:extLst>
                </a:gridCol>
                <a:gridCol w="1418973">
                  <a:extLst>
                    <a:ext uri="{9D8B030D-6E8A-4147-A177-3AD203B41FA5}">
                      <a16:colId xmlns:a16="http://schemas.microsoft.com/office/drawing/2014/main" val="3518057706"/>
                    </a:ext>
                  </a:extLst>
                </a:gridCol>
                <a:gridCol w="1418973">
                  <a:extLst>
                    <a:ext uri="{9D8B030D-6E8A-4147-A177-3AD203B41FA5}">
                      <a16:colId xmlns:a16="http://schemas.microsoft.com/office/drawing/2014/main" val="3794139409"/>
                    </a:ext>
                  </a:extLst>
                </a:gridCol>
                <a:gridCol w="1418973">
                  <a:extLst>
                    <a:ext uri="{9D8B030D-6E8A-4147-A177-3AD203B41FA5}">
                      <a16:colId xmlns:a16="http://schemas.microsoft.com/office/drawing/2014/main" val="423469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구분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면적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높이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둘레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12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동도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------------</a:t>
                      </a:r>
                      <a:r>
                        <a:rPr lang="ko-KR" altLang="en-US" sz="1000" dirty="0" smtClean="0"/>
                        <a:t>㎡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------------m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---km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71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서도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------------</a:t>
                      </a:r>
                      <a:r>
                        <a:rPr lang="ko-KR" altLang="en-US" sz="1000" dirty="0" smtClean="0"/>
                        <a:t>㎡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-------------m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-----km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68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기타부속도서</a:t>
                      </a:r>
                      <a:r>
                        <a:rPr lang="en-US" altLang="ko-KR" sz="1000" dirty="0" smtClean="0"/>
                        <a:t>(89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------------</a:t>
                      </a:r>
                      <a:r>
                        <a:rPr lang="ko-KR" altLang="en-US" sz="1000" dirty="0" smtClean="0"/>
                        <a:t>㎡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05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합계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------------</a:t>
                      </a:r>
                      <a:r>
                        <a:rPr lang="ko-KR" altLang="en-US" sz="1000" dirty="0" smtClean="0"/>
                        <a:t>㎡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577086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2516907" y="488591"/>
            <a:ext cx="2219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독도자료실</a:t>
            </a:r>
            <a:r>
              <a:rPr lang="en-US" altLang="ko-KR" sz="800" dirty="0" smtClean="0"/>
              <a:t>&gt;</a:t>
            </a:r>
            <a:r>
              <a:rPr lang="ko-KR" altLang="en-US" sz="800" dirty="0" err="1" smtClean="0"/>
              <a:t>독도현황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독도의 지형과 지명</a:t>
            </a:r>
            <a:endParaRPr lang="ko-KR" altLang="en-US" sz="800" dirty="0"/>
          </a:p>
        </p:txBody>
      </p:sp>
      <p:sp>
        <p:nvSpPr>
          <p:cNvPr id="12" name="대각선 방향의 모서리가 둥근 사각형 11"/>
          <p:cNvSpPr/>
          <p:nvPr/>
        </p:nvSpPr>
        <p:spPr>
          <a:xfrm>
            <a:off x="9428637" y="867901"/>
            <a:ext cx="2579856" cy="58967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독도현황</a:t>
            </a:r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독도사진</a:t>
            </a:r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교육자료실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9367705" y="2227636"/>
            <a:ext cx="26942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독도는 </a:t>
            </a:r>
            <a:r>
              <a:rPr lang="ko-KR" altLang="en-US" sz="1300" dirty="0" smtClean="0">
                <a:solidFill>
                  <a:srgbClr val="00B0F0"/>
                </a:solidFill>
              </a:rPr>
              <a:t>동도와 서도</a:t>
            </a:r>
            <a:r>
              <a:rPr lang="en-US" altLang="ko-KR" sz="1300" dirty="0" smtClean="0">
                <a:solidFill>
                  <a:srgbClr val="00B0F0"/>
                </a:solidFill>
              </a:rPr>
              <a:t>2</a:t>
            </a:r>
            <a:r>
              <a:rPr lang="ko-KR" altLang="en-US" sz="1300" dirty="0" smtClean="0">
                <a:solidFill>
                  <a:srgbClr val="00B0F0"/>
                </a:solidFill>
              </a:rPr>
              <a:t>개의 큰 섬과</a:t>
            </a:r>
            <a:endParaRPr lang="en-US" altLang="ko-KR" sz="1300" dirty="0" smtClean="0">
              <a:solidFill>
                <a:srgbClr val="00B0F0"/>
              </a:solidFill>
            </a:endParaRPr>
          </a:p>
          <a:p>
            <a:pPr algn="ctr"/>
            <a:r>
              <a:rPr lang="ko-KR" altLang="en-US" sz="1300" dirty="0" smtClean="0"/>
              <a:t>그 주변에 </a:t>
            </a:r>
            <a:r>
              <a:rPr lang="en-US" altLang="ko-KR" sz="1300" dirty="0" smtClean="0">
                <a:solidFill>
                  <a:srgbClr val="00B0F0"/>
                </a:solidFill>
              </a:rPr>
              <a:t>89</a:t>
            </a:r>
            <a:r>
              <a:rPr lang="ko-KR" altLang="en-US" sz="1300" dirty="0" smtClean="0">
                <a:solidFill>
                  <a:srgbClr val="00B0F0"/>
                </a:solidFill>
              </a:rPr>
              <a:t>개의 바위섬으로</a:t>
            </a:r>
            <a:endParaRPr lang="en-US" altLang="ko-KR" sz="1300" dirty="0" smtClean="0">
              <a:solidFill>
                <a:srgbClr val="00B0F0"/>
              </a:solidFill>
            </a:endParaRPr>
          </a:p>
          <a:p>
            <a:pPr algn="ctr"/>
            <a:r>
              <a:rPr lang="ko-KR" altLang="en-US" sz="1300" dirty="0" smtClean="0"/>
              <a:t> 구성되어 있다</a:t>
            </a:r>
            <a:r>
              <a:rPr lang="en-US" altLang="ko-KR" sz="1300" dirty="0" smtClean="0"/>
              <a:t>.</a:t>
            </a:r>
            <a:endParaRPr lang="ko-KR" altLang="en-US" sz="1300" dirty="0"/>
          </a:p>
        </p:txBody>
      </p:sp>
      <p:sp>
        <p:nvSpPr>
          <p:cNvPr id="57" name="TextBox 56"/>
          <p:cNvSpPr txBox="1"/>
          <p:nvPr/>
        </p:nvSpPr>
        <p:spPr>
          <a:xfrm>
            <a:off x="9526831" y="3088444"/>
            <a:ext cx="24137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646435" y="1816038"/>
            <a:ext cx="605646" cy="1846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/>
              <a:t>독도의 위치</a:t>
            </a:r>
            <a:endParaRPr lang="ko-KR" altLang="en-US" sz="600" dirty="0"/>
          </a:p>
        </p:txBody>
      </p:sp>
      <p:sp>
        <p:nvSpPr>
          <p:cNvPr id="60" name="TextBox 59"/>
          <p:cNvSpPr txBox="1"/>
          <p:nvPr/>
        </p:nvSpPr>
        <p:spPr>
          <a:xfrm>
            <a:off x="10277742" y="1811077"/>
            <a:ext cx="847224" cy="18466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rgbClr val="00B050"/>
                </a:solidFill>
              </a:rPr>
              <a:t>독도의 지형과 지명</a:t>
            </a:r>
            <a:endParaRPr lang="ko-KR" altLang="en-US" sz="600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150627" y="1818246"/>
            <a:ext cx="594393" cy="1846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/>
              <a:t>독도의 생성</a:t>
            </a:r>
            <a:endParaRPr lang="ko-KR" altLang="en-US" sz="600" dirty="0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179022"/>
              </p:ext>
            </p:extLst>
          </p:nvPr>
        </p:nvGraphicFramePr>
        <p:xfrm>
          <a:off x="9526831" y="3651525"/>
          <a:ext cx="2395524" cy="23184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8881">
                  <a:extLst>
                    <a:ext uri="{9D8B030D-6E8A-4147-A177-3AD203B41FA5}">
                      <a16:colId xmlns:a16="http://schemas.microsoft.com/office/drawing/2014/main" val="4081550741"/>
                    </a:ext>
                  </a:extLst>
                </a:gridCol>
                <a:gridCol w="598881">
                  <a:extLst>
                    <a:ext uri="{9D8B030D-6E8A-4147-A177-3AD203B41FA5}">
                      <a16:colId xmlns:a16="http://schemas.microsoft.com/office/drawing/2014/main" val="3518057706"/>
                    </a:ext>
                  </a:extLst>
                </a:gridCol>
                <a:gridCol w="598881">
                  <a:extLst>
                    <a:ext uri="{9D8B030D-6E8A-4147-A177-3AD203B41FA5}">
                      <a16:colId xmlns:a16="http://schemas.microsoft.com/office/drawing/2014/main" val="3794139409"/>
                    </a:ext>
                  </a:extLst>
                </a:gridCol>
                <a:gridCol w="598881">
                  <a:extLst>
                    <a:ext uri="{9D8B030D-6E8A-4147-A177-3AD203B41FA5}">
                      <a16:colId xmlns:a16="http://schemas.microsoft.com/office/drawing/2014/main" val="4234690132"/>
                    </a:ext>
                  </a:extLst>
                </a:gridCol>
              </a:tblGrid>
              <a:tr h="19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구분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면적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높이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둘레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127502"/>
                  </a:ext>
                </a:extLst>
              </a:tr>
              <a:tr h="548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동도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-----</a:t>
                      </a:r>
                      <a:r>
                        <a:rPr lang="ko-KR" altLang="en-US" sz="1000" dirty="0" smtClean="0"/>
                        <a:t>㎡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----m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---km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715379"/>
                  </a:ext>
                </a:extLst>
              </a:tr>
              <a:tr h="429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서도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-----</a:t>
                      </a:r>
                      <a:r>
                        <a:rPr lang="ko-KR" altLang="en-US" sz="1000" dirty="0" smtClean="0"/>
                        <a:t>㎡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----m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----km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689263"/>
                  </a:ext>
                </a:extLst>
              </a:tr>
              <a:tr h="548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기타부속도서</a:t>
                      </a:r>
                      <a:r>
                        <a:rPr lang="en-US" altLang="ko-KR" sz="1000" dirty="0" smtClean="0"/>
                        <a:t>(89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-----</a:t>
                      </a:r>
                      <a:r>
                        <a:rPr lang="ko-KR" altLang="en-US" sz="1000" dirty="0" smtClean="0"/>
                        <a:t>㎡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058091"/>
                  </a:ext>
                </a:extLst>
              </a:tr>
              <a:tr h="548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합계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-----</a:t>
                      </a:r>
                      <a:r>
                        <a:rPr lang="ko-KR" altLang="en-US" sz="1000" dirty="0" smtClean="0"/>
                        <a:t>㎡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577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25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97081" y="1048456"/>
            <a:ext cx="8399252" cy="4984456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독도의 지형과 지명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76" name="직사각형 75"/>
          <p:cNvSpPr/>
          <p:nvPr/>
        </p:nvSpPr>
        <p:spPr>
          <a:xfrm flipH="1">
            <a:off x="9436996" y="858066"/>
            <a:ext cx="2583553" cy="537887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043910" y="1530350"/>
            <a:ext cx="538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독도에는 </a:t>
            </a:r>
            <a:r>
              <a:rPr lang="en-US" altLang="ko-KR" dirty="0" smtClean="0">
                <a:solidFill>
                  <a:srgbClr val="00B0F0"/>
                </a:solidFill>
              </a:rPr>
              <a:t>26</a:t>
            </a:r>
            <a:r>
              <a:rPr lang="ko-KR" altLang="en-US" dirty="0" smtClean="0">
                <a:solidFill>
                  <a:srgbClr val="00B0F0"/>
                </a:solidFill>
              </a:rPr>
              <a:t>개의 주요 지형에 지명</a:t>
            </a:r>
            <a:r>
              <a:rPr lang="ko-KR" altLang="en-US" dirty="0" smtClean="0"/>
              <a:t>이 붙여져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527746" y="1896415"/>
            <a:ext cx="4416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16907" y="488591"/>
            <a:ext cx="2219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독도자료실</a:t>
            </a:r>
            <a:r>
              <a:rPr lang="en-US" altLang="ko-KR" sz="800" dirty="0" smtClean="0"/>
              <a:t>&gt;</a:t>
            </a:r>
            <a:r>
              <a:rPr lang="ko-KR" altLang="en-US" sz="800" dirty="0" err="1" smtClean="0"/>
              <a:t>독도현황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독도의 지형과 지명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645368" y="2352165"/>
            <a:ext cx="1909720" cy="1063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52894" y="2352165"/>
            <a:ext cx="1909720" cy="1063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860420" y="2352165"/>
            <a:ext cx="1909720" cy="1063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-----------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967946" y="2352165"/>
            <a:ext cx="1909720" cy="1063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--------------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45368" y="3564986"/>
            <a:ext cx="1909720" cy="1063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752894" y="3564986"/>
            <a:ext cx="1909720" cy="1063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860420" y="3564986"/>
            <a:ext cx="1909720" cy="1063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-----------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967946" y="3564986"/>
            <a:ext cx="1909720" cy="1063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--------------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45368" y="4772060"/>
            <a:ext cx="1909720" cy="1063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752894" y="4772060"/>
            <a:ext cx="1909720" cy="1063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860420" y="4772060"/>
            <a:ext cx="1909720" cy="1063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-----------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967946" y="4772060"/>
            <a:ext cx="1909720" cy="1063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--------------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371550" y="858129"/>
            <a:ext cx="2737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독도에는 </a:t>
            </a:r>
            <a:r>
              <a:rPr lang="en-US" altLang="ko-KR" sz="1200" dirty="0" smtClean="0">
                <a:solidFill>
                  <a:srgbClr val="00B0F0"/>
                </a:solidFill>
              </a:rPr>
              <a:t>26</a:t>
            </a:r>
            <a:r>
              <a:rPr lang="ko-KR" altLang="en-US" sz="1200" dirty="0" smtClean="0">
                <a:solidFill>
                  <a:srgbClr val="00B0F0"/>
                </a:solidFill>
              </a:rPr>
              <a:t>개의 주요 지형에 지명</a:t>
            </a:r>
            <a:r>
              <a:rPr lang="ko-KR" altLang="en-US" sz="1200" dirty="0" smtClean="0"/>
              <a:t>이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 붙여져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9436996" y="1428727"/>
            <a:ext cx="2571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----------------------------------------------------------------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785610" y="2352165"/>
            <a:ext cx="1909720" cy="1063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9785610" y="3596762"/>
            <a:ext cx="1909720" cy="1063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785610" y="4843440"/>
            <a:ext cx="1909720" cy="1063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-----------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67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96557" y="2652388"/>
            <a:ext cx="6841832" cy="3031434"/>
            <a:chOff x="714375" y="1500883"/>
            <a:chExt cx="8043648" cy="4374858"/>
          </a:xfrm>
        </p:grpSpPr>
        <p:sp>
          <p:nvSpPr>
            <p:cNvPr id="48" name="직사각형 47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352094" y="3396252"/>
              <a:ext cx="2797141" cy="4197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IMAGE</a:t>
              </a:r>
              <a:endParaRPr lang="ko-KR" altLang="en-US" sz="2000" b="1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전시안내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2516907" y="488591"/>
            <a:ext cx="2219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독도자료실</a:t>
            </a:r>
            <a:r>
              <a:rPr lang="en-US" altLang="ko-KR" sz="800" dirty="0" smtClean="0"/>
              <a:t>&gt;</a:t>
            </a:r>
            <a:r>
              <a:rPr lang="ko-KR" altLang="en-US" sz="800" dirty="0" err="1" smtClean="0"/>
              <a:t>독도현황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독도의 지형과 지명</a:t>
            </a:r>
            <a:endParaRPr lang="ko-KR" altLang="en-US" sz="800" dirty="0"/>
          </a:p>
        </p:txBody>
      </p:sp>
      <p:sp>
        <p:nvSpPr>
          <p:cNvPr id="51" name="직사각형 50"/>
          <p:cNvSpPr/>
          <p:nvPr/>
        </p:nvSpPr>
        <p:spPr>
          <a:xfrm flipH="1">
            <a:off x="9436996" y="858066"/>
            <a:ext cx="2583553" cy="537887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593740" y="1109475"/>
            <a:ext cx="2293460" cy="80404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593740" y="2022456"/>
            <a:ext cx="2293460" cy="80404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593740" y="2936491"/>
            <a:ext cx="2293460" cy="80404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-----------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668437" y="4134287"/>
            <a:ext cx="2104868" cy="1884350"/>
            <a:chOff x="714375" y="1500883"/>
            <a:chExt cx="8043648" cy="4374858"/>
          </a:xfrm>
        </p:grpSpPr>
        <p:sp>
          <p:nvSpPr>
            <p:cNvPr id="59" name="직사각형 58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337629" y="3366757"/>
              <a:ext cx="2797141" cy="6431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1282377" y="1503017"/>
            <a:ext cx="1909720" cy="1063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389903" y="1503017"/>
            <a:ext cx="1909720" cy="1063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822675" y="2806271"/>
            <a:ext cx="1858945" cy="2725336"/>
            <a:chOff x="5822675" y="2806271"/>
            <a:chExt cx="1858945" cy="272533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5822675" y="2806271"/>
              <a:ext cx="1858945" cy="25700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34981" y="2853951"/>
              <a:ext cx="710133" cy="26776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1.-----</a:t>
              </a:r>
            </a:p>
            <a:p>
              <a:r>
                <a:rPr lang="en-US" altLang="ko-KR" sz="1200" dirty="0" smtClean="0"/>
                <a:t>2.-----</a:t>
              </a:r>
            </a:p>
            <a:p>
              <a:r>
                <a:rPr lang="en-US" altLang="ko-KR" sz="1200" dirty="0" smtClean="0"/>
                <a:t>3.-----</a:t>
              </a:r>
            </a:p>
            <a:p>
              <a:r>
                <a:rPr lang="en-US" altLang="ko-KR" sz="1200" dirty="0" smtClean="0"/>
                <a:t>4.-----</a:t>
              </a:r>
            </a:p>
            <a:p>
              <a:r>
                <a:rPr lang="en-US" altLang="ko-KR" sz="1200" dirty="0" smtClean="0"/>
                <a:t>5.-----</a:t>
              </a:r>
            </a:p>
            <a:p>
              <a:r>
                <a:rPr lang="en-US" altLang="ko-KR" sz="1200" dirty="0" smtClean="0"/>
                <a:t>6.-----</a:t>
              </a:r>
            </a:p>
            <a:p>
              <a:r>
                <a:rPr lang="en-US" altLang="ko-KR" sz="1200" dirty="0" smtClean="0"/>
                <a:t>7.-----</a:t>
              </a:r>
            </a:p>
            <a:p>
              <a:r>
                <a:rPr lang="en-US" altLang="ko-KR" sz="1200" dirty="0" smtClean="0"/>
                <a:t>8.-----</a:t>
              </a:r>
            </a:p>
            <a:p>
              <a:r>
                <a:rPr lang="en-US" altLang="ko-KR" sz="1200" dirty="0" smtClean="0"/>
                <a:t>9.-----</a:t>
              </a:r>
            </a:p>
            <a:p>
              <a:r>
                <a:rPr lang="en-US" altLang="ko-KR" sz="1200" dirty="0" smtClean="0"/>
                <a:t>10.-----</a:t>
              </a:r>
              <a:endParaRPr lang="ko-KR" altLang="en-US" sz="1200" dirty="0"/>
            </a:p>
            <a:p>
              <a:r>
                <a:rPr lang="en-US" altLang="ko-KR" sz="1200" dirty="0" smtClean="0"/>
                <a:t>11.-----</a:t>
              </a:r>
              <a:endParaRPr lang="ko-KR" altLang="en-US" sz="1200" dirty="0"/>
            </a:p>
            <a:p>
              <a:r>
                <a:rPr lang="en-US" altLang="ko-KR" sz="1200" dirty="0" smtClean="0"/>
                <a:t>12.-----</a:t>
              </a:r>
              <a:endParaRPr lang="ko-KR" altLang="en-US" sz="1200" dirty="0"/>
            </a:p>
            <a:p>
              <a:r>
                <a:rPr lang="en-US" altLang="ko-KR" sz="1200" dirty="0" smtClean="0"/>
                <a:t>13.-----</a:t>
              </a:r>
              <a:endParaRPr lang="ko-KR" altLang="en-US" sz="1200" dirty="0"/>
            </a:p>
            <a:p>
              <a:endParaRPr lang="ko-KR" alt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930279" y="2853951"/>
              <a:ext cx="710133" cy="26776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14.-----</a:t>
              </a:r>
            </a:p>
            <a:p>
              <a:r>
                <a:rPr lang="en-US" altLang="ko-KR" sz="1200" dirty="0" smtClean="0"/>
                <a:t>15.-----</a:t>
              </a:r>
            </a:p>
            <a:p>
              <a:r>
                <a:rPr lang="en-US" altLang="ko-KR" sz="1200" dirty="0" smtClean="0"/>
                <a:t>16.-----</a:t>
              </a:r>
            </a:p>
            <a:p>
              <a:r>
                <a:rPr lang="en-US" altLang="ko-KR" sz="1200" dirty="0" smtClean="0"/>
                <a:t>17.-----</a:t>
              </a:r>
            </a:p>
            <a:p>
              <a:r>
                <a:rPr lang="en-US" altLang="ko-KR" sz="1200" dirty="0" smtClean="0"/>
                <a:t>18.-----</a:t>
              </a:r>
            </a:p>
            <a:p>
              <a:r>
                <a:rPr lang="en-US" altLang="ko-KR" sz="1200" dirty="0" smtClean="0"/>
                <a:t>19.-----</a:t>
              </a:r>
            </a:p>
            <a:p>
              <a:r>
                <a:rPr lang="en-US" altLang="ko-KR" sz="1200" dirty="0" smtClean="0"/>
                <a:t>20.-----</a:t>
              </a:r>
            </a:p>
            <a:p>
              <a:r>
                <a:rPr lang="en-US" altLang="ko-KR" sz="1200" dirty="0" smtClean="0"/>
                <a:t>21.-----</a:t>
              </a:r>
            </a:p>
            <a:p>
              <a:r>
                <a:rPr lang="en-US" altLang="ko-KR" sz="1200" dirty="0" smtClean="0"/>
                <a:t>22.-----</a:t>
              </a:r>
            </a:p>
            <a:p>
              <a:r>
                <a:rPr lang="en-US" altLang="ko-KR" sz="1200" dirty="0" smtClean="0"/>
                <a:t>23.-----</a:t>
              </a:r>
              <a:endParaRPr lang="ko-KR" altLang="en-US" sz="1200" dirty="0"/>
            </a:p>
            <a:p>
              <a:r>
                <a:rPr lang="en-US" altLang="ko-KR" sz="1200" dirty="0" smtClean="0"/>
                <a:t>24.-----</a:t>
              </a:r>
              <a:endParaRPr lang="ko-KR" altLang="en-US" sz="1200" dirty="0"/>
            </a:p>
            <a:p>
              <a:r>
                <a:rPr lang="en-US" altLang="ko-KR" sz="1200" dirty="0" smtClean="0"/>
                <a:t>25.-----</a:t>
              </a:r>
              <a:endParaRPr lang="ko-KR" altLang="en-US" sz="1200" dirty="0"/>
            </a:p>
            <a:p>
              <a:r>
                <a:rPr lang="en-US" altLang="ko-KR" sz="1200" dirty="0" smtClean="0"/>
                <a:t>26.-----</a:t>
              </a:r>
              <a:endParaRPr lang="ko-KR" altLang="en-US" sz="1200" dirty="0"/>
            </a:p>
            <a:p>
              <a:endParaRPr lang="ko-KR" altLang="en-US" sz="1200" dirty="0"/>
            </a:p>
          </p:txBody>
        </p:sp>
      </p:grpSp>
      <p:sp>
        <p:nvSpPr>
          <p:cNvPr id="67" name="모서리가 둥근 직사각형 66"/>
          <p:cNvSpPr/>
          <p:nvPr/>
        </p:nvSpPr>
        <p:spPr>
          <a:xfrm>
            <a:off x="10960722" y="4558159"/>
            <a:ext cx="756898" cy="10464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964466" y="4640682"/>
            <a:ext cx="506863" cy="954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" dirty="0" smtClean="0"/>
              <a:t>1.-----</a:t>
            </a:r>
          </a:p>
          <a:p>
            <a:r>
              <a:rPr lang="en-US" altLang="ko-KR" sz="400" dirty="0" smtClean="0"/>
              <a:t>2.-----</a:t>
            </a:r>
          </a:p>
          <a:p>
            <a:r>
              <a:rPr lang="en-US" altLang="ko-KR" sz="400" dirty="0" smtClean="0"/>
              <a:t>3.-----</a:t>
            </a:r>
          </a:p>
          <a:p>
            <a:r>
              <a:rPr lang="en-US" altLang="ko-KR" sz="400" dirty="0" smtClean="0"/>
              <a:t>4.-----</a:t>
            </a:r>
          </a:p>
          <a:p>
            <a:r>
              <a:rPr lang="en-US" altLang="ko-KR" sz="400" dirty="0" smtClean="0"/>
              <a:t>5.-----</a:t>
            </a:r>
          </a:p>
          <a:p>
            <a:r>
              <a:rPr lang="en-US" altLang="ko-KR" sz="400" dirty="0" smtClean="0"/>
              <a:t>6.-----</a:t>
            </a:r>
          </a:p>
          <a:p>
            <a:r>
              <a:rPr lang="en-US" altLang="ko-KR" sz="400" dirty="0" smtClean="0"/>
              <a:t>7.-----</a:t>
            </a:r>
          </a:p>
          <a:p>
            <a:r>
              <a:rPr lang="en-US" altLang="ko-KR" sz="400" dirty="0" smtClean="0"/>
              <a:t>8.-----</a:t>
            </a:r>
          </a:p>
          <a:p>
            <a:r>
              <a:rPr lang="en-US" altLang="ko-KR" sz="400" dirty="0" smtClean="0"/>
              <a:t>9.-----</a:t>
            </a:r>
          </a:p>
          <a:p>
            <a:r>
              <a:rPr lang="en-US" altLang="ko-KR" sz="400" dirty="0" smtClean="0"/>
              <a:t>10.-----</a:t>
            </a:r>
            <a:endParaRPr lang="ko-KR" altLang="en-US" sz="400" dirty="0"/>
          </a:p>
          <a:p>
            <a:r>
              <a:rPr lang="en-US" altLang="ko-KR" sz="400" dirty="0" smtClean="0"/>
              <a:t>11.-----</a:t>
            </a:r>
            <a:endParaRPr lang="ko-KR" altLang="en-US" sz="400" dirty="0"/>
          </a:p>
          <a:p>
            <a:r>
              <a:rPr lang="en-US" altLang="ko-KR" sz="400" dirty="0" smtClean="0"/>
              <a:t>12.-----</a:t>
            </a:r>
            <a:endParaRPr lang="ko-KR" altLang="en-US" sz="400" dirty="0"/>
          </a:p>
          <a:p>
            <a:r>
              <a:rPr lang="en-US" altLang="ko-KR" sz="400" dirty="0" smtClean="0"/>
              <a:t>13.-----</a:t>
            </a:r>
            <a:endParaRPr lang="ko-KR" altLang="en-US" sz="400" dirty="0"/>
          </a:p>
          <a:p>
            <a:endParaRPr lang="ko-KR" altLang="en-US" sz="400" dirty="0"/>
          </a:p>
        </p:txBody>
      </p:sp>
      <p:sp>
        <p:nvSpPr>
          <p:cNvPr id="69" name="TextBox 68"/>
          <p:cNvSpPr txBox="1"/>
          <p:nvPr/>
        </p:nvSpPr>
        <p:spPr>
          <a:xfrm>
            <a:off x="11392572" y="4640681"/>
            <a:ext cx="506862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" dirty="0" smtClean="0"/>
              <a:t>14.-----</a:t>
            </a:r>
          </a:p>
          <a:p>
            <a:r>
              <a:rPr lang="en-US" altLang="ko-KR" sz="400" dirty="0" smtClean="0"/>
              <a:t>15.-----</a:t>
            </a:r>
          </a:p>
          <a:p>
            <a:r>
              <a:rPr lang="en-US" altLang="ko-KR" sz="400" dirty="0" smtClean="0"/>
              <a:t>16.-----</a:t>
            </a:r>
          </a:p>
          <a:p>
            <a:r>
              <a:rPr lang="en-US" altLang="ko-KR" sz="400" dirty="0" smtClean="0"/>
              <a:t>17.-----</a:t>
            </a:r>
          </a:p>
          <a:p>
            <a:r>
              <a:rPr lang="en-US" altLang="ko-KR" sz="400" dirty="0" smtClean="0"/>
              <a:t>18.-----</a:t>
            </a:r>
          </a:p>
          <a:p>
            <a:r>
              <a:rPr lang="en-US" altLang="ko-KR" sz="400" dirty="0" smtClean="0"/>
              <a:t>19.-----</a:t>
            </a:r>
          </a:p>
          <a:p>
            <a:r>
              <a:rPr lang="en-US" altLang="ko-KR" sz="400" dirty="0" smtClean="0"/>
              <a:t>20.-----</a:t>
            </a:r>
          </a:p>
          <a:p>
            <a:r>
              <a:rPr lang="en-US" altLang="ko-KR" sz="400" dirty="0" smtClean="0"/>
              <a:t>21.-----</a:t>
            </a:r>
          </a:p>
          <a:p>
            <a:r>
              <a:rPr lang="en-US" altLang="ko-KR" sz="400" dirty="0" smtClean="0"/>
              <a:t>22.-----</a:t>
            </a:r>
          </a:p>
          <a:p>
            <a:r>
              <a:rPr lang="en-US" altLang="ko-KR" sz="400" dirty="0" smtClean="0"/>
              <a:t>23.-----</a:t>
            </a:r>
            <a:endParaRPr lang="ko-KR" altLang="en-US" sz="400" dirty="0"/>
          </a:p>
          <a:p>
            <a:r>
              <a:rPr lang="en-US" altLang="ko-KR" sz="400" dirty="0" smtClean="0"/>
              <a:t>24.-----</a:t>
            </a:r>
            <a:endParaRPr lang="ko-KR" altLang="en-US" sz="400" dirty="0"/>
          </a:p>
          <a:p>
            <a:r>
              <a:rPr lang="en-US" altLang="ko-KR" sz="400" dirty="0" smtClean="0"/>
              <a:t>25.-----</a:t>
            </a:r>
            <a:endParaRPr lang="ko-KR" altLang="en-US" sz="400" dirty="0"/>
          </a:p>
          <a:p>
            <a:r>
              <a:rPr lang="en-US" altLang="ko-KR" sz="400" dirty="0" smtClean="0"/>
              <a:t>26.-----</a:t>
            </a:r>
            <a:endParaRPr lang="ko-KR" altLang="en-US" sz="400" dirty="0"/>
          </a:p>
          <a:p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2576599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53603" y="3848055"/>
            <a:ext cx="8387197" cy="2121898"/>
            <a:chOff x="714375" y="1500883"/>
            <a:chExt cx="8043648" cy="4374858"/>
          </a:xfrm>
        </p:grpSpPr>
        <p:sp>
          <p:nvSpPr>
            <p:cNvPr id="48" name="직사각형 47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495251" y="3307572"/>
              <a:ext cx="2797141" cy="7614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전시안내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3374711" y="1435166"/>
            <a:ext cx="307369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독도의 </a:t>
            </a:r>
            <a:r>
              <a:rPr lang="ko-KR" altLang="en-US" smtClean="0">
                <a:solidFill>
                  <a:srgbClr val="00B050"/>
                </a:solidFill>
              </a:rPr>
              <a:t>생성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</a:t>
            </a:r>
          </a:p>
          <a:p>
            <a:pPr algn="ctr"/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 flipH="1">
            <a:off x="9408301" y="858066"/>
            <a:ext cx="2612249" cy="542840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527746" y="463813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독도 자료실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독도의생성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55476" y="3334586"/>
            <a:ext cx="8383425" cy="5134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</a:t>
            </a:r>
            <a:r>
              <a:rPr lang="ko-KR" altLang="en-US" dirty="0" smtClean="0"/>
              <a:t> 독도 주변의 해저지형 </a:t>
            </a:r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572072" y="919888"/>
            <a:ext cx="232326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독도의 </a:t>
            </a:r>
            <a:r>
              <a:rPr lang="ko-KR" altLang="en-US" dirty="0" smtClean="0">
                <a:solidFill>
                  <a:srgbClr val="00B050"/>
                </a:solidFill>
              </a:rPr>
              <a:t>생성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--------------------------------------------------------------------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</a:t>
            </a:r>
          </a:p>
          <a:p>
            <a:pPr algn="ctr"/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------------------------------------------------------------------</a:t>
            </a:r>
          </a:p>
          <a:p>
            <a:pPr algn="ctr"/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9701181" y="4519071"/>
            <a:ext cx="2162500" cy="1703024"/>
            <a:chOff x="714375" y="1500883"/>
            <a:chExt cx="8043648" cy="4374858"/>
          </a:xfrm>
        </p:grpSpPr>
        <p:sp>
          <p:nvSpPr>
            <p:cNvPr id="78" name="직사각형 77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337627" y="3312755"/>
              <a:ext cx="2797140" cy="7511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 smtClean="0"/>
                <a:t>IMAGE</a:t>
              </a:r>
              <a:endParaRPr lang="ko-KR" altLang="en-US" sz="1300" b="1" dirty="0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9699477" y="4000030"/>
            <a:ext cx="2162086" cy="5134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*</a:t>
            </a:r>
            <a:r>
              <a:rPr lang="ko-KR" altLang="en-US" sz="1200" dirty="0" smtClean="0"/>
              <a:t> 독도 주변의 해저지형 </a:t>
            </a:r>
            <a:r>
              <a:rPr lang="en-US" altLang="ko-KR" sz="1200" dirty="0" smtClean="0"/>
              <a:t>*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53747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695107" y="4066161"/>
            <a:ext cx="2598584" cy="1745385"/>
            <a:chOff x="714375" y="1500883"/>
            <a:chExt cx="8043648" cy="4374858"/>
          </a:xfrm>
        </p:grpSpPr>
        <p:sp>
          <p:nvSpPr>
            <p:cNvPr id="48" name="직사각형 47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352092" y="3396253"/>
              <a:ext cx="2797140" cy="7714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IMAGE</a:t>
              </a:r>
              <a:endParaRPr lang="ko-KR" altLang="en-US" sz="1400" b="1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독도사진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2237363" y="1681291"/>
            <a:ext cx="496022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울릉도의 </a:t>
            </a:r>
            <a:r>
              <a:rPr lang="ko-KR" altLang="en-US" dirty="0" err="1" smtClean="0"/>
              <a:t>부속섬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rgbClr val="00B0F0"/>
                </a:solidFill>
              </a:rPr>
              <a:t>독도의 아름다운 사계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</a:t>
            </a:r>
          </a:p>
          <a:p>
            <a:pPr algn="ctr"/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27746" y="455088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독도자료실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독도사진</a:t>
            </a:r>
            <a:endParaRPr lang="ko-KR" altLang="en-US" sz="12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3405753" y="3087838"/>
            <a:ext cx="2932577" cy="369332"/>
            <a:chOff x="3396717" y="3087838"/>
            <a:chExt cx="2932577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3396717" y="3087838"/>
              <a:ext cx="443705" cy="3693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봄</a:t>
              </a:r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07990" y="3087838"/>
              <a:ext cx="654018" cy="3693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여름</a:t>
              </a:r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829576" y="3087838"/>
              <a:ext cx="678130" cy="3693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가을</a:t>
              </a:r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675274" y="3087838"/>
              <a:ext cx="654020" cy="3693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겨울</a:t>
              </a:r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3479067" y="4066161"/>
            <a:ext cx="2598584" cy="1745385"/>
            <a:chOff x="714375" y="1500883"/>
            <a:chExt cx="8043648" cy="4374858"/>
          </a:xfrm>
        </p:grpSpPr>
        <p:sp>
          <p:nvSpPr>
            <p:cNvPr id="71" name="직사각형 70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352092" y="3396253"/>
              <a:ext cx="2797140" cy="7714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IMAGE</a:t>
              </a:r>
              <a:endParaRPr lang="ko-KR" altLang="en-US" sz="1400" b="1" dirty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6263027" y="4062549"/>
            <a:ext cx="2598584" cy="1745385"/>
            <a:chOff x="714375" y="1500883"/>
            <a:chExt cx="8043648" cy="4374858"/>
          </a:xfrm>
        </p:grpSpPr>
        <p:sp>
          <p:nvSpPr>
            <p:cNvPr id="76" name="직사각형 75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3337628" y="3405304"/>
              <a:ext cx="2797140" cy="7714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IMAGE</a:t>
              </a:r>
              <a:endParaRPr lang="ko-KR" altLang="en-US" sz="1400" b="1" dirty="0"/>
            </a:p>
          </p:txBody>
        </p:sp>
      </p:grpSp>
      <p:sp>
        <p:nvSpPr>
          <p:cNvPr id="81" name="직사각형 80"/>
          <p:cNvSpPr/>
          <p:nvPr/>
        </p:nvSpPr>
        <p:spPr>
          <a:xfrm flipH="1">
            <a:off x="9438380" y="861540"/>
            <a:ext cx="2577944" cy="537539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9427458" y="1019055"/>
            <a:ext cx="2537095" cy="436704"/>
            <a:chOff x="275493" y="1078848"/>
            <a:chExt cx="2800743" cy="421744"/>
          </a:xfrm>
        </p:grpSpPr>
        <p:grpSp>
          <p:nvGrpSpPr>
            <p:cNvPr id="101" name="그룹 100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108" name="직선 연결선 107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그룹 101"/>
            <p:cNvGrpSpPr/>
            <p:nvPr/>
          </p:nvGrpSpPr>
          <p:grpSpPr>
            <a:xfrm>
              <a:off x="275493" y="1078848"/>
              <a:ext cx="2743986" cy="421744"/>
              <a:chOff x="275493" y="1078848"/>
              <a:chExt cx="2743986" cy="421744"/>
            </a:xfrm>
          </p:grpSpPr>
          <p:grpSp>
            <p:nvGrpSpPr>
              <p:cNvPr id="103" name="그룹 102"/>
              <p:cNvGrpSpPr/>
              <p:nvPr/>
            </p:nvGrpSpPr>
            <p:grpSpPr>
              <a:xfrm>
                <a:off x="275493" y="1078848"/>
                <a:ext cx="2743986" cy="421744"/>
                <a:chOff x="275493" y="1078848"/>
                <a:chExt cx="2743986" cy="421744"/>
              </a:xfrm>
            </p:grpSpPr>
            <p:sp>
              <p:nvSpPr>
                <p:cNvPr id="105" name="TextBox 104"/>
                <p:cNvSpPr txBox="1"/>
                <p:nvPr/>
              </p:nvSpPr>
              <p:spPr>
                <a:xfrm>
                  <a:off x="275493" y="1096221"/>
                  <a:ext cx="1462418" cy="20806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800" dirty="0" err="1" smtClean="0"/>
                    <a:t>세종특별자치시교육청</a:t>
                  </a:r>
                  <a:endParaRPr lang="ko-KR" altLang="en-US" sz="800" dirty="0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1660328" y="1078848"/>
                  <a:ext cx="1359151" cy="2972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 err="1" smtClean="0"/>
                    <a:t>독도전시관</a:t>
                  </a:r>
                  <a:endParaRPr lang="ko-KR" altLang="en-US" sz="1400" dirty="0"/>
                </a:p>
              </p:txBody>
            </p:sp>
          </p:grpSp>
          <p:cxnSp>
            <p:nvCxnSpPr>
              <p:cNvPr id="104" name="직선 연결선 103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3" name="TextBox 82"/>
          <p:cNvSpPr txBox="1"/>
          <p:nvPr/>
        </p:nvSpPr>
        <p:spPr>
          <a:xfrm>
            <a:off x="9687517" y="1392019"/>
            <a:ext cx="2016143" cy="172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울릉도의 </a:t>
            </a:r>
            <a:r>
              <a:rPr lang="ko-KR" altLang="en-US" sz="1400" dirty="0" err="1" smtClean="0"/>
              <a:t>부속섬</a:t>
            </a:r>
            <a:r>
              <a:rPr lang="en-US" altLang="ko-KR" sz="1400" dirty="0" smtClean="0"/>
              <a:t>,</a:t>
            </a:r>
            <a:r>
              <a:rPr lang="ko-KR" altLang="en-US" sz="1400" dirty="0" smtClean="0">
                <a:solidFill>
                  <a:srgbClr val="00B0F0"/>
                </a:solidFill>
              </a:rPr>
              <a:t>독도의 아름다운 사계</a:t>
            </a:r>
            <a:endParaRPr lang="en-US" altLang="ko-KR" sz="1400" dirty="0" smtClean="0">
              <a:solidFill>
                <a:srgbClr val="00B0F0"/>
              </a:solidFill>
            </a:endParaRPr>
          </a:p>
          <a:p>
            <a:pPr algn="ctr"/>
            <a:endParaRPr lang="en-US" altLang="ko-KR" sz="1400" dirty="0">
              <a:solidFill>
                <a:srgbClr val="00B0F0"/>
              </a:solidFill>
            </a:endParaRPr>
          </a:p>
          <a:p>
            <a:pPr algn="ctr"/>
            <a:r>
              <a:rPr lang="en-US" altLang="ko-KR" sz="1200" dirty="0" smtClean="0"/>
              <a:t>------------------------------------------------------</a:t>
            </a:r>
          </a:p>
          <a:p>
            <a:pPr algn="ctr"/>
            <a:r>
              <a:rPr lang="en-US" altLang="ko-KR" sz="1200" dirty="0" smtClean="0"/>
              <a:t>-------------------------------</a:t>
            </a:r>
          </a:p>
          <a:p>
            <a:pPr algn="ctr"/>
            <a:r>
              <a:rPr lang="en-US" altLang="ko-KR" sz="1200" dirty="0" smtClean="0"/>
              <a:t>---------------</a:t>
            </a:r>
          </a:p>
          <a:p>
            <a:pPr algn="ctr"/>
            <a:r>
              <a:rPr lang="en-US" altLang="ko-KR" sz="1000" dirty="0" smtClean="0"/>
              <a:t>[</a:t>
            </a:r>
            <a:r>
              <a:rPr lang="ko-KR" altLang="en-US" sz="1000" dirty="0" err="1" smtClean="0"/>
              <a:t>자료출처</a:t>
            </a:r>
            <a:r>
              <a:rPr lang="en-US" altLang="ko-KR" sz="1000" dirty="0" smtClean="0"/>
              <a:t>:</a:t>
            </a:r>
            <a:r>
              <a:rPr lang="ko-KR" altLang="en-US" sz="1000" dirty="0" err="1" smtClean="0"/>
              <a:t>외교부독도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9687517" y="3339931"/>
            <a:ext cx="472491" cy="2708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봄</a:t>
            </a:r>
            <a:endParaRPr lang="ko-KR" altLang="en-US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10230756" y="3339931"/>
            <a:ext cx="472491" cy="2708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여름</a:t>
            </a:r>
            <a:endParaRPr lang="ko-KR" altLang="en-US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10773288" y="3339931"/>
            <a:ext cx="472491" cy="2708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가을</a:t>
            </a:r>
            <a:endParaRPr lang="ko-KR" alt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11315820" y="3339931"/>
            <a:ext cx="472491" cy="2708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겨울</a:t>
            </a:r>
            <a:endParaRPr lang="ko-KR" altLang="en-US" sz="1100" dirty="0"/>
          </a:p>
        </p:txBody>
      </p:sp>
      <p:grpSp>
        <p:nvGrpSpPr>
          <p:cNvPr id="88" name="그룹 87"/>
          <p:cNvGrpSpPr/>
          <p:nvPr/>
        </p:nvGrpSpPr>
        <p:grpSpPr>
          <a:xfrm>
            <a:off x="9553242" y="3694800"/>
            <a:ext cx="2359897" cy="1342903"/>
            <a:chOff x="414348" y="3662934"/>
            <a:chExt cx="2605131" cy="1296901"/>
          </a:xfrm>
        </p:grpSpPr>
        <p:grpSp>
          <p:nvGrpSpPr>
            <p:cNvPr id="89" name="그룹 88"/>
            <p:cNvGrpSpPr/>
            <p:nvPr/>
          </p:nvGrpSpPr>
          <p:grpSpPr>
            <a:xfrm>
              <a:off x="414348" y="3662934"/>
              <a:ext cx="1269511" cy="973460"/>
              <a:chOff x="436844" y="1670403"/>
              <a:chExt cx="2593909" cy="2639442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8" name="직선 연결선 9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737911" y="3662934"/>
              <a:ext cx="1269511" cy="973460"/>
              <a:chOff x="436844" y="1670403"/>
              <a:chExt cx="2593909" cy="2639442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4" name="직선 연결선 9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414348" y="4736910"/>
              <a:ext cx="1269511" cy="2229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-------------------</a:t>
              </a:r>
              <a:endParaRPr lang="ko-KR" altLang="en-US" sz="9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737911" y="4736910"/>
              <a:ext cx="1281568" cy="2229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-------------------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220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010470" y="1638027"/>
            <a:ext cx="3725729" cy="2198219"/>
            <a:chOff x="771320" y="1649836"/>
            <a:chExt cx="3725729" cy="2198219"/>
          </a:xfrm>
          <a:solidFill>
            <a:schemeClr val="bg1">
              <a:lumMod val="95000"/>
            </a:schemeClr>
          </a:solidFill>
        </p:grpSpPr>
        <p:grpSp>
          <p:nvGrpSpPr>
            <p:cNvPr id="9" name="그룹 8"/>
            <p:cNvGrpSpPr/>
            <p:nvPr/>
          </p:nvGrpSpPr>
          <p:grpSpPr>
            <a:xfrm>
              <a:off x="771320" y="1649836"/>
              <a:ext cx="3725729" cy="2198219"/>
              <a:chOff x="714376" y="1500883"/>
              <a:chExt cx="8043649" cy="4374858"/>
            </a:xfrm>
            <a:grpFill/>
          </p:grpSpPr>
          <p:sp>
            <p:nvSpPr>
              <p:cNvPr id="48" name="직사각형 47"/>
              <p:cNvSpPr/>
              <p:nvPr/>
            </p:nvSpPr>
            <p:spPr>
              <a:xfrm>
                <a:off x="714376" y="1500883"/>
                <a:ext cx="8043649" cy="437485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743306" y="1500883"/>
                <a:ext cx="8014717" cy="43748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 flipV="1">
                <a:off x="743306" y="1500883"/>
                <a:ext cx="8014717" cy="437485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1695106" y="2570574"/>
              <a:ext cx="172458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7746" y="442566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자료실</a:t>
            </a:r>
            <a:endParaRPr lang="ko-KR" altLang="en-US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메인페이지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02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336540" y="3104014"/>
            <a:ext cx="1082565" cy="4956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solidFill>
                  <a:schemeClr val="tx1"/>
                </a:solidFill>
              </a:rPr>
              <a:t>바로가기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2119578" y="3296270"/>
            <a:ext cx="134142" cy="1111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686902" y="1887653"/>
            <a:ext cx="2401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독도 </a:t>
            </a:r>
            <a:r>
              <a:rPr lang="ko-KR" altLang="en-US" sz="1600" b="1" dirty="0" err="1" smtClean="0"/>
              <a:t>바로알기</a:t>
            </a:r>
            <a:endParaRPr lang="en-US" altLang="ko-KR" sz="1600" b="1" dirty="0" smtClean="0"/>
          </a:p>
          <a:p>
            <a:r>
              <a:rPr lang="en-US" altLang="ko-KR" sz="800" b="1" dirty="0" smtClean="0"/>
              <a:t>_______________________________________________</a:t>
            </a:r>
          </a:p>
          <a:p>
            <a:r>
              <a:rPr lang="en-US" altLang="ko-KR" sz="800" b="1" dirty="0" smtClean="0"/>
              <a:t>___________________________________________________</a:t>
            </a:r>
            <a:endParaRPr lang="ko-KR" altLang="en-US" sz="800" b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5094282" y="1626503"/>
            <a:ext cx="3374650" cy="1735402"/>
            <a:chOff x="5399230" y="1858160"/>
            <a:chExt cx="3374650" cy="1735402"/>
          </a:xfrm>
        </p:grpSpPr>
        <p:sp>
          <p:nvSpPr>
            <p:cNvPr id="59" name="TextBox 58"/>
            <p:cNvSpPr txBox="1"/>
            <p:nvPr/>
          </p:nvSpPr>
          <p:spPr>
            <a:xfrm>
              <a:off x="5443876" y="1858160"/>
              <a:ext cx="10679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 smtClean="0"/>
                <a:t>관람안내</a:t>
              </a:r>
              <a:endParaRPr lang="en-US" altLang="ko-KR" sz="1600" b="1" dirty="0" smtClean="0"/>
            </a:p>
            <a:p>
              <a:endParaRPr lang="en-US" altLang="ko-KR" sz="800" b="1" dirty="0" smtClean="0"/>
            </a:p>
            <a:p>
              <a:endParaRPr lang="ko-KR" altLang="en-US" sz="800" b="1" dirty="0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5399230" y="2257633"/>
              <a:ext cx="3374650" cy="1335929"/>
              <a:chOff x="5399230" y="2257633"/>
              <a:chExt cx="3374650" cy="1335929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5399230" y="2257633"/>
                <a:ext cx="3374650" cy="781352"/>
                <a:chOff x="5566150" y="2257633"/>
                <a:chExt cx="3374650" cy="781352"/>
              </a:xfrm>
            </p:grpSpPr>
            <p:sp>
              <p:nvSpPr>
                <p:cNvPr id="16" name="타원 15"/>
                <p:cNvSpPr/>
                <p:nvPr/>
              </p:nvSpPr>
              <p:spPr>
                <a:xfrm>
                  <a:off x="5646584" y="2257633"/>
                  <a:ext cx="630621" cy="630621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9" name="직선 연결선 18"/>
                <p:cNvCxnSpPr/>
                <p:nvPr/>
              </p:nvCxnSpPr>
              <p:spPr>
                <a:xfrm>
                  <a:off x="5566150" y="2942070"/>
                  <a:ext cx="3115650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/>
                <p:cNvSpPr txBox="1"/>
                <p:nvPr/>
              </p:nvSpPr>
              <p:spPr>
                <a:xfrm>
                  <a:off x="6327970" y="2454210"/>
                  <a:ext cx="159201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 smtClean="0"/>
                    <a:t>042-999-6393</a:t>
                  </a:r>
                </a:p>
                <a:p>
                  <a:pPr algn="ctr"/>
                  <a:endParaRPr lang="en-US" altLang="ko-KR" sz="800" b="1" dirty="0" smtClean="0"/>
                </a:p>
                <a:p>
                  <a:pPr algn="ctr"/>
                  <a:endParaRPr lang="ko-KR" altLang="en-US" sz="800" b="1" dirty="0"/>
                </a:p>
              </p:txBody>
            </p:sp>
            <p:sp>
              <p:nvSpPr>
                <p:cNvPr id="62" name="모서리가 둥근 직사각형 61"/>
                <p:cNvSpPr/>
                <p:nvPr/>
              </p:nvSpPr>
              <p:spPr>
                <a:xfrm>
                  <a:off x="7829336" y="2407404"/>
                  <a:ext cx="1111464" cy="4020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 smtClean="0">
                      <a:solidFill>
                        <a:schemeClr val="bg1"/>
                      </a:solidFill>
                    </a:rPr>
                    <a:t>관람 문의하기</a:t>
                  </a:r>
                  <a:endParaRPr lang="ko-KR" altLang="en-US" sz="9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5443876" y="2670232"/>
                <a:ext cx="323288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_____  ________________________</a:t>
                </a:r>
              </a:p>
              <a:p>
                <a:r>
                  <a:rPr lang="en-US" altLang="ko-KR" dirty="0"/>
                  <a:t>_____ </a:t>
                </a:r>
                <a:r>
                  <a:rPr lang="en-US" altLang="ko-KR" dirty="0" smtClean="0"/>
                  <a:t> ________________________</a:t>
                </a:r>
              </a:p>
              <a:p>
                <a:r>
                  <a:rPr lang="en-US" altLang="ko-KR" dirty="0"/>
                  <a:t>_____ </a:t>
                </a:r>
                <a:r>
                  <a:rPr lang="en-US" altLang="ko-KR" dirty="0" smtClean="0"/>
                  <a:t> ________________________</a:t>
                </a:r>
                <a:endParaRPr lang="ko-KR" altLang="en-US" dirty="0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1010470" y="4181642"/>
            <a:ext cx="2706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공지사항</a:t>
            </a:r>
            <a:endParaRPr lang="en-US" altLang="ko-KR" b="1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---------------------------------</a:t>
            </a:r>
          </a:p>
          <a:p>
            <a:r>
              <a:rPr lang="en-US" altLang="ko-KR" sz="1200" dirty="0" smtClean="0"/>
              <a:t>----------------------------------------</a:t>
            </a:r>
            <a:endParaRPr lang="ko-KR" altLang="en-US" sz="1200" dirty="0"/>
          </a:p>
        </p:txBody>
      </p:sp>
      <p:sp>
        <p:nvSpPr>
          <p:cNvPr id="30" name="타원 29"/>
          <p:cNvSpPr/>
          <p:nvPr/>
        </p:nvSpPr>
        <p:spPr>
          <a:xfrm>
            <a:off x="1341937" y="5262694"/>
            <a:ext cx="399393" cy="3993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&lt;</a:t>
            </a:r>
            <a:endParaRPr lang="ko-KR" altLang="en-US" sz="1200" dirty="0"/>
          </a:p>
        </p:txBody>
      </p:sp>
      <p:sp>
        <p:nvSpPr>
          <p:cNvPr id="69" name="타원 68"/>
          <p:cNvSpPr/>
          <p:nvPr/>
        </p:nvSpPr>
        <p:spPr>
          <a:xfrm>
            <a:off x="1919881" y="5262694"/>
            <a:ext cx="399393" cy="3993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&gt;</a:t>
            </a:r>
            <a:endParaRPr lang="ko-KR" altLang="en-US" sz="1200" dirty="0"/>
          </a:p>
        </p:txBody>
      </p:sp>
      <p:grpSp>
        <p:nvGrpSpPr>
          <p:cNvPr id="76" name="그룹 75"/>
          <p:cNvGrpSpPr/>
          <p:nvPr/>
        </p:nvGrpSpPr>
        <p:grpSpPr>
          <a:xfrm>
            <a:off x="8584659" y="3599651"/>
            <a:ext cx="1753762" cy="2276092"/>
            <a:chOff x="5218521" y="3599651"/>
            <a:chExt cx="1753762" cy="2276092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5218521" y="3599651"/>
              <a:ext cx="1753762" cy="227609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5587202" y="3746625"/>
              <a:ext cx="1029023" cy="1035582"/>
              <a:chOff x="5939535" y="3717761"/>
              <a:chExt cx="1125929" cy="1133106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5939535" y="3717761"/>
                <a:ext cx="1125929" cy="113310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9" name="직선 연결선 88"/>
              <p:cNvCxnSpPr/>
              <p:nvPr/>
            </p:nvCxnSpPr>
            <p:spPr>
              <a:xfrm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 flipV="1"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6127847" y="4126602"/>
                <a:ext cx="740801" cy="3030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5303827" y="4768641"/>
              <a:ext cx="15594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NEWS</a:t>
              </a:r>
            </a:p>
            <a:p>
              <a:r>
                <a:rPr lang="en-US" altLang="ko-KR" sz="1000" b="1" dirty="0" smtClean="0"/>
                <a:t>_________________________</a:t>
              </a:r>
            </a:p>
            <a:p>
              <a:endParaRPr lang="en-US" altLang="ko-KR" sz="1000" dirty="0"/>
            </a:p>
            <a:p>
              <a:r>
                <a:rPr lang="en-US" altLang="ko-KR" sz="1000" dirty="0" smtClean="0">
                  <a:solidFill>
                    <a:schemeClr val="bg1">
                      <a:lumMod val="95000"/>
                    </a:schemeClr>
                  </a:solidFill>
                </a:rPr>
                <a:t>___________________________________________________________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821504" y="3599651"/>
            <a:ext cx="1753762" cy="2276092"/>
            <a:chOff x="5218521" y="3599651"/>
            <a:chExt cx="1753762" cy="2276092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5218521" y="3599651"/>
              <a:ext cx="1753762" cy="227609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5587202" y="3746625"/>
              <a:ext cx="1029023" cy="1035582"/>
              <a:chOff x="5939535" y="3717761"/>
              <a:chExt cx="1125929" cy="1133106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5939535" y="3717761"/>
                <a:ext cx="1125929" cy="113310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3" name="직선 연결선 72"/>
              <p:cNvCxnSpPr/>
              <p:nvPr/>
            </p:nvCxnSpPr>
            <p:spPr>
              <a:xfrm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 flipV="1"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6127847" y="4126602"/>
                <a:ext cx="740801" cy="3030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303827" y="4768641"/>
              <a:ext cx="15594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NEWS</a:t>
              </a:r>
            </a:p>
            <a:p>
              <a:r>
                <a:rPr lang="en-US" altLang="ko-KR" sz="1000" b="1" dirty="0" smtClean="0"/>
                <a:t>_________________________</a:t>
              </a:r>
            </a:p>
            <a:p>
              <a:endParaRPr lang="en-US" altLang="ko-KR" sz="1000" dirty="0"/>
            </a:p>
            <a:p>
              <a:r>
                <a:rPr lang="en-US" altLang="ko-KR" sz="1000" dirty="0" smtClean="0">
                  <a:solidFill>
                    <a:schemeClr val="bg1">
                      <a:lumMod val="95000"/>
                    </a:schemeClr>
                  </a:solidFill>
                </a:rPr>
                <a:t>___________________________________________________________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6715170" y="3599651"/>
            <a:ext cx="1753762" cy="2276092"/>
            <a:chOff x="5218521" y="3599651"/>
            <a:chExt cx="1753762" cy="2276092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5218521" y="3599651"/>
              <a:ext cx="1753762" cy="227609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5587202" y="3746625"/>
              <a:ext cx="1029023" cy="1035582"/>
              <a:chOff x="5939535" y="3717761"/>
              <a:chExt cx="1125929" cy="1133106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5939535" y="3717761"/>
                <a:ext cx="1125929" cy="113310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6" name="직선 연결선 85"/>
              <p:cNvCxnSpPr/>
              <p:nvPr/>
            </p:nvCxnSpPr>
            <p:spPr>
              <a:xfrm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 flipV="1"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6127847" y="4126602"/>
                <a:ext cx="740801" cy="3030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5303827" y="4768641"/>
              <a:ext cx="15594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NEWS</a:t>
              </a:r>
            </a:p>
            <a:p>
              <a:r>
                <a:rPr lang="en-US" altLang="ko-KR" sz="1000" b="1" dirty="0" smtClean="0"/>
                <a:t>_________________________</a:t>
              </a:r>
            </a:p>
            <a:p>
              <a:endParaRPr lang="en-US" altLang="ko-KR" sz="1000" dirty="0"/>
            </a:p>
            <a:p>
              <a:r>
                <a:rPr lang="en-US" altLang="ko-KR" sz="1000" dirty="0" smtClean="0">
                  <a:solidFill>
                    <a:schemeClr val="bg1">
                      <a:lumMod val="95000"/>
                    </a:schemeClr>
                  </a:solidFill>
                </a:rPr>
                <a:t>___________________________________________________________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9428637" y="861031"/>
            <a:ext cx="2591913" cy="643102"/>
            <a:chOff x="9428637" y="861031"/>
            <a:chExt cx="2591913" cy="643102"/>
          </a:xfrm>
        </p:grpSpPr>
        <p:sp>
          <p:nvSpPr>
            <p:cNvPr id="425" name="직사각형 424"/>
            <p:cNvSpPr/>
            <p:nvPr/>
          </p:nvSpPr>
          <p:spPr>
            <a:xfrm>
              <a:off x="9428637" y="861031"/>
              <a:ext cx="2591913" cy="64310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9433251" y="961811"/>
              <a:ext cx="2575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Description</a:t>
              </a:r>
              <a:endParaRPr lang="ko-KR" altLang="en-US" dirty="0"/>
            </a:p>
          </p:txBody>
        </p:sp>
      </p:grpSp>
      <p:sp>
        <p:nvSpPr>
          <p:cNvPr id="112" name="직사각형 111"/>
          <p:cNvSpPr/>
          <p:nvPr/>
        </p:nvSpPr>
        <p:spPr>
          <a:xfrm flipH="1">
            <a:off x="9426913" y="862182"/>
            <a:ext cx="2593637" cy="5374755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113" name="그룹 112"/>
          <p:cNvGrpSpPr/>
          <p:nvPr/>
        </p:nvGrpSpPr>
        <p:grpSpPr>
          <a:xfrm>
            <a:off x="9549166" y="975898"/>
            <a:ext cx="2364035" cy="2732739"/>
            <a:chOff x="436844" y="1670403"/>
            <a:chExt cx="2593909" cy="2639442"/>
          </a:xfrm>
        </p:grpSpPr>
        <p:sp>
          <p:nvSpPr>
            <p:cNvPr id="122" name="직사각형 121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연결선 122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857142" y="2774591"/>
              <a:ext cx="1706652" cy="4664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15" name="직사각형 114"/>
          <p:cNvSpPr/>
          <p:nvPr/>
        </p:nvSpPr>
        <p:spPr>
          <a:xfrm>
            <a:off x="9549166" y="3822351"/>
            <a:ext cx="2364035" cy="230286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관람안내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044-999-6393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</a:p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10891551" y="4189943"/>
            <a:ext cx="946987" cy="26749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관람 문의하기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651171" y="4659985"/>
            <a:ext cx="22003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관람시간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화요일  토요일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9:00~17:00</a:t>
            </a:r>
          </a:p>
          <a:p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700" b="1" dirty="0" smtClean="0">
                <a:solidFill>
                  <a:schemeClr val="bg1">
                    <a:lumMod val="50000"/>
                  </a:schemeClr>
                </a:solidFill>
              </a:rPr>
              <a:t>            </a:t>
            </a:r>
          </a:p>
          <a:p>
            <a:r>
              <a:rPr lang="en-US" altLang="ko-KR" sz="7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점심시간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12:00~13:00,</a:t>
            </a: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</a:rPr>
              <a:t>입장마감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16:30)</a:t>
            </a:r>
          </a:p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               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※ 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관람시간은 </a:t>
            </a:r>
            <a:r>
              <a:rPr lang="ko-KR" altLang="en-US" sz="700" dirty="0" err="1" smtClean="0">
                <a:solidFill>
                  <a:schemeClr val="bg1">
                    <a:lumMod val="75000"/>
                  </a:schemeClr>
                </a:solidFill>
              </a:rPr>
              <a:t>학교사정에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 따라</a:t>
            </a:r>
            <a:endParaRPr lang="en-US" altLang="ko-KR" sz="7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                 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변경될 수 있습니다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700" b="1" dirty="0" err="1" smtClean="0">
                <a:solidFill>
                  <a:schemeClr val="bg1">
                    <a:lumMod val="50000"/>
                  </a:schemeClr>
                </a:solidFill>
              </a:rPr>
              <a:t>휴관안내</a:t>
            </a:r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일요일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월요일 및 공휴일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7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위      치 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세종특별자치시 </a:t>
            </a: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</a:rPr>
              <a:t>세롬서로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68</a:t>
            </a:r>
          </a:p>
          <a:p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700" b="1" dirty="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새롬고등학교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층</a:t>
            </a:r>
            <a:endParaRPr lang="en-US" altLang="ko-KR" sz="7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578928" y="4702974"/>
            <a:ext cx="267418" cy="22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0406158" y="4702715"/>
            <a:ext cx="267418" cy="22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9578928" y="4966873"/>
            <a:ext cx="267418" cy="22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578928" y="5234266"/>
            <a:ext cx="267418" cy="22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9578928" y="5449766"/>
            <a:ext cx="267418" cy="22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2614097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53602" y="2609771"/>
            <a:ext cx="8347637" cy="98790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교육자료실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2527746" y="453912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독도자료실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교육자료실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1707419" y="2898152"/>
            <a:ext cx="951802" cy="404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 전체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v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861234" y="2898152"/>
            <a:ext cx="4199081" cy="404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err="1" smtClean="0">
                <a:solidFill>
                  <a:schemeClr val="bg1">
                    <a:lumMod val="50000"/>
                  </a:schemeClr>
                </a:solidFill>
              </a:rPr>
              <a:t>검색어를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 입력하세요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113822" y="2898152"/>
            <a:ext cx="683763" cy="404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 검색        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41547" y="4128733"/>
            <a:ext cx="8399253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8535" y="4230775"/>
            <a:ext cx="472735" cy="426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No.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624417" y="4230775"/>
            <a:ext cx="543504" cy="426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7755583" y="4230775"/>
            <a:ext cx="713349" cy="426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cxnSp>
        <p:nvCxnSpPr>
          <p:cNvPr id="60" name="직선 연결선 59"/>
          <p:cNvCxnSpPr/>
          <p:nvPr/>
        </p:nvCxnSpPr>
        <p:spPr>
          <a:xfrm>
            <a:off x="541547" y="4625422"/>
            <a:ext cx="8399253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541547" y="5227850"/>
            <a:ext cx="8399253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57427" y="476657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20272" y="4766578"/>
            <a:ext cx="2140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독도전시관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체험학습지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정답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55655" y="4230775"/>
            <a:ext cx="713349" cy="426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5745865" y="476657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관리자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617570" y="4766578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2023-03-10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33845" y="5463235"/>
            <a:ext cx="399368" cy="399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134476" y="5463235"/>
            <a:ext cx="399368" cy="3993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ㅣ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&lt;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933213" y="5463235"/>
            <a:ext cx="399368" cy="3993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&gt;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ㅣ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 flipH="1">
            <a:off x="9422131" y="858066"/>
            <a:ext cx="2598419" cy="537887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9411122" y="1005373"/>
            <a:ext cx="2557246" cy="447295"/>
            <a:chOff x="275493" y="1068898"/>
            <a:chExt cx="2800743" cy="431694"/>
          </a:xfrm>
        </p:grpSpPr>
        <p:grpSp>
          <p:nvGrpSpPr>
            <p:cNvPr id="87" name="그룹 86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94" name="직선 연결선 93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그룹 87"/>
            <p:cNvGrpSpPr/>
            <p:nvPr/>
          </p:nvGrpSpPr>
          <p:grpSpPr>
            <a:xfrm>
              <a:off x="275493" y="1068898"/>
              <a:ext cx="2746117" cy="431694"/>
              <a:chOff x="275493" y="1068898"/>
              <a:chExt cx="2746117" cy="431694"/>
            </a:xfrm>
          </p:grpSpPr>
          <p:grpSp>
            <p:nvGrpSpPr>
              <p:cNvPr id="89" name="그룹 88"/>
              <p:cNvGrpSpPr/>
              <p:nvPr/>
            </p:nvGrpSpPr>
            <p:grpSpPr>
              <a:xfrm>
                <a:off x="275493" y="1068898"/>
                <a:ext cx="2746117" cy="431694"/>
                <a:chOff x="275493" y="1068898"/>
                <a:chExt cx="2746117" cy="431694"/>
              </a:xfrm>
            </p:grpSpPr>
            <p:sp>
              <p:nvSpPr>
                <p:cNvPr id="91" name="TextBox 90"/>
                <p:cNvSpPr txBox="1"/>
                <p:nvPr/>
              </p:nvSpPr>
              <p:spPr>
                <a:xfrm>
                  <a:off x="275493" y="1088862"/>
                  <a:ext cx="1462418" cy="22278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900" dirty="0" err="1" smtClean="0"/>
                    <a:t>세종특별자치시교육청</a:t>
                  </a:r>
                  <a:endParaRPr lang="ko-KR" altLang="en-US" sz="900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1662459" y="1068898"/>
                  <a:ext cx="1359151" cy="2970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 err="1" smtClean="0"/>
                    <a:t>독도전시관</a:t>
                  </a:r>
                  <a:endParaRPr lang="ko-KR" altLang="en-US" sz="1400" dirty="0"/>
                </a:p>
              </p:txBody>
            </p:sp>
          </p:grpSp>
          <p:cxnSp>
            <p:nvCxnSpPr>
              <p:cNvPr id="90" name="직선 연결선 89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그룹 74"/>
          <p:cNvGrpSpPr/>
          <p:nvPr/>
        </p:nvGrpSpPr>
        <p:grpSpPr>
          <a:xfrm>
            <a:off x="9533547" y="1489200"/>
            <a:ext cx="2338661" cy="540401"/>
            <a:chOff x="409575" y="1535849"/>
            <a:chExt cx="2561345" cy="521552"/>
          </a:xfrm>
        </p:grpSpPr>
        <p:sp>
          <p:nvSpPr>
            <p:cNvPr id="83" name="직사각형 82"/>
            <p:cNvSpPr/>
            <p:nvPr/>
          </p:nvSpPr>
          <p:spPr>
            <a:xfrm>
              <a:off x="409575" y="1535849"/>
              <a:ext cx="2561345" cy="5215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err="1" smtClean="0">
                  <a:solidFill>
                    <a:schemeClr val="bg1">
                      <a:lumMod val="75000"/>
                    </a:schemeClr>
                  </a:solidFill>
                </a:rPr>
                <a:t>검색어를</a:t>
              </a:r>
              <a:r>
                <a:rPr lang="ko-KR" altLang="en-US" sz="1100" dirty="0" smtClean="0">
                  <a:solidFill>
                    <a:schemeClr val="bg1">
                      <a:lumMod val="75000"/>
                    </a:schemeClr>
                  </a:solidFill>
                </a:rPr>
                <a:t> 입력하세요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2755191" y="1721710"/>
              <a:ext cx="143820" cy="149829"/>
              <a:chOff x="1217532" y="2946815"/>
              <a:chExt cx="143820" cy="149829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1217532" y="2946815"/>
                <a:ext cx="112843" cy="112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6" name="직선 연결선 85"/>
              <p:cNvCxnSpPr>
                <a:stCxn id="85" idx="5"/>
              </p:cNvCxnSpPr>
              <p:nvPr/>
            </p:nvCxnSpPr>
            <p:spPr>
              <a:xfrm>
                <a:off x="1313850" y="3043133"/>
                <a:ext cx="47502" cy="535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직사각형 75"/>
          <p:cNvSpPr/>
          <p:nvPr/>
        </p:nvSpPr>
        <p:spPr>
          <a:xfrm>
            <a:off x="9533547" y="2236396"/>
            <a:ext cx="2338661" cy="3094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독도전시관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체험학습지</a:t>
            </a:r>
            <a:r>
              <a:rPr lang="ko-KR" altLang="en-US" sz="1100" dirty="0" smtClean="0">
                <a:solidFill>
                  <a:schemeClr val="tx1"/>
                </a:solidFill>
              </a:rPr>
              <a:t> 정답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9533547" y="2545896"/>
            <a:ext cx="2338661" cy="7713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관리자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1024967" y="2809519"/>
            <a:ext cx="847242" cy="255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2023-03-10</a:t>
            </a:r>
            <a:endParaRPr lang="ko-KR" altLang="en-US" sz="10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10146660" y="3613904"/>
            <a:ext cx="1092093" cy="271065"/>
            <a:chOff x="1081068" y="3586445"/>
            <a:chExt cx="1196080" cy="261610"/>
          </a:xfrm>
        </p:grpSpPr>
        <p:sp>
          <p:nvSpPr>
            <p:cNvPr id="80" name="TextBox 79"/>
            <p:cNvSpPr txBox="1"/>
            <p:nvPr/>
          </p:nvSpPr>
          <p:spPr>
            <a:xfrm>
              <a:off x="1081068" y="3586445"/>
              <a:ext cx="333525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</a:rPr>
                <a:t>&lt;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943623" y="3586445"/>
              <a:ext cx="333525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</a:rPr>
                <a:t>&gt;I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511563" y="3586445"/>
              <a:ext cx="33352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51952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공지사항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2527746" y="453912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열린광장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공지사항</a:t>
            </a:r>
            <a:endParaRPr lang="ko-KR" altLang="en-US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553602" y="1790418"/>
            <a:ext cx="8387197" cy="987901"/>
            <a:chOff x="553602" y="2609771"/>
            <a:chExt cx="8387197" cy="987901"/>
          </a:xfrm>
        </p:grpSpPr>
        <p:sp>
          <p:nvSpPr>
            <p:cNvPr id="48" name="직사각형 47"/>
            <p:cNvSpPr/>
            <p:nvPr/>
          </p:nvSpPr>
          <p:spPr>
            <a:xfrm>
              <a:off x="553602" y="2609771"/>
              <a:ext cx="8387197" cy="987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707419" y="2898152"/>
              <a:ext cx="951802" cy="404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 전체        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v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861234" y="2898152"/>
              <a:ext cx="4199081" cy="404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err="1" smtClean="0">
                  <a:solidFill>
                    <a:schemeClr val="bg1">
                      <a:lumMod val="50000"/>
                    </a:schemeClr>
                  </a:solidFill>
                </a:rPr>
                <a:t>검색어를</a:t>
              </a:r>
              <a:r>
                <a:rPr lang="ko-KR" alt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 입력하세요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113822" y="2898152"/>
              <a:ext cx="683763" cy="4046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 검색         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134476" y="5463235"/>
            <a:ext cx="1198105" cy="399368"/>
            <a:chOff x="4134476" y="5463235"/>
            <a:chExt cx="1198105" cy="399368"/>
          </a:xfrm>
        </p:grpSpPr>
        <p:sp>
          <p:nvSpPr>
            <p:cNvPr id="22" name="직사각형 21"/>
            <p:cNvSpPr/>
            <p:nvPr/>
          </p:nvSpPr>
          <p:spPr>
            <a:xfrm>
              <a:off x="4533845" y="5463235"/>
              <a:ext cx="399368" cy="3993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134476" y="5463235"/>
              <a:ext cx="399368" cy="39936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bg1">
                      <a:lumMod val="75000"/>
                    </a:schemeClr>
                  </a:solidFill>
                </a:rPr>
                <a:t>ㅣ</a:t>
              </a:r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</a:rPr>
                <a:t>&lt;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933213" y="5463235"/>
              <a:ext cx="399368" cy="39936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</a:rPr>
                <a:t>&gt;</a:t>
              </a:r>
              <a:r>
                <a:rPr lang="ko-KR" altLang="en-US" sz="1000" dirty="0" err="1" smtClean="0">
                  <a:solidFill>
                    <a:schemeClr val="bg1">
                      <a:lumMod val="75000"/>
                    </a:schemeClr>
                  </a:solidFill>
                </a:rPr>
                <a:t>ㅣ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60" name="직선 연결선 59"/>
          <p:cNvCxnSpPr/>
          <p:nvPr/>
        </p:nvCxnSpPr>
        <p:spPr>
          <a:xfrm>
            <a:off x="541547" y="2923937"/>
            <a:ext cx="8399253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541547" y="2979209"/>
            <a:ext cx="8399253" cy="555207"/>
            <a:chOff x="541547" y="2979209"/>
            <a:chExt cx="8399253" cy="555207"/>
          </a:xfrm>
        </p:grpSpPr>
        <p:cxnSp>
          <p:nvCxnSpPr>
            <p:cNvPr id="61" name="직선 연결선 60"/>
            <p:cNvCxnSpPr/>
            <p:nvPr/>
          </p:nvCxnSpPr>
          <p:spPr>
            <a:xfrm>
              <a:off x="541547" y="3526365"/>
              <a:ext cx="8399253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597081" y="2995807"/>
              <a:ext cx="619080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>
                      <a:lumMod val="85000"/>
                    </a:schemeClr>
                  </a:solidFill>
                </a:rPr>
                <a:t>20</a:t>
              </a:r>
            </a:p>
            <a:p>
              <a:pPr algn="ctr"/>
              <a:r>
                <a:rPr lang="en-US" altLang="ko-KR" sz="900" b="1" dirty="0" smtClean="0">
                  <a:solidFill>
                    <a:schemeClr val="bg1">
                      <a:lumMod val="50000"/>
                    </a:schemeClr>
                  </a:solidFill>
                </a:rPr>
                <a:t>2023.09</a:t>
              </a: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16161" y="2979209"/>
              <a:ext cx="2728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>
                      <a:lumMod val="95000"/>
                    </a:schemeClr>
                  </a:solidFill>
                </a:rPr>
                <a:t>l</a:t>
              </a:r>
              <a:endParaRPr lang="ko-KR" altLang="en-US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148620" y="3108209"/>
              <a:ext cx="5363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----------------------------------------------------------------------</a:t>
              </a:r>
              <a:endParaRPr lang="ko-KR" altLang="en-US" sz="12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604369" y="3094755"/>
              <a:ext cx="544251" cy="329253"/>
            </a:xfrm>
            <a:prstGeom prst="roundRect">
              <a:avLst>
                <a:gd name="adj" fmla="val 4707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/>
                <a:t>공지</a:t>
              </a:r>
              <a:endParaRPr lang="ko-KR" altLang="en-US" sz="100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541547" y="3596848"/>
            <a:ext cx="8399253" cy="555207"/>
            <a:chOff x="541547" y="2979209"/>
            <a:chExt cx="8399253" cy="555207"/>
          </a:xfrm>
        </p:grpSpPr>
        <p:cxnSp>
          <p:nvCxnSpPr>
            <p:cNvPr id="103" name="직선 연결선 102"/>
            <p:cNvCxnSpPr/>
            <p:nvPr/>
          </p:nvCxnSpPr>
          <p:spPr>
            <a:xfrm>
              <a:off x="541547" y="3526365"/>
              <a:ext cx="8399253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590669" y="2995807"/>
              <a:ext cx="631904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>
                      <a:lumMod val="85000"/>
                    </a:schemeClr>
                  </a:solidFill>
                </a:rPr>
                <a:t>02</a:t>
              </a:r>
            </a:p>
            <a:p>
              <a:pPr algn="ctr"/>
              <a:r>
                <a:rPr lang="en-US" altLang="ko-KR" sz="900" b="1" dirty="0" smtClean="0">
                  <a:solidFill>
                    <a:schemeClr val="bg1">
                      <a:lumMod val="50000"/>
                    </a:schemeClr>
                  </a:solidFill>
                </a:rPr>
                <a:t>2023.09</a:t>
              </a: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216161" y="2979209"/>
              <a:ext cx="2728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>
                      <a:lumMod val="95000"/>
                    </a:schemeClr>
                  </a:solidFill>
                </a:rPr>
                <a:t>l</a:t>
              </a:r>
              <a:endParaRPr lang="ko-KR" altLang="en-US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148620" y="3108209"/>
              <a:ext cx="5363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----------------------------------------------------------------------</a:t>
              </a:r>
              <a:endParaRPr lang="ko-KR" altLang="en-US" sz="1200" dirty="0"/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1604369" y="3094755"/>
              <a:ext cx="544251" cy="329253"/>
            </a:xfrm>
            <a:prstGeom prst="roundRect">
              <a:avLst>
                <a:gd name="adj" fmla="val 4707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/>
                <a:t>공지</a:t>
              </a:r>
              <a:endParaRPr lang="ko-KR" altLang="en-US" sz="1000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541547" y="4136337"/>
            <a:ext cx="8399253" cy="555207"/>
            <a:chOff x="541547" y="2979209"/>
            <a:chExt cx="8399253" cy="555207"/>
          </a:xfrm>
        </p:grpSpPr>
        <p:cxnSp>
          <p:nvCxnSpPr>
            <p:cNvPr id="109" name="직선 연결선 108"/>
            <p:cNvCxnSpPr/>
            <p:nvPr/>
          </p:nvCxnSpPr>
          <p:spPr>
            <a:xfrm>
              <a:off x="541547" y="3526365"/>
              <a:ext cx="8399253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97081" y="2995807"/>
              <a:ext cx="619080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>
                      <a:lumMod val="85000"/>
                    </a:schemeClr>
                  </a:solidFill>
                </a:rPr>
                <a:t>20</a:t>
              </a:r>
            </a:p>
            <a:p>
              <a:pPr algn="ctr"/>
              <a:r>
                <a:rPr lang="en-US" altLang="ko-KR" sz="900" b="1" dirty="0" smtClean="0">
                  <a:solidFill>
                    <a:schemeClr val="bg1">
                      <a:lumMod val="50000"/>
                    </a:schemeClr>
                  </a:solidFill>
                </a:rPr>
                <a:t>2023.04</a:t>
              </a: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216161" y="2979209"/>
              <a:ext cx="2728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>
                      <a:lumMod val="95000"/>
                    </a:schemeClr>
                  </a:solidFill>
                </a:rPr>
                <a:t>l</a:t>
              </a:r>
              <a:endParaRPr lang="ko-KR" altLang="en-US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657470" y="3108209"/>
              <a:ext cx="5363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----------------------------------------------------------------------</a:t>
              </a:r>
              <a:endParaRPr lang="ko-KR" altLang="en-US" sz="1200" dirty="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541547" y="4674563"/>
            <a:ext cx="8399253" cy="555207"/>
            <a:chOff x="541547" y="2979209"/>
            <a:chExt cx="8399253" cy="555207"/>
          </a:xfrm>
        </p:grpSpPr>
        <p:cxnSp>
          <p:nvCxnSpPr>
            <p:cNvPr id="115" name="직선 연결선 114"/>
            <p:cNvCxnSpPr/>
            <p:nvPr/>
          </p:nvCxnSpPr>
          <p:spPr>
            <a:xfrm>
              <a:off x="541547" y="3526365"/>
              <a:ext cx="8399253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597081" y="2995807"/>
              <a:ext cx="619080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>
                      <a:lumMod val="85000"/>
                    </a:schemeClr>
                  </a:solidFill>
                </a:rPr>
                <a:t>16</a:t>
              </a:r>
            </a:p>
            <a:p>
              <a:pPr algn="ctr"/>
              <a:r>
                <a:rPr lang="en-US" altLang="ko-KR" sz="900" b="1" dirty="0" smtClean="0">
                  <a:solidFill>
                    <a:schemeClr val="bg1">
                      <a:lumMod val="50000"/>
                    </a:schemeClr>
                  </a:solidFill>
                </a:rPr>
                <a:t>2023.03</a:t>
              </a: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216161" y="2979209"/>
              <a:ext cx="2728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>
                      <a:lumMod val="95000"/>
                    </a:schemeClr>
                  </a:solidFill>
                </a:rPr>
                <a:t>l</a:t>
              </a:r>
              <a:endParaRPr lang="ko-KR" altLang="en-US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609087" y="3108209"/>
              <a:ext cx="5363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----------------------------------------------------------------------</a:t>
              </a:r>
              <a:endParaRPr lang="ko-KR" altLang="en-US" sz="1200" dirty="0"/>
            </a:p>
          </p:txBody>
        </p:sp>
      </p:grpSp>
      <p:sp>
        <p:nvSpPr>
          <p:cNvPr id="143" name="직사각형 142"/>
          <p:cNvSpPr/>
          <p:nvPr/>
        </p:nvSpPr>
        <p:spPr>
          <a:xfrm flipH="1">
            <a:off x="9427236" y="858066"/>
            <a:ext cx="2592490" cy="537887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grpSp>
        <p:nvGrpSpPr>
          <p:cNvPr id="145" name="그룹 144"/>
          <p:cNvGrpSpPr/>
          <p:nvPr/>
        </p:nvGrpSpPr>
        <p:grpSpPr>
          <a:xfrm>
            <a:off x="9416252" y="982687"/>
            <a:ext cx="2455470" cy="3635318"/>
            <a:chOff x="275493" y="1047003"/>
            <a:chExt cx="2695427" cy="3508520"/>
          </a:xfrm>
        </p:grpSpPr>
        <p:grpSp>
          <p:nvGrpSpPr>
            <p:cNvPr id="157" name="그룹 156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sp>
            <p:nvSpPr>
              <p:cNvPr id="163" name="TextBox 162"/>
              <p:cNvSpPr txBox="1"/>
              <p:nvPr/>
            </p:nvSpPr>
            <p:spPr>
              <a:xfrm>
                <a:off x="275493" y="1084836"/>
                <a:ext cx="1462418" cy="2308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900" dirty="0" err="1" smtClean="0"/>
                  <a:t>세종특별자치시교육청</a:t>
                </a:r>
                <a:endParaRPr lang="ko-KR" altLang="en-US" sz="900" dirty="0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287549" y="1231288"/>
                <a:ext cx="1462419" cy="269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75" dirty="0" smtClean="0"/>
                  <a:t>SEJONG CITY OFFICE OF EDUCATION</a:t>
                </a:r>
                <a:r>
                  <a:rPr lang="ko-KR" altLang="en-US" sz="575" dirty="0" smtClean="0"/>
                  <a:t> </a:t>
                </a:r>
                <a:endParaRPr lang="en-US" altLang="ko-KR" sz="575" dirty="0" smtClean="0"/>
              </a:p>
              <a:p>
                <a:endParaRPr lang="ko-KR" altLang="en-US" sz="575" dirty="0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1611769" y="1047003"/>
                <a:ext cx="13591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err="1" smtClean="0"/>
                  <a:t>독도전시관</a:t>
                </a:r>
                <a:endParaRPr lang="ko-KR" altLang="en-US" sz="1600" dirty="0"/>
              </a:p>
            </p:txBody>
          </p:sp>
        </p:grpSp>
        <p:cxnSp>
          <p:nvCxnSpPr>
            <p:cNvPr id="158" name="직선 연결선 157"/>
            <p:cNvCxnSpPr/>
            <p:nvPr/>
          </p:nvCxnSpPr>
          <p:spPr>
            <a:xfrm>
              <a:off x="1675406" y="1114767"/>
              <a:ext cx="0" cy="2367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>
              <a:off x="930770" y="2480218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930770" y="3115947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930770" y="3705728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930770" y="4273123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직사각형 145"/>
          <p:cNvSpPr/>
          <p:nvPr/>
        </p:nvSpPr>
        <p:spPr>
          <a:xfrm>
            <a:off x="9538398" y="1489200"/>
            <a:ext cx="2333325" cy="540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err="1" smtClean="0">
                <a:solidFill>
                  <a:schemeClr val="bg1">
                    <a:lumMod val="75000"/>
                  </a:schemeClr>
                </a:solidFill>
              </a:rPr>
              <a:t>검색어를</a:t>
            </a:r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</a:rPr>
              <a:t> 입력하세요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453267" y="2372644"/>
            <a:ext cx="2540427" cy="487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20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년 독도의 날 기념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453267" y="3048496"/>
            <a:ext cx="2540427" cy="487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02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학년도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독도전시관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53267" y="3640082"/>
            <a:ext cx="2540427" cy="487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20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학년도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독도전시관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34846" y="4229998"/>
            <a:ext cx="2540427" cy="487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16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학년도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독도전시관</a:t>
            </a:r>
            <a:r>
              <a:rPr lang="ko-KR" altLang="en-US" sz="1000" dirty="0" smtClean="0">
                <a:solidFill>
                  <a:schemeClr val="tx1"/>
                </a:solidFill>
              </a:rPr>
              <a:t> 상반기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1" name="직선 연결선 150"/>
          <p:cNvCxnSpPr/>
          <p:nvPr/>
        </p:nvCxnSpPr>
        <p:spPr>
          <a:xfrm>
            <a:off x="9538398" y="2904537"/>
            <a:ext cx="23333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9538398" y="4701798"/>
            <a:ext cx="23333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그룹 152"/>
          <p:cNvGrpSpPr/>
          <p:nvPr/>
        </p:nvGrpSpPr>
        <p:grpSpPr>
          <a:xfrm>
            <a:off x="10150112" y="4905850"/>
            <a:ext cx="1089601" cy="271065"/>
            <a:chOff x="1081068" y="3586445"/>
            <a:chExt cx="1196080" cy="261610"/>
          </a:xfrm>
        </p:grpSpPr>
        <p:sp>
          <p:nvSpPr>
            <p:cNvPr id="154" name="TextBox 153"/>
            <p:cNvSpPr txBox="1"/>
            <p:nvPr/>
          </p:nvSpPr>
          <p:spPr>
            <a:xfrm>
              <a:off x="1081068" y="3586445"/>
              <a:ext cx="333525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</a:rPr>
                <a:t>&lt;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943623" y="3586445"/>
              <a:ext cx="333525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</a:rPr>
                <a:t>&gt;I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511563" y="3586445"/>
              <a:ext cx="33352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cxnSp>
        <p:nvCxnSpPr>
          <p:cNvPr id="190" name="직선 연결선 189"/>
          <p:cNvCxnSpPr/>
          <p:nvPr/>
        </p:nvCxnSpPr>
        <p:spPr>
          <a:xfrm>
            <a:off x="9538398" y="3501925"/>
            <a:ext cx="23333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9538398" y="4158221"/>
            <a:ext cx="23333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모서리가 둥근 직사각형 191"/>
          <p:cNvSpPr/>
          <p:nvPr/>
        </p:nvSpPr>
        <p:spPr>
          <a:xfrm>
            <a:off x="10033213" y="2492755"/>
            <a:ext cx="459917" cy="248457"/>
          </a:xfrm>
          <a:prstGeom prst="roundRect">
            <a:avLst>
              <a:gd name="adj" fmla="val 4707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공지</a:t>
            </a:r>
            <a:endParaRPr lang="ko-KR" altLang="en-US" sz="700"/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10033213" y="3162424"/>
            <a:ext cx="459917" cy="248457"/>
          </a:xfrm>
          <a:prstGeom prst="roundRect">
            <a:avLst>
              <a:gd name="adj" fmla="val 4707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공지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1065522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포토앨범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2527746" y="453912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열린광장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포토앨범</a:t>
            </a:r>
            <a:endParaRPr lang="ko-KR" altLang="en-US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541547" y="1543899"/>
            <a:ext cx="8399253" cy="987901"/>
            <a:chOff x="553602" y="2609771"/>
            <a:chExt cx="8387197" cy="987901"/>
          </a:xfrm>
        </p:grpSpPr>
        <p:sp>
          <p:nvSpPr>
            <p:cNvPr id="48" name="직사각형 47"/>
            <p:cNvSpPr/>
            <p:nvPr/>
          </p:nvSpPr>
          <p:spPr>
            <a:xfrm>
              <a:off x="553602" y="2609771"/>
              <a:ext cx="8387197" cy="987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707419" y="2898152"/>
              <a:ext cx="951802" cy="404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 전체        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v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861234" y="2898152"/>
              <a:ext cx="4199081" cy="404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err="1" smtClean="0">
                  <a:solidFill>
                    <a:schemeClr val="bg1">
                      <a:lumMod val="50000"/>
                    </a:schemeClr>
                  </a:solidFill>
                </a:rPr>
                <a:t>검색어를</a:t>
              </a:r>
              <a:r>
                <a:rPr lang="ko-KR" alt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 입력하세요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113822" y="2898152"/>
              <a:ext cx="683763" cy="4046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 검색         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695107" y="2724065"/>
            <a:ext cx="2598584" cy="1745385"/>
            <a:chOff x="714375" y="1500883"/>
            <a:chExt cx="8043648" cy="4374858"/>
          </a:xfrm>
        </p:grpSpPr>
        <p:sp>
          <p:nvSpPr>
            <p:cNvPr id="67" name="직사각형 66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352092" y="3396253"/>
              <a:ext cx="2797140" cy="7714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IMAGE</a:t>
              </a:r>
              <a:endParaRPr lang="ko-KR" altLang="en-US" sz="1400" b="1" dirty="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3479067" y="2724065"/>
            <a:ext cx="2598584" cy="1745385"/>
            <a:chOff x="714375" y="1500883"/>
            <a:chExt cx="8043648" cy="4374858"/>
          </a:xfrm>
        </p:grpSpPr>
        <p:sp>
          <p:nvSpPr>
            <p:cNvPr id="74" name="직사각형 73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5" name="직선 연결선 74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352092" y="3396253"/>
              <a:ext cx="2797140" cy="7714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IMAGE</a:t>
              </a:r>
              <a:endParaRPr lang="ko-KR" altLang="en-US" sz="1400" b="1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6263027" y="2720453"/>
            <a:ext cx="2598584" cy="1745385"/>
            <a:chOff x="714375" y="1500883"/>
            <a:chExt cx="8043648" cy="4374858"/>
          </a:xfrm>
        </p:grpSpPr>
        <p:sp>
          <p:nvSpPr>
            <p:cNvPr id="79" name="직사각형 78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3337628" y="3405304"/>
              <a:ext cx="2797140" cy="7714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IMAGE</a:t>
              </a:r>
              <a:endParaRPr lang="ko-KR" altLang="en-US" sz="1400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41547" y="4544188"/>
            <a:ext cx="28578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독도체험교실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한결초등학교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학년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000" b="1" dirty="0" smtClean="0">
                <a:solidFill>
                  <a:schemeClr val="bg1">
                    <a:lumMod val="65000"/>
                  </a:schemeClr>
                </a:solidFill>
              </a:rPr>
              <a:t>2023-09-26</a:t>
            </a:r>
            <a:endParaRPr lang="ko-KR" altLang="en-US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488414" y="4544188"/>
            <a:ext cx="25892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독도체험교실</a:t>
            </a:r>
            <a:r>
              <a:rPr lang="en-US" altLang="ko-KR" sz="1400" dirty="0" smtClean="0"/>
              <a:t>_</a:t>
            </a:r>
            <a:r>
              <a:rPr lang="ko-KR" altLang="en-US" sz="1400" dirty="0" err="1" smtClean="0"/>
              <a:t>새뜸유치원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000" b="1" dirty="0" smtClean="0">
                <a:solidFill>
                  <a:schemeClr val="bg1">
                    <a:lumMod val="65000"/>
                  </a:schemeClr>
                </a:solidFill>
              </a:rPr>
              <a:t>2023-09-26</a:t>
            </a:r>
            <a:endParaRPr lang="ko-KR" altLang="en-US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263027" y="4544188"/>
            <a:ext cx="25892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독도체험교실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대전외삼중학교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000" b="1" dirty="0" smtClean="0">
                <a:solidFill>
                  <a:schemeClr val="bg1">
                    <a:lumMod val="65000"/>
                  </a:schemeClr>
                </a:solidFill>
              </a:rPr>
              <a:t>2023-09-16</a:t>
            </a:r>
            <a:endParaRPr lang="ko-KR" altLang="en-US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 flipH="1">
            <a:off x="9413937" y="861018"/>
            <a:ext cx="2594558" cy="539051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87" name="그룹 86"/>
          <p:cNvGrpSpPr/>
          <p:nvPr/>
        </p:nvGrpSpPr>
        <p:grpSpPr>
          <a:xfrm>
            <a:off x="9402945" y="1029624"/>
            <a:ext cx="2553445" cy="427283"/>
            <a:chOff x="275493" y="1089103"/>
            <a:chExt cx="2800743" cy="411489"/>
          </a:xfrm>
        </p:grpSpPr>
        <p:grpSp>
          <p:nvGrpSpPr>
            <p:cNvPr id="131" name="그룹 130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138" name="직선 연결선 137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그룹 131"/>
            <p:cNvGrpSpPr/>
            <p:nvPr/>
          </p:nvGrpSpPr>
          <p:grpSpPr>
            <a:xfrm>
              <a:off x="275493" y="1089103"/>
              <a:ext cx="2743985" cy="411489"/>
              <a:chOff x="275493" y="1089103"/>
              <a:chExt cx="2743985" cy="411489"/>
            </a:xfrm>
          </p:grpSpPr>
          <p:grpSp>
            <p:nvGrpSpPr>
              <p:cNvPr id="133" name="그룹 132"/>
              <p:cNvGrpSpPr/>
              <p:nvPr/>
            </p:nvGrpSpPr>
            <p:grpSpPr>
              <a:xfrm>
                <a:off x="275493" y="1089103"/>
                <a:ext cx="2743985" cy="411489"/>
                <a:chOff x="275493" y="1089103"/>
                <a:chExt cx="2743985" cy="411489"/>
              </a:xfrm>
            </p:grpSpPr>
            <p:sp>
              <p:nvSpPr>
                <p:cNvPr id="135" name="TextBox 134"/>
                <p:cNvSpPr txBox="1"/>
                <p:nvPr/>
              </p:nvSpPr>
              <p:spPr>
                <a:xfrm>
                  <a:off x="275493" y="1089103"/>
                  <a:ext cx="1462418" cy="22230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900" dirty="0" err="1" smtClean="0"/>
                    <a:t>세종특별자치시교육청</a:t>
                  </a:r>
                  <a:endParaRPr lang="ko-KR" altLang="en-US" sz="900" dirty="0"/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1660327" y="1093747"/>
                  <a:ext cx="1359151" cy="2964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 err="1" smtClean="0"/>
                    <a:t>독도전시관</a:t>
                  </a:r>
                  <a:endParaRPr lang="ko-KR" altLang="en-US" sz="1400" dirty="0"/>
                </a:p>
              </p:txBody>
            </p:sp>
          </p:grpSp>
          <p:cxnSp>
            <p:nvCxnSpPr>
              <p:cNvPr id="134" name="직선 연결선 133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8" name="직사각형 87"/>
          <p:cNvSpPr/>
          <p:nvPr/>
        </p:nvSpPr>
        <p:spPr>
          <a:xfrm>
            <a:off x="9525188" y="1493517"/>
            <a:ext cx="2335185" cy="541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err="1" smtClean="0">
                <a:solidFill>
                  <a:schemeClr val="bg1">
                    <a:lumMod val="75000"/>
                  </a:schemeClr>
                </a:solidFill>
              </a:rPr>
              <a:t>검색어를</a:t>
            </a:r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</a:rPr>
              <a:t> 입력하세요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11663693" y="1686512"/>
            <a:ext cx="131121" cy="155580"/>
            <a:chOff x="1217532" y="2946815"/>
            <a:chExt cx="143820" cy="149829"/>
          </a:xfrm>
        </p:grpSpPr>
        <p:sp>
          <p:nvSpPr>
            <p:cNvPr id="129" name="타원 128"/>
            <p:cNvSpPr/>
            <p:nvPr/>
          </p:nvSpPr>
          <p:spPr>
            <a:xfrm>
              <a:off x="1217532" y="2946815"/>
              <a:ext cx="112843" cy="112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0" name="직선 연결선 129"/>
            <p:cNvCxnSpPr>
              <a:stCxn id="129" idx="5"/>
            </p:cNvCxnSpPr>
            <p:nvPr/>
          </p:nvCxnSpPr>
          <p:spPr>
            <a:xfrm>
              <a:off x="1313850" y="3043133"/>
              <a:ext cx="47502" cy="535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/>
          <p:cNvGrpSpPr/>
          <p:nvPr/>
        </p:nvGrpSpPr>
        <p:grpSpPr>
          <a:xfrm>
            <a:off x="9529539" y="2161959"/>
            <a:ext cx="2375105" cy="1386849"/>
            <a:chOff x="414348" y="3662934"/>
            <a:chExt cx="2605131" cy="1335586"/>
          </a:xfrm>
        </p:grpSpPr>
        <p:grpSp>
          <p:nvGrpSpPr>
            <p:cNvPr id="117" name="그룹 116"/>
            <p:cNvGrpSpPr/>
            <p:nvPr/>
          </p:nvGrpSpPr>
          <p:grpSpPr>
            <a:xfrm>
              <a:off x="414348" y="3662934"/>
              <a:ext cx="1269511" cy="973460"/>
              <a:chOff x="436844" y="1670403"/>
              <a:chExt cx="2593909" cy="2639442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6" name="직선 연결선 125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>
              <a:off x="1737911" y="3662934"/>
              <a:ext cx="1269511" cy="973460"/>
              <a:chOff x="436844" y="1670403"/>
              <a:chExt cx="2593909" cy="2639442"/>
            </a:xfrm>
          </p:grpSpPr>
          <p:sp>
            <p:nvSpPr>
              <p:cNvPr id="121" name="직사각형 120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2" name="직선 연결선 12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414348" y="4736910"/>
              <a:ext cx="1269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737911" y="4736910"/>
              <a:ext cx="128156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9529539" y="3541156"/>
            <a:ext cx="2375105" cy="1386849"/>
            <a:chOff x="414348" y="3662934"/>
            <a:chExt cx="2605131" cy="1335586"/>
          </a:xfrm>
        </p:grpSpPr>
        <p:grpSp>
          <p:nvGrpSpPr>
            <p:cNvPr id="105" name="그룹 104"/>
            <p:cNvGrpSpPr/>
            <p:nvPr/>
          </p:nvGrpSpPr>
          <p:grpSpPr>
            <a:xfrm>
              <a:off x="414348" y="3662934"/>
              <a:ext cx="1269511" cy="973460"/>
              <a:chOff x="436844" y="1670403"/>
              <a:chExt cx="2593909" cy="2639442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4" name="직선 연결선 11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1737911" y="3662934"/>
              <a:ext cx="1269511" cy="973460"/>
              <a:chOff x="436844" y="1670403"/>
              <a:chExt cx="2593909" cy="2639442"/>
            </a:xfrm>
          </p:grpSpPr>
          <p:sp>
            <p:nvSpPr>
              <p:cNvPr id="109" name="직사각형 108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0" name="직선 연결선 109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414348" y="4736910"/>
              <a:ext cx="1269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737911" y="4736910"/>
              <a:ext cx="128156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9518547" y="4915804"/>
            <a:ext cx="2375105" cy="1346030"/>
            <a:chOff x="414348" y="3662934"/>
            <a:chExt cx="2605131" cy="1296276"/>
          </a:xfrm>
        </p:grpSpPr>
        <p:grpSp>
          <p:nvGrpSpPr>
            <p:cNvPr id="93" name="그룹 92"/>
            <p:cNvGrpSpPr/>
            <p:nvPr/>
          </p:nvGrpSpPr>
          <p:grpSpPr>
            <a:xfrm>
              <a:off x="414348" y="3662934"/>
              <a:ext cx="1269511" cy="973460"/>
              <a:chOff x="436844" y="1670403"/>
              <a:chExt cx="2593909" cy="2639442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2" name="직선 연결선 10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1737911" y="3662934"/>
              <a:ext cx="1269511" cy="973460"/>
              <a:chOff x="436844" y="1670403"/>
              <a:chExt cx="2593909" cy="2639441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8" name="직선 연결선 9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 flipV="1">
                <a:off x="446173" y="1670403"/>
                <a:ext cx="2584580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880471" y="2669780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414348" y="4736910"/>
              <a:ext cx="1269511" cy="222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-------------------</a:t>
              </a:r>
              <a:endParaRPr lang="ko-KR" altLang="en-US" sz="9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737911" y="4736910"/>
              <a:ext cx="1281568" cy="222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-------------------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4996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926727"/>
            <a:ext cx="8399252" cy="526164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포토앨범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107523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002475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541547" y="935223"/>
            <a:ext cx="8470791" cy="338554"/>
            <a:chOff x="541547" y="1096612"/>
            <a:chExt cx="8470791" cy="338554"/>
          </a:xfrm>
        </p:grpSpPr>
        <p:sp>
          <p:nvSpPr>
            <p:cNvPr id="278" name="TextBox 277"/>
            <p:cNvSpPr txBox="1"/>
            <p:nvPr/>
          </p:nvSpPr>
          <p:spPr>
            <a:xfrm>
              <a:off x="541547" y="1126751"/>
              <a:ext cx="146241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00" dirty="0" err="1" smtClean="0"/>
                <a:t>세종특별자치시교육청</a:t>
              </a:r>
              <a:endParaRPr lang="ko-KR" altLang="en-US" sz="1000" dirty="0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1877823" y="1096612"/>
              <a:ext cx="13591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독도전시관</a:t>
              </a:r>
              <a:endParaRPr lang="ko-KR" altLang="en-US" sz="1600" dirty="0"/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2994465" y="1096612"/>
              <a:ext cx="5143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전시관 소개 </a:t>
              </a:r>
              <a:r>
                <a:rPr lang="en-US" altLang="ko-KR" sz="1400" dirty="0" smtClean="0"/>
                <a:t>|</a:t>
              </a:r>
              <a:r>
                <a:rPr lang="ko-KR" altLang="en-US" sz="1400" dirty="0" smtClean="0"/>
                <a:t> 관람 정보 </a:t>
              </a:r>
              <a:r>
                <a:rPr lang="en-US" altLang="ko-KR" sz="1400" dirty="0" smtClean="0"/>
                <a:t>|</a:t>
              </a:r>
              <a:r>
                <a:rPr lang="ko-KR" altLang="en-US" sz="1400" dirty="0" smtClean="0"/>
                <a:t> 전시 안내 </a:t>
              </a:r>
              <a:r>
                <a:rPr lang="en-US" altLang="ko-KR" sz="1400" dirty="0" smtClean="0"/>
                <a:t>|</a:t>
              </a:r>
              <a:r>
                <a:rPr lang="ko-KR" altLang="en-US" sz="1400" dirty="0" smtClean="0"/>
                <a:t> 독도 자료실 </a:t>
              </a:r>
              <a:r>
                <a:rPr lang="en-US" altLang="ko-KR" sz="1400" dirty="0" smtClean="0"/>
                <a:t>|</a:t>
              </a:r>
              <a:r>
                <a:rPr lang="ko-KR" altLang="en-US" sz="1400" dirty="0" smtClean="0"/>
                <a:t> 열린 광장</a:t>
              </a:r>
              <a:endParaRPr lang="ko-KR" altLang="en-US" sz="1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893674" y="1126751"/>
              <a:ext cx="11186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로그인</a:t>
              </a:r>
              <a:r>
                <a:rPr lang="en-US" altLang="ko-KR" sz="900" dirty="0" smtClean="0"/>
                <a:t>  </a:t>
              </a:r>
              <a:r>
                <a:rPr lang="ko-KR" altLang="en-US" sz="900" dirty="0" smtClean="0"/>
                <a:t>회원가입</a:t>
              </a:r>
              <a:endParaRPr lang="ko-KR" altLang="en-US" sz="9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280649" y="1163864"/>
              <a:ext cx="2934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" b="1" dirty="0" smtClean="0">
                  <a:solidFill>
                    <a:schemeClr val="bg1">
                      <a:lumMod val="50000"/>
                    </a:schemeClr>
                  </a:solidFill>
                </a:rPr>
                <a:t>●</a:t>
              </a:r>
              <a:endParaRPr lang="en-US" altLang="ko-KR" sz="400" b="1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ko-KR" altLang="en-US" sz="4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2527746" y="453912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열린광장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포토앨범</a:t>
            </a:r>
            <a:endParaRPr lang="ko-KR" altLang="en-US" sz="12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41547" y="1280113"/>
            <a:ext cx="8320064" cy="2285400"/>
            <a:chOff x="541547" y="1489905"/>
            <a:chExt cx="8320064" cy="2285400"/>
          </a:xfrm>
        </p:grpSpPr>
        <p:grpSp>
          <p:nvGrpSpPr>
            <p:cNvPr id="66" name="그룹 65"/>
            <p:cNvGrpSpPr/>
            <p:nvPr/>
          </p:nvGrpSpPr>
          <p:grpSpPr>
            <a:xfrm>
              <a:off x="695107" y="1493517"/>
              <a:ext cx="2598584" cy="1745385"/>
              <a:chOff x="714375" y="1500883"/>
              <a:chExt cx="8043648" cy="4374858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714375" y="1500883"/>
                <a:ext cx="8043648" cy="437485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8" name="직선 연결선 67"/>
              <p:cNvCxnSpPr/>
              <p:nvPr/>
            </p:nvCxnSpPr>
            <p:spPr>
              <a:xfrm>
                <a:off x="743307" y="1500883"/>
                <a:ext cx="8014716" cy="43748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 flipV="1">
                <a:off x="743307" y="1500883"/>
                <a:ext cx="8014716" cy="43748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3352092" y="3396253"/>
                <a:ext cx="2797140" cy="7714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/>
                  <a:t>IMAGE</a:t>
                </a:r>
                <a:endParaRPr lang="ko-KR" altLang="en-US" sz="1400" b="1" dirty="0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3479067" y="1493517"/>
              <a:ext cx="2598584" cy="1745385"/>
              <a:chOff x="714375" y="1500883"/>
              <a:chExt cx="8043648" cy="4374858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714375" y="1500883"/>
                <a:ext cx="8043648" cy="437485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743307" y="1500883"/>
                <a:ext cx="8014716" cy="43748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V="1">
                <a:off x="743307" y="1500883"/>
                <a:ext cx="8014716" cy="43748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3352092" y="3396253"/>
                <a:ext cx="2797140" cy="7714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/>
                  <a:t>IMAGE</a:t>
                </a:r>
                <a:endParaRPr lang="ko-KR" altLang="en-US" sz="1400" b="1" dirty="0"/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6263027" y="1489905"/>
              <a:ext cx="2598584" cy="1745385"/>
              <a:chOff x="714375" y="1500883"/>
              <a:chExt cx="8043648" cy="4374858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714375" y="1500883"/>
                <a:ext cx="8043648" cy="437485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0" name="직선 연결선 79"/>
              <p:cNvCxnSpPr/>
              <p:nvPr/>
            </p:nvCxnSpPr>
            <p:spPr>
              <a:xfrm>
                <a:off x="743307" y="1500883"/>
                <a:ext cx="8014716" cy="43748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V="1">
                <a:off x="743307" y="1500883"/>
                <a:ext cx="8014716" cy="43748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3337628" y="3405304"/>
                <a:ext cx="2797140" cy="7714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/>
                  <a:t>IMAGE</a:t>
                </a:r>
                <a:endParaRPr lang="ko-KR" altLang="en-US" sz="1400" b="1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41547" y="3313640"/>
              <a:ext cx="28578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독도체험교실</a:t>
              </a:r>
              <a:r>
                <a:rPr lang="en-US" altLang="ko-KR" sz="1400" dirty="0" smtClean="0"/>
                <a:t>_</a:t>
              </a:r>
              <a:r>
                <a:rPr lang="ko-KR" altLang="en-US" sz="1400" dirty="0" smtClean="0"/>
                <a:t>한결초등학교</a:t>
              </a:r>
              <a:r>
                <a:rPr lang="en-US" altLang="ko-KR" sz="1400" dirty="0" smtClean="0"/>
                <a:t>5</a:t>
              </a:r>
              <a:r>
                <a:rPr lang="ko-KR" altLang="en-US" sz="1400" dirty="0" smtClean="0"/>
                <a:t>학년</a:t>
              </a:r>
              <a:endParaRPr lang="en-US" altLang="ko-KR" sz="1400" dirty="0" smtClean="0"/>
            </a:p>
            <a:p>
              <a:r>
                <a:rPr lang="en-US" altLang="ko-KR" sz="1000" b="1" dirty="0" smtClean="0">
                  <a:solidFill>
                    <a:schemeClr val="bg1">
                      <a:lumMod val="65000"/>
                    </a:schemeClr>
                  </a:solidFill>
                </a:rPr>
                <a:t>2023-09-26</a:t>
              </a:r>
              <a:endParaRPr lang="ko-KR" alt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488414" y="3313640"/>
              <a:ext cx="2589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독도체험교실</a:t>
              </a:r>
              <a:r>
                <a:rPr lang="en-US" altLang="ko-KR" sz="1400" dirty="0" smtClean="0"/>
                <a:t>_</a:t>
              </a:r>
              <a:r>
                <a:rPr lang="ko-KR" altLang="en-US" sz="1400" dirty="0" err="1" smtClean="0"/>
                <a:t>새뜸유치원</a:t>
              </a:r>
              <a:endParaRPr lang="en-US" altLang="ko-KR" sz="1400" dirty="0" smtClean="0"/>
            </a:p>
            <a:p>
              <a:r>
                <a:rPr lang="en-US" altLang="ko-KR" sz="1000" b="1" dirty="0" smtClean="0">
                  <a:solidFill>
                    <a:schemeClr val="bg1">
                      <a:lumMod val="65000"/>
                    </a:schemeClr>
                  </a:solidFill>
                </a:rPr>
                <a:t>2023-09-26</a:t>
              </a:r>
              <a:endParaRPr lang="ko-KR" alt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263027" y="3313640"/>
              <a:ext cx="2589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독도체험교실</a:t>
              </a:r>
              <a:r>
                <a:rPr lang="en-US" altLang="ko-KR" sz="1400" dirty="0" smtClean="0"/>
                <a:t>_</a:t>
              </a:r>
              <a:r>
                <a:rPr lang="ko-KR" altLang="en-US" sz="1400" dirty="0" smtClean="0"/>
                <a:t>대전외삼중학교</a:t>
              </a:r>
              <a:endParaRPr lang="en-US" altLang="ko-KR" sz="1400" dirty="0" smtClean="0"/>
            </a:p>
            <a:p>
              <a:r>
                <a:rPr lang="en-US" altLang="ko-KR" sz="1000" b="1" dirty="0" smtClean="0">
                  <a:solidFill>
                    <a:schemeClr val="bg1">
                      <a:lumMod val="65000"/>
                    </a:schemeClr>
                  </a:solidFill>
                </a:rPr>
                <a:t>2023-09-16</a:t>
              </a:r>
              <a:endParaRPr lang="ko-KR" alt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 flipH="1">
            <a:off x="9413937" y="861018"/>
            <a:ext cx="2594558" cy="539051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87" name="그룹 86"/>
          <p:cNvGrpSpPr/>
          <p:nvPr/>
        </p:nvGrpSpPr>
        <p:grpSpPr>
          <a:xfrm>
            <a:off x="9402945" y="1029624"/>
            <a:ext cx="2553445" cy="427283"/>
            <a:chOff x="275493" y="1089103"/>
            <a:chExt cx="2800743" cy="411489"/>
          </a:xfrm>
        </p:grpSpPr>
        <p:grpSp>
          <p:nvGrpSpPr>
            <p:cNvPr id="131" name="그룹 130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138" name="직선 연결선 137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그룹 131"/>
            <p:cNvGrpSpPr/>
            <p:nvPr/>
          </p:nvGrpSpPr>
          <p:grpSpPr>
            <a:xfrm>
              <a:off x="275493" y="1089103"/>
              <a:ext cx="2743985" cy="411489"/>
              <a:chOff x="275493" y="1089103"/>
              <a:chExt cx="2743985" cy="411489"/>
            </a:xfrm>
          </p:grpSpPr>
          <p:grpSp>
            <p:nvGrpSpPr>
              <p:cNvPr id="133" name="그룹 132"/>
              <p:cNvGrpSpPr/>
              <p:nvPr/>
            </p:nvGrpSpPr>
            <p:grpSpPr>
              <a:xfrm>
                <a:off x="275493" y="1089103"/>
                <a:ext cx="2743985" cy="411489"/>
                <a:chOff x="275493" y="1089103"/>
                <a:chExt cx="2743985" cy="411489"/>
              </a:xfrm>
            </p:grpSpPr>
            <p:sp>
              <p:nvSpPr>
                <p:cNvPr id="135" name="TextBox 134"/>
                <p:cNvSpPr txBox="1"/>
                <p:nvPr/>
              </p:nvSpPr>
              <p:spPr>
                <a:xfrm>
                  <a:off x="275493" y="1089103"/>
                  <a:ext cx="1462418" cy="22230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900" dirty="0" err="1" smtClean="0"/>
                    <a:t>세종특별자치시교육청</a:t>
                  </a:r>
                  <a:endParaRPr lang="ko-KR" altLang="en-US" sz="900" dirty="0"/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1660327" y="1093747"/>
                  <a:ext cx="1359151" cy="2964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 err="1" smtClean="0"/>
                    <a:t>독도전시관</a:t>
                  </a:r>
                  <a:endParaRPr lang="ko-KR" altLang="en-US" sz="1400" dirty="0"/>
                </a:p>
              </p:txBody>
            </p:sp>
          </p:grpSp>
          <p:cxnSp>
            <p:nvCxnSpPr>
              <p:cNvPr id="134" name="직선 연결선 133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그룹 89"/>
          <p:cNvGrpSpPr/>
          <p:nvPr/>
        </p:nvGrpSpPr>
        <p:grpSpPr>
          <a:xfrm>
            <a:off x="9529539" y="1473963"/>
            <a:ext cx="2375105" cy="1386849"/>
            <a:chOff x="414348" y="3662934"/>
            <a:chExt cx="2605131" cy="1335586"/>
          </a:xfrm>
        </p:grpSpPr>
        <p:grpSp>
          <p:nvGrpSpPr>
            <p:cNvPr id="117" name="그룹 116"/>
            <p:cNvGrpSpPr/>
            <p:nvPr/>
          </p:nvGrpSpPr>
          <p:grpSpPr>
            <a:xfrm>
              <a:off x="414348" y="3662934"/>
              <a:ext cx="1269511" cy="973460"/>
              <a:chOff x="436844" y="1670403"/>
              <a:chExt cx="2593909" cy="2639442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6" name="직선 연결선 125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>
              <a:off x="1737911" y="3662934"/>
              <a:ext cx="1269511" cy="973460"/>
              <a:chOff x="436844" y="1670403"/>
              <a:chExt cx="2593909" cy="2639442"/>
            </a:xfrm>
          </p:grpSpPr>
          <p:sp>
            <p:nvSpPr>
              <p:cNvPr id="121" name="직사각형 120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2" name="직선 연결선 12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414348" y="4736910"/>
              <a:ext cx="1269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737911" y="4736910"/>
              <a:ext cx="128156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9529539" y="2853160"/>
            <a:ext cx="2375105" cy="1386849"/>
            <a:chOff x="414348" y="3662934"/>
            <a:chExt cx="2605131" cy="1335586"/>
          </a:xfrm>
        </p:grpSpPr>
        <p:grpSp>
          <p:nvGrpSpPr>
            <p:cNvPr id="105" name="그룹 104"/>
            <p:cNvGrpSpPr/>
            <p:nvPr/>
          </p:nvGrpSpPr>
          <p:grpSpPr>
            <a:xfrm>
              <a:off x="414348" y="3662934"/>
              <a:ext cx="1269511" cy="973460"/>
              <a:chOff x="436844" y="1670403"/>
              <a:chExt cx="2593909" cy="2639442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4" name="직선 연결선 11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1737911" y="3662934"/>
              <a:ext cx="1269511" cy="973460"/>
              <a:chOff x="436844" y="1670403"/>
              <a:chExt cx="2593909" cy="2639442"/>
            </a:xfrm>
          </p:grpSpPr>
          <p:sp>
            <p:nvSpPr>
              <p:cNvPr id="109" name="직사각형 108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0" name="직선 연결선 109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414348" y="4736910"/>
              <a:ext cx="1269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737911" y="4736910"/>
              <a:ext cx="128156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9518547" y="4227808"/>
            <a:ext cx="1157417" cy="1010824"/>
            <a:chOff x="436844" y="1670403"/>
            <a:chExt cx="2593909" cy="2639442"/>
          </a:xfrm>
        </p:grpSpPr>
        <p:sp>
          <p:nvSpPr>
            <p:cNvPr id="101" name="직사각형 100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9518547" y="5343006"/>
            <a:ext cx="115741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-------------------</a:t>
            </a:r>
            <a:endParaRPr lang="ko-KR" altLang="en-US" sz="9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541547" y="3536709"/>
            <a:ext cx="8320064" cy="2285400"/>
            <a:chOff x="541547" y="3754931"/>
            <a:chExt cx="8320064" cy="2285400"/>
          </a:xfrm>
        </p:grpSpPr>
        <p:grpSp>
          <p:nvGrpSpPr>
            <p:cNvPr id="141" name="그룹 140"/>
            <p:cNvGrpSpPr/>
            <p:nvPr/>
          </p:nvGrpSpPr>
          <p:grpSpPr>
            <a:xfrm>
              <a:off x="695107" y="3758543"/>
              <a:ext cx="2598584" cy="1745385"/>
              <a:chOff x="714375" y="1500883"/>
              <a:chExt cx="8043648" cy="4374858"/>
            </a:xfrm>
          </p:grpSpPr>
          <p:sp>
            <p:nvSpPr>
              <p:cNvPr id="142" name="직사각형 141"/>
              <p:cNvSpPr/>
              <p:nvPr/>
            </p:nvSpPr>
            <p:spPr>
              <a:xfrm>
                <a:off x="714375" y="1500883"/>
                <a:ext cx="8043648" cy="437485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43" name="직선 연결선 142"/>
              <p:cNvCxnSpPr/>
              <p:nvPr/>
            </p:nvCxnSpPr>
            <p:spPr>
              <a:xfrm>
                <a:off x="743307" y="1500883"/>
                <a:ext cx="8014716" cy="43748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flipV="1">
                <a:off x="743307" y="1500883"/>
                <a:ext cx="8014716" cy="43748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extBox 144"/>
              <p:cNvSpPr txBox="1"/>
              <p:nvPr/>
            </p:nvSpPr>
            <p:spPr>
              <a:xfrm>
                <a:off x="3352092" y="3396253"/>
                <a:ext cx="2797140" cy="7714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/>
                  <a:t>IMAGE</a:t>
                </a:r>
                <a:endParaRPr lang="ko-KR" altLang="en-US" sz="1400" b="1" dirty="0"/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3479067" y="3758543"/>
              <a:ext cx="2598584" cy="1745385"/>
              <a:chOff x="714375" y="1500883"/>
              <a:chExt cx="8043648" cy="4374858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714375" y="1500883"/>
                <a:ext cx="8043648" cy="437485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48" name="직선 연결선 147"/>
              <p:cNvCxnSpPr/>
              <p:nvPr/>
            </p:nvCxnSpPr>
            <p:spPr>
              <a:xfrm>
                <a:off x="743307" y="1500883"/>
                <a:ext cx="8014716" cy="43748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V="1">
                <a:off x="743307" y="1500883"/>
                <a:ext cx="8014716" cy="43748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3352092" y="3396253"/>
                <a:ext cx="2797140" cy="7714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/>
                  <a:t>IMAGE</a:t>
                </a:r>
                <a:endParaRPr lang="ko-KR" altLang="en-US" sz="1400" b="1" dirty="0"/>
              </a:p>
            </p:txBody>
          </p:sp>
        </p:grpSp>
        <p:grpSp>
          <p:nvGrpSpPr>
            <p:cNvPr id="151" name="그룹 150"/>
            <p:cNvGrpSpPr/>
            <p:nvPr/>
          </p:nvGrpSpPr>
          <p:grpSpPr>
            <a:xfrm>
              <a:off x="6263027" y="3754931"/>
              <a:ext cx="2598584" cy="1745385"/>
              <a:chOff x="714375" y="1500883"/>
              <a:chExt cx="8043648" cy="4374858"/>
            </a:xfrm>
          </p:grpSpPr>
          <p:sp>
            <p:nvSpPr>
              <p:cNvPr id="152" name="직사각형 151"/>
              <p:cNvSpPr/>
              <p:nvPr/>
            </p:nvSpPr>
            <p:spPr>
              <a:xfrm>
                <a:off x="714375" y="1500883"/>
                <a:ext cx="8043648" cy="437485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743307" y="1500883"/>
                <a:ext cx="8014716" cy="43748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/>
              <p:cNvCxnSpPr/>
              <p:nvPr/>
            </p:nvCxnSpPr>
            <p:spPr>
              <a:xfrm flipV="1">
                <a:off x="743307" y="1500883"/>
                <a:ext cx="8014716" cy="43748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TextBox 154"/>
              <p:cNvSpPr txBox="1"/>
              <p:nvPr/>
            </p:nvSpPr>
            <p:spPr>
              <a:xfrm>
                <a:off x="3337628" y="3405304"/>
                <a:ext cx="2797140" cy="7714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/>
                  <a:t>IMAGE</a:t>
                </a:r>
                <a:endParaRPr lang="ko-KR" altLang="en-US" sz="1400" b="1" dirty="0"/>
              </a:p>
            </p:txBody>
          </p:sp>
        </p:grpSp>
        <p:sp>
          <p:nvSpPr>
            <p:cNvPr id="156" name="TextBox 155"/>
            <p:cNvSpPr txBox="1"/>
            <p:nvPr/>
          </p:nvSpPr>
          <p:spPr>
            <a:xfrm>
              <a:off x="541547" y="5578666"/>
              <a:ext cx="28578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독도체험교실</a:t>
              </a:r>
              <a:r>
                <a:rPr lang="en-US" altLang="ko-KR" sz="1400" dirty="0" smtClean="0"/>
                <a:t>_</a:t>
              </a:r>
              <a:r>
                <a:rPr lang="ko-KR" altLang="en-US" sz="1400" dirty="0" smtClean="0"/>
                <a:t>한결초등학교</a:t>
              </a:r>
              <a:r>
                <a:rPr lang="en-US" altLang="ko-KR" sz="1400" dirty="0" smtClean="0"/>
                <a:t>5</a:t>
              </a:r>
              <a:r>
                <a:rPr lang="ko-KR" altLang="en-US" sz="1400" dirty="0" smtClean="0"/>
                <a:t>학년</a:t>
              </a:r>
              <a:endParaRPr lang="en-US" altLang="ko-KR" sz="1400" dirty="0" smtClean="0"/>
            </a:p>
            <a:p>
              <a:r>
                <a:rPr lang="en-US" altLang="ko-KR" sz="1000" b="1" dirty="0" smtClean="0">
                  <a:solidFill>
                    <a:schemeClr val="bg1">
                      <a:lumMod val="65000"/>
                    </a:schemeClr>
                  </a:solidFill>
                </a:rPr>
                <a:t>2023-09-26</a:t>
              </a:r>
              <a:endParaRPr lang="ko-KR" alt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488414" y="5578666"/>
              <a:ext cx="2589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독도체험교실</a:t>
              </a:r>
              <a:r>
                <a:rPr lang="en-US" altLang="ko-KR" sz="1400" dirty="0" smtClean="0"/>
                <a:t>_</a:t>
              </a:r>
              <a:r>
                <a:rPr lang="ko-KR" altLang="en-US" sz="1400" dirty="0" err="1" smtClean="0"/>
                <a:t>새뜸유치원</a:t>
              </a:r>
              <a:endParaRPr lang="en-US" altLang="ko-KR" sz="1400" dirty="0" smtClean="0"/>
            </a:p>
            <a:p>
              <a:r>
                <a:rPr lang="en-US" altLang="ko-KR" sz="1000" b="1" dirty="0" smtClean="0">
                  <a:solidFill>
                    <a:schemeClr val="bg1">
                      <a:lumMod val="65000"/>
                    </a:schemeClr>
                  </a:solidFill>
                </a:rPr>
                <a:t>2023-09-26</a:t>
              </a:r>
              <a:endParaRPr lang="ko-KR" alt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6263027" y="5578666"/>
              <a:ext cx="2589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독도체험교실</a:t>
              </a:r>
              <a:r>
                <a:rPr lang="en-US" altLang="ko-KR" sz="1400" dirty="0" smtClean="0"/>
                <a:t>_</a:t>
              </a:r>
              <a:r>
                <a:rPr lang="ko-KR" altLang="en-US" sz="1400" dirty="0" smtClean="0"/>
                <a:t>대전외삼중학교</a:t>
              </a:r>
              <a:endParaRPr lang="en-US" altLang="ko-KR" sz="1400" dirty="0" smtClean="0"/>
            </a:p>
            <a:p>
              <a:r>
                <a:rPr lang="en-US" altLang="ko-KR" sz="1000" b="1" dirty="0" smtClean="0">
                  <a:solidFill>
                    <a:schemeClr val="bg1">
                      <a:lumMod val="65000"/>
                    </a:schemeClr>
                  </a:solidFill>
                </a:rPr>
                <a:t>2023-09-16</a:t>
              </a:r>
              <a:endParaRPr lang="ko-KR" alt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983712" y="5770372"/>
            <a:ext cx="1497328" cy="399368"/>
            <a:chOff x="3983712" y="5770372"/>
            <a:chExt cx="1497328" cy="399368"/>
          </a:xfrm>
        </p:grpSpPr>
        <p:sp>
          <p:nvSpPr>
            <p:cNvPr id="160" name="직사각형 159"/>
            <p:cNvSpPr/>
            <p:nvPr/>
          </p:nvSpPr>
          <p:spPr>
            <a:xfrm>
              <a:off x="4371183" y="5770372"/>
              <a:ext cx="724692" cy="3993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1  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r>
                <a:rPr lang="en-US" altLang="ko-KR" sz="1200" b="1" dirty="0" smtClean="0">
                  <a:solidFill>
                    <a:schemeClr val="bg1">
                      <a:lumMod val="85000"/>
                    </a:schemeClr>
                  </a:solidFill>
                </a:rPr>
                <a:t>  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5095875" y="5776341"/>
              <a:ext cx="385165" cy="38516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&gt;</a:t>
              </a:r>
              <a:r>
                <a:rPr lang="ko-KR" alt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ㅣ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3983712" y="5776341"/>
              <a:ext cx="385165" cy="38516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ㅣ</a:t>
              </a:r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&lt;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9985038" y="5702163"/>
            <a:ext cx="1497328" cy="399368"/>
            <a:chOff x="3983712" y="5770372"/>
            <a:chExt cx="1497328" cy="399368"/>
          </a:xfrm>
        </p:grpSpPr>
        <p:sp>
          <p:nvSpPr>
            <p:cNvPr id="169" name="직사각형 168"/>
            <p:cNvSpPr/>
            <p:nvPr/>
          </p:nvSpPr>
          <p:spPr>
            <a:xfrm>
              <a:off x="4371183" y="5770372"/>
              <a:ext cx="724692" cy="3993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1  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r>
                <a:rPr lang="en-US" altLang="ko-KR" sz="1200" b="1" dirty="0" smtClean="0">
                  <a:solidFill>
                    <a:schemeClr val="bg1">
                      <a:lumMod val="85000"/>
                    </a:schemeClr>
                  </a:solidFill>
                </a:rPr>
                <a:t>  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5095875" y="5776341"/>
              <a:ext cx="385165" cy="38516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&gt;</a:t>
              </a:r>
              <a:r>
                <a:rPr lang="ko-KR" alt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ㅣ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3983712" y="5776341"/>
              <a:ext cx="385165" cy="38516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ㅣ</a:t>
              </a:r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&lt;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753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7746" y="442566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자료실</a:t>
            </a:r>
            <a:endParaRPr lang="ko-KR" altLang="en-US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인사말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302" name="TextBox 301"/>
          <p:cNvSpPr txBox="1"/>
          <p:nvPr/>
        </p:nvSpPr>
        <p:spPr>
          <a:xfrm>
            <a:off x="3717240" y="1857714"/>
            <a:ext cx="5061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안녕하십니까</a:t>
            </a:r>
            <a:r>
              <a:rPr lang="en-US" altLang="ko-KR" sz="1600" dirty="0" smtClean="0"/>
              <a:t>?</a:t>
            </a:r>
          </a:p>
          <a:p>
            <a:r>
              <a:rPr lang="ko-KR" altLang="en-US" sz="1600" dirty="0" smtClean="0"/>
              <a:t>독도와 </a:t>
            </a:r>
            <a:r>
              <a:rPr lang="ko-KR" altLang="en-US" sz="1600" dirty="0" smtClean="0">
                <a:solidFill>
                  <a:srgbClr val="00B050"/>
                </a:solidFill>
              </a:rPr>
              <a:t>독도전시관</a:t>
            </a:r>
            <a:r>
              <a:rPr lang="ko-KR" altLang="en-US" sz="1600" dirty="0" smtClean="0"/>
              <a:t>을 사랑해 주셔서 </a:t>
            </a:r>
            <a:endParaRPr lang="en-US" altLang="ko-KR" sz="1600" dirty="0" smtClean="0"/>
          </a:p>
          <a:p>
            <a:r>
              <a:rPr lang="ko-KR" altLang="en-US" sz="1600" dirty="0" smtClean="0"/>
              <a:t>감사드립니다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602183" y="1911777"/>
            <a:ext cx="2859146" cy="1686926"/>
            <a:chOff x="771320" y="1649836"/>
            <a:chExt cx="3725729" cy="2198219"/>
          </a:xfrm>
          <a:solidFill>
            <a:schemeClr val="bg1">
              <a:lumMod val="95000"/>
            </a:schemeClr>
          </a:solidFill>
        </p:grpSpPr>
        <p:grpSp>
          <p:nvGrpSpPr>
            <p:cNvPr id="57" name="그룹 56"/>
            <p:cNvGrpSpPr/>
            <p:nvPr/>
          </p:nvGrpSpPr>
          <p:grpSpPr>
            <a:xfrm>
              <a:off x="771320" y="1649836"/>
              <a:ext cx="3725729" cy="2198219"/>
              <a:chOff x="714376" y="1500883"/>
              <a:chExt cx="8043649" cy="4374858"/>
            </a:xfrm>
            <a:grpFill/>
          </p:grpSpPr>
          <p:sp>
            <p:nvSpPr>
              <p:cNvPr id="59" name="직사각형 58"/>
              <p:cNvSpPr/>
              <p:nvPr/>
            </p:nvSpPr>
            <p:spPr>
              <a:xfrm>
                <a:off x="714376" y="1500883"/>
                <a:ext cx="8043649" cy="437485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0" name="직선 연결선 59"/>
              <p:cNvCxnSpPr/>
              <p:nvPr/>
            </p:nvCxnSpPr>
            <p:spPr>
              <a:xfrm>
                <a:off x="743306" y="1500883"/>
                <a:ext cx="8014717" cy="43748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 flipV="1">
                <a:off x="743306" y="1500883"/>
                <a:ext cx="8014717" cy="437485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1771892" y="2480441"/>
              <a:ext cx="1724584" cy="40106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IMAGE</a:t>
              </a:r>
              <a:endParaRPr lang="ko-KR" altLang="en-US" sz="14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601941" y="1542347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인사말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전시관 연혁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오시는길</a:t>
            </a:r>
            <a:endParaRPr lang="ko-KR" alt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597081" y="4131882"/>
            <a:ext cx="41563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B050"/>
                </a:solidFill>
              </a:rPr>
              <a:t>우리민족의 정신이자 자존심인 독도</a:t>
            </a:r>
            <a:r>
              <a:rPr lang="ko-KR" altLang="en-US" sz="1600" dirty="0">
                <a:solidFill>
                  <a:srgbClr val="00B050"/>
                </a:solidFill>
              </a:rPr>
              <a:t>에</a:t>
            </a:r>
            <a:r>
              <a:rPr lang="ko-KR" altLang="en-US" sz="1600" dirty="0" smtClean="0"/>
              <a:t> 대한</a:t>
            </a:r>
            <a:endParaRPr lang="en-US" altLang="ko-KR" sz="1600" dirty="0" smtClean="0"/>
          </a:p>
          <a:p>
            <a:r>
              <a:rPr lang="ko-KR" altLang="en-US" sz="1600" dirty="0" smtClean="0"/>
              <a:t>명확한 역사관과 </a:t>
            </a:r>
            <a:r>
              <a:rPr lang="ko-KR" altLang="en-US" sz="1600" dirty="0" err="1" smtClean="0"/>
              <a:t>영토관을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갖게되기를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ko-KR" altLang="en-US" sz="1600" dirty="0" smtClean="0"/>
              <a:t>희망합니다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---------------------------------------------------------------------------------------------------------------------------------------------------------------------------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5421503" y="3988394"/>
            <a:ext cx="2859146" cy="1686926"/>
            <a:chOff x="771320" y="1649836"/>
            <a:chExt cx="3725729" cy="2198219"/>
          </a:xfrm>
          <a:solidFill>
            <a:schemeClr val="bg1">
              <a:lumMod val="95000"/>
            </a:schemeClr>
          </a:solidFill>
        </p:grpSpPr>
        <p:grpSp>
          <p:nvGrpSpPr>
            <p:cNvPr id="65" name="그룹 64"/>
            <p:cNvGrpSpPr/>
            <p:nvPr/>
          </p:nvGrpSpPr>
          <p:grpSpPr>
            <a:xfrm>
              <a:off x="771320" y="1649836"/>
              <a:ext cx="3725729" cy="2198219"/>
              <a:chOff x="714376" y="1500883"/>
              <a:chExt cx="8043649" cy="4374858"/>
            </a:xfrm>
            <a:grpFill/>
          </p:grpSpPr>
          <p:sp>
            <p:nvSpPr>
              <p:cNvPr id="67" name="직사각형 66"/>
              <p:cNvSpPr/>
              <p:nvPr/>
            </p:nvSpPr>
            <p:spPr>
              <a:xfrm>
                <a:off x="714376" y="1500883"/>
                <a:ext cx="8043649" cy="437485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8" name="직선 연결선 67"/>
              <p:cNvCxnSpPr/>
              <p:nvPr/>
            </p:nvCxnSpPr>
            <p:spPr>
              <a:xfrm>
                <a:off x="743306" y="1500883"/>
                <a:ext cx="8014717" cy="43748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flipV="1">
                <a:off x="743306" y="1500883"/>
                <a:ext cx="8014717" cy="437485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1771892" y="2480441"/>
              <a:ext cx="1724584" cy="40106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IMAGE</a:t>
              </a:r>
              <a:endParaRPr lang="ko-KR" altLang="en-US" sz="1400" dirty="0"/>
            </a:p>
          </p:txBody>
        </p:sp>
      </p:grpSp>
      <p:sp>
        <p:nvSpPr>
          <p:cNvPr id="71" name="직사각형 70"/>
          <p:cNvSpPr/>
          <p:nvPr/>
        </p:nvSpPr>
        <p:spPr>
          <a:xfrm flipH="1">
            <a:off x="9428637" y="862465"/>
            <a:ext cx="2608191" cy="53744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428637" y="976175"/>
            <a:ext cx="2574122" cy="82846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안녕하십니까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독도의 </a:t>
            </a:r>
            <a:r>
              <a:rPr lang="ko-KR" altLang="en-US" sz="1200" dirty="0" smtClean="0">
                <a:solidFill>
                  <a:srgbClr val="00B0F0"/>
                </a:solidFill>
              </a:rPr>
              <a:t>독도전시관</a:t>
            </a:r>
            <a:r>
              <a:rPr lang="ko-KR" altLang="en-US" sz="1200" dirty="0" smtClean="0"/>
              <a:t>을 사랑해주셔서 진심으로 </a:t>
            </a:r>
            <a:endParaRPr lang="en-US" altLang="ko-KR" sz="1200" dirty="0" smtClean="0"/>
          </a:p>
          <a:p>
            <a:r>
              <a:rPr lang="ko-KR" altLang="en-US" sz="1200" dirty="0" smtClean="0"/>
              <a:t>감사드립니다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434372" y="1706311"/>
            <a:ext cx="2574122" cy="60541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</a:t>
            </a:r>
            <a:r>
              <a:rPr lang="ko-KR" altLang="en-US" sz="800" dirty="0" smtClean="0"/>
              <a:t> 독도전시관은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찾아가는 독도교육의장</a:t>
            </a:r>
            <a:r>
              <a:rPr lang="en-US" altLang="ko-KR" sz="800" dirty="0" smtClean="0"/>
              <a:t>＇</a:t>
            </a:r>
            <a:r>
              <a:rPr lang="ko-KR" altLang="en-US" sz="800" dirty="0" smtClean="0"/>
              <a:t>으로서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  세종시 지역의 학생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교원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학부모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시민들에게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독도에 대한 이해를 높이고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독도에 대한 사랑과 영토 </a:t>
            </a:r>
            <a:r>
              <a:rPr lang="ko-KR" altLang="en-US" sz="800" dirty="0" err="1" smtClean="0"/>
              <a:t>주권의식을</a:t>
            </a:r>
            <a:r>
              <a:rPr lang="ko-KR" altLang="en-US" sz="800" dirty="0" smtClean="0"/>
              <a:t> 확산시키고자 개관하였습니다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   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9568574" y="2389169"/>
            <a:ext cx="2268838" cy="1076359"/>
            <a:chOff x="436844" y="1670403"/>
            <a:chExt cx="2593909" cy="2639442"/>
          </a:xfrm>
        </p:grpSpPr>
        <p:sp>
          <p:nvSpPr>
            <p:cNvPr id="77" name="직사각형 76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" name="직선 연결선 77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9428637" y="3542971"/>
            <a:ext cx="2574123" cy="80021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B0F0"/>
                </a:solidFill>
              </a:rPr>
              <a:t>우리민족의 정신이자 자존심인 독도</a:t>
            </a:r>
            <a:r>
              <a:rPr lang="ko-KR" altLang="en-US" sz="1200" dirty="0" smtClean="0"/>
              <a:t>에 대한 명확한 역사관과 </a:t>
            </a:r>
            <a:r>
              <a:rPr lang="ko-KR" altLang="en-US" sz="1200" dirty="0" err="1" smtClean="0"/>
              <a:t>영토관을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갖게되기를</a:t>
            </a:r>
            <a:r>
              <a:rPr lang="ko-KR" altLang="en-US" sz="1200" dirty="0" smtClean="0"/>
              <a:t> 희망합니다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428637" y="4259908"/>
            <a:ext cx="2574122" cy="149760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독도는 우리민족의 정신이자 자존심이므로 우리 학생</a:t>
            </a:r>
            <a:r>
              <a:rPr lang="en-US" altLang="ko-KR" sz="800" dirty="0"/>
              <a:t>, </a:t>
            </a:r>
            <a:r>
              <a:rPr lang="ko-KR" altLang="en-US" sz="800" dirty="0"/>
              <a:t>교원</a:t>
            </a:r>
            <a:r>
              <a:rPr lang="en-US" altLang="ko-KR" sz="800" dirty="0"/>
              <a:t>, </a:t>
            </a:r>
            <a:r>
              <a:rPr lang="ko-KR" altLang="en-US" sz="800" dirty="0"/>
              <a:t>학부모</a:t>
            </a:r>
            <a:r>
              <a:rPr lang="en-US" altLang="ko-KR" sz="800" dirty="0"/>
              <a:t>, </a:t>
            </a:r>
            <a:r>
              <a:rPr lang="ko-KR" altLang="en-US" sz="800" dirty="0"/>
              <a:t>시민들 모두에게 독도에 대한 명확한 역사관과 </a:t>
            </a:r>
            <a:r>
              <a:rPr lang="ko-KR" altLang="en-US" sz="800" dirty="0" err="1"/>
              <a:t>영토관을</a:t>
            </a:r>
            <a:r>
              <a:rPr lang="ko-KR" altLang="en-US" sz="800" dirty="0"/>
              <a:t> </a:t>
            </a:r>
            <a:r>
              <a:rPr lang="ko-KR" altLang="en-US" sz="800" dirty="0" err="1"/>
              <a:t>갖게하고</a:t>
            </a:r>
            <a:r>
              <a:rPr lang="en-US" altLang="ko-KR" sz="800" dirty="0"/>
              <a:t>, </a:t>
            </a:r>
            <a:r>
              <a:rPr lang="ko-KR" altLang="en-US" sz="800" dirty="0"/>
              <a:t>우리의 소중한 땅 독도를 지키고 가꾸려는 의지를 키우는 것이 이 시대를 사는 우리의 중요한 </a:t>
            </a:r>
            <a:r>
              <a:rPr lang="ko-KR" altLang="en-US" sz="800" dirty="0" err="1"/>
              <a:t>임무이자</a:t>
            </a:r>
            <a:r>
              <a:rPr lang="ko-KR" altLang="en-US" sz="800" dirty="0"/>
              <a:t> 역사적 사명이라 생각합니다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독도전시관의 다양한 정보가 이곳을 찾는 모든 분들께서 유의미하게 학습</a:t>
            </a:r>
            <a:r>
              <a:rPr lang="en-US" altLang="ko-KR" sz="800" dirty="0"/>
              <a:t>‧</a:t>
            </a:r>
            <a:r>
              <a:rPr lang="ko-KR" altLang="en-US" sz="800" dirty="0" err="1"/>
              <a:t>체험하시는데</a:t>
            </a:r>
            <a:r>
              <a:rPr lang="ko-KR" altLang="en-US" sz="800" dirty="0"/>
              <a:t> 작은 도움이 되기를 바라고</a:t>
            </a:r>
            <a:r>
              <a:rPr lang="en-US" altLang="ko-KR" sz="800" dirty="0"/>
              <a:t>, </a:t>
            </a:r>
            <a:r>
              <a:rPr lang="ko-KR" altLang="en-US" sz="800" dirty="0"/>
              <a:t>우리 모두가 독도를 사랑하고 실천하는 계기가 되기를 희망하며</a:t>
            </a:r>
            <a:r>
              <a:rPr lang="en-US" altLang="ko-KR" sz="800" dirty="0"/>
              <a:t>, </a:t>
            </a:r>
            <a:r>
              <a:rPr lang="ko-KR" altLang="en-US" sz="800" dirty="0"/>
              <a:t>독도전시관이 지역사회의 교육 및 문화공간이 되기를 기대합니다</a:t>
            </a:r>
            <a:r>
              <a:rPr lang="en-US" altLang="ko-KR" sz="800" dirty="0"/>
              <a:t>. </a:t>
            </a:r>
            <a:r>
              <a:rPr lang="ko-KR" altLang="en-US" sz="800" dirty="0"/>
              <a:t>감사합니다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 smtClean="0"/>
              <a:t>   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15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76" name="직사각형 75"/>
          <p:cNvSpPr/>
          <p:nvPr/>
        </p:nvSpPr>
        <p:spPr>
          <a:xfrm flipH="1">
            <a:off x="9436997" y="858066"/>
            <a:ext cx="2571497" cy="537887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589488" y="3848055"/>
            <a:ext cx="2293422" cy="43517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589488" y="4342506"/>
            <a:ext cx="2293422" cy="43517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589488" y="4962347"/>
            <a:ext cx="2293422" cy="435175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00B050"/>
                </a:solidFill>
              </a:rPr>
              <a:t>LOGIN</a:t>
            </a:r>
            <a:endParaRPr lang="ko-KR" altLang="en-US" sz="800" b="1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37392" y="2875287"/>
            <a:ext cx="221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독도전시관</a:t>
            </a:r>
            <a:r>
              <a:rPr lang="ko-KR" altLang="en-US" b="1" dirty="0" smtClean="0"/>
              <a:t> 로그인</a:t>
            </a:r>
            <a:endParaRPr lang="ko-KR" alt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626553" y="5545238"/>
            <a:ext cx="2219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회원가입  </a:t>
            </a:r>
            <a:r>
              <a:rPr lang="ko-KR" altLang="en-US" sz="800" dirty="0" err="1" smtClean="0"/>
              <a:t>아이디찾기</a:t>
            </a:r>
            <a:r>
              <a:rPr lang="ko-KR" altLang="en-US" sz="800" dirty="0" smtClean="0"/>
              <a:t>  비밀번호 찾기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4217098" y="5578097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64" name="TextBox 63"/>
          <p:cNvSpPr txBox="1"/>
          <p:nvPr/>
        </p:nvSpPr>
        <p:spPr>
          <a:xfrm>
            <a:off x="4807643" y="5578097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48" name="TextBox 47"/>
          <p:cNvSpPr txBox="1"/>
          <p:nvPr/>
        </p:nvSpPr>
        <p:spPr>
          <a:xfrm>
            <a:off x="9611225" y="1504133"/>
            <a:ext cx="221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독도전시관</a:t>
            </a:r>
            <a:r>
              <a:rPr lang="ko-KR" altLang="en-US" b="1" dirty="0" smtClean="0"/>
              <a:t> 로그인</a:t>
            </a:r>
            <a:endParaRPr lang="ko-KR" altLang="en-US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9574160" y="2334110"/>
            <a:ext cx="2293422" cy="43517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586991" y="2882692"/>
            <a:ext cx="2293422" cy="43517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9586991" y="3571524"/>
            <a:ext cx="2293422" cy="435175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00B050"/>
                </a:solidFill>
              </a:rPr>
              <a:t>LOGIN</a:t>
            </a:r>
            <a:endParaRPr lang="ko-KR" altLang="en-US" sz="800" b="1" dirty="0">
              <a:solidFill>
                <a:srgbClr val="00B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624056" y="4342506"/>
            <a:ext cx="2219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회원가입  </a:t>
            </a:r>
            <a:r>
              <a:rPr lang="ko-KR" altLang="en-US" sz="800" dirty="0" err="1" smtClean="0"/>
              <a:t>아이디찾기</a:t>
            </a:r>
            <a:r>
              <a:rPr lang="ko-KR" altLang="en-US" sz="800" dirty="0" smtClean="0"/>
              <a:t>  비밀번호 찾기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99155" y="4373140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88815" y="4373140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98919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873940"/>
            <a:ext cx="8399252" cy="5350519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회원가입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76" name="직사각형 75"/>
          <p:cNvSpPr/>
          <p:nvPr/>
        </p:nvSpPr>
        <p:spPr>
          <a:xfrm flipH="1">
            <a:off x="9436997" y="858066"/>
            <a:ext cx="2571497" cy="537887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46508" y="1393694"/>
            <a:ext cx="5201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회원가입</a:t>
            </a:r>
            <a:endParaRPr lang="en-US" altLang="ko-KR" b="1" dirty="0"/>
          </a:p>
          <a:p>
            <a:pPr algn="ctr"/>
            <a:r>
              <a:rPr lang="ko-KR" altLang="en-US" sz="1000" dirty="0" smtClean="0"/>
              <a:t>회원가입약관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이용약관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및 개인정보처리방침에 동의하셔야 회원가입 하실 수 있습니다</a:t>
            </a:r>
            <a:r>
              <a:rPr lang="en-US" altLang="ko-KR" sz="1000" dirty="0" smtClean="0"/>
              <a:t>.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035545" y="2051834"/>
            <a:ext cx="7433386" cy="1553088"/>
            <a:chOff x="1035545" y="2624733"/>
            <a:chExt cx="7433386" cy="1553088"/>
          </a:xfrm>
        </p:grpSpPr>
        <p:sp>
          <p:nvSpPr>
            <p:cNvPr id="3" name="직사각형 2"/>
            <p:cNvSpPr/>
            <p:nvPr/>
          </p:nvSpPr>
          <p:spPr>
            <a:xfrm>
              <a:off x="1035545" y="2910627"/>
              <a:ext cx="7433386" cy="126719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4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조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약관의 해석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</a:p>
            <a:p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--------------------------------------------------------------------------------------------------------------------------------------------------------------</a:t>
              </a:r>
            </a:p>
            <a:p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------------------------------------------------------------------------------------</a:t>
              </a:r>
            </a:p>
            <a:p>
              <a:endParaRPr lang="en-US" altLang="ko-KR" sz="1000" dirty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---------------------------</a:t>
              </a:r>
            </a:p>
            <a:p>
              <a:endParaRPr lang="en-US" altLang="ko-KR" sz="1000" dirty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-----------------------</a:t>
              </a:r>
            </a:p>
            <a:p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35545" y="2624733"/>
              <a:ext cx="2219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회원가입약관</a:t>
              </a:r>
              <a:endParaRPr lang="ko-KR" altLang="en-US" sz="12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030345" y="3927328"/>
            <a:ext cx="10891145" cy="2309609"/>
            <a:chOff x="1035545" y="4276100"/>
            <a:chExt cx="10891145" cy="2309609"/>
          </a:xfrm>
        </p:grpSpPr>
        <p:sp>
          <p:nvSpPr>
            <p:cNvPr id="53" name="직사각형 52"/>
            <p:cNvSpPr/>
            <p:nvPr/>
          </p:nvSpPr>
          <p:spPr>
            <a:xfrm>
              <a:off x="1035545" y="4561994"/>
              <a:ext cx="7433386" cy="126719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새롬고등학교는 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--------------------------------------------------------------------------------------------------------------------------------------------------------------</a:t>
              </a:r>
            </a:p>
            <a:p>
              <a:endParaRPr lang="en-US" altLang="ko-KR" sz="10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------------------------------------------------------------------------------------</a:t>
              </a:r>
            </a:p>
            <a:p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--------------------------------------------------------------</a:t>
              </a:r>
            </a:p>
            <a:p>
              <a:endParaRPr lang="en-US" altLang="ko-KR" sz="10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---------------------------</a:t>
              </a:r>
            </a:p>
            <a:p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35545" y="4276100"/>
              <a:ext cx="2219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개인정보취급방침</a:t>
              </a:r>
              <a:endParaRPr lang="ko-KR" alt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525452" y="5077333"/>
              <a:ext cx="2219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개인정보취급방침</a:t>
              </a:r>
              <a:endParaRPr lang="ko-KR" altLang="en-US" sz="1200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9525452" y="5556420"/>
              <a:ext cx="2401238" cy="102928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새롬고등학교는 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--------------------------------------------------------------------------------------------------------------------------------------------------------------</a:t>
              </a:r>
            </a:p>
            <a:p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---------------</a:t>
              </a:r>
            </a:p>
            <a:p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628503" y="3603741"/>
            <a:ext cx="5379990" cy="894152"/>
            <a:chOff x="6628503" y="3828674"/>
            <a:chExt cx="5379990" cy="894152"/>
          </a:xfrm>
        </p:grpSpPr>
        <p:sp>
          <p:nvSpPr>
            <p:cNvPr id="16" name="직사각형 15"/>
            <p:cNvSpPr/>
            <p:nvPr/>
          </p:nvSpPr>
          <p:spPr>
            <a:xfrm>
              <a:off x="6628503" y="3877710"/>
              <a:ext cx="169933" cy="16993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8436" y="3828674"/>
              <a:ext cx="2219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회원가입약관에 동의합니다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242644" y="4476605"/>
              <a:ext cx="17658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 smtClean="0"/>
                <a:t>회원가입약관에 동의합니다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0104082" y="4513992"/>
              <a:ext cx="169933" cy="16993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628503" y="5482247"/>
            <a:ext cx="2389225" cy="246221"/>
            <a:chOff x="6628503" y="3828674"/>
            <a:chExt cx="2389225" cy="246221"/>
          </a:xfrm>
        </p:grpSpPr>
        <p:sp>
          <p:nvSpPr>
            <p:cNvPr id="66" name="직사각형 65"/>
            <p:cNvSpPr/>
            <p:nvPr/>
          </p:nvSpPr>
          <p:spPr>
            <a:xfrm>
              <a:off x="6628503" y="3877710"/>
              <a:ext cx="169933" cy="16993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98436" y="3828674"/>
              <a:ext cx="2219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회원가입약관에 동의합니다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922492" y="3915566"/>
            <a:ext cx="765157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922492" y="5817193"/>
            <a:ext cx="765157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3896506" y="5867133"/>
            <a:ext cx="834391" cy="327172"/>
          </a:xfrm>
          <a:prstGeom prst="roundRect">
            <a:avLst>
              <a:gd name="adj" fmla="val 4707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약관동의</a:t>
            </a:r>
            <a:endParaRPr lang="ko-KR" altLang="en-US" sz="110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4753404" y="5867133"/>
            <a:ext cx="834391" cy="327172"/>
          </a:xfrm>
          <a:prstGeom prst="roundRect">
            <a:avLst>
              <a:gd name="adj" fmla="val 4707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메인으로</a:t>
            </a:r>
            <a:endParaRPr lang="ko-KR" alt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9379653" y="1393694"/>
            <a:ext cx="2682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회원가입</a:t>
            </a:r>
            <a:endParaRPr lang="en-US" altLang="ko-KR" sz="1400" b="1" dirty="0" smtClean="0"/>
          </a:p>
          <a:p>
            <a:pPr algn="ctr"/>
            <a:endParaRPr lang="en-US" altLang="ko-KR" sz="1400" b="1" dirty="0"/>
          </a:p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회원가입약관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이용약관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및 개인정보처리방침에 동의하셔야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회원가입 하실 수 있습니다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458909" y="2234116"/>
            <a:ext cx="2462581" cy="1953172"/>
            <a:chOff x="9458909" y="2234116"/>
            <a:chExt cx="2462581" cy="1953172"/>
          </a:xfrm>
        </p:grpSpPr>
        <p:sp>
          <p:nvSpPr>
            <p:cNvPr id="60" name="직사각형 59"/>
            <p:cNvSpPr/>
            <p:nvPr/>
          </p:nvSpPr>
          <p:spPr>
            <a:xfrm>
              <a:off x="9520252" y="2554478"/>
              <a:ext cx="2401238" cy="163281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4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조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약관의 해석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</a:p>
            <a:p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--------------------------------------------------------------------------------------------------------------------------------------------------------------</a:t>
              </a:r>
            </a:p>
            <a:p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------------------------------------------------------------------------------------</a:t>
              </a:r>
            </a:p>
            <a:p>
              <a:endParaRPr lang="en-US" altLang="ko-KR" sz="1000" dirty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---------------------------</a:t>
              </a:r>
            </a:p>
            <a:p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-----------------------</a:t>
              </a:r>
            </a:p>
            <a:p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458909" y="2234116"/>
              <a:ext cx="2219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회원가입약관</a:t>
              </a:r>
              <a:endParaRPr lang="ko-KR" altLang="en-US" sz="1200" dirty="0"/>
            </a:p>
          </p:txBody>
        </p:sp>
      </p:grpSp>
      <p:cxnSp>
        <p:nvCxnSpPr>
          <p:cNvPr id="68" name="직선 연결선 67"/>
          <p:cNvCxnSpPr/>
          <p:nvPr/>
        </p:nvCxnSpPr>
        <p:spPr>
          <a:xfrm>
            <a:off x="9458909" y="4623128"/>
            <a:ext cx="25495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18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7746" y="442566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자료실</a:t>
            </a:r>
            <a:endParaRPr lang="ko-KR" altLang="en-US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전시관 연혁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302" name="TextBox 301"/>
          <p:cNvSpPr txBox="1"/>
          <p:nvPr/>
        </p:nvSpPr>
        <p:spPr>
          <a:xfrm>
            <a:off x="4547220" y="1857714"/>
            <a:ext cx="33464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B050"/>
                </a:solidFill>
              </a:rPr>
              <a:t>2017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년</a:t>
            </a:r>
            <a:endParaRPr lang="en-US" altLang="ko-KR" sz="1600" b="1" dirty="0" smtClean="0"/>
          </a:p>
          <a:p>
            <a:endParaRPr lang="en-US" altLang="ko-KR" sz="1600" dirty="0"/>
          </a:p>
          <a:p>
            <a:r>
              <a:rPr lang="en-US" altLang="ko-KR" sz="800" b="1" dirty="0" smtClean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             -------------------------------------------------</a:t>
            </a:r>
          </a:p>
          <a:p>
            <a:r>
              <a:rPr lang="en-US" altLang="ko-KR" sz="800" b="1" dirty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</a:t>
            </a:r>
          </a:p>
          <a:p>
            <a:r>
              <a:rPr lang="en-US" altLang="ko-KR" sz="800" b="1" dirty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</a:t>
            </a:r>
          </a:p>
          <a:p>
            <a:r>
              <a:rPr lang="en-US" altLang="ko-KR" sz="800" b="1" dirty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</a:t>
            </a:r>
          </a:p>
          <a:p>
            <a:r>
              <a:rPr lang="en-US" altLang="ko-KR" sz="800" b="1" dirty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</a:t>
            </a:r>
          </a:p>
          <a:p>
            <a:r>
              <a:rPr lang="en-US" altLang="ko-KR" sz="800" b="1" dirty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-------------------------------------------------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602183" y="1911777"/>
            <a:ext cx="2859146" cy="1686926"/>
            <a:chOff x="771320" y="1649836"/>
            <a:chExt cx="3725729" cy="2198219"/>
          </a:xfrm>
          <a:solidFill>
            <a:schemeClr val="bg1">
              <a:lumMod val="95000"/>
            </a:schemeClr>
          </a:solidFill>
        </p:grpSpPr>
        <p:grpSp>
          <p:nvGrpSpPr>
            <p:cNvPr id="57" name="그룹 56"/>
            <p:cNvGrpSpPr/>
            <p:nvPr/>
          </p:nvGrpSpPr>
          <p:grpSpPr>
            <a:xfrm>
              <a:off x="771320" y="1649836"/>
              <a:ext cx="3725729" cy="2198219"/>
              <a:chOff x="714376" y="1500883"/>
              <a:chExt cx="8043649" cy="4374858"/>
            </a:xfrm>
            <a:grpFill/>
          </p:grpSpPr>
          <p:sp>
            <p:nvSpPr>
              <p:cNvPr id="59" name="직사각형 58"/>
              <p:cNvSpPr/>
              <p:nvPr/>
            </p:nvSpPr>
            <p:spPr>
              <a:xfrm>
                <a:off x="714376" y="1500883"/>
                <a:ext cx="8043649" cy="437485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0" name="직선 연결선 59"/>
              <p:cNvCxnSpPr/>
              <p:nvPr/>
            </p:nvCxnSpPr>
            <p:spPr>
              <a:xfrm>
                <a:off x="743306" y="1500883"/>
                <a:ext cx="8014717" cy="43748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 flipV="1">
                <a:off x="743306" y="1500883"/>
                <a:ext cx="8014717" cy="437485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1771892" y="2480441"/>
              <a:ext cx="1724584" cy="40106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IMAGE</a:t>
              </a:r>
              <a:endParaRPr lang="ko-KR" altLang="en-US" sz="14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601941" y="1542347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인사말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전시관 연혁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오시는길</a:t>
            </a:r>
            <a:endParaRPr lang="ko-KR" altLang="en-US" sz="1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4036423" y="1616474"/>
            <a:ext cx="0" cy="430146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3990609" y="1921516"/>
            <a:ext cx="91628" cy="916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990609" y="4337403"/>
            <a:ext cx="91628" cy="916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547220" y="4262641"/>
            <a:ext cx="33464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B050"/>
                </a:solidFill>
              </a:rPr>
              <a:t>2018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년</a:t>
            </a:r>
            <a:endParaRPr lang="en-US" altLang="ko-KR" sz="1600" b="1" dirty="0" smtClean="0"/>
          </a:p>
          <a:p>
            <a:endParaRPr lang="en-US" altLang="ko-KR" sz="1600" dirty="0"/>
          </a:p>
          <a:p>
            <a:r>
              <a:rPr lang="en-US" altLang="ko-KR" sz="800" b="1" dirty="0" smtClean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             -------------------------------------------------</a:t>
            </a:r>
          </a:p>
          <a:p>
            <a:r>
              <a:rPr lang="en-US" altLang="ko-KR" sz="800" b="1" dirty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</a:t>
            </a:r>
          </a:p>
          <a:p>
            <a:r>
              <a:rPr lang="en-US" altLang="ko-KR" sz="800" b="1" dirty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</a:t>
            </a:r>
          </a:p>
          <a:p>
            <a:r>
              <a:rPr lang="en-US" altLang="ko-KR" sz="800" b="1" dirty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</a:t>
            </a:r>
          </a:p>
          <a:p>
            <a:r>
              <a:rPr lang="en-US" altLang="ko-KR" sz="800" b="1" dirty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</a:t>
            </a:r>
          </a:p>
          <a:p>
            <a:r>
              <a:rPr lang="en-US" altLang="ko-KR" sz="800" b="1" dirty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-------------------------------------------------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 flipH="1">
            <a:off x="9397994" y="868100"/>
            <a:ext cx="2622555" cy="536883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9606009" y="1423300"/>
            <a:ext cx="222715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History</a:t>
            </a:r>
          </a:p>
          <a:p>
            <a:pPr algn="ctr"/>
            <a:r>
              <a:rPr lang="ko-KR" altLang="en-US" sz="1400" b="1" dirty="0" err="1" smtClean="0"/>
              <a:t>전시관연혁</a:t>
            </a:r>
            <a:r>
              <a:rPr lang="ko-KR" altLang="en-US" sz="1400" b="1" dirty="0" smtClean="0"/>
              <a:t> 및 주요행사</a:t>
            </a:r>
            <a:endParaRPr lang="ko-KR" altLang="en-US" sz="1400" b="1" dirty="0"/>
          </a:p>
        </p:txBody>
      </p:sp>
      <p:grpSp>
        <p:nvGrpSpPr>
          <p:cNvPr id="66" name="그룹 65"/>
          <p:cNvGrpSpPr/>
          <p:nvPr/>
        </p:nvGrpSpPr>
        <p:grpSpPr>
          <a:xfrm>
            <a:off x="9513541" y="2231037"/>
            <a:ext cx="2379405" cy="1756611"/>
            <a:chOff x="436844" y="1670403"/>
            <a:chExt cx="2593909" cy="2639442"/>
          </a:xfrm>
        </p:grpSpPr>
        <p:sp>
          <p:nvSpPr>
            <p:cNvPr id="81" name="직사각형 80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892969" y="2812962"/>
              <a:ext cx="1706652" cy="573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9386935" y="992488"/>
            <a:ext cx="2569135" cy="469105"/>
            <a:chOff x="275493" y="1047003"/>
            <a:chExt cx="2800743" cy="453589"/>
          </a:xfrm>
        </p:grpSpPr>
        <p:grpSp>
          <p:nvGrpSpPr>
            <p:cNvPr id="69" name="그룹 68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78" name="직선 연결선 77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그룹 71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75" name="TextBox 74"/>
                <p:cNvSpPr txBox="1"/>
                <p:nvPr/>
              </p:nvSpPr>
              <p:spPr>
                <a:xfrm>
                  <a:off x="275493" y="1096094"/>
                  <a:ext cx="1462418" cy="20831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800" dirty="0" err="1" smtClean="0"/>
                    <a:t>세종특별자치시교육청</a:t>
                  </a:r>
                  <a:endParaRPr lang="ko-KR" altLang="en-US" sz="800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1611769" y="1047003"/>
                  <a:ext cx="1359151" cy="2975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 err="1" smtClean="0"/>
                    <a:t>독도전시관</a:t>
                  </a:r>
                  <a:endParaRPr lang="ko-KR" altLang="en-US" sz="1400" dirty="0"/>
                </a:p>
              </p:txBody>
            </p:sp>
          </p:grpSp>
          <p:cxnSp>
            <p:nvCxnSpPr>
              <p:cNvPr id="74" name="직선 연결선 73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8" name="TextBox 67"/>
          <p:cNvSpPr txBox="1"/>
          <p:nvPr/>
        </p:nvSpPr>
        <p:spPr>
          <a:xfrm>
            <a:off x="9522100" y="4171924"/>
            <a:ext cx="2370847" cy="190982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F0"/>
                </a:solidFill>
              </a:rPr>
              <a:t>2017</a:t>
            </a:r>
            <a:r>
              <a:rPr lang="ko-KR" altLang="en-US" sz="1400" dirty="0" smtClean="0">
                <a:solidFill>
                  <a:srgbClr val="00B0F0"/>
                </a:solidFill>
              </a:rPr>
              <a:t>년</a:t>
            </a:r>
            <a:endParaRPr lang="en-US" altLang="ko-KR" sz="1400" dirty="0" smtClean="0">
              <a:solidFill>
                <a:srgbClr val="00B0F0"/>
              </a:solidFill>
            </a:endParaRPr>
          </a:p>
          <a:p>
            <a:endParaRPr lang="en-US" altLang="ko-KR" sz="1000" dirty="0">
              <a:solidFill>
                <a:srgbClr val="00B0F0"/>
              </a:solidFill>
            </a:endParaRPr>
          </a:p>
          <a:p>
            <a:r>
              <a:rPr lang="en-US" altLang="ko-KR" sz="1000" b="1" dirty="0" smtClean="0"/>
              <a:t>08.28.</a:t>
            </a:r>
          </a:p>
          <a:p>
            <a:r>
              <a:rPr lang="ko-KR" altLang="en-US" sz="1000" dirty="0" err="1" smtClean="0"/>
              <a:t>독도전시관</a:t>
            </a:r>
            <a:r>
              <a:rPr lang="ko-KR" altLang="en-US" sz="1000" dirty="0" smtClean="0"/>
              <a:t> 개관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08.28.</a:t>
            </a:r>
          </a:p>
          <a:p>
            <a:r>
              <a:rPr lang="ko-KR" altLang="en-US" sz="1000" dirty="0" smtClean="0"/>
              <a:t>초대 </a:t>
            </a:r>
            <a:r>
              <a:rPr lang="ko-KR" altLang="en-US" sz="1000" dirty="0" err="1" smtClean="0"/>
              <a:t>윤재국</a:t>
            </a:r>
            <a:r>
              <a:rPr lang="ko-KR" altLang="en-US" sz="1000" dirty="0" smtClean="0"/>
              <a:t> 관장 취임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08.28.~</a:t>
            </a:r>
            <a:r>
              <a:rPr lang="ko-KR" altLang="en-US" sz="1000" b="1" dirty="0" smtClean="0"/>
              <a:t>현재</a:t>
            </a:r>
            <a:endParaRPr lang="en-US" altLang="ko-KR" sz="1000" b="1" dirty="0" smtClean="0"/>
          </a:p>
          <a:p>
            <a:r>
              <a:rPr lang="ko-KR" altLang="en-US" sz="1000" dirty="0" smtClean="0"/>
              <a:t>대한민국 독도 사진전 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상실전시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9522100" y="4272902"/>
            <a:ext cx="0" cy="1863268"/>
          </a:xfrm>
          <a:prstGeom prst="straightConnector1">
            <a:avLst/>
          </a:prstGeom>
          <a:ln w="9525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47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14375" y="1800584"/>
            <a:ext cx="8043648" cy="3026910"/>
            <a:chOff x="714375" y="1500883"/>
            <a:chExt cx="8043648" cy="4374858"/>
          </a:xfrm>
        </p:grpSpPr>
        <p:sp>
          <p:nvSpPr>
            <p:cNvPr id="48" name="직사각형 47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934015" y="3374530"/>
              <a:ext cx="1626046" cy="4047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IMAGE</a:t>
              </a:r>
              <a:endParaRPr lang="ko-KR" altLang="en-US" sz="1400" b="1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7746" y="442566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자료실</a:t>
            </a:r>
            <a:endParaRPr lang="ko-KR" altLang="en-US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오시는 길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153899" y="3888680"/>
            <a:ext cx="1724246" cy="17242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53899" y="5016698"/>
            <a:ext cx="172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chemeClr val="bg1"/>
                </a:solidFill>
              </a:rPr>
              <a:t>독도전시관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08854" y="4128733"/>
            <a:ext cx="800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</a:rPr>
              <a:t>Location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637391" y="4929973"/>
            <a:ext cx="78913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주소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TEL</a:t>
            </a:r>
          </a:p>
          <a:p>
            <a:endParaRPr lang="en-US" altLang="ko-KR" sz="900" b="1" dirty="0" smtClean="0"/>
          </a:p>
          <a:p>
            <a:r>
              <a:rPr lang="ko-KR" altLang="en-US" sz="900" b="1" dirty="0" smtClean="0"/>
              <a:t>주차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ko-KR" altLang="en-US" sz="900" b="1" dirty="0" smtClean="0"/>
              <a:t>대중교통</a:t>
            </a:r>
            <a:endParaRPr lang="ko-KR" altLang="en-US" sz="9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426526" y="4929973"/>
            <a:ext cx="202187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</a:t>
            </a:r>
          </a:p>
          <a:p>
            <a:endParaRPr lang="en-US" altLang="ko-KR" sz="900" b="1" dirty="0" smtClean="0"/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</a:t>
            </a:r>
          </a:p>
          <a:p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</a:t>
            </a:r>
          </a:p>
          <a:p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1941" y="1442014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인사말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전시관 연혁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오시는길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 flipH="1">
            <a:off x="9428636" y="858065"/>
            <a:ext cx="2591914" cy="537887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61" name="그룹 60"/>
          <p:cNvGrpSpPr/>
          <p:nvPr/>
        </p:nvGrpSpPr>
        <p:grpSpPr>
          <a:xfrm>
            <a:off x="9553811" y="1449066"/>
            <a:ext cx="2352496" cy="1727985"/>
            <a:chOff x="436844" y="1670403"/>
            <a:chExt cx="2593909" cy="2639442"/>
          </a:xfrm>
        </p:grpSpPr>
        <p:sp>
          <p:nvSpPr>
            <p:cNvPr id="74" name="직사각형 73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892969" y="2812962"/>
              <a:ext cx="1706652" cy="573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9428636" y="980427"/>
            <a:ext cx="2540081" cy="461460"/>
            <a:chOff x="275493" y="1047003"/>
            <a:chExt cx="2800743" cy="453589"/>
          </a:xfrm>
        </p:grpSpPr>
        <p:grpSp>
          <p:nvGrpSpPr>
            <p:cNvPr id="64" name="그룹 63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71" name="직선 연결선 70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그룹 6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68" name="TextBox 67"/>
                <p:cNvSpPr txBox="1"/>
                <p:nvPr/>
              </p:nvSpPr>
              <p:spPr>
                <a:xfrm>
                  <a:off x="275493" y="1094368"/>
                  <a:ext cx="1462418" cy="21176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800" dirty="0" err="1" smtClean="0"/>
                    <a:t>세종특별자치시교육청</a:t>
                  </a:r>
                  <a:endParaRPr lang="ko-KR" altLang="en-US" sz="8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67" name="직선 연결선 6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9458911" y="3324944"/>
            <a:ext cx="2550758" cy="107721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주소  </a:t>
            </a:r>
            <a:r>
              <a:rPr lang="ko-KR" altLang="en-US" sz="800" dirty="0" smtClean="0"/>
              <a:t>세종특별자치시 </a:t>
            </a:r>
            <a:r>
              <a:rPr lang="ko-KR" altLang="en-US" sz="800" dirty="0" err="1" smtClean="0"/>
              <a:t>새롬서로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68</a:t>
            </a:r>
            <a:r>
              <a:rPr lang="en-US" altLang="ko-KR" sz="800" dirty="0" smtClean="0">
                <a:solidFill>
                  <a:srgbClr val="00B050"/>
                </a:solidFill>
              </a:rPr>
              <a:t> </a:t>
            </a:r>
            <a:r>
              <a:rPr lang="ko-KR" altLang="en-US" sz="800" dirty="0" smtClean="0"/>
              <a:t>새롬고등학교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층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TEL</a:t>
            </a:r>
            <a:r>
              <a:rPr lang="en-US" altLang="ko-KR" sz="800" dirty="0" smtClean="0"/>
              <a:t>    044-999-6393</a:t>
            </a:r>
          </a:p>
          <a:p>
            <a:endParaRPr lang="en-US" altLang="ko-KR" sz="800" dirty="0"/>
          </a:p>
          <a:p>
            <a:r>
              <a:rPr lang="ko-KR" altLang="en-US" sz="800" b="1" dirty="0" smtClean="0"/>
              <a:t>주차</a:t>
            </a:r>
            <a:r>
              <a:rPr lang="ko-KR" altLang="en-US" sz="800" dirty="0" smtClean="0"/>
              <a:t>   새롬고등학교 주차장 이용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b="1" dirty="0" smtClean="0"/>
              <a:t>대중교통</a:t>
            </a:r>
            <a:r>
              <a:rPr lang="ko-KR" altLang="en-US" sz="800" dirty="0" smtClean="0"/>
              <a:t>  </a:t>
            </a:r>
            <a:r>
              <a:rPr lang="ko-KR" altLang="en-US" sz="800" b="1" dirty="0" err="1" smtClean="0"/>
              <a:t>버스지선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204,222,52,53/ </a:t>
            </a:r>
            <a:r>
              <a:rPr lang="ko-KR" altLang="en-US" sz="800" b="1" dirty="0" smtClean="0"/>
              <a:t>광역</a:t>
            </a:r>
            <a:r>
              <a:rPr lang="en-US" altLang="ko-KR" sz="800" dirty="0" smtClean="0"/>
              <a:t>1004,1005</a:t>
            </a:r>
            <a:r>
              <a:rPr lang="ko-KR" altLang="en-US" sz="800" dirty="0" smtClean="0"/>
              <a:t>    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99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14375" y="1800584"/>
            <a:ext cx="2522599" cy="2392353"/>
            <a:chOff x="714375" y="1500883"/>
            <a:chExt cx="8043648" cy="4374858"/>
          </a:xfrm>
        </p:grpSpPr>
        <p:sp>
          <p:nvSpPr>
            <p:cNvPr id="48" name="직사각형 47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348468" y="3374531"/>
              <a:ext cx="2797141" cy="5628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IMAGE</a:t>
              </a:r>
              <a:endParaRPr lang="ko-KR" altLang="en-US" sz="1400" b="1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7746" y="442566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자료실</a:t>
            </a:r>
            <a:endParaRPr lang="ko-KR" altLang="en-US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관람안내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53389" y="4929973"/>
            <a:ext cx="190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err="1" smtClean="0"/>
              <a:t>관람시</a:t>
            </a:r>
            <a:r>
              <a:rPr lang="ko-KR" altLang="en-US" dirty="0" smtClean="0"/>
              <a:t> 주의사항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659220" y="4944275"/>
            <a:ext cx="368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1941" y="1442014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관람안내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단체예약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예약확인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3234699" y="1790312"/>
            <a:ext cx="356366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관람시간</a:t>
            </a:r>
            <a:endParaRPr lang="en-US" altLang="ko-KR" sz="1400" dirty="0" smtClean="0"/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rgbClr val="00B050"/>
                </a:solidFill>
              </a:rPr>
              <a:t>--------------------------------------</a:t>
            </a:r>
          </a:p>
          <a:p>
            <a:r>
              <a:rPr lang="en-US" altLang="ko-KR" sz="900" dirty="0" smtClean="0">
                <a:solidFill>
                  <a:srgbClr val="00B050"/>
                </a:solidFill>
              </a:rPr>
              <a:t>--------------------------------------------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휴 관 일</a:t>
            </a:r>
            <a:endParaRPr lang="en-US" altLang="ko-KR" sz="1400" dirty="0"/>
          </a:p>
          <a:p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</a:t>
            </a:r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 err="1" smtClean="0"/>
              <a:t>관람요금</a:t>
            </a:r>
            <a:endParaRPr lang="en-US" altLang="ko-KR" sz="1400" dirty="0" smtClean="0"/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</a:t>
            </a:r>
          </a:p>
          <a:p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 smtClean="0"/>
              <a:t>문의처</a:t>
            </a:r>
            <a:endParaRPr lang="en-US" altLang="ko-KR" sz="1400" dirty="0" smtClean="0"/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</a:t>
            </a:r>
          </a:p>
        </p:txBody>
      </p:sp>
      <p:sp>
        <p:nvSpPr>
          <p:cNvPr id="55" name="직사각형 54"/>
          <p:cNvSpPr/>
          <p:nvPr/>
        </p:nvSpPr>
        <p:spPr>
          <a:xfrm flipH="1">
            <a:off x="9428665" y="858066"/>
            <a:ext cx="2591885" cy="540251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9543388" y="1462625"/>
            <a:ext cx="2362438" cy="1767629"/>
            <a:chOff x="436844" y="1670403"/>
            <a:chExt cx="2593909" cy="2639442"/>
          </a:xfrm>
        </p:grpSpPr>
        <p:sp>
          <p:nvSpPr>
            <p:cNvPr id="72" name="직사각형 71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892969" y="2812962"/>
              <a:ext cx="1706652" cy="573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9417684" y="983234"/>
            <a:ext cx="2550815" cy="472047"/>
            <a:chOff x="275493" y="1047003"/>
            <a:chExt cx="2800743" cy="453589"/>
          </a:xfrm>
        </p:grpSpPr>
        <p:grpSp>
          <p:nvGrpSpPr>
            <p:cNvPr id="62" name="그룹 61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69" name="직선 연결선 68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66" name="TextBox 65"/>
                <p:cNvSpPr txBox="1"/>
                <p:nvPr/>
              </p:nvSpPr>
              <p:spPr>
                <a:xfrm>
                  <a:off x="275493" y="1089349"/>
                  <a:ext cx="1462418" cy="22180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900" dirty="0" err="1" smtClean="0"/>
                    <a:t>세종특별자치시교육청</a:t>
                  </a:r>
                  <a:endParaRPr lang="ko-KR" altLang="en-US" sz="900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65" name="직선 연결선 64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TextBox 60"/>
          <p:cNvSpPr txBox="1"/>
          <p:nvPr/>
        </p:nvSpPr>
        <p:spPr>
          <a:xfrm>
            <a:off x="9551885" y="3381539"/>
            <a:ext cx="2353941" cy="297880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관람시간</a:t>
            </a:r>
            <a:endParaRPr lang="en-US" altLang="ko-KR" sz="1400" b="1" dirty="0" smtClean="0"/>
          </a:p>
          <a:p>
            <a:r>
              <a:rPr lang="ko-KR" altLang="en-US" sz="1000" dirty="0" smtClean="0">
                <a:solidFill>
                  <a:srgbClr val="00B050"/>
                </a:solidFill>
              </a:rPr>
              <a:t>매주 화</a:t>
            </a:r>
            <a:r>
              <a:rPr lang="en-US" altLang="ko-KR" sz="1000" dirty="0" smtClean="0">
                <a:solidFill>
                  <a:srgbClr val="00B050"/>
                </a:solidFill>
              </a:rPr>
              <a:t>-</a:t>
            </a:r>
            <a:r>
              <a:rPr lang="ko-KR" altLang="en-US" sz="1000" dirty="0" smtClean="0">
                <a:solidFill>
                  <a:srgbClr val="00B050"/>
                </a:solidFill>
              </a:rPr>
              <a:t>토 </a:t>
            </a:r>
            <a:r>
              <a:rPr lang="en-US" altLang="ko-KR" sz="1000" dirty="0" smtClean="0">
                <a:solidFill>
                  <a:srgbClr val="00B050"/>
                </a:solidFill>
              </a:rPr>
              <a:t>9:00 ~ 17:00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>
                <a:solidFill>
                  <a:srgbClr val="00B0F0"/>
                </a:solidFill>
              </a:rPr>
              <a:t>(</a:t>
            </a:r>
            <a:r>
              <a:rPr lang="ko-KR" altLang="en-US" sz="1000" dirty="0" smtClean="0">
                <a:solidFill>
                  <a:srgbClr val="00B0F0"/>
                </a:solidFill>
              </a:rPr>
              <a:t>점심시간 </a:t>
            </a:r>
            <a:r>
              <a:rPr lang="en-US" altLang="ko-KR" sz="1000" dirty="0" smtClean="0">
                <a:solidFill>
                  <a:srgbClr val="00B0F0"/>
                </a:solidFill>
              </a:rPr>
              <a:t>12:00~13:00,</a:t>
            </a:r>
            <a:r>
              <a:rPr lang="ko-KR" altLang="en-US" sz="1000" dirty="0" err="1" smtClean="0">
                <a:solidFill>
                  <a:srgbClr val="00B0F0"/>
                </a:solidFill>
              </a:rPr>
              <a:t>입장마감</a:t>
            </a:r>
            <a:r>
              <a:rPr lang="ko-KR" altLang="en-US" sz="1000" dirty="0" smtClean="0">
                <a:solidFill>
                  <a:srgbClr val="00B0F0"/>
                </a:solidFill>
              </a:rPr>
              <a:t> </a:t>
            </a:r>
            <a:r>
              <a:rPr lang="en-US" altLang="ko-KR" sz="1000" dirty="0" smtClean="0">
                <a:solidFill>
                  <a:srgbClr val="00B0F0"/>
                </a:solidFill>
              </a:rPr>
              <a:t>16:30)</a:t>
            </a:r>
          </a:p>
          <a:p>
            <a:r>
              <a:rPr lang="en-US" altLang="ko-KR" sz="1000" dirty="0" smtClean="0"/>
              <a:t>※</a:t>
            </a:r>
            <a:r>
              <a:rPr lang="ko-KR" altLang="en-US" sz="1000" dirty="0" smtClean="0"/>
              <a:t>관람시간은 새롬고등학교 사정에 따라 </a:t>
            </a:r>
            <a:r>
              <a:rPr lang="ko-KR" altLang="en-US" sz="1000" dirty="0" err="1" smtClean="0"/>
              <a:t>변경될수</a:t>
            </a:r>
            <a:r>
              <a:rPr lang="ko-KR" altLang="en-US" sz="1000" dirty="0" smtClean="0"/>
              <a:t> 있습니다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400" b="1" dirty="0" smtClean="0"/>
              <a:t>휴 관 일</a:t>
            </a:r>
            <a:endParaRPr lang="en-US" altLang="ko-KR" sz="1400" b="1" dirty="0" smtClean="0"/>
          </a:p>
          <a:p>
            <a:r>
              <a:rPr lang="ko-KR" altLang="en-US" sz="1000" dirty="0" smtClean="0"/>
              <a:t>일요일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월요일 및 공휴일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400" b="1" dirty="0" err="1" smtClean="0"/>
              <a:t>관람요금</a:t>
            </a:r>
            <a:endParaRPr lang="en-US" altLang="ko-KR" sz="1400" b="1" dirty="0" smtClean="0"/>
          </a:p>
          <a:p>
            <a:r>
              <a:rPr lang="ko-KR" altLang="en-US" sz="1000" dirty="0" smtClean="0"/>
              <a:t>무료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400" b="1" dirty="0" smtClean="0"/>
              <a:t>문 의 처</a:t>
            </a:r>
            <a:endParaRPr lang="en-US" altLang="ko-KR" sz="1400" b="1" dirty="0" smtClean="0"/>
          </a:p>
          <a:p>
            <a:r>
              <a:rPr lang="en-US" altLang="ko-KR" sz="1000" dirty="0" smtClean="0"/>
              <a:t>044-999-6393 (</a:t>
            </a:r>
            <a:r>
              <a:rPr lang="ko-KR" altLang="en-US" sz="1000" dirty="0" smtClean="0"/>
              <a:t>단체관람 유선 협의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109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14375" y="1800584"/>
            <a:ext cx="3629025" cy="3441652"/>
            <a:chOff x="714375" y="1500883"/>
            <a:chExt cx="8043648" cy="4374858"/>
          </a:xfrm>
        </p:grpSpPr>
        <p:sp>
          <p:nvSpPr>
            <p:cNvPr id="48" name="직사각형 47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348468" y="3374531"/>
              <a:ext cx="2797141" cy="5628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IMAGE</a:t>
              </a:r>
              <a:endParaRPr lang="ko-KR" altLang="en-US" sz="1400" b="1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7746" y="442566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자료실</a:t>
            </a:r>
            <a:endParaRPr lang="ko-KR" altLang="en-US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단체예약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01941" y="1442014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관람안내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단체예약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예약확인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4348012" y="1805865"/>
            <a:ext cx="356366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전시해설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운영식간</a:t>
            </a:r>
            <a:endParaRPr lang="en-US" altLang="ko-KR" sz="1400" dirty="0" smtClean="0"/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rgbClr val="00B050"/>
                </a:solidFill>
              </a:rPr>
              <a:t>--------------------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전시해설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예약인원</a:t>
            </a:r>
            <a:endParaRPr lang="en-US" altLang="ko-KR" sz="1400" dirty="0" smtClean="0"/>
          </a:p>
          <a:p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</a:t>
            </a:r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 smtClean="0"/>
              <a:t>단체관람 프로그램</a:t>
            </a:r>
            <a:endParaRPr lang="en-US" altLang="ko-KR" sz="1400" dirty="0" smtClean="0"/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</a:t>
            </a:r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</a:t>
            </a:r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</a:t>
            </a:r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</a:t>
            </a:r>
          </a:p>
        </p:txBody>
      </p:sp>
      <p:sp>
        <p:nvSpPr>
          <p:cNvPr id="49" name="직사각형 48"/>
          <p:cNvSpPr/>
          <p:nvPr/>
        </p:nvSpPr>
        <p:spPr>
          <a:xfrm flipH="1">
            <a:off x="9428660" y="858066"/>
            <a:ext cx="2591890" cy="537887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9428637" y="956969"/>
            <a:ext cx="2591891" cy="49429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전시해설</a:t>
            </a:r>
            <a:r>
              <a:rPr lang="ko-KR" altLang="en-US" sz="1400" b="1" dirty="0" smtClean="0"/>
              <a:t> 운영시간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dirty="0" smtClean="0">
                <a:solidFill>
                  <a:srgbClr val="00B050"/>
                </a:solidFill>
              </a:rPr>
              <a:t>1</a:t>
            </a:r>
            <a:r>
              <a:rPr lang="ko-KR" altLang="en-US" sz="1400" dirty="0" smtClean="0">
                <a:solidFill>
                  <a:srgbClr val="00B050"/>
                </a:solidFill>
              </a:rPr>
              <a:t>회</a:t>
            </a:r>
            <a:r>
              <a:rPr lang="en-US" altLang="ko-KR" sz="1400" dirty="0" smtClean="0">
                <a:solidFill>
                  <a:srgbClr val="00B050"/>
                </a:solidFill>
              </a:rPr>
              <a:t>- 10:00/2</a:t>
            </a:r>
            <a:r>
              <a:rPr lang="ko-KR" altLang="en-US" sz="1400" dirty="0" smtClean="0">
                <a:solidFill>
                  <a:srgbClr val="00B050"/>
                </a:solidFill>
              </a:rPr>
              <a:t>회</a:t>
            </a:r>
            <a:r>
              <a:rPr lang="en-US" altLang="ko-KR" sz="1400" dirty="0" smtClean="0">
                <a:solidFill>
                  <a:srgbClr val="00B050"/>
                </a:solidFill>
              </a:rPr>
              <a:t>-13:00</a:t>
            </a:r>
          </a:p>
          <a:p>
            <a:endParaRPr lang="en-US" altLang="ko-KR" sz="1400" dirty="0">
              <a:solidFill>
                <a:srgbClr val="00B050"/>
              </a:solidFill>
            </a:endParaRPr>
          </a:p>
          <a:p>
            <a:r>
              <a:rPr lang="ko-KR" altLang="en-US" sz="1400" b="1" dirty="0" err="1" smtClean="0"/>
              <a:t>전시해설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예약인원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000" dirty="0" smtClean="0"/>
              <a:t>단체 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명</a:t>
            </a:r>
            <a:r>
              <a:rPr lang="en-US" altLang="ko-KR" sz="1000" dirty="0" smtClean="0"/>
              <a:t>~25</a:t>
            </a:r>
            <a:r>
              <a:rPr lang="ko-KR" altLang="en-US" sz="1000" dirty="0" smtClean="0"/>
              <a:t>명 내외</a:t>
            </a:r>
            <a:endParaRPr lang="en-US" altLang="ko-KR" sz="1000" dirty="0" smtClean="0"/>
          </a:p>
          <a:p>
            <a:r>
              <a:rPr lang="en-US" altLang="ko-KR" sz="1000" dirty="0" smtClean="0"/>
              <a:t>※</a:t>
            </a:r>
            <a:r>
              <a:rPr lang="ko-KR" altLang="en-US" sz="1000" dirty="0" smtClean="0"/>
              <a:t>해설 희망일 </a:t>
            </a:r>
            <a:r>
              <a:rPr lang="en-US" altLang="ko-KR" sz="1000" dirty="0" smtClean="0"/>
              <a:t>7</a:t>
            </a:r>
            <a:r>
              <a:rPr lang="ko-KR" altLang="en-US" sz="1000" dirty="0" smtClean="0"/>
              <a:t>일전까지 예약</a:t>
            </a:r>
            <a:endParaRPr lang="en-US" altLang="ko-KR" sz="1000" dirty="0" smtClean="0"/>
          </a:p>
          <a:p>
            <a:r>
              <a:rPr lang="en-US" altLang="ko-KR" sz="1000" dirty="0" smtClean="0"/>
              <a:t>※</a:t>
            </a:r>
            <a:r>
              <a:rPr lang="ko-KR" altLang="en-US" sz="1000" dirty="0" smtClean="0"/>
              <a:t>유치원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어린이집은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6</a:t>
            </a:r>
            <a:r>
              <a:rPr lang="ko-KR" altLang="en-US" sz="1000" dirty="0" smtClean="0"/>
              <a:t>세부터 예약 가능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400" b="1" dirty="0" smtClean="0"/>
              <a:t>단체관람 프로그램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소요시간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30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~60</a:t>
            </a:r>
            <a:r>
              <a:rPr lang="ko-KR" altLang="en-US" sz="1000" dirty="0" smtClean="0"/>
              <a:t>분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유</a:t>
            </a:r>
            <a:r>
              <a:rPr lang="en-US" altLang="ko-KR" sz="1000" b="1" dirty="0" smtClean="0"/>
              <a:t>,</a:t>
            </a:r>
            <a:r>
              <a:rPr lang="ko-KR" altLang="en-US" sz="1000" b="1" dirty="0" err="1" smtClean="0"/>
              <a:t>초등저학년</a:t>
            </a:r>
            <a:endParaRPr lang="en-US" altLang="ko-KR" sz="1000" b="1" dirty="0" smtClean="0"/>
          </a:p>
          <a:p>
            <a:r>
              <a:rPr lang="ko-KR" altLang="en-US" sz="1000" dirty="0" err="1" smtClean="0"/>
              <a:t>전시해설</a:t>
            </a:r>
            <a:r>
              <a:rPr lang="en-US" altLang="ko-KR" sz="1000" dirty="0" smtClean="0"/>
              <a:t>(15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)/</a:t>
            </a:r>
            <a:r>
              <a:rPr lang="ko-KR" altLang="en-US" sz="1000" dirty="0" smtClean="0"/>
              <a:t>독도우드아트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목걸이 만들기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체험</a:t>
            </a:r>
            <a:r>
              <a:rPr lang="en-US" altLang="ko-KR" sz="1000" dirty="0" smtClean="0"/>
              <a:t>(15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 smtClean="0"/>
          </a:p>
          <a:p>
            <a:r>
              <a:rPr lang="en-US" altLang="ko-KR" sz="1000" b="1" dirty="0" smtClean="0"/>
              <a:t>-   </a:t>
            </a:r>
            <a:r>
              <a:rPr lang="ko-KR" altLang="en-US" sz="1000" b="1" dirty="0" err="1" smtClean="0"/>
              <a:t>초등고학년</a:t>
            </a:r>
            <a:r>
              <a:rPr lang="en-US" altLang="ko-KR" sz="1000" b="1" dirty="0" smtClean="0"/>
              <a:t>(5-6</a:t>
            </a:r>
            <a:r>
              <a:rPr lang="ko-KR" altLang="en-US" sz="1000" b="1" dirty="0" smtClean="0"/>
              <a:t>학년</a:t>
            </a:r>
            <a:r>
              <a:rPr lang="en-US" altLang="ko-KR" sz="1000" b="1" dirty="0" smtClean="0"/>
              <a:t>)</a:t>
            </a:r>
            <a:r>
              <a:rPr lang="ko-KR" altLang="en-US" sz="1000" b="1" dirty="0" smtClean="0"/>
              <a:t>이상 </a:t>
            </a:r>
            <a:endParaRPr lang="en-US" altLang="ko-KR" sz="1000" b="1" dirty="0" smtClean="0"/>
          </a:p>
          <a:p>
            <a:r>
              <a:rPr lang="ko-KR" altLang="en-US" sz="1000" dirty="0" err="1" smtClean="0"/>
              <a:t>전시해설</a:t>
            </a:r>
            <a:r>
              <a:rPr lang="en-US" altLang="ko-KR" sz="1000" dirty="0" smtClean="0"/>
              <a:t>(20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)/</a:t>
            </a:r>
            <a:r>
              <a:rPr lang="ko-KR" altLang="en-US" sz="1000" dirty="0" smtClean="0"/>
              <a:t>독도</a:t>
            </a:r>
            <a:r>
              <a:rPr lang="en-US" altLang="ko-KR" sz="1000" dirty="0" smtClean="0"/>
              <a:t>VR</a:t>
            </a:r>
            <a:r>
              <a:rPr lang="ko-KR" altLang="en-US" sz="1000" dirty="0" smtClean="0"/>
              <a:t>체험</a:t>
            </a:r>
            <a:r>
              <a:rPr lang="en-US" altLang="ko-KR" sz="1000" dirty="0" smtClean="0"/>
              <a:t>(20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)/</a:t>
            </a:r>
            <a:r>
              <a:rPr lang="ko-KR" altLang="en-US" sz="1000" dirty="0" err="1" smtClean="0"/>
              <a:t>체험학습지</a:t>
            </a:r>
            <a:endParaRPr lang="en-US" altLang="ko-KR" sz="1000" dirty="0" smtClean="0"/>
          </a:p>
          <a:p>
            <a:r>
              <a:rPr lang="en-US" altLang="ko-KR" sz="1000" dirty="0" smtClean="0"/>
              <a:t>(20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※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체험 내용은 전시관 사정에 따라 변경될 수 있습니다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0446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5404</Words>
  <Application>Microsoft Office PowerPoint</Application>
  <PresentationFormat>와이드스크린</PresentationFormat>
  <Paragraphs>1851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dw-004</dc:creator>
  <cp:lastModifiedBy>dw-004</cp:lastModifiedBy>
  <cp:revision>47</cp:revision>
  <dcterms:created xsi:type="dcterms:W3CDTF">2023-10-17T02:41:01Z</dcterms:created>
  <dcterms:modified xsi:type="dcterms:W3CDTF">2023-10-19T02:25:50Z</dcterms:modified>
</cp:coreProperties>
</file>