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0" autoAdjust="0"/>
    <p:restoredTop sz="95520" autoAdjust="0"/>
  </p:normalViewPr>
  <p:slideViewPr>
    <p:cSldViewPr snapToGrid="0">
      <p:cViewPr>
        <p:scale>
          <a:sx n="89" d="100"/>
          <a:sy n="89" d="100"/>
        </p:scale>
        <p:origin x="66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5F47-528A-47D7-A043-DC6F6C112AC8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768-76BB-4DFE-B72C-0152B41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4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5F47-528A-47D7-A043-DC6F6C112AC8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768-76BB-4DFE-B72C-0152B41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1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5F47-528A-47D7-A043-DC6F6C112AC8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768-76BB-4DFE-B72C-0152B41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50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5F47-528A-47D7-A043-DC6F6C112AC8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768-76BB-4DFE-B72C-0152B41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52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5F47-528A-47D7-A043-DC6F6C112AC8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768-76BB-4DFE-B72C-0152B41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53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5F47-528A-47D7-A043-DC6F6C112AC8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768-76BB-4DFE-B72C-0152B41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15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5F47-528A-47D7-A043-DC6F6C112AC8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768-76BB-4DFE-B72C-0152B41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49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5F47-528A-47D7-A043-DC6F6C112AC8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768-76BB-4DFE-B72C-0152B41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2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5F47-528A-47D7-A043-DC6F6C112AC8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768-76BB-4DFE-B72C-0152B41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43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5F47-528A-47D7-A043-DC6F6C112AC8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768-76BB-4DFE-B72C-0152B41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77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5F47-528A-47D7-A043-DC6F6C112AC8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768-76BB-4DFE-B72C-0152B41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51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E5F47-528A-47D7-A043-DC6F6C112AC8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B7768-76BB-4DFE-B72C-0152B41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85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436844" y="1670403"/>
            <a:ext cx="2593909" cy="2639442"/>
            <a:chOff x="436844" y="1670403"/>
            <a:chExt cx="2593909" cy="2639442"/>
          </a:xfrm>
        </p:grpSpPr>
        <p:sp>
          <p:nvSpPr>
            <p:cNvPr id="48" name="직사각형 47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57142" y="2774591"/>
              <a:ext cx="1706652" cy="46641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288" name="TextBox 287"/>
          <p:cNvSpPr txBox="1"/>
          <p:nvPr/>
        </p:nvSpPr>
        <p:spPr>
          <a:xfrm>
            <a:off x="857142" y="5563299"/>
            <a:ext cx="17066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SCROLL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36" name="그룹 335"/>
          <p:cNvGrpSpPr/>
          <p:nvPr/>
        </p:nvGrpSpPr>
        <p:grpSpPr>
          <a:xfrm>
            <a:off x="4282725" y="3392707"/>
            <a:ext cx="310197" cy="247607"/>
            <a:chOff x="3321677" y="3380863"/>
            <a:chExt cx="310197" cy="247607"/>
          </a:xfrm>
        </p:grpSpPr>
        <p:cxnSp>
          <p:nvCxnSpPr>
            <p:cNvPr id="337" name="직선 연결선 336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1-1</a:t>
            </a:r>
            <a:endParaRPr lang="ko-KR" altLang="en-US" sz="12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797830" y="1162173"/>
            <a:ext cx="278406" cy="100812"/>
            <a:chOff x="2752347" y="1079543"/>
            <a:chExt cx="278406" cy="100812"/>
          </a:xfrm>
        </p:grpSpPr>
        <p:cxnSp>
          <p:nvCxnSpPr>
            <p:cNvPr id="272" name="직선 연결선 271"/>
            <p:cNvCxnSpPr/>
            <p:nvPr/>
          </p:nvCxnSpPr>
          <p:spPr>
            <a:xfrm>
              <a:off x="2752348" y="1079543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/>
            <p:cNvCxnSpPr/>
            <p:nvPr/>
          </p:nvCxnSpPr>
          <p:spPr>
            <a:xfrm>
              <a:off x="2752348" y="1130551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>
              <a:off x="2752347" y="1180355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427840" y="4465340"/>
            <a:ext cx="2602914" cy="603678"/>
            <a:chOff x="427840" y="4465340"/>
            <a:chExt cx="2602914" cy="603678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427840" y="4465340"/>
              <a:ext cx="2602914" cy="60367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전시안내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보기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 flipV="1">
              <a:off x="2538608" y="4690357"/>
              <a:ext cx="163383" cy="1353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그룹 292"/>
          <p:cNvGrpSpPr/>
          <p:nvPr/>
        </p:nvGrpSpPr>
        <p:grpSpPr>
          <a:xfrm>
            <a:off x="3461468" y="1036562"/>
            <a:ext cx="2593909" cy="2639442"/>
            <a:chOff x="436844" y="1670403"/>
            <a:chExt cx="2593909" cy="2639442"/>
          </a:xfrm>
        </p:grpSpPr>
        <p:sp>
          <p:nvSpPr>
            <p:cNvPr id="297" name="직사각형 296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8" name="직선 연결선 297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TextBox 301"/>
            <p:cNvSpPr txBox="1"/>
            <p:nvPr/>
          </p:nvSpPr>
          <p:spPr>
            <a:xfrm>
              <a:off x="857142" y="2774591"/>
              <a:ext cx="1706652" cy="46641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5311833" y="1036561"/>
            <a:ext cx="743544" cy="761501"/>
            <a:chOff x="3366641" y="2992230"/>
            <a:chExt cx="2593909" cy="2090058"/>
          </a:xfrm>
        </p:grpSpPr>
        <p:sp>
          <p:nvSpPr>
            <p:cNvPr id="215" name="직사각형 214"/>
            <p:cNvSpPr/>
            <p:nvPr/>
          </p:nvSpPr>
          <p:spPr>
            <a:xfrm>
              <a:off x="3366641" y="2992230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6" name="직선 연결선 21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3847252" y="3464928"/>
              <a:ext cx="1632687" cy="11403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b="1" dirty="0" smtClean="0"/>
                <a:t>단체</a:t>
              </a:r>
              <a:endParaRPr lang="en-US" altLang="ko-KR" sz="700" b="1" dirty="0" smtClean="0"/>
            </a:p>
            <a:p>
              <a:pPr algn="ctr"/>
              <a:r>
                <a:rPr lang="ko-KR" altLang="en-US" sz="700" b="1" dirty="0" smtClean="0"/>
                <a:t>예약</a:t>
              </a:r>
              <a:endParaRPr lang="en-US" altLang="ko-KR" sz="700" b="1" dirty="0" smtClean="0"/>
            </a:p>
            <a:p>
              <a:pPr algn="ctr"/>
              <a:r>
                <a:rPr lang="ko-KR" altLang="en-US" sz="700" b="1" dirty="0" smtClean="0"/>
                <a:t>신청</a:t>
              </a:r>
              <a:endParaRPr lang="ko-KR" altLang="en-US" sz="700" b="1" dirty="0"/>
            </a:p>
          </p:txBody>
        </p:sp>
      </p:grpSp>
      <p:sp>
        <p:nvSpPr>
          <p:cNvPr id="303" name="TextBox 302"/>
          <p:cNvSpPr txBox="1"/>
          <p:nvPr/>
        </p:nvSpPr>
        <p:spPr>
          <a:xfrm>
            <a:off x="3529029" y="3220091"/>
            <a:ext cx="1227558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바로가기</a:t>
            </a:r>
            <a:endParaRPr lang="ko-KR" altLang="en-US" sz="1600" dirty="0"/>
          </a:p>
        </p:txBody>
      </p:sp>
      <p:sp>
        <p:nvSpPr>
          <p:cNvPr id="308" name="직사각형 307"/>
          <p:cNvSpPr/>
          <p:nvPr/>
        </p:nvSpPr>
        <p:spPr>
          <a:xfrm>
            <a:off x="3461468" y="3785836"/>
            <a:ext cx="2593909" cy="2224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관람안내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 044-999-6393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</a:p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12" name="모서리가 둥근 직사각형 311"/>
          <p:cNvSpPr/>
          <p:nvPr/>
        </p:nvSpPr>
        <p:spPr>
          <a:xfrm>
            <a:off x="4934384" y="4140878"/>
            <a:ext cx="1039070" cy="2583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관람 문의하기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3392" y="4594873"/>
            <a:ext cx="2414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관람시간 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화요일  토요일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9:00~17:00</a:t>
            </a:r>
          </a:p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            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점심시간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12:00~13:00,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입장마감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             16:30)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             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※ 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관람시간은 </a:t>
            </a:r>
            <a:r>
              <a:rPr lang="ko-KR" altLang="en-US" sz="900" dirty="0" err="1" smtClean="0">
                <a:solidFill>
                  <a:schemeClr val="bg1">
                    <a:lumMod val="75000"/>
                  </a:schemeClr>
                </a:solidFill>
              </a:rPr>
              <a:t>학교사정에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 따라</a:t>
            </a:r>
            <a:endParaRPr lang="en-US" altLang="ko-KR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                 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변경될 수 있습니다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900" b="1" dirty="0" err="1" smtClean="0">
                <a:solidFill>
                  <a:schemeClr val="bg1">
                    <a:lumMod val="50000"/>
                  </a:schemeClr>
                </a:solidFill>
              </a:rPr>
              <a:t>휴관안내</a:t>
            </a: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일요일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월요일 및 공휴일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9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위      치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세종특별자치시 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세롬서로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68</a:t>
            </a:r>
          </a:p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새롬고등학교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층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313" name="TextBox 312"/>
          <p:cNvSpPr txBox="1"/>
          <p:nvPr/>
        </p:nvSpPr>
        <p:spPr>
          <a:xfrm>
            <a:off x="4512429" y="4633818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315" name="TextBox 314"/>
          <p:cNvSpPr txBox="1"/>
          <p:nvPr/>
        </p:nvSpPr>
        <p:spPr>
          <a:xfrm>
            <a:off x="3494124" y="5317610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320" name="TextBox 319"/>
          <p:cNvSpPr txBox="1"/>
          <p:nvPr/>
        </p:nvSpPr>
        <p:spPr>
          <a:xfrm>
            <a:off x="3494124" y="558888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333" name="그룹 332"/>
          <p:cNvGrpSpPr/>
          <p:nvPr/>
        </p:nvGrpSpPr>
        <p:grpSpPr>
          <a:xfrm>
            <a:off x="6498190" y="2152052"/>
            <a:ext cx="2508330" cy="1245078"/>
            <a:chOff x="436844" y="1670403"/>
            <a:chExt cx="2593909" cy="2639442"/>
          </a:xfrm>
        </p:grpSpPr>
        <p:sp>
          <p:nvSpPr>
            <p:cNvPr id="334" name="직사각형 333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2" name="직선 연결선 341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연결선 343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TextBox 350"/>
            <p:cNvSpPr txBox="1"/>
            <p:nvPr/>
          </p:nvSpPr>
          <p:spPr>
            <a:xfrm>
              <a:off x="499126" y="2493052"/>
              <a:ext cx="2494721" cy="103206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6438827" y="1050366"/>
            <a:ext cx="2629026" cy="267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TextBox 360"/>
          <p:cNvSpPr txBox="1"/>
          <p:nvPr/>
        </p:nvSpPr>
        <p:spPr>
          <a:xfrm>
            <a:off x="6438826" y="1211157"/>
            <a:ext cx="2629027" cy="49244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공지사항</a:t>
            </a:r>
            <a:endParaRPr lang="en-US" altLang="ko-KR" sz="1600" dirty="0" smtClean="0"/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6342113" y="1384686"/>
            <a:ext cx="2822454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    독도의 미래를 생각하는 공간으로 앞으로도 지속적                                  </a:t>
            </a:r>
            <a:r>
              <a:rPr lang="ko-KR" altLang="en-US" sz="800" dirty="0" smtClean="0">
                <a:solidFill>
                  <a:schemeClr val="bg1"/>
                </a:solidFill>
              </a:rPr>
              <a:t>으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</a:rPr>
              <a:t>으로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활용되기를 바랍니다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65" name="그룹 364"/>
          <p:cNvGrpSpPr/>
          <p:nvPr/>
        </p:nvGrpSpPr>
        <p:grpSpPr>
          <a:xfrm>
            <a:off x="6498190" y="3848055"/>
            <a:ext cx="2508330" cy="1039666"/>
            <a:chOff x="436844" y="1670403"/>
            <a:chExt cx="2593909" cy="2639442"/>
          </a:xfrm>
        </p:grpSpPr>
        <p:sp>
          <p:nvSpPr>
            <p:cNvPr id="366" name="직사각형 365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7" name="직선 연결선 366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 367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TextBox 368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370" name="그룹 369"/>
          <p:cNvGrpSpPr/>
          <p:nvPr/>
        </p:nvGrpSpPr>
        <p:grpSpPr>
          <a:xfrm>
            <a:off x="6498190" y="4876995"/>
            <a:ext cx="2508330" cy="1039666"/>
            <a:chOff x="436844" y="1670403"/>
            <a:chExt cx="2593909" cy="2639442"/>
          </a:xfrm>
        </p:grpSpPr>
        <p:sp>
          <p:nvSpPr>
            <p:cNvPr id="371" name="직사각형 370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3" name="직선 연결선 372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 379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TextBox 380"/>
            <p:cNvSpPr txBox="1"/>
            <p:nvPr/>
          </p:nvSpPr>
          <p:spPr>
            <a:xfrm>
              <a:off x="483080" y="2521305"/>
              <a:ext cx="2510766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75493" y="1047003"/>
            <a:ext cx="2695427" cy="453589"/>
            <a:chOff x="275493" y="1047003"/>
            <a:chExt cx="2695427" cy="453589"/>
          </a:xfrm>
        </p:grpSpPr>
        <p:sp>
          <p:nvSpPr>
            <p:cNvPr id="97" name="TextBox 96"/>
            <p:cNvSpPr txBox="1"/>
            <p:nvPr/>
          </p:nvSpPr>
          <p:spPr>
            <a:xfrm>
              <a:off x="275493" y="1077142"/>
              <a:ext cx="1462418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000" dirty="0" err="1" smtClean="0"/>
                <a:t>세종특별자치시교육청</a:t>
              </a:r>
              <a:endParaRPr lang="ko-KR" altLang="en-US" sz="10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87549" y="1231288"/>
              <a:ext cx="1462419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75" dirty="0" smtClean="0"/>
                <a:t>SEJONG CITY OFFICE OF EDUCATION</a:t>
              </a:r>
              <a:r>
                <a:rPr lang="ko-KR" altLang="en-US" sz="575" dirty="0" smtClean="0"/>
                <a:t> </a:t>
              </a:r>
              <a:endParaRPr lang="en-US" altLang="ko-KR" sz="575" dirty="0" smtClean="0"/>
            </a:p>
            <a:p>
              <a:endParaRPr lang="ko-KR" altLang="en-US" sz="575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611769" y="1047003"/>
              <a:ext cx="13591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/>
                <a:t>독도전시관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5771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독도사진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332376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TextBox 84"/>
          <p:cNvSpPr txBox="1"/>
          <p:nvPr/>
        </p:nvSpPr>
        <p:spPr>
          <a:xfrm>
            <a:off x="562577" y="1439036"/>
            <a:ext cx="222565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울릉도의 </a:t>
            </a:r>
            <a:r>
              <a:rPr lang="ko-KR" altLang="en-US" sz="1400" dirty="0" err="1" smtClean="0"/>
              <a:t>부속섬</a:t>
            </a:r>
            <a:r>
              <a:rPr lang="en-US" altLang="ko-KR" sz="1400" dirty="0" smtClean="0"/>
              <a:t>,</a:t>
            </a:r>
            <a:r>
              <a:rPr lang="ko-KR" altLang="en-US" sz="1400" dirty="0" smtClean="0">
                <a:solidFill>
                  <a:srgbClr val="00B0F0"/>
                </a:solidFill>
              </a:rPr>
              <a:t>독도의 아름다운 사계</a:t>
            </a:r>
            <a:endParaRPr lang="en-US" altLang="ko-KR" sz="1400" dirty="0" smtClean="0">
              <a:solidFill>
                <a:srgbClr val="00B0F0"/>
              </a:solidFill>
            </a:endParaRPr>
          </a:p>
          <a:p>
            <a:pPr algn="ctr"/>
            <a:endParaRPr lang="en-US" altLang="ko-KR" sz="1400" dirty="0">
              <a:solidFill>
                <a:srgbClr val="00B0F0"/>
              </a:solidFill>
            </a:endParaRPr>
          </a:p>
          <a:p>
            <a:pPr algn="ctr"/>
            <a:r>
              <a:rPr lang="en-US" altLang="ko-KR" sz="1200" dirty="0" smtClean="0"/>
              <a:t>------------------------------------------------------</a:t>
            </a:r>
          </a:p>
          <a:p>
            <a:pPr algn="ctr"/>
            <a:r>
              <a:rPr lang="en-US" altLang="ko-KR" sz="1200" dirty="0" smtClean="0"/>
              <a:t>-------------------------------</a:t>
            </a:r>
          </a:p>
          <a:p>
            <a:pPr algn="ctr"/>
            <a:r>
              <a:rPr lang="en-US" altLang="ko-KR" sz="1200" dirty="0" smtClean="0"/>
              <a:t>---------------</a:t>
            </a:r>
          </a:p>
          <a:p>
            <a:pPr algn="ctr"/>
            <a:r>
              <a:rPr lang="en-US" altLang="ko-KR" sz="1000" dirty="0" smtClean="0"/>
              <a:t>[</a:t>
            </a:r>
            <a:r>
              <a:rPr lang="ko-KR" altLang="en-US" sz="1000" dirty="0" err="1" smtClean="0"/>
              <a:t>자료출처</a:t>
            </a:r>
            <a:r>
              <a:rPr lang="en-US" altLang="ko-KR" sz="1000" dirty="0" smtClean="0"/>
              <a:t>:</a:t>
            </a:r>
            <a:r>
              <a:rPr lang="ko-KR" altLang="en-US" sz="1000" dirty="0" err="1" smtClean="0"/>
              <a:t>외교부독도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562577" y="3320221"/>
            <a:ext cx="521591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봄</a:t>
            </a:r>
            <a:endParaRPr lang="ko-KR" alt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1162268" y="3320221"/>
            <a:ext cx="521591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여름</a:t>
            </a:r>
            <a:endParaRPr lang="ko-KR" alt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1761178" y="3320221"/>
            <a:ext cx="521591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가을</a:t>
            </a:r>
            <a:endParaRPr lang="ko-KR" alt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2360088" y="3320221"/>
            <a:ext cx="521591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겨울</a:t>
            </a:r>
            <a:endParaRPr lang="ko-KR" altLang="en-US" sz="1100" dirty="0"/>
          </a:p>
        </p:txBody>
      </p:sp>
      <p:grpSp>
        <p:nvGrpSpPr>
          <p:cNvPr id="7" name="그룹 6"/>
          <p:cNvGrpSpPr/>
          <p:nvPr/>
        </p:nvGrpSpPr>
        <p:grpSpPr>
          <a:xfrm>
            <a:off x="414348" y="3662934"/>
            <a:ext cx="2605131" cy="1335586"/>
            <a:chOff x="414348" y="3662934"/>
            <a:chExt cx="2605131" cy="1335586"/>
          </a:xfrm>
        </p:grpSpPr>
        <p:grpSp>
          <p:nvGrpSpPr>
            <p:cNvPr id="90" name="그룹 89"/>
            <p:cNvGrpSpPr/>
            <p:nvPr/>
          </p:nvGrpSpPr>
          <p:grpSpPr>
            <a:xfrm>
              <a:off x="414348" y="3662934"/>
              <a:ext cx="1269511" cy="973460"/>
              <a:chOff x="436844" y="1670403"/>
              <a:chExt cx="2593909" cy="2639442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4" name="직선 연결선 9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1737911" y="3662934"/>
              <a:ext cx="1269511" cy="973460"/>
              <a:chOff x="436844" y="1670403"/>
              <a:chExt cx="2593909" cy="2639442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0" name="직선 연결선 99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>
              <a:off x="414348" y="4736910"/>
              <a:ext cx="1269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737911" y="4736910"/>
              <a:ext cx="128156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3454020" y="1047003"/>
            <a:ext cx="1269511" cy="973460"/>
            <a:chOff x="436844" y="1670403"/>
            <a:chExt cx="2593909" cy="2639442"/>
          </a:xfrm>
        </p:grpSpPr>
        <p:sp>
          <p:nvSpPr>
            <p:cNvPr id="154" name="직사각형 153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5" name="직선 연결선 154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4777583" y="1047003"/>
            <a:ext cx="1269511" cy="973460"/>
            <a:chOff x="436844" y="1670403"/>
            <a:chExt cx="2593909" cy="2639442"/>
          </a:xfrm>
        </p:grpSpPr>
        <p:sp>
          <p:nvSpPr>
            <p:cNvPr id="144" name="직사각형 143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1" name="직선 연결선 150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3454020" y="2120979"/>
            <a:ext cx="126951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-------------------</a:t>
            </a:r>
            <a:endParaRPr lang="ko-KR" altLang="en-US" sz="1100" dirty="0"/>
          </a:p>
        </p:txBody>
      </p:sp>
      <p:sp>
        <p:nvSpPr>
          <p:cNvPr id="143" name="TextBox 142"/>
          <p:cNvSpPr txBox="1"/>
          <p:nvPr/>
        </p:nvSpPr>
        <p:spPr>
          <a:xfrm>
            <a:off x="4777583" y="2120979"/>
            <a:ext cx="128156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-------------------</a:t>
            </a:r>
            <a:endParaRPr lang="ko-KR" altLang="en-US" sz="1100" dirty="0"/>
          </a:p>
        </p:txBody>
      </p:sp>
      <p:grpSp>
        <p:nvGrpSpPr>
          <p:cNvPr id="159" name="그룹 158"/>
          <p:cNvGrpSpPr/>
          <p:nvPr/>
        </p:nvGrpSpPr>
        <p:grpSpPr>
          <a:xfrm>
            <a:off x="3454020" y="2467355"/>
            <a:ext cx="1269511" cy="973460"/>
            <a:chOff x="436844" y="1670403"/>
            <a:chExt cx="2593909" cy="2639442"/>
          </a:xfrm>
        </p:grpSpPr>
        <p:sp>
          <p:nvSpPr>
            <p:cNvPr id="167" name="직사각형 166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8" name="직선 연결선 167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4777583" y="2467355"/>
            <a:ext cx="1269511" cy="973460"/>
            <a:chOff x="436844" y="1670403"/>
            <a:chExt cx="2593909" cy="2639442"/>
          </a:xfrm>
        </p:grpSpPr>
        <p:sp>
          <p:nvSpPr>
            <p:cNvPr id="163" name="직사각형 162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4" name="직선 연결선 163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3454020" y="3541331"/>
            <a:ext cx="126951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-------------------</a:t>
            </a:r>
            <a:endParaRPr lang="ko-KR" altLang="en-US" sz="1100" dirty="0"/>
          </a:p>
        </p:txBody>
      </p:sp>
      <p:sp>
        <p:nvSpPr>
          <p:cNvPr id="162" name="TextBox 161"/>
          <p:cNvSpPr txBox="1"/>
          <p:nvPr/>
        </p:nvSpPr>
        <p:spPr>
          <a:xfrm>
            <a:off x="4777583" y="3541331"/>
            <a:ext cx="128156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-------------------</a:t>
            </a:r>
            <a:endParaRPr lang="ko-KR" altLang="en-US" sz="1100" dirty="0"/>
          </a:p>
        </p:txBody>
      </p:sp>
      <p:grpSp>
        <p:nvGrpSpPr>
          <p:cNvPr id="172" name="그룹 171"/>
          <p:cNvGrpSpPr/>
          <p:nvPr/>
        </p:nvGrpSpPr>
        <p:grpSpPr>
          <a:xfrm>
            <a:off x="3454020" y="3887730"/>
            <a:ext cx="1269511" cy="973460"/>
            <a:chOff x="436844" y="1670403"/>
            <a:chExt cx="2593909" cy="2639442"/>
          </a:xfrm>
        </p:grpSpPr>
        <p:sp>
          <p:nvSpPr>
            <p:cNvPr id="180" name="직사각형 179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180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4777583" y="3887730"/>
            <a:ext cx="1269511" cy="973460"/>
            <a:chOff x="436844" y="1670403"/>
            <a:chExt cx="2593909" cy="2639442"/>
          </a:xfrm>
        </p:grpSpPr>
        <p:sp>
          <p:nvSpPr>
            <p:cNvPr id="176" name="직사각형 175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7" name="직선 연결선 176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sp>
        <p:nvSpPr>
          <p:cNvPr id="174" name="TextBox 173"/>
          <p:cNvSpPr txBox="1"/>
          <p:nvPr/>
        </p:nvSpPr>
        <p:spPr>
          <a:xfrm>
            <a:off x="3787545" y="5487705"/>
            <a:ext cx="333525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&lt;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4777583" y="4961706"/>
            <a:ext cx="128156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-------------------</a:t>
            </a:r>
            <a:endParaRPr lang="ko-KR" altLang="en-US" sz="1100" dirty="0"/>
          </a:p>
        </p:txBody>
      </p:sp>
      <p:sp>
        <p:nvSpPr>
          <p:cNvPr id="184" name="TextBox 183"/>
          <p:cNvSpPr txBox="1"/>
          <p:nvPr/>
        </p:nvSpPr>
        <p:spPr>
          <a:xfrm>
            <a:off x="4115465" y="5480420"/>
            <a:ext cx="126951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  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2   3   4   5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5387163" y="5487705"/>
            <a:ext cx="333525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&gt;I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5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교육자료실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5264603" y="5623131"/>
            <a:ext cx="824170" cy="458204"/>
            <a:chOff x="446174" y="1670403"/>
            <a:chExt cx="2584579" cy="2639442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327327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그룹 19"/>
          <p:cNvGrpSpPr/>
          <p:nvPr/>
        </p:nvGrpSpPr>
        <p:grpSpPr>
          <a:xfrm>
            <a:off x="409575" y="1535849"/>
            <a:ext cx="2561345" cy="521552"/>
            <a:chOff x="409575" y="1535849"/>
            <a:chExt cx="2561345" cy="521552"/>
          </a:xfrm>
        </p:grpSpPr>
        <p:sp>
          <p:nvSpPr>
            <p:cNvPr id="3" name="직사각형 2"/>
            <p:cNvSpPr/>
            <p:nvPr/>
          </p:nvSpPr>
          <p:spPr>
            <a:xfrm>
              <a:off x="409575" y="1535849"/>
              <a:ext cx="2561345" cy="5215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err="1" smtClean="0">
                  <a:solidFill>
                    <a:schemeClr val="bg1">
                      <a:lumMod val="75000"/>
                    </a:schemeClr>
                  </a:solidFill>
                </a:rPr>
                <a:t>검색어를</a:t>
              </a:r>
              <a:r>
                <a:rPr lang="ko-KR" altLang="en-US" sz="1100" dirty="0" smtClean="0">
                  <a:solidFill>
                    <a:schemeClr val="bg1">
                      <a:lumMod val="75000"/>
                    </a:schemeClr>
                  </a:solidFill>
                </a:rPr>
                <a:t> 입력하세요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2755191" y="1721710"/>
              <a:ext cx="143820" cy="149829"/>
              <a:chOff x="1217532" y="2946815"/>
              <a:chExt cx="143820" cy="149829"/>
            </a:xfrm>
          </p:grpSpPr>
          <p:sp>
            <p:nvSpPr>
              <p:cNvPr id="88" name="타원 87"/>
              <p:cNvSpPr/>
              <p:nvPr/>
            </p:nvSpPr>
            <p:spPr>
              <a:xfrm>
                <a:off x="1217532" y="2946815"/>
                <a:ext cx="112843" cy="112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9" name="직선 연결선 88"/>
              <p:cNvCxnSpPr>
                <a:stCxn id="88" idx="5"/>
              </p:cNvCxnSpPr>
              <p:nvPr/>
            </p:nvCxnSpPr>
            <p:spPr>
              <a:xfrm>
                <a:off x="1313850" y="3043133"/>
                <a:ext cx="47502" cy="535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직사각형 92"/>
          <p:cNvSpPr/>
          <p:nvPr/>
        </p:nvSpPr>
        <p:spPr>
          <a:xfrm>
            <a:off x="409575" y="2256984"/>
            <a:ext cx="2561345" cy="29870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독도전시관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체험학습지</a:t>
            </a:r>
            <a:r>
              <a:rPr lang="ko-KR" altLang="en-US" sz="1100" dirty="0" smtClean="0">
                <a:solidFill>
                  <a:schemeClr val="tx1"/>
                </a:solidFill>
              </a:rPr>
              <a:t> 정답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09575" y="2555688"/>
            <a:ext cx="2561345" cy="7444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관리자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10386" y="2810116"/>
            <a:ext cx="872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2023-03-10</a:t>
            </a:r>
            <a:endParaRPr lang="ko-KR" altLang="en-US" sz="10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1081068" y="3586445"/>
            <a:ext cx="1196080" cy="261610"/>
            <a:chOff x="1081068" y="3586445"/>
            <a:chExt cx="1196080" cy="261610"/>
          </a:xfrm>
        </p:grpSpPr>
        <p:sp>
          <p:nvSpPr>
            <p:cNvPr id="98" name="TextBox 97"/>
            <p:cNvSpPr txBox="1"/>
            <p:nvPr/>
          </p:nvSpPr>
          <p:spPr>
            <a:xfrm>
              <a:off x="1081068" y="3586445"/>
              <a:ext cx="333525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US" altLang="ko-KR" sz="1100" dirty="0" smtClean="0">
                  <a:solidFill>
                    <a:schemeClr val="bg1">
                      <a:lumMod val="65000"/>
                    </a:schemeClr>
                  </a:solidFill>
                </a:rPr>
                <a:t>&lt;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943623" y="3586445"/>
              <a:ext cx="333525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>
                      <a:lumMod val="65000"/>
                    </a:schemeClr>
                  </a:solidFill>
                </a:rPr>
                <a:t>&gt;I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11563" y="3586445"/>
              <a:ext cx="33352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73833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공지사항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5264603" y="5623131"/>
            <a:ext cx="824170" cy="458204"/>
            <a:chOff x="446174" y="1670403"/>
            <a:chExt cx="2584579" cy="2639442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327327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13" name="그룹 12"/>
          <p:cNvGrpSpPr/>
          <p:nvPr/>
        </p:nvGrpSpPr>
        <p:grpSpPr>
          <a:xfrm>
            <a:off x="2797830" y="1162173"/>
            <a:ext cx="278406" cy="100812"/>
            <a:chOff x="2752347" y="1079543"/>
            <a:chExt cx="278406" cy="100812"/>
          </a:xfrm>
        </p:grpSpPr>
        <p:cxnSp>
          <p:nvCxnSpPr>
            <p:cNvPr id="272" name="직선 연결선 271"/>
            <p:cNvCxnSpPr/>
            <p:nvPr/>
          </p:nvCxnSpPr>
          <p:spPr>
            <a:xfrm>
              <a:off x="2752348" y="1079543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/>
            <p:cNvCxnSpPr/>
            <p:nvPr/>
          </p:nvCxnSpPr>
          <p:spPr>
            <a:xfrm>
              <a:off x="2752348" y="1130551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>
              <a:off x="2752347" y="1180355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그룹 144"/>
          <p:cNvGrpSpPr/>
          <p:nvPr/>
        </p:nvGrpSpPr>
        <p:grpSpPr>
          <a:xfrm>
            <a:off x="275493" y="1047003"/>
            <a:ext cx="2695427" cy="3508520"/>
            <a:chOff x="275493" y="1047003"/>
            <a:chExt cx="2695427" cy="3508520"/>
          </a:xfrm>
        </p:grpSpPr>
        <p:grpSp>
          <p:nvGrpSpPr>
            <p:cNvPr id="146" name="그룹 145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sp>
            <p:nvSpPr>
              <p:cNvPr id="148" name="TextBox 147"/>
              <p:cNvSpPr txBox="1"/>
              <p:nvPr/>
            </p:nvSpPr>
            <p:spPr>
              <a:xfrm>
                <a:off x="275493" y="1077142"/>
                <a:ext cx="1462418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00" dirty="0" err="1" smtClean="0"/>
                  <a:t>세종특별자치시교육청</a:t>
                </a:r>
                <a:endParaRPr lang="ko-KR" altLang="en-US" sz="1000" dirty="0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287549" y="1231288"/>
                <a:ext cx="1462419" cy="269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75" dirty="0" smtClean="0"/>
                  <a:t>SEJONG CITY OFFICE OF EDUCATION</a:t>
                </a:r>
                <a:r>
                  <a:rPr lang="ko-KR" altLang="en-US" sz="575" dirty="0" smtClean="0"/>
                  <a:t> </a:t>
                </a:r>
                <a:endParaRPr lang="en-US" altLang="ko-KR" sz="575" dirty="0" smtClean="0"/>
              </a:p>
              <a:p>
                <a:endParaRPr lang="ko-KR" altLang="en-US" sz="575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1611769" y="1047003"/>
                <a:ext cx="13591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err="1" smtClean="0"/>
                  <a:t>독도전시관</a:t>
                </a:r>
                <a:endParaRPr lang="ko-KR" altLang="en-US" sz="1600" dirty="0"/>
              </a:p>
            </p:txBody>
          </p:sp>
        </p:grpSp>
        <p:cxnSp>
          <p:nvCxnSpPr>
            <p:cNvPr id="147" name="직선 연결선 146"/>
            <p:cNvCxnSpPr/>
            <p:nvPr/>
          </p:nvCxnSpPr>
          <p:spPr>
            <a:xfrm>
              <a:off x="1675406" y="1114767"/>
              <a:ext cx="0" cy="2367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930770" y="2480218"/>
              <a:ext cx="0" cy="28240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>
              <a:off x="930770" y="3115947"/>
              <a:ext cx="0" cy="28240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>
              <a:off x="930770" y="3705728"/>
              <a:ext cx="0" cy="28240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>
              <a:off x="930770" y="4273123"/>
              <a:ext cx="0" cy="28240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직사각형 85"/>
          <p:cNvSpPr/>
          <p:nvPr/>
        </p:nvSpPr>
        <p:spPr>
          <a:xfrm>
            <a:off x="409575" y="1535849"/>
            <a:ext cx="2561345" cy="521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err="1" smtClean="0">
                <a:solidFill>
                  <a:schemeClr val="bg1">
                    <a:lumMod val="75000"/>
                  </a:schemeClr>
                </a:solidFill>
              </a:rPr>
              <a:t>검색어를</a:t>
            </a:r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</a:rPr>
              <a:t> 입력하세요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755191" y="1721710"/>
            <a:ext cx="143820" cy="149829"/>
            <a:chOff x="1217532" y="2946815"/>
            <a:chExt cx="143820" cy="149829"/>
          </a:xfrm>
        </p:grpSpPr>
        <p:sp>
          <p:nvSpPr>
            <p:cNvPr id="88" name="타원 87"/>
            <p:cNvSpPr/>
            <p:nvPr/>
          </p:nvSpPr>
          <p:spPr>
            <a:xfrm>
              <a:off x="1217532" y="2946815"/>
              <a:ext cx="112843" cy="112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>
              <a:stCxn id="88" idx="5"/>
            </p:cNvCxnSpPr>
            <p:nvPr/>
          </p:nvCxnSpPr>
          <p:spPr>
            <a:xfrm>
              <a:off x="1313850" y="3043133"/>
              <a:ext cx="47502" cy="535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직사각형 89"/>
          <p:cNvSpPr/>
          <p:nvPr/>
        </p:nvSpPr>
        <p:spPr>
          <a:xfrm>
            <a:off x="316125" y="2388479"/>
            <a:ext cx="2788686" cy="470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20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2023</a:t>
            </a:r>
            <a:r>
              <a:rPr lang="ko-KR" altLang="en-US" sz="1000" dirty="0" smtClean="0">
                <a:solidFill>
                  <a:schemeClr val="tx1"/>
                </a:solidFill>
              </a:rPr>
              <a:t>년 독도의 날 기념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074997" y="2495918"/>
            <a:ext cx="444572" cy="251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공지</a:t>
            </a:r>
            <a:endParaRPr lang="ko-KR" altLang="en-US" sz="700" dirty="0"/>
          </a:p>
        </p:txBody>
      </p:sp>
      <p:sp>
        <p:nvSpPr>
          <p:cNvPr id="94" name="직사각형 93"/>
          <p:cNvSpPr/>
          <p:nvPr/>
        </p:nvSpPr>
        <p:spPr>
          <a:xfrm>
            <a:off x="316125" y="3040758"/>
            <a:ext cx="2788686" cy="470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02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2023</a:t>
            </a:r>
            <a:r>
              <a:rPr lang="ko-KR" altLang="en-US" sz="1000" dirty="0" smtClean="0">
                <a:solidFill>
                  <a:schemeClr val="tx1"/>
                </a:solidFill>
              </a:rPr>
              <a:t>학년도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독도전시관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074997" y="3147347"/>
            <a:ext cx="444572" cy="251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공지</a:t>
            </a:r>
            <a:endParaRPr lang="ko-KR" altLang="en-US" sz="700" dirty="0"/>
          </a:p>
        </p:txBody>
      </p:sp>
      <p:sp>
        <p:nvSpPr>
          <p:cNvPr id="97" name="직사각형 96"/>
          <p:cNvSpPr/>
          <p:nvPr/>
        </p:nvSpPr>
        <p:spPr>
          <a:xfrm>
            <a:off x="316125" y="3611710"/>
            <a:ext cx="2788686" cy="470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20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2023</a:t>
            </a:r>
            <a:r>
              <a:rPr lang="ko-KR" altLang="en-US" sz="1000" dirty="0" smtClean="0">
                <a:solidFill>
                  <a:schemeClr val="tx1"/>
                </a:solidFill>
              </a:rPr>
              <a:t>학년도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독도전시관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독도생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295904" y="4181050"/>
            <a:ext cx="2788686" cy="470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16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2023</a:t>
            </a:r>
            <a:r>
              <a:rPr lang="ko-KR" altLang="en-US" sz="1000" dirty="0" smtClean="0">
                <a:solidFill>
                  <a:schemeClr val="tx1"/>
                </a:solidFill>
              </a:rPr>
              <a:t>학년도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독도전시관</a:t>
            </a:r>
            <a:r>
              <a:rPr lang="ko-KR" altLang="en-US" sz="1000" dirty="0" smtClean="0">
                <a:solidFill>
                  <a:schemeClr val="tx1"/>
                </a:solidFill>
              </a:rPr>
              <a:t> 상반기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409575" y="2901820"/>
            <a:ext cx="25613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>
            <a:off x="409575" y="3511194"/>
            <a:ext cx="25613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>
            <a:off x="409575" y="4082146"/>
            <a:ext cx="25613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409575" y="4636394"/>
            <a:ext cx="25613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/>
          <p:cNvGrpSpPr/>
          <p:nvPr/>
        </p:nvGrpSpPr>
        <p:grpSpPr>
          <a:xfrm>
            <a:off x="1081068" y="4833329"/>
            <a:ext cx="1196080" cy="261610"/>
            <a:chOff x="1081068" y="3586445"/>
            <a:chExt cx="1196080" cy="261610"/>
          </a:xfrm>
        </p:grpSpPr>
        <p:sp>
          <p:nvSpPr>
            <p:cNvPr id="162" name="TextBox 161"/>
            <p:cNvSpPr txBox="1"/>
            <p:nvPr/>
          </p:nvSpPr>
          <p:spPr>
            <a:xfrm>
              <a:off x="1081068" y="3586445"/>
              <a:ext cx="333525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US" altLang="ko-KR" sz="1100" dirty="0" smtClean="0">
                  <a:solidFill>
                    <a:schemeClr val="bg1">
                      <a:lumMod val="65000"/>
                    </a:schemeClr>
                  </a:solidFill>
                </a:rPr>
                <a:t>&lt;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943623" y="3586445"/>
              <a:ext cx="333525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>
                      <a:lumMod val="65000"/>
                    </a:schemeClr>
                  </a:solidFill>
                </a:rPr>
                <a:t>&gt;I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511563" y="3586445"/>
              <a:ext cx="33352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78412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열린광장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포토앨범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344851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4" name="직사각형 83"/>
          <p:cNvSpPr/>
          <p:nvPr/>
        </p:nvSpPr>
        <p:spPr>
          <a:xfrm>
            <a:off x="409575" y="1535849"/>
            <a:ext cx="2561345" cy="521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err="1" smtClean="0">
                <a:solidFill>
                  <a:schemeClr val="bg1">
                    <a:lumMod val="75000"/>
                  </a:schemeClr>
                </a:solidFill>
              </a:rPr>
              <a:t>검색어를</a:t>
            </a:r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</a:rPr>
              <a:t> 입력하세요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2755191" y="1721710"/>
            <a:ext cx="143820" cy="149829"/>
            <a:chOff x="1217532" y="2946815"/>
            <a:chExt cx="143820" cy="149829"/>
          </a:xfrm>
        </p:grpSpPr>
        <p:sp>
          <p:nvSpPr>
            <p:cNvPr id="86" name="타원 85"/>
            <p:cNvSpPr/>
            <p:nvPr/>
          </p:nvSpPr>
          <p:spPr>
            <a:xfrm>
              <a:off x="1217532" y="2946815"/>
              <a:ext cx="112843" cy="112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/>
            <p:cNvCxnSpPr>
              <a:stCxn id="86" idx="5"/>
            </p:cNvCxnSpPr>
            <p:nvPr/>
          </p:nvCxnSpPr>
          <p:spPr>
            <a:xfrm>
              <a:off x="1313850" y="3043133"/>
              <a:ext cx="47502" cy="535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/>
          <p:cNvGrpSpPr/>
          <p:nvPr/>
        </p:nvGrpSpPr>
        <p:grpSpPr>
          <a:xfrm>
            <a:off x="414348" y="2179583"/>
            <a:ext cx="2605131" cy="1335586"/>
            <a:chOff x="414348" y="3662934"/>
            <a:chExt cx="2605131" cy="1335586"/>
          </a:xfrm>
        </p:grpSpPr>
        <p:grpSp>
          <p:nvGrpSpPr>
            <p:cNvPr id="89" name="그룹 88"/>
            <p:cNvGrpSpPr/>
            <p:nvPr/>
          </p:nvGrpSpPr>
          <p:grpSpPr>
            <a:xfrm>
              <a:off x="414348" y="3662934"/>
              <a:ext cx="1269511" cy="973460"/>
              <a:chOff x="436844" y="1670403"/>
              <a:chExt cx="2593909" cy="2639442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1" name="직선 연결선 10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1737911" y="3662934"/>
              <a:ext cx="1269511" cy="973460"/>
              <a:chOff x="436844" y="1670403"/>
              <a:chExt cx="2593909" cy="2639442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7" name="직선 연결선 9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414348" y="4736910"/>
              <a:ext cx="1269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737911" y="4736910"/>
              <a:ext cx="128156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414348" y="3507800"/>
            <a:ext cx="2605131" cy="1335586"/>
            <a:chOff x="414348" y="3662934"/>
            <a:chExt cx="2605131" cy="1335586"/>
          </a:xfrm>
        </p:grpSpPr>
        <p:grpSp>
          <p:nvGrpSpPr>
            <p:cNvPr id="139" name="그룹 138"/>
            <p:cNvGrpSpPr/>
            <p:nvPr/>
          </p:nvGrpSpPr>
          <p:grpSpPr>
            <a:xfrm>
              <a:off x="414348" y="3662934"/>
              <a:ext cx="1269511" cy="973460"/>
              <a:chOff x="436844" y="1670403"/>
              <a:chExt cx="2593909" cy="2639442"/>
            </a:xfrm>
          </p:grpSpPr>
          <p:sp>
            <p:nvSpPr>
              <p:cNvPr id="153" name="직사각형 152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4" name="직선 연결선 15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Box 155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>
              <a:off x="1737911" y="3662934"/>
              <a:ext cx="1269511" cy="973460"/>
              <a:chOff x="436844" y="1670403"/>
              <a:chExt cx="2593909" cy="2639442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TextBox 151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141" name="TextBox 140"/>
            <p:cNvSpPr txBox="1"/>
            <p:nvPr/>
          </p:nvSpPr>
          <p:spPr>
            <a:xfrm>
              <a:off x="414348" y="4736910"/>
              <a:ext cx="1269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737911" y="4736910"/>
              <a:ext cx="128156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402291" y="4831637"/>
            <a:ext cx="2605131" cy="1335586"/>
            <a:chOff x="414348" y="3662934"/>
            <a:chExt cx="2605131" cy="1335586"/>
          </a:xfrm>
        </p:grpSpPr>
        <p:grpSp>
          <p:nvGrpSpPr>
            <p:cNvPr id="158" name="그룹 157"/>
            <p:cNvGrpSpPr/>
            <p:nvPr/>
          </p:nvGrpSpPr>
          <p:grpSpPr>
            <a:xfrm>
              <a:off x="414348" y="3662934"/>
              <a:ext cx="1269511" cy="973460"/>
              <a:chOff x="436844" y="1670403"/>
              <a:chExt cx="2593909" cy="2639442"/>
            </a:xfrm>
          </p:grpSpPr>
          <p:sp>
            <p:nvSpPr>
              <p:cNvPr id="166" name="직사각형 165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7" name="직선 연결선 16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TextBox 168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1737911" y="3662934"/>
              <a:ext cx="1269511" cy="973460"/>
              <a:chOff x="436844" y="1670403"/>
              <a:chExt cx="2593909" cy="2639441"/>
            </a:xfrm>
          </p:grpSpPr>
          <p:sp>
            <p:nvSpPr>
              <p:cNvPr id="162" name="직사각형 161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3" name="직선 연결선 162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/>
              <p:cNvCxnSpPr/>
              <p:nvPr/>
            </p:nvCxnSpPr>
            <p:spPr>
              <a:xfrm flipV="1">
                <a:off x="446173" y="1670403"/>
                <a:ext cx="2584580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TextBox 164"/>
              <p:cNvSpPr txBox="1"/>
              <p:nvPr/>
            </p:nvSpPr>
            <p:spPr>
              <a:xfrm>
                <a:off x="880471" y="2669780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160" name="TextBox 159"/>
            <p:cNvSpPr txBox="1"/>
            <p:nvPr/>
          </p:nvSpPr>
          <p:spPr>
            <a:xfrm>
              <a:off x="414348" y="4736910"/>
              <a:ext cx="1269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737911" y="4736910"/>
              <a:ext cx="128156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4777583" y="1077142"/>
            <a:ext cx="1269511" cy="973460"/>
            <a:chOff x="436844" y="1670403"/>
            <a:chExt cx="2593909" cy="2639442"/>
          </a:xfrm>
        </p:grpSpPr>
        <p:sp>
          <p:nvSpPr>
            <p:cNvPr id="175" name="직사각형 174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6" name="직선 연결선 17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454020" y="1077142"/>
            <a:ext cx="1269511" cy="1335586"/>
            <a:chOff x="3454020" y="1077142"/>
            <a:chExt cx="1269511" cy="1335586"/>
          </a:xfrm>
        </p:grpSpPr>
        <p:grpSp>
          <p:nvGrpSpPr>
            <p:cNvPr id="171" name="그룹 170"/>
            <p:cNvGrpSpPr/>
            <p:nvPr/>
          </p:nvGrpSpPr>
          <p:grpSpPr>
            <a:xfrm>
              <a:off x="3454020" y="1077142"/>
              <a:ext cx="1269511" cy="973460"/>
              <a:chOff x="436844" y="1670403"/>
              <a:chExt cx="2593909" cy="2639442"/>
            </a:xfrm>
          </p:grpSpPr>
          <p:sp>
            <p:nvSpPr>
              <p:cNvPr id="179" name="직사각형 178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0" name="직선 연결선 179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TextBox 181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3454020" y="2151118"/>
              <a:ext cx="1269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</p:grpSp>
      <p:sp>
        <p:nvSpPr>
          <p:cNvPr id="174" name="TextBox 173"/>
          <p:cNvSpPr txBox="1"/>
          <p:nvPr/>
        </p:nvSpPr>
        <p:spPr>
          <a:xfrm>
            <a:off x="4777583" y="2151118"/>
            <a:ext cx="128156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-------------------</a:t>
            </a:r>
            <a:endParaRPr lang="ko-KR" altLang="en-US" sz="1100" dirty="0"/>
          </a:p>
        </p:txBody>
      </p:sp>
      <p:grpSp>
        <p:nvGrpSpPr>
          <p:cNvPr id="183" name="그룹 182"/>
          <p:cNvGrpSpPr/>
          <p:nvPr/>
        </p:nvGrpSpPr>
        <p:grpSpPr>
          <a:xfrm>
            <a:off x="3454020" y="2412728"/>
            <a:ext cx="1269511" cy="1335586"/>
            <a:chOff x="3454020" y="1077142"/>
            <a:chExt cx="1269511" cy="1335586"/>
          </a:xfrm>
        </p:grpSpPr>
        <p:grpSp>
          <p:nvGrpSpPr>
            <p:cNvPr id="184" name="그룹 183"/>
            <p:cNvGrpSpPr/>
            <p:nvPr/>
          </p:nvGrpSpPr>
          <p:grpSpPr>
            <a:xfrm>
              <a:off x="3454020" y="1077142"/>
              <a:ext cx="1269511" cy="973460"/>
              <a:chOff x="436844" y="1670403"/>
              <a:chExt cx="2593909" cy="2639442"/>
            </a:xfrm>
          </p:grpSpPr>
          <p:sp>
            <p:nvSpPr>
              <p:cNvPr id="186" name="직사각형 185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TextBox 188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185" name="TextBox 184"/>
            <p:cNvSpPr txBox="1"/>
            <p:nvPr/>
          </p:nvSpPr>
          <p:spPr>
            <a:xfrm>
              <a:off x="3454020" y="2151118"/>
              <a:ext cx="1269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3985557" y="3948607"/>
            <a:ext cx="333525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&lt;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315011" y="3941322"/>
            <a:ext cx="8704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  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2   3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5185431" y="3948607"/>
            <a:ext cx="333525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&gt;I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7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1-2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5264603" y="5623131"/>
            <a:ext cx="824170" cy="458204"/>
            <a:chOff x="446174" y="1670403"/>
            <a:chExt cx="2584579" cy="2639442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327327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91" name="그룹 90"/>
          <p:cNvGrpSpPr/>
          <p:nvPr/>
        </p:nvGrpSpPr>
        <p:grpSpPr>
          <a:xfrm>
            <a:off x="437760" y="1428705"/>
            <a:ext cx="2520386" cy="2086902"/>
            <a:chOff x="424377" y="1670403"/>
            <a:chExt cx="2606376" cy="5298102"/>
          </a:xfrm>
        </p:grpSpPr>
        <p:sp>
          <p:nvSpPr>
            <p:cNvPr id="92" name="직사각형 91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83079" y="1696636"/>
              <a:ext cx="2510768" cy="7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/>
                <a:t>체험존</a:t>
              </a:r>
              <a:r>
                <a:rPr lang="ko-KR" altLang="en-US" sz="1400" b="1" dirty="0" smtClean="0"/>
                <a:t> 안내</a:t>
              </a:r>
              <a:endParaRPr lang="ko-KR" altLang="en-US" sz="1400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24377" y="2384094"/>
              <a:ext cx="1857924" cy="1289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독도체험관은 대한민국 동쪽 끝</a:t>
              </a:r>
              <a:r>
                <a:rPr lang="en-US" altLang="ko-KR" sz="900" dirty="0" smtClean="0"/>
                <a:t>,</a:t>
              </a:r>
            </a:p>
            <a:p>
              <a:r>
                <a:rPr lang="ko-KR" altLang="en-US" sz="900" dirty="0" smtClean="0"/>
                <a:t>우리의 섬 독도를 만나는 체험 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공간입니다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36844" y="432906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83079" y="4466318"/>
              <a:ext cx="2510768" cy="7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/>
                <a:t>영상관 안내</a:t>
              </a:r>
              <a:endParaRPr lang="ko-KR" altLang="en-US" sz="1400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24377" y="5244840"/>
              <a:ext cx="1857924" cy="1289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가상현실</a:t>
              </a:r>
              <a:r>
                <a:rPr lang="en-US" altLang="ko-KR" sz="900" dirty="0" smtClean="0"/>
                <a:t>(VR)</a:t>
              </a:r>
              <a:r>
                <a:rPr lang="ko-KR" altLang="en-US" sz="900" dirty="0" smtClean="0"/>
                <a:t>과 같은 최신 기법을 활용하여 </a:t>
              </a:r>
              <a:r>
                <a:rPr lang="ko-KR" altLang="en-US" sz="900" dirty="0" err="1" smtClean="0"/>
                <a:t>실감형</a:t>
              </a:r>
              <a:r>
                <a:rPr lang="ko-KR" altLang="en-US" sz="900" dirty="0" smtClean="0"/>
                <a:t> 콘텐츠 등을</a:t>
              </a:r>
              <a:r>
                <a:rPr lang="en-US" altLang="ko-KR" sz="900" dirty="0"/>
                <a:t> </a:t>
              </a:r>
              <a:r>
                <a:rPr lang="ko-KR" altLang="en-US" sz="900" dirty="0" smtClean="0"/>
                <a:t>적용한 독도 </a:t>
              </a:r>
              <a:r>
                <a:rPr lang="ko-KR" altLang="en-US" sz="900" dirty="0" err="1" smtClean="0"/>
                <a:t>영상관입니다</a:t>
              </a:r>
              <a:r>
                <a:rPr lang="en-US" altLang="ko-KR" sz="900" dirty="0" smtClean="0"/>
                <a:t>.</a:t>
              </a: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2215990" y="1566857"/>
            <a:ext cx="743544" cy="761501"/>
            <a:chOff x="3366641" y="2992230"/>
            <a:chExt cx="2593909" cy="2090058"/>
          </a:xfrm>
        </p:grpSpPr>
        <p:sp>
          <p:nvSpPr>
            <p:cNvPr id="126" name="직사각형 125"/>
            <p:cNvSpPr/>
            <p:nvPr/>
          </p:nvSpPr>
          <p:spPr>
            <a:xfrm>
              <a:off x="3366641" y="2992230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7" name="직선 연결선 126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3675216" y="3758456"/>
              <a:ext cx="1976759" cy="633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ICON</a:t>
              </a:r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2214572" y="2615023"/>
            <a:ext cx="743544" cy="761501"/>
            <a:chOff x="3366641" y="2992230"/>
            <a:chExt cx="2593909" cy="2090058"/>
          </a:xfrm>
        </p:grpSpPr>
        <p:sp>
          <p:nvSpPr>
            <p:cNvPr id="132" name="직사각형 131"/>
            <p:cNvSpPr/>
            <p:nvPr/>
          </p:nvSpPr>
          <p:spPr>
            <a:xfrm>
              <a:off x="3366641" y="2992230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3" name="직선 연결선 13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3675216" y="3758456"/>
              <a:ext cx="1976759" cy="633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smtClean="0"/>
                <a:t>ICON</a:t>
              </a:r>
              <a:endParaRPr lang="en-US" altLang="ko-KR" sz="900" b="1" dirty="0" smtClean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2133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/>
          <p:cNvGrpSpPr/>
          <p:nvPr/>
        </p:nvGrpSpPr>
        <p:grpSpPr>
          <a:xfrm>
            <a:off x="413513" y="1469467"/>
            <a:ext cx="2593909" cy="2206536"/>
            <a:chOff x="436844" y="1670403"/>
            <a:chExt cx="2593909" cy="2639442"/>
          </a:xfrm>
        </p:grpSpPr>
        <p:sp>
          <p:nvSpPr>
            <p:cNvPr id="92" name="직사각형 91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3" name="직선 연결선 92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857142" y="2774591"/>
              <a:ext cx="17066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인사말</a:t>
              </a:r>
              <a:endParaRPr lang="ko-KR" altLang="en-US" b="1" dirty="0"/>
            </a:p>
          </p:txBody>
        </p:sp>
      </p:grpSp>
      <p:sp>
        <p:nvSpPr>
          <p:cNvPr id="96" name="모서리가 둥근 직사각형 95"/>
          <p:cNvSpPr/>
          <p:nvPr/>
        </p:nvSpPr>
        <p:spPr>
          <a:xfrm>
            <a:off x="427840" y="3810049"/>
            <a:ext cx="2602914" cy="6373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smtClean="0">
                <a:solidFill>
                  <a:schemeClr val="tx1"/>
                </a:solidFill>
              </a:rPr>
              <a:t>인사말 전시관 연혁 오시는 길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469607" y="4577461"/>
            <a:ext cx="2508330" cy="1439422"/>
            <a:chOff x="436844" y="1670403"/>
            <a:chExt cx="2593909" cy="2639442"/>
          </a:xfrm>
        </p:grpSpPr>
        <p:sp>
          <p:nvSpPr>
            <p:cNvPr id="98" name="직사각형 97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3327326" y="1036562"/>
            <a:ext cx="2845839" cy="80021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안녕하십니까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독도의 </a:t>
            </a:r>
            <a:r>
              <a:rPr lang="ko-KR" altLang="en-US" sz="1200" dirty="0" smtClean="0">
                <a:solidFill>
                  <a:srgbClr val="00B0F0"/>
                </a:solidFill>
              </a:rPr>
              <a:t>독도전시관</a:t>
            </a:r>
            <a:r>
              <a:rPr lang="ko-KR" altLang="en-US" sz="1200" dirty="0" smtClean="0"/>
              <a:t>을</a:t>
            </a:r>
            <a:endParaRPr lang="en-US" altLang="ko-KR" sz="1200" dirty="0" smtClean="0"/>
          </a:p>
          <a:p>
            <a:r>
              <a:rPr lang="ko-KR" altLang="en-US" sz="1200" dirty="0" smtClean="0"/>
              <a:t>사랑해주셔서 진심으로 </a:t>
            </a:r>
            <a:endParaRPr lang="en-US" altLang="ko-KR" sz="1200" dirty="0" smtClean="0"/>
          </a:p>
          <a:p>
            <a:r>
              <a:rPr lang="ko-KR" altLang="en-US" sz="1200" dirty="0" smtClean="0"/>
              <a:t>감사드립니다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333666" y="1741808"/>
            <a:ext cx="2845839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</a:t>
            </a:r>
            <a:r>
              <a:rPr lang="ko-KR" altLang="en-US" sz="800" dirty="0" smtClean="0"/>
              <a:t> 독도전시관은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찾아가는 독도교육의장</a:t>
            </a:r>
            <a:r>
              <a:rPr lang="en-US" altLang="ko-KR" sz="800" dirty="0" smtClean="0"/>
              <a:t>＇</a:t>
            </a:r>
            <a:r>
              <a:rPr lang="ko-KR" altLang="en-US" sz="800" dirty="0" smtClean="0"/>
              <a:t>으로서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  세종시 지역의 학생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교원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학부모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시민들에게</a:t>
            </a:r>
            <a:r>
              <a:rPr lang="en-US" altLang="ko-KR" sz="800" dirty="0"/>
              <a:t> </a:t>
            </a:r>
            <a:r>
              <a:rPr lang="ko-KR" altLang="en-US" sz="800" dirty="0" smtClean="0"/>
              <a:t>독도에 대한 이해를 높이고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독도에 대한 사랑과 영토 </a:t>
            </a:r>
            <a:r>
              <a:rPr lang="ko-KR" altLang="en-US" sz="800" dirty="0" err="1" smtClean="0"/>
              <a:t>주권의식을</a:t>
            </a:r>
            <a:r>
              <a:rPr lang="ko-KR" altLang="en-US" sz="800" dirty="0" smtClean="0"/>
              <a:t> 확산시키고자 개관하였습니다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    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3482034" y="2401387"/>
            <a:ext cx="2508330" cy="1039666"/>
            <a:chOff x="436844" y="1670403"/>
            <a:chExt cx="2593909" cy="2639442"/>
          </a:xfrm>
        </p:grpSpPr>
        <p:sp>
          <p:nvSpPr>
            <p:cNvPr id="105" name="직사각형 104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3327326" y="3515857"/>
            <a:ext cx="2845839" cy="80021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B0F0"/>
                </a:solidFill>
              </a:rPr>
              <a:t>우리민족의 정신이자 자존심인 독도</a:t>
            </a:r>
            <a:r>
              <a:rPr lang="ko-KR" altLang="en-US" sz="1200" dirty="0" smtClean="0"/>
              <a:t>에</a:t>
            </a:r>
            <a:endParaRPr lang="en-US" altLang="ko-KR" sz="1200" dirty="0" smtClean="0"/>
          </a:p>
          <a:p>
            <a:r>
              <a:rPr lang="ko-KR" altLang="en-US" sz="1200" dirty="0" smtClean="0"/>
              <a:t>대한 명확한 역사관과 </a:t>
            </a:r>
            <a:r>
              <a:rPr lang="ko-KR" altLang="en-US" sz="1200" dirty="0" err="1" smtClean="0"/>
              <a:t>영토관을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갖게되기를</a:t>
            </a:r>
            <a:r>
              <a:rPr lang="ko-KR" altLang="en-US" sz="1200" dirty="0" smtClean="0"/>
              <a:t> 희망합니다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327326" y="4208354"/>
            <a:ext cx="2845839" cy="144655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독도는 우리민족의 정신이자 자존심이므로 우리 학생</a:t>
            </a:r>
            <a:r>
              <a:rPr lang="en-US" altLang="ko-KR" sz="800" dirty="0"/>
              <a:t>, </a:t>
            </a:r>
            <a:r>
              <a:rPr lang="ko-KR" altLang="en-US" sz="800" dirty="0"/>
              <a:t>교원</a:t>
            </a:r>
            <a:r>
              <a:rPr lang="en-US" altLang="ko-KR" sz="800" dirty="0"/>
              <a:t>, </a:t>
            </a:r>
            <a:r>
              <a:rPr lang="ko-KR" altLang="en-US" sz="800" dirty="0"/>
              <a:t>학부모</a:t>
            </a:r>
            <a:r>
              <a:rPr lang="en-US" altLang="ko-KR" sz="800" dirty="0"/>
              <a:t>, </a:t>
            </a:r>
            <a:r>
              <a:rPr lang="ko-KR" altLang="en-US" sz="800" dirty="0"/>
              <a:t>시민들 모두에게 독도에 대한 명확한 역사관과 </a:t>
            </a:r>
            <a:r>
              <a:rPr lang="ko-KR" altLang="en-US" sz="800" dirty="0" err="1"/>
              <a:t>영토관을</a:t>
            </a:r>
            <a:r>
              <a:rPr lang="ko-KR" altLang="en-US" sz="800" dirty="0"/>
              <a:t> </a:t>
            </a:r>
            <a:r>
              <a:rPr lang="ko-KR" altLang="en-US" sz="800" dirty="0" err="1"/>
              <a:t>갖게하고</a:t>
            </a:r>
            <a:r>
              <a:rPr lang="en-US" altLang="ko-KR" sz="800" dirty="0"/>
              <a:t>, </a:t>
            </a:r>
            <a:r>
              <a:rPr lang="ko-KR" altLang="en-US" sz="800" dirty="0"/>
              <a:t>우리의 소중한 땅 독도를 지키고 가꾸려는 의지를 키우는 것이 이 시대를 사는 우리의 중요한 </a:t>
            </a:r>
            <a:r>
              <a:rPr lang="ko-KR" altLang="en-US" sz="800" dirty="0" err="1"/>
              <a:t>임무이자</a:t>
            </a:r>
            <a:r>
              <a:rPr lang="ko-KR" altLang="en-US" sz="800" dirty="0"/>
              <a:t> 역사적 사명이라 생각합니다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독도전시관의 다양한 정보가 이곳을 찾는 모든 분들께서 유의미하게 학습</a:t>
            </a:r>
            <a:r>
              <a:rPr lang="en-US" altLang="ko-KR" sz="800" dirty="0"/>
              <a:t>‧</a:t>
            </a:r>
            <a:r>
              <a:rPr lang="ko-KR" altLang="en-US" sz="800" dirty="0" err="1"/>
              <a:t>체험하시는데</a:t>
            </a:r>
            <a:r>
              <a:rPr lang="ko-KR" altLang="en-US" sz="800" dirty="0"/>
              <a:t> 작은 도움이 되기를 바라고</a:t>
            </a:r>
            <a:r>
              <a:rPr lang="en-US" altLang="ko-KR" sz="800" dirty="0"/>
              <a:t>, </a:t>
            </a:r>
            <a:r>
              <a:rPr lang="ko-KR" altLang="en-US" sz="800" dirty="0"/>
              <a:t>우리 모두가 독도를 사랑하고 실천하는 계기가 되기를 희망하며</a:t>
            </a:r>
            <a:r>
              <a:rPr lang="en-US" altLang="ko-KR" sz="800" dirty="0"/>
              <a:t>, </a:t>
            </a:r>
            <a:r>
              <a:rPr lang="ko-KR" altLang="en-US" sz="800" dirty="0"/>
              <a:t>독도전시관이 지역사회의 교육 및 문화공간이 되기를 기대합니다</a:t>
            </a:r>
            <a:r>
              <a:rPr lang="en-US" altLang="ko-KR" sz="800" dirty="0"/>
              <a:t>. </a:t>
            </a:r>
            <a:r>
              <a:rPr lang="ko-KR" altLang="en-US" sz="800" dirty="0"/>
              <a:t>감사합니다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 smtClean="0"/>
              <a:t>    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 flipH="1">
            <a:off x="6367105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6367104" y="1036562"/>
            <a:ext cx="2845839" cy="147732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---------------------------------------------------_______________________________________________-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한쪽 모서리가 둥근 사각형 8"/>
          <p:cNvSpPr/>
          <p:nvPr/>
        </p:nvSpPr>
        <p:spPr>
          <a:xfrm>
            <a:off x="6367104" y="2901820"/>
            <a:ext cx="2845838" cy="3216167"/>
          </a:xfrm>
          <a:prstGeom prst="round1Rect">
            <a:avLst>
              <a:gd name="adj" fmla="val 23663"/>
            </a:avLst>
          </a:prstGeom>
          <a:solidFill>
            <a:schemeClr val="tx1"/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8" name="그룹 117"/>
          <p:cNvGrpSpPr/>
          <p:nvPr/>
        </p:nvGrpSpPr>
        <p:grpSpPr>
          <a:xfrm>
            <a:off x="6445377" y="3515857"/>
            <a:ext cx="2689292" cy="1039666"/>
            <a:chOff x="436844" y="1670403"/>
            <a:chExt cx="2593909" cy="2639442"/>
          </a:xfrm>
        </p:grpSpPr>
        <p:sp>
          <p:nvSpPr>
            <p:cNvPr id="119" name="직사각형 118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6367103" y="4664677"/>
            <a:ext cx="2845839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hlinkClick r:id="rId2"/>
              </a:rPr>
              <a:t> 이용약관</a:t>
            </a:r>
            <a:r>
              <a:rPr lang="ko-KR" altLang="en-US" sz="800" dirty="0" smtClean="0">
                <a:solidFill>
                  <a:schemeClr val="bg1"/>
                </a:solidFill>
              </a:rPr>
              <a:t>    </a:t>
            </a:r>
            <a:r>
              <a:rPr lang="ko-KR" altLang="en-US" sz="800" dirty="0" smtClean="0">
                <a:solidFill>
                  <a:schemeClr val="bg1"/>
                </a:solidFill>
                <a:hlinkClick r:id="rId3"/>
              </a:rPr>
              <a:t>개인정보취급방침</a:t>
            </a:r>
            <a:r>
              <a:rPr lang="ko-KR" altLang="en-US" sz="800" dirty="0" smtClean="0">
                <a:solidFill>
                  <a:schemeClr val="bg1"/>
                </a:solidFill>
              </a:rPr>
              <a:t>   </a:t>
            </a:r>
            <a:r>
              <a:rPr lang="ko-KR" altLang="en-US" sz="800" dirty="0" err="1" smtClean="0">
                <a:solidFill>
                  <a:schemeClr val="bg1"/>
                </a:solidFill>
                <a:hlinkClick r:id="rId4"/>
              </a:rPr>
              <a:t>이메일주소무단수집거부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주소</a:t>
            </a:r>
            <a:r>
              <a:rPr lang="en-US" altLang="ko-KR" sz="800" dirty="0">
                <a:solidFill>
                  <a:schemeClr val="bg1"/>
                </a:solidFill>
              </a:rPr>
              <a:t>. (30126) </a:t>
            </a:r>
            <a:r>
              <a:rPr lang="ko-KR" altLang="en-US" sz="800" dirty="0">
                <a:solidFill>
                  <a:schemeClr val="bg1"/>
                </a:solidFill>
              </a:rPr>
              <a:t>세종특별자치시 </a:t>
            </a:r>
            <a:r>
              <a:rPr lang="ko-KR" altLang="en-US" sz="800" dirty="0" err="1">
                <a:solidFill>
                  <a:schemeClr val="bg1"/>
                </a:solidFill>
              </a:rPr>
              <a:t>새롬서로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68 </a:t>
            </a:r>
            <a:r>
              <a:rPr lang="ko-KR" altLang="en-US" sz="800" dirty="0">
                <a:solidFill>
                  <a:schemeClr val="bg1"/>
                </a:solidFill>
              </a:rPr>
              <a:t>새롬고등학교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층 </a:t>
            </a:r>
            <a:r>
              <a:rPr lang="ko-KR" altLang="en-US" sz="800" dirty="0" err="1">
                <a:solidFill>
                  <a:schemeClr val="bg1"/>
                </a:solidFill>
              </a:rPr>
              <a:t>독도전시관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문의전화</a:t>
            </a:r>
            <a:r>
              <a:rPr lang="en-US" altLang="ko-KR" sz="800" dirty="0">
                <a:solidFill>
                  <a:schemeClr val="bg1"/>
                </a:solidFill>
              </a:rPr>
              <a:t>. 044-999-6393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© 2022 </a:t>
            </a:r>
            <a:r>
              <a:rPr lang="en-US" altLang="ko-KR" sz="800" dirty="0" err="1">
                <a:solidFill>
                  <a:schemeClr val="bg1"/>
                </a:solidFill>
              </a:rPr>
              <a:t>Dokdo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</a:rPr>
              <a:t>Exhibitonon</a:t>
            </a:r>
            <a:r>
              <a:rPr lang="en-US" altLang="ko-KR" sz="800" dirty="0">
                <a:solidFill>
                  <a:schemeClr val="bg1"/>
                </a:solidFill>
              </a:rPr>
              <a:t> All rights reserved .</a:t>
            </a:r>
          </a:p>
          <a:p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6448404" y="5574240"/>
            <a:ext cx="1072069" cy="474126"/>
            <a:chOff x="436844" y="1670403"/>
            <a:chExt cx="2593909" cy="2639442"/>
          </a:xfrm>
        </p:grpSpPr>
        <p:sp>
          <p:nvSpPr>
            <p:cNvPr id="125" name="직사각형 124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6" name="직선 연결선 12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478412" y="2304770"/>
              <a:ext cx="2510769" cy="13707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ICON</a:t>
              </a:r>
              <a:endParaRPr lang="ko-KR" altLang="en-US" sz="1000" b="1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626419" y="456120"/>
            <a:ext cx="202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전시관 소개 클릭 </a:t>
            </a:r>
            <a:r>
              <a:rPr lang="en-US" altLang="ko-KR" sz="1200" dirty="0"/>
              <a:t>&gt;</a:t>
            </a:r>
            <a:r>
              <a:rPr lang="ko-KR" altLang="en-US" sz="1200" dirty="0"/>
              <a:t>인사말</a:t>
            </a:r>
          </a:p>
          <a:p>
            <a:endParaRPr lang="ko-KR" altLang="en-US" sz="1200" dirty="0"/>
          </a:p>
        </p:txBody>
      </p:sp>
      <p:grpSp>
        <p:nvGrpSpPr>
          <p:cNvPr id="133" name="그룹 132"/>
          <p:cNvGrpSpPr/>
          <p:nvPr/>
        </p:nvGrpSpPr>
        <p:grpSpPr>
          <a:xfrm>
            <a:off x="7604839" y="5574240"/>
            <a:ext cx="1072069" cy="474126"/>
            <a:chOff x="436844" y="1670403"/>
            <a:chExt cx="2593909" cy="2639442"/>
          </a:xfrm>
        </p:grpSpPr>
        <p:sp>
          <p:nvSpPr>
            <p:cNvPr id="134" name="직사각형 133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5" name="직선 연결선 134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478412" y="2304770"/>
              <a:ext cx="2510769" cy="13707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ICON</a:t>
              </a:r>
              <a:endParaRPr lang="ko-KR" altLang="en-US" sz="1000" b="1" dirty="0"/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59" name="그룹 158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166" name="직선 연결선 165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그룹 159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61" name="그룹 160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63" name="TextBox 162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62" name="직선 연결선 161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8496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전시관 연혁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76" name="TextBox 75"/>
          <p:cNvSpPr txBox="1"/>
          <p:nvPr/>
        </p:nvSpPr>
        <p:spPr>
          <a:xfrm>
            <a:off x="514317" y="1463565"/>
            <a:ext cx="242793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History</a:t>
            </a:r>
          </a:p>
          <a:p>
            <a:pPr algn="ctr"/>
            <a:r>
              <a:rPr lang="ko-KR" altLang="en-US" sz="1600" b="1" dirty="0" err="1" smtClean="0"/>
              <a:t>전시관연혁</a:t>
            </a:r>
            <a:r>
              <a:rPr lang="ko-KR" altLang="en-US" sz="1600" b="1" dirty="0" smtClean="0"/>
              <a:t> 및 주요행사</a:t>
            </a:r>
            <a:endParaRPr lang="ko-KR" altLang="en-US" sz="1600" b="1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13513" y="2244586"/>
            <a:ext cx="2593909" cy="1698510"/>
            <a:chOff x="436844" y="1670403"/>
            <a:chExt cx="2593909" cy="2639442"/>
          </a:xfrm>
        </p:grpSpPr>
        <p:sp>
          <p:nvSpPr>
            <p:cNvPr id="79" name="직사각형 78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892969" y="2812962"/>
              <a:ext cx="1706652" cy="573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7" name="직선 연결선 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422843" y="4121277"/>
            <a:ext cx="2584579" cy="184665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F0"/>
                </a:solidFill>
              </a:rPr>
              <a:t>2017</a:t>
            </a:r>
            <a:r>
              <a:rPr lang="ko-KR" altLang="en-US" sz="1400" dirty="0" smtClean="0">
                <a:solidFill>
                  <a:srgbClr val="00B0F0"/>
                </a:solidFill>
              </a:rPr>
              <a:t>년</a:t>
            </a:r>
            <a:endParaRPr lang="en-US" altLang="ko-KR" sz="1400" dirty="0" smtClean="0">
              <a:solidFill>
                <a:srgbClr val="00B0F0"/>
              </a:solidFill>
            </a:endParaRPr>
          </a:p>
          <a:p>
            <a:endParaRPr lang="en-US" altLang="ko-KR" sz="1000" dirty="0">
              <a:solidFill>
                <a:srgbClr val="00B0F0"/>
              </a:solidFill>
            </a:endParaRPr>
          </a:p>
          <a:p>
            <a:r>
              <a:rPr lang="en-US" altLang="ko-KR" sz="1000" b="1" dirty="0" smtClean="0"/>
              <a:t>08.28.</a:t>
            </a:r>
            <a:endParaRPr lang="en-US" altLang="ko-KR" sz="1000" b="1" dirty="0" smtClean="0"/>
          </a:p>
          <a:p>
            <a:r>
              <a:rPr lang="ko-KR" altLang="en-US" sz="1000" dirty="0" err="1" smtClean="0"/>
              <a:t>독도전시관</a:t>
            </a:r>
            <a:r>
              <a:rPr lang="ko-KR" altLang="en-US" sz="1000" dirty="0" smtClean="0"/>
              <a:t> 개관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08.28.</a:t>
            </a:r>
          </a:p>
          <a:p>
            <a:r>
              <a:rPr lang="ko-KR" altLang="en-US" sz="1000" dirty="0" smtClean="0"/>
              <a:t>초대 </a:t>
            </a:r>
            <a:r>
              <a:rPr lang="ko-KR" altLang="en-US" sz="1000" dirty="0" err="1" smtClean="0"/>
              <a:t>윤재국</a:t>
            </a:r>
            <a:r>
              <a:rPr lang="ko-KR" altLang="en-US" sz="1000" dirty="0" smtClean="0"/>
              <a:t> 관장 취임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08.28.~</a:t>
            </a:r>
            <a:r>
              <a:rPr lang="ko-KR" altLang="en-US" sz="1000" b="1" dirty="0" smtClean="0"/>
              <a:t>현재</a:t>
            </a:r>
            <a:endParaRPr lang="en-US" altLang="ko-KR" sz="1000" b="1" dirty="0" smtClean="0"/>
          </a:p>
          <a:p>
            <a:r>
              <a:rPr lang="ko-KR" altLang="en-US" sz="1000" dirty="0" smtClean="0"/>
              <a:t>대한민국 독도 사진전 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상실전시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422843" y="4218915"/>
            <a:ext cx="0" cy="1801639"/>
          </a:xfrm>
          <a:prstGeom prst="straightConnector1">
            <a:avLst/>
          </a:prstGeom>
          <a:ln w="9525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464296" y="1077142"/>
            <a:ext cx="2584579" cy="132343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11.10.</a:t>
            </a:r>
          </a:p>
          <a:p>
            <a:r>
              <a:rPr lang="ko-KR" altLang="en-US" sz="1000" dirty="0" smtClean="0"/>
              <a:t>독도의 날 </a:t>
            </a:r>
            <a:r>
              <a:rPr lang="en-US" altLang="ko-KR" sz="1000" dirty="0" smtClean="0"/>
              <a:t>UCC </a:t>
            </a:r>
            <a:r>
              <a:rPr lang="ko-KR" altLang="en-US" sz="1000" dirty="0" smtClean="0"/>
              <a:t>대회 개최</a:t>
            </a:r>
            <a:endParaRPr lang="en-US" altLang="ko-KR" sz="1000" dirty="0" smtClean="0"/>
          </a:p>
          <a:p>
            <a:endParaRPr lang="en-US" altLang="ko-KR" sz="1000" b="1" dirty="0"/>
          </a:p>
          <a:p>
            <a:r>
              <a:rPr lang="en-US" altLang="ko-KR" sz="1000" b="1" dirty="0" smtClean="0"/>
              <a:t>12.21.</a:t>
            </a:r>
          </a:p>
          <a:p>
            <a:r>
              <a:rPr lang="ko-KR" altLang="en-US" sz="1000" dirty="0" smtClean="0"/>
              <a:t>독도 </a:t>
            </a:r>
            <a:r>
              <a:rPr lang="ko-KR" altLang="en-US" sz="1000" dirty="0" err="1" smtClean="0"/>
              <a:t>골든벨</a:t>
            </a:r>
            <a:r>
              <a:rPr lang="ko-KR" altLang="en-US" sz="1000" dirty="0" smtClean="0"/>
              <a:t> 대회 개최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12.26.</a:t>
            </a:r>
          </a:p>
          <a:p>
            <a:r>
              <a:rPr lang="ko-KR" altLang="en-US" sz="1000" dirty="0" smtClean="0"/>
              <a:t>독도 인문학 특강 실시</a:t>
            </a:r>
            <a:endParaRPr lang="ko-KR" altLang="en-US" sz="1000" dirty="0"/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3491454" y="1047003"/>
            <a:ext cx="0" cy="1261631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327327" y="3446699"/>
            <a:ext cx="2845838" cy="49244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X5</a:t>
            </a:r>
          </a:p>
          <a:p>
            <a:pPr algn="ctr"/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6348405" y="2901820"/>
            <a:ext cx="2839546" cy="3216167"/>
            <a:chOff x="3327327" y="2901820"/>
            <a:chExt cx="2839546" cy="3216167"/>
          </a:xfrm>
        </p:grpSpPr>
        <p:sp>
          <p:nvSpPr>
            <p:cNvPr id="136" name="한쪽 모서리가 둥근 사각형 135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51" name="직사각형 150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40" name="TextBox 139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41" name="그룹 140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8" name="직선 연결선 147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176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관람정보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관람안내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13513" y="1507648"/>
            <a:ext cx="2593909" cy="1698510"/>
            <a:chOff x="436844" y="1670403"/>
            <a:chExt cx="2593909" cy="2639442"/>
          </a:xfrm>
        </p:grpSpPr>
        <p:sp>
          <p:nvSpPr>
            <p:cNvPr id="79" name="직사각형 78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892969" y="2812962"/>
              <a:ext cx="1706652" cy="573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7" name="직선 연결선 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422843" y="3351528"/>
            <a:ext cx="2584579" cy="286232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관람시간</a:t>
            </a:r>
            <a:endParaRPr lang="en-US" altLang="ko-KR" sz="1400" b="1" dirty="0" smtClean="0"/>
          </a:p>
          <a:p>
            <a:r>
              <a:rPr lang="ko-KR" altLang="en-US" sz="1000" dirty="0" smtClean="0">
                <a:solidFill>
                  <a:srgbClr val="00B050"/>
                </a:solidFill>
              </a:rPr>
              <a:t>매주 화</a:t>
            </a:r>
            <a:r>
              <a:rPr lang="en-US" altLang="ko-KR" sz="1000" dirty="0" smtClean="0">
                <a:solidFill>
                  <a:srgbClr val="00B050"/>
                </a:solidFill>
              </a:rPr>
              <a:t>-</a:t>
            </a:r>
            <a:r>
              <a:rPr lang="ko-KR" altLang="en-US" sz="1000" dirty="0" smtClean="0">
                <a:solidFill>
                  <a:srgbClr val="00B050"/>
                </a:solidFill>
              </a:rPr>
              <a:t>토 </a:t>
            </a:r>
            <a:r>
              <a:rPr lang="en-US" altLang="ko-KR" sz="1000" dirty="0" smtClean="0">
                <a:solidFill>
                  <a:srgbClr val="00B050"/>
                </a:solidFill>
              </a:rPr>
              <a:t>9:00 ~ 17:00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>
                <a:solidFill>
                  <a:srgbClr val="00B0F0"/>
                </a:solidFill>
              </a:rPr>
              <a:t>(</a:t>
            </a:r>
            <a:r>
              <a:rPr lang="ko-KR" altLang="en-US" sz="1000" dirty="0" smtClean="0">
                <a:solidFill>
                  <a:srgbClr val="00B0F0"/>
                </a:solidFill>
              </a:rPr>
              <a:t>점심시간 </a:t>
            </a:r>
            <a:r>
              <a:rPr lang="en-US" altLang="ko-KR" sz="1000" dirty="0" smtClean="0">
                <a:solidFill>
                  <a:srgbClr val="00B0F0"/>
                </a:solidFill>
              </a:rPr>
              <a:t>12:00~13:00,</a:t>
            </a:r>
            <a:r>
              <a:rPr lang="ko-KR" altLang="en-US" sz="1000" dirty="0" err="1" smtClean="0">
                <a:solidFill>
                  <a:srgbClr val="00B0F0"/>
                </a:solidFill>
              </a:rPr>
              <a:t>입장마감</a:t>
            </a:r>
            <a:r>
              <a:rPr lang="ko-KR" altLang="en-US" sz="1000" dirty="0" smtClean="0">
                <a:solidFill>
                  <a:srgbClr val="00B0F0"/>
                </a:solidFill>
              </a:rPr>
              <a:t> </a:t>
            </a:r>
            <a:r>
              <a:rPr lang="en-US" altLang="ko-KR" sz="1000" dirty="0" smtClean="0">
                <a:solidFill>
                  <a:srgbClr val="00B0F0"/>
                </a:solidFill>
              </a:rPr>
              <a:t>16:30)</a:t>
            </a:r>
          </a:p>
          <a:p>
            <a:r>
              <a:rPr lang="en-US" altLang="ko-KR" sz="1000" dirty="0" smtClean="0"/>
              <a:t>※</a:t>
            </a:r>
            <a:r>
              <a:rPr lang="ko-KR" altLang="en-US" sz="1000" dirty="0" smtClean="0"/>
              <a:t>관람시간은 새롬고등학교 사정에 따라 </a:t>
            </a:r>
            <a:r>
              <a:rPr lang="ko-KR" altLang="en-US" sz="1000" dirty="0" err="1" smtClean="0"/>
              <a:t>변경될수</a:t>
            </a:r>
            <a:r>
              <a:rPr lang="ko-KR" altLang="en-US" sz="1000" dirty="0" smtClean="0"/>
              <a:t> 있습니다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ko-KR" altLang="en-US" sz="1400" b="1" dirty="0" smtClean="0"/>
              <a:t>휴 관 일</a:t>
            </a:r>
            <a:endParaRPr lang="en-US" altLang="ko-KR" sz="1400" b="1" dirty="0" smtClean="0"/>
          </a:p>
          <a:p>
            <a:r>
              <a:rPr lang="ko-KR" altLang="en-US" sz="1000" dirty="0" smtClean="0"/>
              <a:t>일요일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월요일 및 공휴일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400" b="1" dirty="0" err="1" smtClean="0"/>
              <a:t>관람요금</a:t>
            </a:r>
            <a:endParaRPr lang="en-US" altLang="ko-KR" sz="1400" b="1" dirty="0" smtClean="0"/>
          </a:p>
          <a:p>
            <a:r>
              <a:rPr lang="ko-KR" altLang="en-US" sz="1000" dirty="0" smtClean="0"/>
              <a:t>무료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400" b="1" dirty="0" smtClean="0"/>
              <a:t>문 의 처</a:t>
            </a:r>
            <a:endParaRPr lang="en-US" altLang="ko-KR" sz="1400" b="1" dirty="0" smtClean="0"/>
          </a:p>
          <a:p>
            <a:r>
              <a:rPr lang="en-US" altLang="ko-KR" sz="1000" dirty="0" smtClean="0"/>
              <a:t>044-999-6393 (</a:t>
            </a:r>
            <a:r>
              <a:rPr lang="ko-KR" altLang="en-US" sz="1000" dirty="0" smtClean="0"/>
              <a:t>단체관람 유선 협의</a:t>
            </a:r>
            <a:r>
              <a:rPr lang="en-US" altLang="ko-KR" sz="1000" dirty="0" smtClean="0"/>
              <a:t>)</a:t>
            </a:r>
            <a:endParaRPr lang="en-US" altLang="ko-KR" sz="1000" dirty="0" smtClean="0"/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464296" y="1077142"/>
            <a:ext cx="2584579" cy="169277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관람시</a:t>
            </a:r>
            <a:r>
              <a:rPr lang="ko-KR" altLang="en-US" sz="1400" b="1" dirty="0" smtClean="0"/>
              <a:t> 주의 사항</a:t>
            </a:r>
            <a:endParaRPr lang="en-US" altLang="ko-KR" sz="1400" b="1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음식물 반입과 </a:t>
            </a:r>
            <a:r>
              <a:rPr lang="ko-KR" altLang="en-US" sz="1000" dirty="0" err="1" smtClean="0"/>
              <a:t>안내견</a:t>
            </a:r>
            <a:r>
              <a:rPr lang="ko-KR" altLang="en-US" sz="1000" dirty="0" smtClean="0"/>
              <a:t> 이외의 애완동물 출입이 금지되어 있습니다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  <a:p>
            <a:endParaRPr lang="en-US" altLang="ko-KR" sz="1000" b="1" dirty="0"/>
          </a:p>
          <a:p>
            <a:r>
              <a:rPr lang="ko-KR" altLang="en-US" sz="1000" dirty="0" smtClean="0"/>
              <a:t>플래쉬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삼각대 등을 이용한 촬영과 상업 목적의 촬영이 금지되어 있습니다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  <a:p>
            <a:endParaRPr lang="en-US" altLang="ko-KR" sz="1000" b="1" dirty="0" smtClean="0"/>
          </a:p>
          <a:p>
            <a:r>
              <a:rPr lang="ko-KR" altLang="en-US" sz="1000" dirty="0" smtClean="0"/>
              <a:t>전시물이 손상되지 않도록 손으로 만지는 행동을 자제해 주세요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grpSp>
        <p:nvGrpSpPr>
          <p:cNvPr id="118" name="그룹 117"/>
          <p:cNvGrpSpPr/>
          <p:nvPr/>
        </p:nvGrpSpPr>
        <p:grpSpPr>
          <a:xfrm>
            <a:off x="3321780" y="2901820"/>
            <a:ext cx="2839546" cy="3216167"/>
            <a:chOff x="3327327" y="2901820"/>
            <a:chExt cx="2839546" cy="3216167"/>
          </a:xfrm>
        </p:grpSpPr>
        <p:sp>
          <p:nvSpPr>
            <p:cNvPr id="136" name="한쪽 모서리가 둥근 사각형 135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51" name="직사각형 150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40" name="TextBox 139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41" name="그룹 140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8" name="직선 연결선 147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sp>
        <p:nvSpPr>
          <p:cNvPr id="75" name="TextBox 74"/>
          <p:cNvSpPr txBox="1"/>
          <p:nvPr/>
        </p:nvSpPr>
        <p:spPr>
          <a:xfrm>
            <a:off x="3347413" y="1560909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77" name="TextBox 76"/>
          <p:cNvSpPr txBox="1"/>
          <p:nvPr/>
        </p:nvSpPr>
        <p:spPr>
          <a:xfrm>
            <a:off x="3347413" y="200702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87" name="TextBox 86"/>
          <p:cNvSpPr txBox="1"/>
          <p:nvPr/>
        </p:nvSpPr>
        <p:spPr>
          <a:xfrm>
            <a:off x="3347413" y="24858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88" name="TextBox 87"/>
          <p:cNvSpPr txBox="1"/>
          <p:nvPr/>
        </p:nvSpPr>
        <p:spPr>
          <a:xfrm>
            <a:off x="3646524" y="47887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</p:spTree>
    <p:extLst>
      <p:ext uri="{BB962C8B-B14F-4D97-AF65-F5344CB8AC3E}">
        <p14:creationId xmlns:p14="http://schemas.microsoft.com/office/powerpoint/2010/main" val="172521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관람정보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단체예약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13513" y="3716724"/>
            <a:ext cx="2593909" cy="2331641"/>
            <a:chOff x="436844" y="1670403"/>
            <a:chExt cx="2593909" cy="2639442"/>
          </a:xfrm>
        </p:grpSpPr>
        <p:sp>
          <p:nvSpPr>
            <p:cNvPr id="79" name="직사각형 78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892969" y="2812962"/>
              <a:ext cx="1706652" cy="573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7" name="직선 연결선 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287549" y="1481959"/>
            <a:ext cx="2845838" cy="141577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F0"/>
                </a:solidFill>
              </a:rPr>
              <a:t> </a:t>
            </a:r>
            <a:r>
              <a:rPr lang="ko-KR" altLang="en-US" sz="1400" dirty="0" err="1" smtClean="0"/>
              <a:t>관람예약은</a:t>
            </a:r>
            <a:r>
              <a:rPr lang="ko-KR" altLang="en-US" sz="1400" dirty="0" smtClean="0">
                <a:solidFill>
                  <a:srgbClr val="00B0F0"/>
                </a:solidFill>
              </a:rPr>
              <a:t> </a:t>
            </a:r>
            <a:r>
              <a:rPr lang="ko-KR" altLang="en-US" sz="1400" dirty="0" smtClean="0">
                <a:solidFill>
                  <a:srgbClr val="00B0F0"/>
                </a:solidFill>
              </a:rPr>
              <a:t>전시 해설 예약</a:t>
            </a:r>
            <a:r>
              <a:rPr lang="en-US" altLang="ko-KR" sz="1400" dirty="0" smtClean="0">
                <a:solidFill>
                  <a:srgbClr val="00B0F0"/>
                </a:solidFill>
              </a:rPr>
              <a:t>(</a:t>
            </a:r>
            <a:r>
              <a:rPr lang="ko-KR" altLang="en-US" sz="1400" dirty="0" smtClean="0">
                <a:solidFill>
                  <a:srgbClr val="00B0F0"/>
                </a:solidFill>
              </a:rPr>
              <a:t>단체</a:t>
            </a:r>
            <a:r>
              <a:rPr lang="en-US" altLang="ko-KR" sz="1400" dirty="0" smtClean="0">
                <a:solidFill>
                  <a:srgbClr val="00B0F0"/>
                </a:solidFill>
              </a:rPr>
              <a:t>)</a:t>
            </a:r>
          </a:p>
          <a:p>
            <a:pPr algn="ctr"/>
            <a:r>
              <a:rPr lang="ko-KR" altLang="en-US" sz="1400" dirty="0" smtClean="0"/>
              <a:t>입니다</a:t>
            </a:r>
            <a:r>
              <a:rPr lang="en-US" altLang="ko-KR" sz="1400" dirty="0" smtClean="0"/>
              <a:t>.</a:t>
            </a:r>
          </a:p>
          <a:p>
            <a:pPr algn="ctr"/>
            <a:r>
              <a:rPr lang="ko-KR" altLang="en-US" sz="1400" dirty="0" smtClean="0"/>
              <a:t>개인은 예약없이 관람이 가능합니다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60764" y="2433142"/>
            <a:ext cx="2137066" cy="495636"/>
            <a:chOff x="660764" y="2326324"/>
            <a:chExt cx="2137066" cy="495636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660764" y="2326324"/>
              <a:ext cx="2137066" cy="495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예약확인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</a:rPr>
                <a:t>/</a:t>
              </a:r>
              <a:r>
                <a:rPr lang="ko-KR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취소</a:t>
              </a:r>
              <a:endParaRPr lang="ko-KR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89" name="직선 화살표 연결선 88"/>
            <p:cNvCxnSpPr/>
            <p:nvPr/>
          </p:nvCxnSpPr>
          <p:spPr>
            <a:xfrm flipV="1">
              <a:off x="2393764" y="2511069"/>
              <a:ext cx="134142" cy="111124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660764" y="3029829"/>
            <a:ext cx="2137066" cy="495636"/>
            <a:chOff x="660764" y="2923011"/>
            <a:chExt cx="2137066" cy="495636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660764" y="2923011"/>
              <a:ext cx="2137066" cy="495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B050"/>
                  </a:solidFill>
                </a:rPr>
                <a:t>단체예약하기</a:t>
              </a:r>
              <a:endParaRPr lang="ko-KR" altLang="en-US" sz="1400" dirty="0">
                <a:solidFill>
                  <a:srgbClr val="00B050"/>
                </a:solidFill>
              </a:endParaRPr>
            </a:p>
          </p:txBody>
        </p:sp>
        <p:cxnSp>
          <p:nvCxnSpPr>
            <p:cNvPr id="91" name="직선 화살표 연결선 90"/>
            <p:cNvCxnSpPr/>
            <p:nvPr/>
          </p:nvCxnSpPr>
          <p:spPr>
            <a:xfrm flipV="1">
              <a:off x="2393764" y="3109594"/>
              <a:ext cx="134142" cy="11112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3327302" y="926764"/>
            <a:ext cx="2845838" cy="477053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전시해설</a:t>
            </a:r>
            <a:r>
              <a:rPr lang="ko-KR" altLang="en-US" sz="1400" b="1" dirty="0" smtClean="0"/>
              <a:t> 운영시간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dirty="0" smtClean="0">
                <a:solidFill>
                  <a:srgbClr val="00B050"/>
                </a:solidFill>
              </a:rPr>
              <a:t>1</a:t>
            </a:r>
            <a:r>
              <a:rPr lang="ko-KR" altLang="en-US" sz="1400" dirty="0" smtClean="0">
                <a:solidFill>
                  <a:srgbClr val="00B050"/>
                </a:solidFill>
              </a:rPr>
              <a:t>회</a:t>
            </a:r>
            <a:r>
              <a:rPr lang="en-US" altLang="ko-KR" sz="1400" dirty="0" smtClean="0">
                <a:solidFill>
                  <a:srgbClr val="00B050"/>
                </a:solidFill>
              </a:rPr>
              <a:t>- 10:00/2</a:t>
            </a:r>
            <a:r>
              <a:rPr lang="ko-KR" altLang="en-US" sz="1400" dirty="0" smtClean="0">
                <a:solidFill>
                  <a:srgbClr val="00B050"/>
                </a:solidFill>
              </a:rPr>
              <a:t>회</a:t>
            </a:r>
            <a:r>
              <a:rPr lang="en-US" altLang="ko-KR" sz="1400" dirty="0" smtClean="0">
                <a:solidFill>
                  <a:srgbClr val="00B050"/>
                </a:solidFill>
              </a:rPr>
              <a:t>-13:00</a:t>
            </a:r>
          </a:p>
          <a:p>
            <a:endParaRPr lang="en-US" altLang="ko-KR" sz="1400" dirty="0">
              <a:solidFill>
                <a:srgbClr val="00B050"/>
              </a:solidFill>
            </a:endParaRPr>
          </a:p>
          <a:p>
            <a:r>
              <a:rPr lang="ko-KR" altLang="en-US" sz="1400" b="1" dirty="0" err="1" smtClean="0"/>
              <a:t>전시해설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예약인원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000" dirty="0" smtClean="0"/>
              <a:t>단체 </a:t>
            </a:r>
            <a:r>
              <a:rPr lang="en-US" altLang="ko-KR" sz="1000" dirty="0" smtClean="0"/>
              <a:t>5</a:t>
            </a:r>
            <a:r>
              <a:rPr lang="ko-KR" altLang="en-US" sz="1000" dirty="0" smtClean="0"/>
              <a:t>명</a:t>
            </a:r>
            <a:r>
              <a:rPr lang="en-US" altLang="ko-KR" sz="1000" dirty="0" smtClean="0"/>
              <a:t>~25</a:t>
            </a:r>
            <a:r>
              <a:rPr lang="ko-KR" altLang="en-US" sz="1000" dirty="0" smtClean="0"/>
              <a:t>명 내외</a:t>
            </a:r>
            <a:endParaRPr lang="en-US" altLang="ko-KR" sz="1000" dirty="0" smtClean="0"/>
          </a:p>
          <a:p>
            <a:r>
              <a:rPr lang="en-US" altLang="ko-KR" sz="1000" dirty="0" smtClean="0"/>
              <a:t>※</a:t>
            </a:r>
            <a:r>
              <a:rPr lang="ko-KR" altLang="en-US" sz="1000" dirty="0" smtClean="0"/>
              <a:t>해설 희망일 </a:t>
            </a:r>
            <a:r>
              <a:rPr lang="en-US" altLang="ko-KR" sz="1000" dirty="0" smtClean="0"/>
              <a:t>7</a:t>
            </a:r>
            <a:r>
              <a:rPr lang="ko-KR" altLang="en-US" sz="1000" dirty="0" smtClean="0"/>
              <a:t>일전까지 예약</a:t>
            </a:r>
            <a:endParaRPr lang="en-US" altLang="ko-KR" sz="1000" dirty="0" smtClean="0"/>
          </a:p>
          <a:p>
            <a:r>
              <a:rPr lang="en-US" altLang="ko-KR" sz="1000" dirty="0" smtClean="0"/>
              <a:t>※</a:t>
            </a:r>
            <a:r>
              <a:rPr lang="ko-KR" altLang="en-US" sz="1000" dirty="0" smtClean="0"/>
              <a:t>유치원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어린이집은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6</a:t>
            </a:r>
            <a:r>
              <a:rPr lang="ko-KR" altLang="en-US" sz="1000" dirty="0" smtClean="0"/>
              <a:t>세부터 예약 가능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400" b="1" dirty="0" smtClean="0"/>
              <a:t>단체관람 프로그램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소요시간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30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~60</a:t>
            </a:r>
            <a:r>
              <a:rPr lang="ko-KR" altLang="en-US" sz="1000" dirty="0" smtClean="0"/>
              <a:t>분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유</a:t>
            </a:r>
            <a:r>
              <a:rPr lang="en-US" altLang="ko-KR" sz="1000" b="1" dirty="0" smtClean="0"/>
              <a:t>,</a:t>
            </a:r>
            <a:r>
              <a:rPr lang="ko-KR" altLang="en-US" sz="1000" b="1" dirty="0" err="1" smtClean="0"/>
              <a:t>초등저학년</a:t>
            </a:r>
            <a:endParaRPr lang="en-US" altLang="ko-KR" sz="1000" b="1" dirty="0" smtClean="0"/>
          </a:p>
          <a:p>
            <a:r>
              <a:rPr lang="ko-KR" altLang="en-US" sz="1000" dirty="0" err="1" smtClean="0"/>
              <a:t>전시해설</a:t>
            </a:r>
            <a:r>
              <a:rPr lang="en-US" altLang="ko-KR" sz="1000" dirty="0" smtClean="0"/>
              <a:t>(15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)/</a:t>
            </a:r>
            <a:r>
              <a:rPr lang="ko-KR" altLang="en-US" sz="1000" dirty="0" smtClean="0"/>
              <a:t>독도우드아트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목걸이 만들기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 smtClean="0"/>
              <a:t>체험</a:t>
            </a:r>
            <a:r>
              <a:rPr lang="en-US" altLang="ko-KR" sz="1000" dirty="0" smtClean="0"/>
              <a:t>(15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 smtClean="0"/>
          </a:p>
          <a:p>
            <a:r>
              <a:rPr lang="en-US" altLang="ko-KR" sz="1000" b="1" dirty="0" smtClean="0"/>
              <a:t>-   </a:t>
            </a:r>
            <a:r>
              <a:rPr lang="ko-KR" altLang="en-US" sz="1000" b="1" dirty="0" err="1" smtClean="0"/>
              <a:t>초등고학년</a:t>
            </a:r>
            <a:r>
              <a:rPr lang="en-US" altLang="ko-KR" sz="1000" b="1" dirty="0" smtClean="0"/>
              <a:t>(5-6</a:t>
            </a:r>
            <a:r>
              <a:rPr lang="ko-KR" altLang="en-US" sz="1000" b="1" dirty="0" smtClean="0"/>
              <a:t>학년</a:t>
            </a:r>
            <a:r>
              <a:rPr lang="en-US" altLang="ko-KR" sz="1000" b="1" dirty="0" smtClean="0"/>
              <a:t>)</a:t>
            </a:r>
            <a:r>
              <a:rPr lang="ko-KR" altLang="en-US" sz="1000" b="1" dirty="0" smtClean="0"/>
              <a:t>이상 </a:t>
            </a:r>
            <a:endParaRPr lang="en-US" altLang="ko-KR" sz="1000" b="1" dirty="0" smtClean="0"/>
          </a:p>
          <a:p>
            <a:r>
              <a:rPr lang="ko-KR" altLang="en-US" sz="1000" dirty="0" err="1" smtClean="0"/>
              <a:t>전시해설</a:t>
            </a:r>
            <a:r>
              <a:rPr lang="en-US" altLang="ko-KR" sz="1000" dirty="0" smtClean="0"/>
              <a:t>(20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)/</a:t>
            </a:r>
            <a:r>
              <a:rPr lang="ko-KR" altLang="en-US" sz="1000" dirty="0" smtClean="0"/>
              <a:t>독도</a:t>
            </a:r>
            <a:r>
              <a:rPr lang="en-US" altLang="ko-KR" sz="1000" dirty="0" smtClean="0"/>
              <a:t>VR</a:t>
            </a:r>
            <a:r>
              <a:rPr lang="ko-KR" altLang="en-US" sz="1000" dirty="0" smtClean="0"/>
              <a:t>체험</a:t>
            </a:r>
            <a:r>
              <a:rPr lang="en-US" altLang="ko-KR" sz="1000" dirty="0" smtClean="0"/>
              <a:t>(20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)/</a:t>
            </a:r>
            <a:r>
              <a:rPr lang="ko-KR" altLang="en-US" sz="1000" dirty="0" err="1" smtClean="0"/>
              <a:t>체험학습지</a:t>
            </a:r>
            <a:endParaRPr lang="en-US" altLang="ko-KR" sz="1000" dirty="0" smtClean="0"/>
          </a:p>
          <a:p>
            <a:r>
              <a:rPr lang="en-US" altLang="ko-KR" sz="1000" dirty="0" smtClean="0"/>
              <a:t>(20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※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체험 내용은 전시관 사정에 따라 변경될 수 있습니다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grpSp>
        <p:nvGrpSpPr>
          <p:cNvPr id="94" name="그룹 93"/>
          <p:cNvGrpSpPr/>
          <p:nvPr/>
        </p:nvGrpSpPr>
        <p:grpSpPr>
          <a:xfrm>
            <a:off x="6354433" y="2901820"/>
            <a:ext cx="2839546" cy="3216167"/>
            <a:chOff x="3327327" y="2901820"/>
            <a:chExt cx="2839546" cy="3216167"/>
          </a:xfrm>
        </p:grpSpPr>
        <p:sp>
          <p:nvSpPr>
            <p:cNvPr id="95" name="한쪽 모서리가 둥근 사각형 94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2" name="직선 연결선 111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0" name="그룹 99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7" name="직사각형 106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8" name="직선 연결선 107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4" name="직선 연결선 10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7290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관람정보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예약확인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취소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76" name="TextBox 75"/>
          <p:cNvSpPr txBox="1"/>
          <p:nvPr/>
        </p:nvSpPr>
        <p:spPr>
          <a:xfrm>
            <a:off x="287549" y="1463565"/>
            <a:ext cx="2820735" cy="15081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본인인증안내</a:t>
            </a:r>
            <a:endParaRPr lang="en-US" altLang="ko-KR" sz="1600" b="1" dirty="0" smtClean="0"/>
          </a:p>
          <a:p>
            <a:pPr algn="ctr"/>
            <a:endParaRPr lang="en-US" altLang="ko-KR" sz="1600" b="1" dirty="0"/>
          </a:p>
          <a:p>
            <a:pPr algn="ctr"/>
            <a:r>
              <a:rPr lang="ko-KR" altLang="en-US" sz="1000" dirty="0" smtClean="0"/>
              <a:t>원활한 홈페이지서비스이용과 익명의 사용자로 인한 피해를 방지 하고자 본인확인서비스를 시행하고 있습니다</a:t>
            </a:r>
            <a:r>
              <a:rPr lang="en-US" altLang="ko-KR" sz="1000" dirty="0" smtClean="0"/>
              <a:t>.</a:t>
            </a:r>
          </a:p>
          <a:p>
            <a:pPr algn="ctr"/>
            <a:r>
              <a:rPr lang="ko-KR" altLang="en-US" sz="1000" dirty="0" smtClean="0"/>
              <a:t>본인인증 방법 </a:t>
            </a:r>
            <a:r>
              <a:rPr lang="ko-KR" altLang="en-US" sz="1000" dirty="0" err="1" smtClean="0"/>
              <a:t>선택후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팝업창이</a:t>
            </a:r>
            <a:r>
              <a:rPr lang="ko-KR" altLang="en-US" sz="1000" dirty="0" smtClean="0"/>
              <a:t> 나타나지 않으면 브라우저의 </a:t>
            </a:r>
            <a:r>
              <a:rPr lang="ko-KR" altLang="en-US" sz="1000" dirty="0" err="1" smtClean="0"/>
              <a:t>팝업차단을</a:t>
            </a:r>
            <a:r>
              <a:rPr lang="ko-KR" altLang="en-US" sz="1000" dirty="0" smtClean="0"/>
              <a:t> 해제해 주시기 바랍니다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7" name="직선 연결선 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8" name="TextBox 97"/>
          <p:cNvSpPr txBox="1"/>
          <p:nvPr/>
        </p:nvSpPr>
        <p:spPr>
          <a:xfrm>
            <a:off x="3327328" y="1077142"/>
            <a:ext cx="2858516" cy="86177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생년월일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성명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내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외국인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휴대폰번호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통신사를</a:t>
            </a:r>
            <a:endParaRPr lang="en-US" altLang="ko-KR" sz="1000" dirty="0" smtClean="0"/>
          </a:p>
          <a:p>
            <a:r>
              <a:rPr lang="ko-KR" altLang="en-US" sz="1000" dirty="0" smtClean="0"/>
              <a:t>입력하여 본인확인을 받습니다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본인 명의의 휴대전화가 </a:t>
            </a:r>
            <a:r>
              <a:rPr lang="ko-KR" altLang="en-US" sz="1000" dirty="0" err="1" smtClean="0"/>
              <a:t>아닐경우</a:t>
            </a:r>
            <a:r>
              <a:rPr lang="ko-KR" altLang="en-US" sz="1000" dirty="0" smtClean="0"/>
              <a:t> 본인확인이</a:t>
            </a:r>
            <a:endParaRPr lang="en-US" altLang="ko-KR" sz="1000" dirty="0" smtClean="0"/>
          </a:p>
          <a:p>
            <a:r>
              <a:rPr lang="ko-KR" altLang="en-US" sz="1000" dirty="0" smtClean="0"/>
              <a:t>이루어지지 않습니다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36" name="한쪽 모서리가 둥근 사각형 135"/>
          <p:cNvSpPr/>
          <p:nvPr/>
        </p:nvSpPr>
        <p:spPr>
          <a:xfrm>
            <a:off x="6348406" y="2901820"/>
            <a:ext cx="2839545" cy="3216167"/>
          </a:xfrm>
          <a:prstGeom prst="round1Rect">
            <a:avLst>
              <a:gd name="adj" fmla="val 23663"/>
            </a:avLst>
          </a:prstGeom>
          <a:solidFill>
            <a:schemeClr val="tx1"/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9" name="그룹 138"/>
          <p:cNvGrpSpPr/>
          <p:nvPr/>
        </p:nvGrpSpPr>
        <p:grpSpPr>
          <a:xfrm>
            <a:off x="6426506" y="3515857"/>
            <a:ext cx="2683345" cy="1039666"/>
            <a:chOff x="436844" y="1670403"/>
            <a:chExt cx="2593909" cy="2639442"/>
          </a:xfrm>
        </p:grpSpPr>
        <p:sp>
          <p:nvSpPr>
            <p:cNvPr id="151" name="직사각형 150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2" name="직선 연결선 151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6348405" y="4664677"/>
            <a:ext cx="2839546" cy="107721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hlinkClick r:id="rId2"/>
              </a:rPr>
              <a:t> </a:t>
            </a:r>
            <a:r>
              <a:rPr lang="ko-KR" altLang="en-US" sz="800" dirty="0">
                <a:solidFill>
                  <a:schemeClr val="bg1"/>
                </a:solidFill>
                <a:hlinkClick r:id="rId2"/>
              </a:rPr>
              <a:t>이용약관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  <a:hlinkClick r:id="rId3"/>
              </a:rPr>
              <a:t>개인정보취급방침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 err="1">
                <a:solidFill>
                  <a:schemeClr val="bg1"/>
                </a:solidFill>
                <a:hlinkClick r:id="rId4"/>
              </a:rPr>
              <a:t>이메일주소무단수집거부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주소</a:t>
            </a:r>
            <a:r>
              <a:rPr lang="en-US" altLang="ko-KR" sz="800" dirty="0">
                <a:solidFill>
                  <a:schemeClr val="bg1"/>
                </a:solidFill>
              </a:rPr>
              <a:t>. (30126) </a:t>
            </a:r>
            <a:r>
              <a:rPr lang="ko-KR" altLang="en-US" sz="800" dirty="0">
                <a:solidFill>
                  <a:schemeClr val="bg1"/>
                </a:solidFill>
              </a:rPr>
              <a:t>세종특별자치시 </a:t>
            </a:r>
            <a:r>
              <a:rPr lang="ko-KR" altLang="en-US" sz="800" dirty="0" err="1">
                <a:solidFill>
                  <a:schemeClr val="bg1"/>
                </a:solidFill>
              </a:rPr>
              <a:t>새롬서로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68 </a:t>
            </a:r>
            <a:r>
              <a:rPr lang="ko-KR" altLang="en-US" sz="800" dirty="0">
                <a:solidFill>
                  <a:schemeClr val="bg1"/>
                </a:solidFill>
              </a:rPr>
              <a:t>새롬고등학교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층 </a:t>
            </a:r>
            <a:r>
              <a:rPr lang="ko-KR" altLang="en-US" sz="800" dirty="0" err="1">
                <a:solidFill>
                  <a:schemeClr val="bg1"/>
                </a:solidFill>
              </a:rPr>
              <a:t>독도전시관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문의전화</a:t>
            </a:r>
            <a:r>
              <a:rPr lang="en-US" altLang="ko-KR" sz="800" dirty="0">
                <a:solidFill>
                  <a:schemeClr val="bg1"/>
                </a:solidFill>
              </a:rPr>
              <a:t>. 044-999-6393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© 2022 </a:t>
            </a:r>
            <a:r>
              <a:rPr lang="en-US" altLang="ko-KR" sz="800" dirty="0" err="1">
                <a:solidFill>
                  <a:schemeClr val="bg1"/>
                </a:solidFill>
              </a:rPr>
              <a:t>Dokdo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</a:rPr>
              <a:t>Exhibitonon</a:t>
            </a:r>
            <a:r>
              <a:rPr lang="en-US" altLang="ko-KR" sz="800" dirty="0">
                <a:solidFill>
                  <a:schemeClr val="bg1"/>
                </a:solidFill>
              </a:rPr>
              <a:t> All rights reserved .</a:t>
            </a:r>
          </a:p>
          <a:p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41" name="그룹 140"/>
          <p:cNvGrpSpPr/>
          <p:nvPr/>
        </p:nvGrpSpPr>
        <p:grpSpPr>
          <a:xfrm>
            <a:off x="7182001" y="5635380"/>
            <a:ext cx="931755" cy="412985"/>
            <a:chOff x="436844" y="1670403"/>
            <a:chExt cx="2593909" cy="2639442"/>
          </a:xfrm>
        </p:grpSpPr>
        <p:sp>
          <p:nvSpPr>
            <p:cNvPr id="147" name="직사각형 146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478412" y="2304770"/>
              <a:ext cx="2510769" cy="13707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ICON</a:t>
              </a:r>
              <a:endParaRPr lang="ko-KR" altLang="en-US" sz="1000" b="1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8182708" y="5635380"/>
            <a:ext cx="931755" cy="412985"/>
            <a:chOff x="436844" y="1670403"/>
            <a:chExt cx="2593909" cy="2639442"/>
          </a:xfrm>
        </p:grpSpPr>
        <p:sp>
          <p:nvSpPr>
            <p:cNvPr id="143" name="직사각형 142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4" name="직선 연결선 143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478412" y="2304770"/>
              <a:ext cx="2510769" cy="13707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ICON</a:t>
              </a:r>
              <a:endParaRPr lang="ko-KR" altLang="en-US" sz="1000" b="1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13513" y="3026291"/>
            <a:ext cx="2599937" cy="2812240"/>
            <a:chOff x="413513" y="3026291"/>
            <a:chExt cx="2599937" cy="2812240"/>
          </a:xfrm>
        </p:grpSpPr>
        <p:sp>
          <p:nvSpPr>
            <p:cNvPr id="79" name="직사각형 78"/>
            <p:cNvSpPr/>
            <p:nvPr/>
          </p:nvSpPr>
          <p:spPr>
            <a:xfrm>
              <a:off x="413513" y="3026291"/>
              <a:ext cx="2593909" cy="2812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1209528" y="3110615"/>
              <a:ext cx="931755" cy="737440"/>
              <a:chOff x="436844" y="1670403"/>
              <a:chExt cx="2593909" cy="2639442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2" name="직선 연결선 91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478413" y="2648382"/>
                <a:ext cx="2510768" cy="99143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ICON</a:t>
                </a:r>
                <a:endParaRPr lang="ko-KR" altLang="en-US" sz="1200" b="1" dirty="0"/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413513" y="3913772"/>
              <a:ext cx="2599937" cy="89255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휴대전화 본인확인</a:t>
              </a:r>
              <a:endParaRPr lang="en-US" altLang="ko-KR" sz="1400" b="1" dirty="0" smtClean="0"/>
            </a:p>
            <a:p>
              <a:pPr algn="ctr"/>
              <a:endParaRPr lang="en-US" altLang="ko-KR" sz="1400" b="1" dirty="0"/>
            </a:p>
            <a:p>
              <a:pPr algn="ctr"/>
              <a:r>
                <a:rPr lang="ko-KR" altLang="en-US" sz="1200" dirty="0" smtClean="0"/>
                <a:t>개인정보 보호법에 의거 휴대전화를 통하여 본인 확인</a:t>
              </a:r>
              <a:endParaRPr lang="ko-KR" altLang="en-US" sz="1200" dirty="0"/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660764" y="4966755"/>
              <a:ext cx="2137066" cy="495636"/>
              <a:chOff x="660764" y="2923011"/>
              <a:chExt cx="2137066" cy="495636"/>
            </a:xfrm>
          </p:grpSpPr>
          <p:sp>
            <p:nvSpPr>
              <p:cNvPr id="100" name="모서리가 둥근 직사각형 99"/>
              <p:cNvSpPr/>
              <p:nvPr/>
            </p:nvSpPr>
            <p:spPr>
              <a:xfrm>
                <a:off x="660764" y="2923011"/>
                <a:ext cx="2137066" cy="49563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rgbClr val="00B050"/>
                    </a:solidFill>
                  </a:rPr>
                  <a:t>  휴대전화 인증하기</a:t>
                </a:r>
                <a:endParaRPr lang="ko-KR" altLang="en-US" sz="12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02" name="직선 화살표 연결선 101"/>
              <p:cNvCxnSpPr/>
              <p:nvPr/>
            </p:nvCxnSpPr>
            <p:spPr>
              <a:xfrm flipV="1">
                <a:off x="2393764" y="3109594"/>
                <a:ext cx="134142" cy="11112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3" name="TextBox 102"/>
          <p:cNvSpPr txBox="1"/>
          <p:nvPr/>
        </p:nvSpPr>
        <p:spPr>
          <a:xfrm>
            <a:off x="3264554" y="1152396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264554" y="1618223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107" name="직사각형 106"/>
          <p:cNvSpPr/>
          <p:nvPr/>
        </p:nvSpPr>
        <p:spPr>
          <a:xfrm>
            <a:off x="3431669" y="1934183"/>
            <a:ext cx="2593909" cy="3904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" name="그룹 107"/>
          <p:cNvGrpSpPr/>
          <p:nvPr/>
        </p:nvGrpSpPr>
        <p:grpSpPr>
          <a:xfrm>
            <a:off x="4227684" y="2018532"/>
            <a:ext cx="931755" cy="672897"/>
            <a:chOff x="436844" y="1670403"/>
            <a:chExt cx="2593909" cy="2639442"/>
          </a:xfrm>
        </p:grpSpPr>
        <p:sp>
          <p:nvSpPr>
            <p:cNvPr id="113" name="직사각형 112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478408" y="2531099"/>
              <a:ext cx="2510768" cy="9914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ICON</a:t>
              </a:r>
              <a:endParaRPr lang="ko-KR" altLang="en-US" sz="1200" b="1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3431669" y="2773884"/>
            <a:ext cx="2599937" cy="295465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회원로그인</a:t>
            </a:r>
            <a:endParaRPr lang="en-US" altLang="ko-KR" sz="1400" b="1" dirty="0" smtClean="0"/>
          </a:p>
          <a:p>
            <a:pPr algn="ctr"/>
            <a:endParaRPr lang="en-US" altLang="ko-KR" sz="1400" b="1" dirty="0" smtClean="0"/>
          </a:p>
          <a:p>
            <a:pPr algn="ctr"/>
            <a:r>
              <a:rPr lang="ko-KR" altLang="en-US" sz="1000" dirty="0" smtClean="0"/>
              <a:t>홈페이지 </a:t>
            </a:r>
            <a:r>
              <a:rPr lang="ko-KR" altLang="en-US" sz="1000" dirty="0" err="1" smtClean="0"/>
              <a:t>로그인은</a:t>
            </a:r>
            <a:r>
              <a:rPr lang="ko-KR" altLang="en-US" sz="1000" dirty="0" smtClean="0"/>
              <a:t> 아이디와 비밀번호로 로그인하실수 있습니다</a:t>
            </a:r>
            <a:r>
              <a:rPr lang="en-US" altLang="ko-KR" sz="1000" dirty="0" smtClean="0"/>
              <a:t>.</a:t>
            </a:r>
          </a:p>
          <a:p>
            <a:pPr algn="ctr"/>
            <a:endParaRPr lang="en-US" altLang="ko-KR" sz="1000" dirty="0"/>
          </a:p>
          <a:p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아이디를 입력해주세요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※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글 수정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삭제시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필요합니다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아이디찾기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비밀번호찾기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534086" y="3913772"/>
            <a:ext cx="240951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3534086" y="5440939"/>
            <a:ext cx="240951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3534086" y="4845297"/>
            <a:ext cx="2409514" cy="482146"/>
            <a:chOff x="3534086" y="5076462"/>
            <a:chExt cx="2409514" cy="482146"/>
          </a:xfrm>
        </p:grpSpPr>
        <p:sp>
          <p:nvSpPr>
            <p:cNvPr id="21" name="한쪽 모서리가 둥근 사각형 20"/>
            <p:cNvSpPr/>
            <p:nvPr/>
          </p:nvSpPr>
          <p:spPr>
            <a:xfrm rot="10800000">
              <a:off x="3534086" y="5076462"/>
              <a:ext cx="2409514" cy="482146"/>
            </a:xfrm>
            <a:prstGeom prst="round1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  <a:scene3d>
              <a:camera prst="orthographicFront">
                <a:rot lat="0" lon="1079997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68179" y="5128816"/>
              <a:ext cx="1050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Login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4546849" y="548821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</p:spTree>
    <p:extLst>
      <p:ext uri="{BB962C8B-B14F-4D97-AF65-F5344CB8AC3E}">
        <p14:creationId xmlns:p14="http://schemas.microsoft.com/office/powerpoint/2010/main" val="3164841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전시안내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354433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그룹 2"/>
          <p:cNvGrpSpPr/>
          <p:nvPr/>
        </p:nvGrpSpPr>
        <p:grpSpPr>
          <a:xfrm>
            <a:off x="413513" y="1507647"/>
            <a:ext cx="2593909" cy="4688722"/>
            <a:chOff x="413513" y="1507647"/>
            <a:chExt cx="2593909" cy="4688722"/>
          </a:xfrm>
        </p:grpSpPr>
        <p:grpSp>
          <p:nvGrpSpPr>
            <p:cNvPr id="86" name="그룹 85"/>
            <p:cNvGrpSpPr/>
            <p:nvPr/>
          </p:nvGrpSpPr>
          <p:grpSpPr>
            <a:xfrm>
              <a:off x="413513" y="1507647"/>
              <a:ext cx="2593909" cy="4540717"/>
              <a:chOff x="436844" y="1670403"/>
              <a:chExt cx="2593909" cy="2639442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8" name="직선 연결선 87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558190" y="2882780"/>
                <a:ext cx="2351216" cy="2146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450016" y="1540734"/>
              <a:ext cx="2520904" cy="1754326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  <a:effectLst>
              <a:softEdge rad="12700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00B0F0"/>
                  </a:solidFill>
                </a:rPr>
                <a:t> </a:t>
              </a:r>
              <a:r>
                <a:rPr lang="ko-KR" altLang="en-US" sz="1400" dirty="0" smtClean="0"/>
                <a:t>독도의 소개</a:t>
              </a:r>
              <a:endParaRPr lang="en-US" altLang="ko-KR" sz="1400" dirty="0" smtClean="0"/>
            </a:p>
            <a:p>
              <a:endParaRPr lang="en-US" altLang="ko-KR" sz="1400" dirty="0" smtClean="0">
                <a:solidFill>
                  <a:srgbClr val="00B0F0"/>
                </a:solidFill>
              </a:endParaRPr>
            </a:p>
            <a:p>
              <a:r>
                <a:rPr lang="ko-KR" altLang="en-US" sz="1000" dirty="0" smtClean="0"/>
                <a:t>독도의 실시간 영상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독도의 지리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생성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기후 등 독도의 자연에 대한 정보를 알 수 있으며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특히 실제 독도 크기의 </a:t>
              </a:r>
              <a:r>
                <a:rPr lang="en-US" altLang="ko-KR" sz="1000" dirty="0" smtClean="0"/>
                <a:t>1/500</a:t>
              </a:r>
              <a:r>
                <a:rPr lang="ko-KR" altLang="en-US" sz="1000" dirty="0" smtClean="0"/>
                <a:t>로 축소한 모형을 전시하여 독도를 보다 더 생생하게 느끼고 이해할 수 있습니다</a:t>
              </a:r>
              <a:r>
                <a:rPr lang="en-US" altLang="ko-KR" sz="1000" dirty="0" smtClean="0"/>
                <a:t>.</a:t>
              </a:r>
              <a:endParaRPr lang="en-US" altLang="ko-KR" sz="1000" dirty="0" smtClean="0"/>
            </a:p>
            <a:p>
              <a:endParaRPr lang="en-US" altLang="ko-KR" sz="1000" dirty="0" smtClean="0"/>
            </a:p>
            <a:p>
              <a:endParaRPr lang="en-US" altLang="ko-KR" sz="1000" dirty="0" smtClean="0"/>
            </a:p>
            <a:p>
              <a:r>
                <a:rPr lang="ko-KR" altLang="en-US" sz="1000" dirty="0" smtClean="0"/>
                <a:t>      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50016" y="3672601"/>
              <a:ext cx="2520904" cy="2523768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  <a:effectLst>
              <a:softEdge rad="317500"/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독도의 역사</a:t>
              </a:r>
              <a:endParaRPr lang="en-US" altLang="ko-KR" sz="1400" dirty="0" smtClean="0"/>
            </a:p>
            <a:p>
              <a:endParaRPr lang="en-US" altLang="ko-KR" sz="1400" dirty="0" smtClean="0">
                <a:solidFill>
                  <a:srgbClr val="00B0F0"/>
                </a:solidFill>
              </a:endParaRPr>
            </a:p>
            <a:p>
              <a:r>
                <a:rPr lang="ko-KR" altLang="en-US" sz="1000" dirty="0" smtClean="0"/>
                <a:t>독도가 우리의 역사 속에 등장하기 시작한 </a:t>
              </a:r>
              <a:r>
                <a:rPr lang="en-US" altLang="ko-KR" sz="1000" dirty="0" smtClean="0"/>
                <a:t>1500</a:t>
              </a:r>
              <a:r>
                <a:rPr lang="ko-KR" altLang="en-US" sz="1000" dirty="0" smtClean="0"/>
                <a:t>여년 전부터 현재에 이르는 독도의 역사를 제대로 이해할 </a:t>
              </a:r>
              <a:r>
                <a:rPr lang="ko-KR" altLang="en-US" sz="1000" dirty="0" err="1" smtClean="0"/>
                <a:t>수있도록</a:t>
              </a:r>
              <a:r>
                <a:rPr lang="ko-KR" altLang="en-US" sz="1000" dirty="0" smtClean="0"/>
                <a:t> 전시물을 구성하였습니다</a:t>
              </a:r>
              <a:r>
                <a:rPr lang="en-US" altLang="ko-KR" sz="1000" dirty="0" smtClean="0"/>
                <a:t>.</a:t>
              </a:r>
            </a:p>
            <a:p>
              <a:endParaRPr lang="en-US" altLang="ko-KR" sz="1000" dirty="0"/>
            </a:p>
            <a:p>
              <a:r>
                <a:rPr lang="ko-KR" altLang="en-US" sz="1000" dirty="0" smtClean="0"/>
                <a:t>국내외의 사료와 지도 등을 통해 독도가 역사적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국제법적 우리나라의 영토임을 확인할 수 있습니다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아울러 일본 교과서와 우리나라 「독도 </a:t>
              </a:r>
              <a:r>
                <a:rPr lang="ko-KR" altLang="en-US" sz="1000" dirty="0" err="1" smtClean="0"/>
                <a:t>바로알기</a:t>
              </a:r>
              <a:r>
                <a:rPr lang="ko-KR" altLang="en-US" sz="1000" dirty="0"/>
                <a:t> </a:t>
              </a:r>
              <a:r>
                <a:rPr lang="ko-KR" altLang="en-US" sz="1000" dirty="0" smtClean="0"/>
                <a:t>」 교재를 함께 전시하여 일본의 부당한</a:t>
              </a:r>
              <a:r>
                <a:rPr lang="en-US" altLang="ko-KR" sz="1000" dirty="0"/>
                <a:t> </a:t>
              </a:r>
              <a:r>
                <a:rPr lang="ko-KR" altLang="en-US" sz="1000" dirty="0" smtClean="0"/>
                <a:t>독도 역사 왜곡 실태를 확인할 수 있습니다</a:t>
              </a:r>
              <a:r>
                <a:rPr lang="en-US" altLang="ko-KR" sz="1000" dirty="0" smtClean="0"/>
                <a:t>.</a:t>
              </a:r>
              <a:endParaRPr lang="en-US" altLang="ko-KR" sz="1000" dirty="0" smtClean="0"/>
            </a:p>
            <a:p>
              <a:endParaRPr lang="en-US" altLang="ko-KR" sz="1000" dirty="0" smtClean="0"/>
            </a:p>
            <a:p>
              <a:r>
                <a:rPr lang="ko-KR" altLang="en-US" sz="1000" dirty="0" smtClean="0"/>
                <a:t>      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3409701" y="1507647"/>
            <a:ext cx="2593909" cy="4540717"/>
            <a:chOff x="413513" y="1507647"/>
            <a:chExt cx="2593909" cy="4540717"/>
          </a:xfrm>
        </p:grpSpPr>
        <p:grpSp>
          <p:nvGrpSpPr>
            <p:cNvPr id="96" name="그룹 95"/>
            <p:cNvGrpSpPr/>
            <p:nvPr/>
          </p:nvGrpSpPr>
          <p:grpSpPr>
            <a:xfrm>
              <a:off x="413513" y="1507647"/>
              <a:ext cx="2593909" cy="4540717"/>
              <a:chOff x="436844" y="1670403"/>
              <a:chExt cx="2593909" cy="2639442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0" name="직선 연결선 99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>
                <a:off x="558190" y="2882780"/>
                <a:ext cx="2351216" cy="2146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450016" y="1540734"/>
              <a:ext cx="2520904" cy="236988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  <a:effectLst>
              <a:softEdge rad="12700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00B0F0"/>
                  </a:solidFill>
                </a:rPr>
                <a:t> </a:t>
              </a:r>
              <a:r>
                <a:rPr lang="ko-KR" altLang="en-US" sz="1400" dirty="0" err="1" smtClean="0"/>
                <a:t>체험존</a:t>
              </a:r>
              <a:endParaRPr lang="en-US" altLang="ko-KR" sz="1400" dirty="0" smtClean="0"/>
            </a:p>
            <a:p>
              <a:endParaRPr lang="en-US" altLang="ko-KR" sz="1400" dirty="0" smtClean="0">
                <a:solidFill>
                  <a:srgbClr val="00B0F0"/>
                </a:solidFill>
              </a:endParaRPr>
            </a:p>
            <a:p>
              <a:r>
                <a:rPr lang="ko-KR" altLang="en-US" sz="1000" dirty="0" smtClean="0"/>
                <a:t>독도의 </a:t>
              </a:r>
              <a:r>
                <a:rPr lang="en-US" altLang="ko-KR" sz="1000" dirty="0" smtClean="0"/>
                <a:t>25</a:t>
              </a:r>
              <a:r>
                <a:rPr lang="ko-KR" altLang="en-US" sz="1000" dirty="0" smtClean="0"/>
                <a:t>개 지점에서 촬영하여 제작된 </a:t>
              </a:r>
              <a:r>
                <a:rPr lang="en-US" altLang="ko-KR" sz="1000" dirty="0" smtClean="0"/>
                <a:t>VR</a:t>
              </a:r>
              <a:r>
                <a:rPr lang="ko-KR" altLang="en-US" sz="1000" dirty="0" smtClean="0"/>
                <a:t>영상을 통해 독도의 아름답고 다양한 모습을 보다 가깝고 생생하게 체험할 수 있는 독도 가상현실</a:t>
              </a:r>
              <a:r>
                <a:rPr lang="en-US" altLang="ko-KR" sz="1000" dirty="0" smtClean="0"/>
                <a:t>(VR) </a:t>
              </a:r>
              <a:r>
                <a:rPr lang="ko-KR" altLang="en-US" sz="1000" dirty="0" smtClean="0"/>
                <a:t>영상</a:t>
              </a:r>
              <a:r>
                <a:rPr lang="en-US" altLang="ko-KR" sz="1000" dirty="0" smtClean="0"/>
                <a:t>.</a:t>
              </a:r>
            </a:p>
            <a:p>
              <a:endParaRPr lang="en-US" altLang="ko-KR" sz="1000" dirty="0"/>
            </a:p>
            <a:p>
              <a:r>
                <a:rPr lang="en-US" altLang="ko-KR" sz="1000" dirty="0" smtClean="0"/>
                <a:t>‘</a:t>
              </a:r>
              <a:r>
                <a:rPr lang="ko-KR" altLang="en-US" sz="1000" dirty="0" err="1" smtClean="0"/>
                <a:t>독도신문</a:t>
              </a:r>
              <a:r>
                <a:rPr lang="en-US" altLang="ko-KR" sz="1000" dirty="0" smtClean="0"/>
                <a:t>＇</a:t>
              </a:r>
              <a:r>
                <a:rPr lang="ko-KR" altLang="en-US" sz="1000" dirty="0" smtClean="0"/>
                <a:t>속에서 독도 수호의 주인공이 되는 체험과 </a:t>
              </a:r>
              <a:r>
                <a:rPr lang="ko-KR" altLang="en-US" sz="1000" dirty="0" err="1" smtClean="0"/>
                <a:t>독도자료</a:t>
              </a:r>
              <a:r>
                <a:rPr lang="ko-KR" altLang="en-US" sz="1000" dirty="0" smtClean="0"/>
                <a:t> 이메일 전송 기능을 통해 독도 학습에 대한 흥미를 높일 수 있는 </a:t>
              </a:r>
              <a:r>
                <a:rPr lang="ko-KR" altLang="en-US" sz="1000" dirty="0" err="1" smtClean="0"/>
                <a:t>독도신문</a:t>
              </a:r>
              <a:r>
                <a:rPr lang="ko-KR" altLang="en-US" sz="1000" dirty="0" smtClean="0"/>
                <a:t> 포토시스템이 있습니다</a:t>
              </a:r>
              <a:r>
                <a:rPr lang="en-US" altLang="ko-KR" sz="1000" dirty="0" smtClean="0"/>
                <a:t>.</a:t>
              </a:r>
              <a:endParaRPr lang="en-US" altLang="ko-KR" sz="1000" dirty="0" smtClean="0"/>
            </a:p>
            <a:p>
              <a:endParaRPr lang="en-US" altLang="ko-KR" sz="1000" dirty="0" smtClean="0"/>
            </a:p>
            <a:p>
              <a:endParaRPr lang="en-US" altLang="ko-KR" sz="1000" dirty="0" smtClean="0"/>
            </a:p>
            <a:p>
              <a:r>
                <a:rPr lang="ko-KR" altLang="en-US" sz="1000" dirty="0" smtClean="0"/>
                <a:t>      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50016" y="4851838"/>
              <a:ext cx="2520904" cy="1138773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  <a:effectLst>
              <a:softEdge rad="317500"/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영상관</a:t>
              </a:r>
              <a:endParaRPr lang="en-US" altLang="ko-KR" sz="1400" dirty="0" smtClean="0"/>
            </a:p>
            <a:p>
              <a:endParaRPr lang="en-US" altLang="ko-KR" sz="1400" dirty="0" smtClean="0">
                <a:solidFill>
                  <a:srgbClr val="00B0F0"/>
                </a:solidFill>
              </a:endParaRPr>
            </a:p>
            <a:p>
              <a:r>
                <a:rPr lang="ko-KR" altLang="en-US" sz="1000" dirty="0" smtClean="0"/>
                <a:t>외교부 독도 홍보 영상</a:t>
              </a:r>
              <a:r>
                <a:rPr lang="en-US" altLang="ko-KR" sz="1000" dirty="0" smtClean="0"/>
                <a:t>’</a:t>
              </a:r>
              <a:r>
                <a:rPr lang="ko-KR" altLang="en-US" sz="1000" dirty="0" smtClean="0"/>
                <a:t>대한민국의 아름다운 영토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독도</a:t>
              </a:r>
              <a:r>
                <a:rPr lang="en-US" altLang="ko-KR" sz="1000" dirty="0" smtClean="0"/>
                <a:t>’</a:t>
              </a:r>
              <a:r>
                <a:rPr lang="ko-KR" altLang="en-US" sz="1000" dirty="0" smtClean="0"/>
                <a:t>및 경상북도 콘텐츠진흥원</a:t>
              </a:r>
              <a:r>
                <a:rPr lang="en-US" altLang="ko-KR" sz="1000" dirty="0" smtClean="0"/>
                <a:t>＇</a:t>
              </a:r>
              <a:r>
                <a:rPr lang="ko-KR" altLang="en-US" sz="1000" dirty="0" err="1" smtClean="0"/>
                <a:t>독도수비대</a:t>
              </a:r>
              <a:r>
                <a:rPr lang="ko-KR" altLang="en-US" sz="1000" dirty="0" smtClean="0"/>
                <a:t> 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      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1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독도현황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339961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TextBox 84"/>
          <p:cNvSpPr txBox="1"/>
          <p:nvPr/>
        </p:nvSpPr>
        <p:spPr>
          <a:xfrm>
            <a:off x="448208" y="1431073"/>
            <a:ext cx="932487" cy="2616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00B050"/>
                </a:solidFill>
              </a:rPr>
              <a:t>독도의 위치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541353" y="1431073"/>
            <a:ext cx="1461383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독도의 지형과 지명</a:t>
            </a:r>
            <a:endParaRPr lang="ko-KR" alt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1209162" y="1777456"/>
            <a:ext cx="932487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독도의 생성</a:t>
            </a:r>
            <a:endParaRPr lang="ko-KR" alt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562577" y="2182810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B050"/>
                </a:solidFill>
              </a:rPr>
              <a:t>독도의 위치 </a:t>
            </a:r>
            <a:r>
              <a:rPr lang="ko-KR" altLang="en-US" sz="1400" dirty="0" err="1" smtClean="0"/>
              <a:t>바로알기</a:t>
            </a:r>
            <a:endParaRPr lang="ko-KR" altLang="en-US" sz="1400" dirty="0"/>
          </a:p>
        </p:txBody>
      </p:sp>
      <p:grpSp>
        <p:nvGrpSpPr>
          <p:cNvPr id="90" name="그룹 89"/>
          <p:cNvGrpSpPr/>
          <p:nvPr/>
        </p:nvGrpSpPr>
        <p:grpSpPr>
          <a:xfrm>
            <a:off x="413513" y="2495501"/>
            <a:ext cx="2593909" cy="2331641"/>
            <a:chOff x="436844" y="1670403"/>
            <a:chExt cx="2593909" cy="2639442"/>
          </a:xfrm>
        </p:grpSpPr>
        <p:sp>
          <p:nvSpPr>
            <p:cNvPr id="93" name="직사각형 92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4" name="직선 연결선 93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892969" y="2812962"/>
              <a:ext cx="1706652" cy="573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410787" y="4830133"/>
            <a:ext cx="25919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----------------------------------------------------------------------------------------------------------------------------------------------------------------</a:t>
            </a:r>
            <a:endParaRPr lang="ko-KR" alt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3440224" y="1041376"/>
            <a:ext cx="259194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----------------------------------------------------------------------------------------------------------------------------------------------------------------</a:t>
            </a:r>
          </a:p>
          <a:p>
            <a:pPr algn="ctr"/>
            <a:r>
              <a:rPr lang="en-US" altLang="ko-KR" sz="1400" dirty="0" smtClean="0"/>
              <a:t>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</a:t>
            </a:r>
            <a:endParaRPr lang="ko-KR" alt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3327327" y="4131725"/>
            <a:ext cx="2845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자료출처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독도종합정보시스템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39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1716</Words>
  <Application>Microsoft Office PowerPoint</Application>
  <PresentationFormat>와이드스크린</PresentationFormat>
  <Paragraphs>708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dw-004</dc:creator>
  <cp:lastModifiedBy>dw-004</cp:lastModifiedBy>
  <cp:revision>40</cp:revision>
  <dcterms:created xsi:type="dcterms:W3CDTF">2023-10-13T01:29:16Z</dcterms:created>
  <dcterms:modified xsi:type="dcterms:W3CDTF">2023-10-16T03:21:46Z</dcterms:modified>
</cp:coreProperties>
</file>