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0" autoAdjust="0"/>
    <p:restoredTop sz="95520" autoAdjust="0"/>
  </p:normalViewPr>
  <p:slideViewPr>
    <p:cSldViewPr snapToGrid="0">
      <p:cViewPr>
        <p:scale>
          <a:sx n="100" d="100"/>
          <a:sy n="100" d="100"/>
        </p:scale>
        <p:origin x="3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2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27840" y="4465340"/>
            <a:ext cx="2602914" cy="603678"/>
            <a:chOff x="427840" y="4465340"/>
            <a:chExt cx="2602914" cy="6036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77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413513" y="1507647"/>
            <a:ext cx="2593909" cy="4688722"/>
            <a:chOff x="413513" y="1507647"/>
            <a:chExt cx="2593909" cy="4688722"/>
          </a:xfrm>
        </p:grpSpPr>
        <p:grpSp>
          <p:nvGrpSpPr>
            <p:cNvPr id="86" name="그룹 8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50016" y="1540734"/>
              <a:ext cx="2520904" cy="175432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smtClean="0"/>
                <a:t>독도의 소개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실시간 영상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독도의 지리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생성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기후 등 독도의 자연에 대한 정보를 알 수 있으며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특히 실제 독도 크기의 </a:t>
              </a:r>
              <a:r>
                <a:rPr lang="en-US" altLang="ko-KR" sz="1000" dirty="0" smtClean="0"/>
                <a:t>1/500</a:t>
              </a:r>
              <a:r>
                <a:rPr lang="ko-KR" altLang="en-US" sz="1000" dirty="0" smtClean="0"/>
                <a:t>로 축소한 모형을 전시하여 독도를 보다 더 생생하게 느끼고 이해할 수 있습니다</a:t>
              </a:r>
              <a:r>
                <a:rPr lang="en-US" altLang="ko-KR" sz="1000" dirty="0" smtClean="0"/>
                <a:t>.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0016" y="3672601"/>
              <a:ext cx="2520904" cy="252376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독도의 역사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독도가 우리의 역사 속에 등장하기 시작한 </a:t>
              </a:r>
              <a:r>
                <a:rPr lang="en-US" altLang="ko-KR" sz="1000" dirty="0" smtClean="0"/>
                <a:t>1500</a:t>
              </a:r>
              <a:r>
                <a:rPr lang="ko-KR" altLang="en-US" sz="1000" dirty="0" smtClean="0"/>
                <a:t>여년 전부터 현재에 이르는 독도의 역사를 제대로 이해할 </a:t>
              </a:r>
              <a:r>
                <a:rPr lang="ko-KR" altLang="en-US" sz="1000" dirty="0" err="1" smtClean="0"/>
                <a:t>수있도록</a:t>
              </a:r>
              <a:r>
                <a:rPr lang="ko-KR" altLang="en-US" sz="1000" dirty="0" smtClean="0"/>
                <a:t> 전시물을 구성하였습니다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국내외의 사료와 지도 등을 통해 독도가 역사적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국제법적 우리나라의 영토임을 확인할 수 있습니다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아울러 일본 교과서와 우리나라 「독도 </a:t>
              </a:r>
              <a:r>
                <a:rPr lang="ko-KR" altLang="en-US" sz="1000" dirty="0" err="1" smtClean="0"/>
                <a:t>바로알기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」 교재를 함께 전시하여 일본의 부당한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독도 역사 왜곡 실태를 확인할 수 있습니다</a:t>
              </a:r>
              <a:r>
                <a:rPr lang="en-US" altLang="ko-KR" sz="1000" dirty="0" smtClean="0"/>
                <a:t>.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409701" y="1507647"/>
            <a:ext cx="2593909" cy="4540717"/>
            <a:chOff x="413513" y="1507647"/>
            <a:chExt cx="2593909" cy="4540717"/>
          </a:xfrm>
        </p:grpSpPr>
        <p:grpSp>
          <p:nvGrpSpPr>
            <p:cNvPr id="96" name="그룹 9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50016" y="1540734"/>
              <a:ext cx="2520904" cy="236988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err="1" smtClean="0"/>
                <a:t>체험존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</a:t>
              </a:r>
              <a:r>
                <a:rPr lang="en-US" altLang="ko-KR" sz="1000" dirty="0" smtClean="0"/>
                <a:t>25</a:t>
              </a:r>
              <a:r>
                <a:rPr lang="ko-KR" altLang="en-US" sz="1000" dirty="0" smtClean="0"/>
                <a:t>개 지점에서 촬영하여 제작된 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영상을 통해 독도의 아름답고 다양한 모습을 보다 가깝고 생생하게 체험할 수 있는 독도 가상현실</a:t>
              </a:r>
              <a:r>
                <a:rPr lang="en-US" altLang="ko-KR" sz="1000" dirty="0" smtClean="0"/>
                <a:t>(VR) </a:t>
              </a:r>
              <a:r>
                <a:rPr lang="ko-KR" altLang="en-US" sz="1000" dirty="0" smtClean="0"/>
                <a:t>영상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‘</a:t>
              </a:r>
              <a:r>
                <a:rPr lang="ko-KR" altLang="en-US" sz="1000" dirty="0" err="1" smtClean="0"/>
                <a:t>독도신문</a:t>
              </a:r>
              <a:r>
                <a:rPr lang="en-US" altLang="ko-KR" sz="1000" dirty="0" smtClean="0"/>
                <a:t>＇</a:t>
              </a:r>
              <a:r>
                <a:rPr lang="ko-KR" altLang="en-US" sz="1000" dirty="0" smtClean="0"/>
                <a:t>속에서 독도 수호의 주인공이 되는 체험과 </a:t>
              </a:r>
              <a:r>
                <a:rPr lang="ko-KR" altLang="en-US" sz="1000" dirty="0" err="1" smtClean="0"/>
                <a:t>독도자료</a:t>
              </a:r>
              <a:r>
                <a:rPr lang="ko-KR" altLang="en-US" sz="1000" dirty="0" smtClean="0"/>
                <a:t> 이메일 전송 기능을 통해 독도 학습에 대한 흥미를 높일 수 있는 </a:t>
              </a:r>
              <a:r>
                <a:rPr lang="ko-KR" altLang="en-US" sz="1000" dirty="0" err="1" smtClean="0"/>
                <a:t>독도신문</a:t>
              </a:r>
              <a:r>
                <a:rPr lang="ko-KR" altLang="en-US" sz="1000" dirty="0" smtClean="0"/>
                <a:t> 포토시스템이 있습니다</a:t>
              </a:r>
              <a:r>
                <a:rPr lang="en-US" altLang="ko-KR" sz="1000" dirty="0" smtClean="0"/>
                <a:t>.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0016" y="4851838"/>
              <a:ext cx="2520904" cy="1138773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영상관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외교부 독도 홍보 영상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대한민국의 아름다운 영토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및 경상북도 콘텐츠진흥원</a:t>
              </a:r>
              <a:r>
                <a:rPr lang="en-US" altLang="ko-KR" sz="1000" dirty="0" smtClean="0"/>
                <a:t>＇</a:t>
              </a:r>
              <a:r>
                <a:rPr lang="ko-KR" altLang="en-US" sz="1000" dirty="0" err="1" smtClean="0"/>
                <a:t>독도수비대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1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996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448208" y="1431073"/>
            <a:ext cx="932487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B050"/>
                </a:solidFill>
              </a:rPr>
              <a:t>독도의 위치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1353" y="1431073"/>
            <a:ext cx="1461383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지형과 지명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209162" y="1777456"/>
            <a:ext cx="93248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생성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62577" y="2182810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B050"/>
                </a:solidFill>
              </a:rPr>
              <a:t>독도의 위치 </a:t>
            </a:r>
            <a:r>
              <a:rPr lang="ko-KR" altLang="en-US" sz="1400" dirty="0" err="1" smtClean="0"/>
              <a:t>바로알기</a:t>
            </a:r>
            <a:endParaRPr lang="ko-KR" altLang="en-US" sz="14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413513" y="2495501"/>
            <a:ext cx="2593909" cy="2331641"/>
            <a:chOff x="436844" y="1670403"/>
            <a:chExt cx="2593909" cy="2639442"/>
          </a:xfrm>
        </p:grpSpPr>
        <p:sp>
          <p:nvSpPr>
            <p:cNvPr id="93" name="직사각형 9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10787" y="4830133"/>
            <a:ext cx="2591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440224" y="1041376"/>
            <a:ext cx="25919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27327" y="4131725"/>
            <a:ext cx="284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9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2376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562577" y="1439036"/>
            <a:ext cx="22256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울릉도의 </a:t>
            </a:r>
            <a:r>
              <a:rPr lang="ko-KR" altLang="en-US" sz="1400" dirty="0" err="1" smtClean="0"/>
              <a:t>부속섬</a:t>
            </a:r>
            <a:r>
              <a:rPr lang="en-US" altLang="ko-KR" sz="1400" dirty="0" smtClean="0"/>
              <a:t>,</a:t>
            </a:r>
            <a:r>
              <a:rPr lang="ko-KR" altLang="en-US" sz="1400" dirty="0" smtClean="0">
                <a:solidFill>
                  <a:srgbClr val="00B0F0"/>
                </a:solidFill>
              </a:rPr>
              <a:t>독도의 아름다운 사계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algn="ctr"/>
            <a:endParaRPr lang="en-US" altLang="ko-KR" sz="1400" dirty="0">
              <a:solidFill>
                <a:srgbClr val="00B0F0"/>
              </a:solidFill>
            </a:endParaRPr>
          </a:p>
          <a:p>
            <a:pPr algn="ctr"/>
            <a:r>
              <a:rPr lang="en-US" altLang="ko-KR" sz="1200" dirty="0" smtClean="0"/>
              <a:t>------------------------------------------------------</a:t>
            </a:r>
          </a:p>
          <a:p>
            <a:pPr algn="ctr"/>
            <a:r>
              <a:rPr lang="en-US" altLang="ko-KR" sz="1200" dirty="0" smtClean="0"/>
              <a:t>-------------------------------</a:t>
            </a:r>
          </a:p>
          <a:p>
            <a:pPr algn="ctr"/>
            <a:r>
              <a:rPr lang="en-US" altLang="ko-KR" sz="1200" dirty="0" smtClean="0"/>
              <a:t>---------------</a:t>
            </a:r>
          </a:p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자료출처</a:t>
            </a:r>
            <a:r>
              <a:rPr lang="en-US" altLang="ko-KR" sz="1000" dirty="0" smtClean="0"/>
              <a:t>:</a:t>
            </a:r>
            <a:r>
              <a:rPr lang="ko-KR" altLang="en-US" sz="1000" dirty="0" err="1" smtClean="0"/>
              <a:t>외교부독도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62577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봄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116226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여름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76117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가을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36008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겨울</a:t>
            </a:r>
            <a:endParaRPr lang="ko-KR" altLang="en-US" sz="1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14348" y="3662934"/>
            <a:ext cx="2605131" cy="1335586"/>
            <a:chOff x="414348" y="3662934"/>
            <a:chExt cx="2605131" cy="1335586"/>
          </a:xfrm>
        </p:grpSpPr>
        <p:grpSp>
          <p:nvGrpSpPr>
            <p:cNvPr id="90" name="그룹 89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454020" y="1047003"/>
            <a:ext cx="1269511" cy="973460"/>
            <a:chOff x="436844" y="1670403"/>
            <a:chExt cx="2593909" cy="2639442"/>
          </a:xfrm>
        </p:grpSpPr>
        <p:sp>
          <p:nvSpPr>
            <p:cNvPr id="154" name="직사각형 15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777583" y="1047003"/>
            <a:ext cx="1269511" cy="973460"/>
            <a:chOff x="436844" y="1670403"/>
            <a:chExt cx="2593909" cy="2639442"/>
          </a:xfrm>
        </p:grpSpPr>
        <p:sp>
          <p:nvSpPr>
            <p:cNvPr id="144" name="직사각형 14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54020" y="2120979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777583" y="2120979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454020" y="2467355"/>
            <a:ext cx="1269511" cy="973460"/>
            <a:chOff x="436844" y="1670403"/>
            <a:chExt cx="2593909" cy="2639442"/>
          </a:xfrm>
        </p:grpSpPr>
        <p:sp>
          <p:nvSpPr>
            <p:cNvPr id="167" name="직사각형 16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777583" y="2467355"/>
            <a:ext cx="1269511" cy="973460"/>
            <a:chOff x="436844" y="1670403"/>
            <a:chExt cx="2593909" cy="2639442"/>
          </a:xfrm>
        </p:grpSpPr>
        <p:sp>
          <p:nvSpPr>
            <p:cNvPr id="163" name="직사각형 1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3454020" y="3541331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77583" y="3541331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3454020" y="3887730"/>
            <a:ext cx="1269511" cy="973460"/>
            <a:chOff x="436844" y="1670403"/>
            <a:chExt cx="2593909" cy="2639442"/>
          </a:xfrm>
        </p:grpSpPr>
        <p:sp>
          <p:nvSpPr>
            <p:cNvPr id="180" name="직사각형 179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777583" y="3887730"/>
            <a:ext cx="1269511" cy="973460"/>
            <a:chOff x="436844" y="1670403"/>
            <a:chExt cx="2593909" cy="2639442"/>
          </a:xfrm>
        </p:grpSpPr>
        <p:sp>
          <p:nvSpPr>
            <p:cNvPr id="176" name="직사각형 175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787545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77583" y="4961706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115465" y="5480420"/>
            <a:ext cx="12695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2   3   4   5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387163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409575" y="1535849"/>
            <a:ext cx="2561345" cy="521552"/>
            <a:chOff x="409575" y="1535849"/>
            <a:chExt cx="2561345" cy="521552"/>
          </a:xfrm>
        </p:grpSpPr>
        <p:sp>
          <p:nvSpPr>
            <p:cNvPr id="3" name="직사각형 2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>
                <a:stCxn id="88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직사각형 92"/>
          <p:cNvSpPr/>
          <p:nvPr/>
        </p:nvSpPr>
        <p:spPr>
          <a:xfrm>
            <a:off x="409575" y="2256984"/>
            <a:ext cx="2561345" cy="2987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체험학습지</a:t>
            </a:r>
            <a:r>
              <a:rPr lang="ko-KR" altLang="en-US" sz="1100" dirty="0" smtClean="0">
                <a:solidFill>
                  <a:schemeClr val="tx1"/>
                </a:solidFill>
              </a:rPr>
              <a:t> 정답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9575" y="2555688"/>
            <a:ext cx="2561345" cy="744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0386" y="2810116"/>
            <a:ext cx="87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2023-03-10</a:t>
            </a:r>
            <a:endParaRPr lang="ko-KR" altLang="en-US" sz="1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81068" y="3586445"/>
            <a:ext cx="1196080" cy="261610"/>
            <a:chOff x="1081068" y="3586445"/>
            <a:chExt cx="1196080" cy="261610"/>
          </a:xfrm>
        </p:grpSpPr>
        <p:sp>
          <p:nvSpPr>
            <p:cNvPr id="98" name="TextBox 97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83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75493" y="1047003"/>
            <a:ext cx="2695427" cy="3508520"/>
            <a:chOff x="275493" y="1047003"/>
            <a:chExt cx="2695427" cy="3508520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47" name="직선 연결선 146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8" name="타원 87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316125" y="2388479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4997" y="2495918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4" name="직사각형 93"/>
          <p:cNvSpPr/>
          <p:nvPr/>
        </p:nvSpPr>
        <p:spPr>
          <a:xfrm>
            <a:off x="316125" y="3040758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4997" y="3147347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316125" y="361171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95904" y="418105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9575" y="2901820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09575" y="35111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09575" y="4082146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09575" y="46363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1081068" y="4833329"/>
            <a:ext cx="1196080" cy="261610"/>
            <a:chOff x="1081068" y="3586445"/>
            <a:chExt cx="1196080" cy="261610"/>
          </a:xfrm>
        </p:grpSpPr>
        <p:sp>
          <p:nvSpPr>
            <p:cNvPr id="162" name="TextBox 161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41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4485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직사각형 83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6" name="타원 85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stCxn id="86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414348" y="2179583"/>
            <a:ext cx="2605131" cy="1335586"/>
            <a:chOff x="414348" y="3662934"/>
            <a:chExt cx="2605131" cy="1335586"/>
          </a:xfrm>
        </p:grpSpPr>
        <p:grpSp>
          <p:nvGrpSpPr>
            <p:cNvPr id="89" name="그룹 8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14348" y="3507800"/>
            <a:ext cx="2605131" cy="1335586"/>
            <a:chOff x="414348" y="3662934"/>
            <a:chExt cx="2605131" cy="133558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02291" y="4831637"/>
            <a:ext cx="2605131" cy="1335586"/>
            <a:chOff x="414348" y="3662934"/>
            <a:chExt cx="2605131" cy="1335586"/>
          </a:xfrm>
        </p:grpSpPr>
        <p:grpSp>
          <p:nvGrpSpPr>
            <p:cNvPr id="158" name="그룹 157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1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446173" y="1670403"/>
                <a:ext cx="2584580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880471" y="2669780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777583" y="1077142"/>
            <a:ext cx="1269511" cy="973460"/>
            <a:chOff x="436844" y="1670403"/>
            <a:chExt cx="2593909" cy="2639442"/>
          </a:xfrm>
        </p:grpSpPr>
        <p:sp>
          <p:nvSpPr>
            <p:cNvPr id="175" name="직사각형 174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4020" y="1077142"/>
            <a:ext cx="1269511" cy="1335586"/>
            <a:chOff x="3454020" y="1077142"/>
            <a:chExt cx="1269511" cy="133558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777583" y="2151118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3454020" y="2412728"/>
            <a:ext cx="1269511" cy="1335586"/>
            <a:chOff x="3454020" y="1077142"/>
            <a:chExt cx="1269511" cy="133558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985557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315011" y="3941322"/>
            <a:ext cx="870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185431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모서리가 둥근 직사각형 83"/>
          <p:cNvSpPr/>
          <p:nvPr/>
        </p:nvSpPr>
        <p:spPr>
          <a:xfrm>
            <a:off x="451821" y="2408307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51821" y="3007410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1821" y="3759595"/>
            <a:ext cx="2554952" cy="67255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 전시관 로그인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6378" y="4945657"/>
            <a:ext cx="284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회원가입  아이디 찾기  비밀번호 찾기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637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35545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3" name="TextBox 92"/>
          <p:cNvSpPr txBox="1"/>
          <p:nvPr/>
        </p:nvSpPr>
        <p:spPr>
          <a:xfrm>
            <a:off x="187218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0049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6094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540" y="2113025"/>
            <a:ext cx="282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회원가입약관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개인벙보처리방침에</a:t>
            </a:r>
            <a:r>
              <a:rPr lang="ko-KR" altLang="en-US" sz="1200" dirty="0" smtClean="0"/>
              <a:t> 동의하셔야 회원가입 하실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06377" y="2969590"/>
            <a:ext cx="2929782" cy="2839369"/>
            <a:chOff x="306377" y="2969590"/>
            <a:chExt cx="2929782" cy="2839369"/>
          </a:xfrm>
        </p:grpSpPr>
        <p:sp>
          <p:nvSpPr>
            <p:cNvPr id="77" name="TextBox 76"/>
            <p:cNvSpPr txBox="1"/>
            <p:nvPr/>
          </p:nvSpPr>
          <p:spPr>
            <a:xfrm>
              <a:off x="306377" y="2969590"/>
              <a:ext cx="222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회원가입약관</a:t>
              </a:r>
              <a:endParaRPr lang="ko-KR" altLang="en-US" sz="1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1" y="3456391"/>
              <a:ext cx="2513720" cy="198354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제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장 총칙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------------------------------------------------------------------------------------------------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</a:t>
              </a: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81971" y="5588766"/>
              <a:ext cx="178776" cy="1787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60747" y="5547349"/>
              <a:ext cx="20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회원가입약관에 동의합니다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27857" y="1162173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개인정보취급방침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478681" y="1648974"/>
            <a:ext cx="2513720" cy="19835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87545" y="3781349"/>
            <a:ext cx="178776" cy="1787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963128" y="3739932"/>
            <a:ext cx="221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개인정보취급방침에 동의합니다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327327" y="4140831"/>
            <a:ext cx="28458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3623516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약관동의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14670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메인으로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smtClean="0"/>
                <a:t>ICON</a:t>
              </a:r>
              <a:endParaRPr lang="en-US" altLang="ko-KR" sz="900" b="1" dirty="0" smtClean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133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496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17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1507648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3351528"/>
            <a:ext cx="2584579" cy="286232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en-US" altLang="ko-KR" sz="1400" b="1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매주 화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</a:rPr>
              <a:t>토 </a:t>
            </a:r>
            <a:r>
              <a:rPr lang="en-US" altLang="ko-KR" sz="1000" dirty="0" smtClean="0">
                <a:solidFill>
                  <a:srgbClr val="00B050"/>
                </a:solidFill>
              </a:rPr>
              <a:t>9:00 ~ 17:00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(</a:t>
            </a:r>
            <a:r>
              <a:rPr lang="ko-KR" altLang="en-US" sz="1000" dirty="0" smtClean="0">
                <a:solidFill>
                  <a:srgbClr val="00B0F0"/>
                </a:solidFill>
              </a:rPr>
              <a:t>점심시간 </a:t>
            </a:r>
            <a:r>
              <a:rPr lang="en-US" altLang="ko-KR" sz="1000" dirty="0" smtClean="0">
                <a:solidFill>
                  <a:srgbClr val="00B0F0"/>
                </a:solidFill>
              </a:rPr>
              <a:t>12:00~13:00,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입장마감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>
                <a:solidFill>
                  <a:srgbClr val="00B0F0"/>
                </a:solidFill>
              </a:rPr>
              <a:t>16:30)</a:t>
            </a:r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관람시간은 새롬고등학교 사정에 따라 </a:t>
            </a:r>
            <a:r>
              <a:rPr lang="ko-KR" altLang="en-US" sz="1000" dirty="0" err="1" smtClean="0"/>
              <a:t>변경될수</a:t>
            </a:r>
            <a:r>
              <a:rPr lang="ko-KR" altLang="en-US" sz="1000" dirty="0" smtClean="0"/>
              <a:t>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400" b="1" dirty="0" smtClean="0"/>
              <a:t>휴 관 일</a:t>
            </a:r>
            <a:endParaRPr lang="en-US" altLang="ko-KR" sz="1400" b="1" dirty="0" smtClean="0"/>
          </a:p>
          <a:p>
            <a:r>
              <a:rPr lang="ko-KR" altLang="en-US" sz="1000" dirty="0" smtClean="0"/>
              <a:t>일요일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월요일 및 공휴일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err="1" smtClean="0"/>
              <a:t>관람요금</a:t>
            </a:r>
            <a:endParaRPr lang="en-US" altLang="ko-KR" sz="1400" b="1" dirty="0" smtClean="0"/>
          </a:p>
          <a:p>
            <a:r>
              <a:rPr lang="ko-KR" altLang="en-US" sz="1000" dirty="0" smtClean="0"/>
              <a:t>무료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문 의 처</a:t>
            </a:r>
            <a:endParaRPr lang="en-US" altLang="ko-KR" sz="1400" b="1" dirty="0" smtClean="0"/>
          </a:p>
          <a:p>
            <a:r>
              <a:rPr lang="en-US" altLang="ko-KR" sz="1000" dirty="0" smtClean="0"/>
              <a:t>044-999-6393 (</a:t>
            </a:r>
            <a:r>
              <a:rPr lang="ko-KR" altLang="en-US" sz="1000" dirty="0" smtClean="0"/>
              <a:t>단체관람 유선 협의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64296" y="1077142"/>
            <a:ext cx="2584579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관람시</a:t>
            </a:r>
            <a:r>
              <a:rPr lang="ko-KR" altLang="en-US" sz="1400" b="1" dirty="0" smtClean="0"/>
              <a:t> 주의 사항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음식물 반입과 </a:t>
            </a:r>
            <a:r>
              <a:rPr lang="ko-KR" altLang="en-US" sz="1000" dirty="0" err="1" smtClean="0"/>
              <a:t>안내견</a:t>
            </a:r>
            <a:r>
              <a:rPr lang="ko-KR" altLang="en-US" sz="1000" dirty="0" smtClean="0"/>
              <a:t> 이외의 애완동물 출입이 금지되어 있습니다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ko-KR" altLang="en-US" sz="1000" dirty="0" smtClean="0"/>
              <a:t>플래쉬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삼각대 등을 이용한 촬영과 상업 목적의 촬영이 금지되어 있습니다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endParaRPr lang="en-US" altLang="ko-KR" sz="1000" b="1" dirty="0" smtClean="0"/>
          </a:p>
          <a:p>
            <a:r>
              <a:rPr lang="ko-KR" altLang="en-US" sz="1000" dirty="0" smtClean="0"/>
              <a:t>전시물이 손상되지 않도록 손으로 만지는 행동을 자제해 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321780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347413" y="1560909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7413" y="200702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7" name="TextBox 86"/>
          <p:cNvSpPr txBox="1"/>
          <p:nvPr/>
        </p:nvSpPr>
        <p:spPr>
          <a:xfrm>
            <a:off x="3347413" y="24858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6524" y="47887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17252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3716724"/>
            <a:ext cx="2593909" cy="2331641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287549" y="1481959"/>
            <a:ext cx="2845838" cy="1415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err="1" smtClean="0"/>
              <a:t>관람예약은</a:t>
            </a:r>
            <a:r>
              <a:rPr lang="ko-KR" altLang="en-US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smtClean="0">
                <a:solidFill>
                  <a:srgbClr val="00B0F0"/>
                </a:solidFill>
              </a:rPr>
              <a:t>전시 해설 예약</a:t>
            </a:r>
            <a:r>
              <a:rPr lang="en-US" altLang="ko-KR" sz="1400" dirty="0" smtClean="0">
                <a:solidFill>
                  <a:srgbClr val="00B0F0"/>
                </a:solidFill>
              </a:rPr>
              <a:t>(</a:t>
            </a:r>
            <a:r>
              <a:rPr lang="ko-KR" altLang="en-US" sz="1400" dirty="0" smtClean="0">
                <a:solidFill>
                  <a:srgbClr val="00B0F0"/>
                </a:solidFill>
              </a:rPr>
              <a:t>단체</a:t>
            </a:r>
            <a:r>
              <a:rPr lang="en-US" altLang="ko-KR" sz="14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개인은 예약없이 관람이 가능합니다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0764" y="2433142"/>
            <a:ext cx="2137066" cy="495636"/>
            <a:chOff x="660764" y="2326324"/>
            <a:chExt cx="2137066" cy="495636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60764" y="2326324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예약확인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취소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V="1">
              <a:off x="2393764" y="2511069"/>
              <a:ext cx="134142" cy="11112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0764" y="3029829"/>
            <a:ext cx="2137066" cy="495636"/>
            <a:chOff x="660764" y="2923011"/>
            <a:chExt cx="2137066" cy="495636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60764" y="2923011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단체예약하기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2393764" y="3109594"/>
              <a:ext cx="134142" cy="11112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327302" y="926764"/>
            <a:ext cx="2845838" cy="47705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운영시간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- 10:00/2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-13:00</a:t>
            </a:r>
          </a:p>
          <a:p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예약인원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000" dirty="0" smtClean="0"/>
              <a:t>단체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~25</a:t>
            </a:r>
            <a:r>
              <a:rPr lang="ko-KR" altLang="en-US" sz="1000" dirty="0" smtClean="0"/>
              <a:t>명 내외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해설 희망일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일전까지 예약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유치원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어린이집은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세부터 예약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단체관람 프로그램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~60</a:t>
            </a:r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독도우드아트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목걸이 만들기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체험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   </a:t>
            </a:r>
            <a:r>
              <a:rPr lang="ko-KR" altLang="en-US" sz="1000" b="1" dirty="0" err="1" smtClean="0"/>
              <a:t>초등고학년</a:t>
            </a:r>
            <a:r>
              <a:rPr lang="en-US" altLang="ko-KR" sz="1000" b="1" dirty="0" smtClean="0"/>
              <a:t>(5-6</a:t>
            </a:r>
            <a:r>
              <a:rPr lang="ko-KR" altLang="en-US" sz="1000" b="1" dirty="0" smtClean="0"/>
              <a:t>학년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이상 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</a:t>
            </a:r>
            <a:r>
              <a:rPr lang="en-US" altLang="ko-KR" sz="1000" dirty="0" smtClean="0"/>
              <a:t>VR</a:t>
            </a:r>
            <a:r>
              <a:rPr lang="ko-KR" altLang="en-US" sz="1000" dirty="0" smtClean="0"/>
              <a:t>체험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체험학습지</a:t>
            </a:r>
            <a:endParaRPr lang="en-US" altLang="ko-KR" sz="1000" dirty="0" smtClean="0"/>
          </a:p>
          <a:p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95" name="한쪽 모서리가 둥근 사각형 94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29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예약확인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287549" y="1463565"/>
            <a:ext cx="2820735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본인인증안내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000" dirty="0" smtClean="0"/>
              <a:t>원활한 홈페이지서비스이용과 익명의 사용자로 인한 피해를 방지 하고자 본인확인서비스를 시행하고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본인인증 방법 </a:t>
            </a:r>
            <a:r>
              <a:rPr lang="ko-KR" altLang="en-US" sz="1000" dirty="0" err="1" smtClean="0"/>
              <a:t>선택후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나타나지 않으면 브라우저의 </a:t>
            </a:r>
            <a:r>
              <a:rPr lang="ko-KR" altLang="en-US" sz="1000" dirty="0" err="1" smtClean="0"/>
              <a:t>팝업차단을</a:t>
            </a:r>
            <a:r>
              <a:rPr lang="ko-KR" altLang="en-US" sz="1000" dirty="0" smtClean="0"/>
              <a:t> 해제해 주시기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/>
          <p:cNvSpPr txBox="1"/>
          <p:nvPr/>
        </p:nvSpPr>
        <p:spPr>
          <a:xfrm>
            <a:off x="3327328" y="1077142"/>
            <a:ext cx="2858516" cy="86177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외국인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휴대폰번호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통신사를</a:t>
            </a:r>
            <a:endParaRPr lang="en-US" altLang="ko-KR" sz="1000" dirty="0" smtClean="0"/>
          </a:p>
          <a:p>
            <a:r>
              <a:rPr lang="ko-KR" altLang="en-US" sz="1000" dirty="0" smtClean="0"/>
              <a:t>입력하여 본인확인을 받습니다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본인 명의의 휴대전화가 </a:t>
            </a:r>
            <a:r>
              <a:rPr lang="ko-KR" altLang="en-US" sz="1000" dirty="0" err="1" smtClean="0"/>
              <a:t>아닐경우</a:t>
            </a:r>
            <a:r>
              <a:rPr lang="ko-KR" altLang="en-US" sz="1000" dirty="0" smtClean="0"/>
              <a:t> 본인확인이</a:t>
            </a:r>
            <a:endParaRPr lang="en-US" altLang="ko-KR" sz="1000" dirty="0" smtClean="0"/>
          </a:p>
          <a:p>
            <a:r>
              <a:rPr lang="ko-KR" altLang="en-US" sz="1000" dirty="0" smtClean="0"/>
              <a:t>이루어지지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6" name="한쪽 모서리가 둥근 사각형 135"/>
          <p:cNvSpPr/>
          <p:nvPr/>
        </p:nvSpPr>
        <p:spPr>
          <a:xfrm>
            <a:off x="6348406" y="2901820"/>
            <a:ext cx="2839545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6426506" y="3515857"/>
            <a:ext cx="2683345" cy="1039666"/>
            <a:chOff x="436844" y="1670403"/>
            <a:chExt cx="2593909" cy="2639442"/>
          </a:xfrm>
        </p:grpSpPr>
        <p:sp>
          <p:nvSpPr>
            <p:cNvPr id="151" name="직사각형 15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348405" y="4664677"/>
            <a:ext cx="2839546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hlinkClick r:id="rId2"/>
              </a:rPr>
              <a:t>이용약관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  <a:hlinkClick r:id="rId3"/>
              </a:rPr>
              <a:t>개인정보취급방침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7182001" y="5635380"/>
            <a:ext cx="931755" cy="412985"/>
            <a:chOff x="436844" y="1670403"/>
            <a:chExt cx="2593909" cy="2639442"/>
          </a:xfrm>
        </p:grpSpPr>
        <p:sp>
          <p:nvSpPr>
            <p:cNvPr id="147" name="직사각형 146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182708" y="5635380"/>
            <a:ext cx="931755" cy="412985"/>
            <a:chOff x="436844" y="1670403"/>
            <a:chExt cx="2593909" cy="2639442"/>
          </a:xfrm>
        </p:grpSpPr>
        <p:sp>
          <p:nvSpPr>
            <p:cNvPr id="143" name="직사각형 14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3513" y="3026291"/>
            <a:ext cx="2599937" cy="2812240"/>
            <a:chOff x="413513" y="3026291"/>
            <a:chExt cx="2599937" cy="2812240"/>
          </a:xfrm>
        </p:grpSpPr>
        <p:sp>
          <p:nvSpPr>
            <p:cNvPr id="79" name="직사각형 78"/>
            <p:cNvSpPr/>
            <p:nvPr/>
          </p:nvSpPr>
          <p:spPr>
            <a:xfrm>
              <a:off x="413513" y="3026291"/>
              <a:ext cx="2593909" cy="2812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209528" y="3110615"/>
              <a:ext cx="931755" cy="737440"/>
              <a:chOff x="436844" y="1670403"/>
              <a:chExt cx="2593909" cy="263944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78413" y="2648382"/>
                <a:ext cx="2510768" cy="991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ICON</a:t>
                </a:r>
                <a:endParaRPr lang="ko-KR" altLang="en-US" sz="1200" b="1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13513" y="3913772"/>
              <a:ext cx="2599937" cy="89255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휴대전화 본인확인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200" dirty="0" smtClean="0"/>
                <a:t>개인정보 보호법에 의거 휴대전화를 통하여 본인 확인</a:t>
              </a:r>
              <a:endParaRPr lang="ko-KR" altLang="en-US" sz="1200" dirty="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60764" y="4966755"/>
              <a:ext cx="2137066" cy="495636"/>
              <a:chOff x="660764" y="2923011"/>
              <a:chExt cx="2137066" cy="495636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660764" y="2923011"/>
                <a:ext cx="2137066" cy="495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  휴대전화 인증하기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2" name="직선 화살표 연결선 101"/>
              <p:cNvCxnSpPr/>
              <p:nvPr/>
            </p:nvCxnSpPr>
            <p:spPr>
              <a:xfrm flipV="1">
                <a:off x="2393764" y="3109594"/>
                <a:ext cx="134142" cy="11112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3264554" y="1152396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64554" y="1618223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7" name="직사각형 106"/>
          <p:cNvSpPr/>
          <p:nvPr/>
        </p:nvSpPr>
        <p:spPr>
          <a:xfrm>
            <a:off x="3431669" y="1934183"/>
            <a:ext cx="2593909" cy="3904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4227684" y="2018532"/>
            <a:ext cx="931755" cy="672897"/>
            <a:chOff x="436844" y="1670403"/>
            <a:chExt cx="2593909" cy="2639442"/>
          </a:xfrm>
        </p:grpSpPr>
        <p:sp>
          <p:nvSpPr>
            <p:cNvPr id="113" name="직사각형 11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78408" y="2531099"/>
              <a:ext cx="2510768" cy="9914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ICON</a:t>
              </a:r>
              <a:endParaRPr lang="ko-KR" altLang="en-US" sz="1200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31669" y="2773884"/>
            <a:ext cx="2599937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회원로그인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ko-KR" altLang="en-US" sz="1000" dirty="0" smtClean="0"/>
              <a:t>홈페이지 </a:t>
            </a:r>
            <a:r>
              <a:rPr lang="ko-KR" altLang="en-US" sz="1000" dirty="0" err="1" smtClean="0"/>
              <a:t>로그인은</a:t>
            </a:r>
            <a:r>
              <a:rPr lang="ko-KR" altLang="en-US" sz="1000" dirty="0" smtClean="0"/>
              <a:t> 아이디와 비밀번호로 로그인하실수 있습니다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글 수정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삭제시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필요합니다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아이디찾기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비밀번호찾기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34086" y="3913772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34086" y="5440939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34086" y="4845297"/>
            <a:ext cx="2409514" cy="482146"/>
            <a:chOff x="3534086" y="5076462"/>
            <a:chExt cx="2409514" cy="482146"/>
          </a:xfrm>
        </p:grpSpPr>
        <p:sp>
          <p:nvSpPr>
            <p:cNvPr id="21" name="한쪽 모서리가 둥근 사각형 20"/>
            <p:cNvSpPr/>
            <p:nvPr/>
          </p:nvSpPr>
          <p:spPr>
            <a:xfrm rot="10800000">
              <a:off x="3534086" y="5076462"/>
              <a:ext cx="2409514" cy="482146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8179" y="5128816"/>
              <a:ext cx="105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546849" y="548821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16484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1917</Words>
  <Application>Microsoft Office PowerPoint</Application>
  <PresentationFormat>와이드스크린</PresentationFormat>
  <Paragraphs>818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43</cp:revision>
  <dcterms:created xsi:type="dcterms:W3CDTF">2023-10-13T01:29:16Z</dcterms:created>
  <dcterms:modified xsi:type="dcterms:W3CDTF">2023-10-16T03:43:16Z</dcterms:modified>
</cp:coreProperties>
</file>