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000000"/>
          </p15:clr>
        </p15:guide>
        <p15:guide id="2" pos="2237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h77JBqu5CFa3haISB9eNWmqrk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E4E3DA-C2C3-4E06-BFED-17134825C79E}">
  <a:tblStyle styleId="{85E4E3DA-C2C3-4E06-BFED-17134825C79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schemeClr val="dk1"/>
      </a:tcTxStyle>
      <a:tcStyle>
        <a:tcBdr/>
      </a:tcStyle>
    </a:seCell>
    <a:swCell>
      <a:tcTxStyle b="on" i="off">
        <a:schemeClr val="dk1"/>
      </a:tcTxStyle>
      <a:tcStyle>
        <a:tcBdr/>
      </a:tcStyle>
    </a:swCell>
    <a:firstRow>
      <a:tcTxStyle b="on" i="off"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6F2F8E-F06C-44F4-B699-4358036F977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97C28-9EAC-4AD0-9EBB-5B121D366A2B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8"/>
      </p:cViewPr>
      <p:guideLst>
        <p:guide orient="horz" pos="2806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7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8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 자바스크립트 기초</a:t>
            </a:r>
            <a:br>
              <a:rPr lang="en-US"/>
            </a:br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내부 자바 스크립트</a:t>
            </a:r>
            <a:endParaRPr sz="5716"/>
          </a:p>
        </p:txBody>
      </p:sp>
      <p:sp>
        <p:nvSpPr>
          <p:cNvPr id="109" name="Google Shape;109;p10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First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외부 자바 스크립트</a:t>
            </a:r>
            <a:endParaRPr sz="5716"/>
          </a:p>
        </p:txBody>
      </p:sp>
      <p:sp>
        <p:nvSpPr>
          <p:cNvPr id="118" name="Google Shape;118;p11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"myscript.js"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document.write("Hello World!");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9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myscript.js</a:t>
            </a:r>
            <a:endParaRPr sz="2079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인라인 자바 스크립트</a:t>
            </a:r>
            <a:endParaRPr sz="5716"/>
          </a:p>
        </p:txBody>
      </p:sp>
      <p:sp>
        <p:nvSpPr>
          <p:cNvPr id="129" name="Google Shape;129;p1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"alert('반갑습니다.')"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 rot="10800000" flipH="1">
            <a:off x="4933061" y="6517964"/>
            <a:ext cx="2706192" cy="447788"/>
          </a:xfrm>
          <a:custGeom>
            <a:avLst/>
            <a:gdLst/>
            <a:ahLst/>
            <a:cxnLst/>
            <a:rect l="l" t="t" r="r" b="b"/>
            <a:pathLst>
              <a:path w="1171575" h="609627" extrusionOk="0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 문장(statement)들은 웹 브라우저에게 내리는 명령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주석문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// - 단일문장 주석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/*  */ - 다중 문장 주석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id가 heading1인 헤딩요소를 찾아서 내용을 바꾼다.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		이 코드는 웹 페이지의 헤딩의 내용을 변경한다.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변수(variable)</a:t>
            </a:r>
            <a:r>
              <a:rPr lang="en-US"/>
              <a:t>는 데이터를 저장하는 상자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키워드를 사용하여서 선언(declare)한다.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64" name="Google Shape;164;p7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안에서만 사용 가능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다른 함수에서도 똑같은 이름으로 선언이 가능함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지역변수는 함수가 종료되면 자동적으로 소멸된다.</a:t>
            </a:r>
            <a:endParaRPr/>
          </a:p>
        </p:txBody>
      </p:sp>
      <p:sp>
        <p:nvSpPr>
          <p:cNvPr id="165" name="Google Shape;165;p75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 에서는 sum을 사용할 수 없다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72" name="Google Shape;172;p7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 var sum = a + b;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 var res = a-b;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window,.onload= function() {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document.write(“add=“ + sum); //오류 , 반환값을 이용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  document.write(“sub=“ + res); //오류 , 반환값을 이용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173" name="Google Shape;173;p7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79" name="Google Shape;179;p7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외부에서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상의 모든 스크립트와 모든 함수는 전역변수를 사용할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전역변수는 사용자가 웹페이지를 닫으면 소멸된다.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80" name="Google Shape;180;p77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87" name="Google Shape;187;p7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&lt;script&gt;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sum = 0;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add(a, b)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sum = a + 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sub(a,b){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sum = a-b;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window.onload= function()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add(4,5);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document.write("add="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sub(10, 4);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document.write("sub="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&lt;/script&gt;</a:t>
            </a:r>
            <a:endParaRPr sz="2400"/>
          </a:p>
        </p:txBody>
      </p:sp>
      <p:sp>
        <p:nvSpPr>
          <p:cNvPr id="188" name="Google Shape;188;p7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소개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자바스크립트(javascript): 동적인 웹 페이지를 작성하기 위하여 사용되는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웹의 표준 프로그래밍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웹브라우저들은 자바스크립트를 지원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94" name="Google Shape;194;p79"/>
          <p:cNvSpPr txBox="1">
            <a:spLocks noGrp="1"/>
          </p:cNvSpPr>
          <p:nvPr>
            <p:ph type="body" idx="1"/>
          </p:nvPr>
        </p:nvSpPr>
        <p:spPr>
          <a:xfrm>
            <a:off x="296983" y="1559859"/>
            <a:ext cx="11262614" cy="66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선언되지 않은 변수에 값을 대입하면 그 변수는 자동적으로 전역변수가 된다.</a:t>
            </a:r>
            <a:endParaRPr sz="2400"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예를 들면 다음과 같은 문장은 함수 안에서 실행되더라도 변수 userName을 전역변수로 선언하는 것이나 마찬가지이다.</a:t>
            </a:r>
            <a:endParaRPr sz="240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95" name="Google Shape;195;p79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"쵸파"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= </a:t>
            </a:r>
            <a:r>
              <a:rPr lang="en-US" sz="2338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＂나초";    sum = a- b;</a:t>
            </a:r>
            <a:endParaRPr sz="2338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alert(x);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 descr="EMB00001afc695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명명 규칙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406580" y="1732626"/>
            <a:ext cx="10802086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문자로 시작해야 한다.(숫자로 시작하면 안된다.)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$나 _로 시작할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대소문자를 구별한다.(count와 Count는 서로 다른 변수이다.)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예약어는 변수명으로 사용할 수 없다.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수치형(number)  - 정수나 실수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문자열(string) – 문자가 연결된 것, ""나 ‘’로 표현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부울형(Boolean) – true 또는 false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객체형(object) – 객체를 나타내는 타입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Undefined – 값이 정해지지 않은 상태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"홍길동"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9" descr="EMB00001afc6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"How are you"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today?"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document.write(s.toUpperCase()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0" descr="EMB00001afc696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{model: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color: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hp: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document.write(myCar.model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document.write(myCar.color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document.write(myCar.hp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객체형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16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</p:txBody>
      </p:sp>
      <p:pic>
        <p:nvPicPr>
          <p:cNvPr id="242" name="Google Shape;242;p21" descr="EMB00001afc6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 descr="EMB00001afc69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산술 연산자</a:t>
            </a:r>
            <a:endParaRPr/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773463" y="18056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수식의 값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덧셈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+ 2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뺄셈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–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곱셈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*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나눗셈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/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나머지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3 %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대입 연산자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변수에 값을 할당한다.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수식 'z = x + y'는 x값과 y값을 더한 값을 z에 대입한다는 의미이다.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대입연산자 "="는 산수에서의 같다라는 의미가 아니라 오른쪽에 있는 값을 왼쪽에 있는 변수에 저장하겠다라는 의미를 갖는다.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"같다"를 표현할 때는 "=="을 사용한다.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복합 대입 연산자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표는 x = 10, y = 5라고 가정하고 대입연산이 어떻게 수행되는지를 설명한다.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813510" y="307385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동일한 수식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+=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+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-=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–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*=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*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/=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/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%=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%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기술의 핵심 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문자열에서의 '+' 연산자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296228" y="1839420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+ 연산자는 문자열을 결합하는 용도로도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즉 + 연산자가 문자열에서 사용되면 문자열 결합의 의미가 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숫자와 문자열을 + 연산자로 합하면 숫자를 문자열로 변환하여, 결합된 문자열을 반환한다.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"Welcom to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"Javascript"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= s1 + s2;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"Car"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document.write(x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논리문장에서 값들을 비교하는 용도로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표에서 x의 값은 1이라고 가정한다.</a:t>
            </a:r>
            <a:endParaRPr/>
          </a:p>
        </p:txBody>
      </p:sp>
      <p:graphicFrame>
        <p:nvGraphicFramePr>
          <p:cNvPr id="282" name="Google Shape;282;p26"/>
          <p:cNvGraphicFramePr/>
          <p:nvPr>
            <p:extLst>
              <p:ext uri="{D42A27DB-BD31-4B8C-83A1-F6EECF244321}">
                <p14:modId xmlns:p14="http://schemas.microsoft.com/office/powerpoint/2010/main" val="18986560"/>
              </p:ext>
            </p:extLst>
          </p:nvPr>
        </p:nvGraphicFramePr>
        <p:xfrm>
          <a:off x="813510" y="3073851"/>
          <a:ext cx="10373500" cy="479675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0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같으면 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1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다르면</a:t>
                      </a: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비교연산자는 다음과 같이 조건문에서 많이 사용된다. 아직 학습하지 않았지만 다음 문장의 의미를 추리하여 보자.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다음의 결과를 확인해보자.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&gt;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&lt;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==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!=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(age &gt;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"입장하실 수 있습니다."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=== 연산자와 !== 연산자</a:t>
            </a:r>
            <a:endParaRPr/>
          </a:p>
        </p:txBody>
      </p:sp>
      <p:graphicFrame>
        <p:nvGraphicFramePr>
          <p:cNvPr id="299" name="Google Shape;299;p28"/>
          <p:cNvGraphicFramePr/>
          <p:nvPr/>
        </p:nvGraphicFramePr>
        <p:xfrm>
          <a:off x="813510" y="30738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18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모두 같으면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다르면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0" name="Google Shape;30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논리 연산자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여러 개의 조건을 조합하여 참인지 거짓인지를 따질 때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"비가 오지 않고 휴일이면 테니스를 친다."라는 문장에는 "비가 오지 않는다＂라는 조건과 "휴일이다＂라는 조건이 동시에 만족이 되면 테니스를 친다는 의미가 포함되어 있다.</a:t>
            </a:r>
            <a:endParaRPr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449004" y="4204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2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&amp;&amp;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연산, x와 y가 모두 참이면 참, 그렇지 않으면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||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연산, x나 y중에서 하나만 참이면 참, 모두 거짓이면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연산, x가 참이면 거짓, x가 거짓이면 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 연산자(삼항 연산자)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참이면 x가 수식의 값이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거짓이면 y가 수식의 값이 된다.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lang="en-US" sz="311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maxValue = (x &gt; y) ? x : y;</a:t>
            </a:r>
            <a:endParaRPr sz="311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연산자 우선순위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336278" y="16747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5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[] new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 ~ + -(부호) typeof void delete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/ 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-(사칙연산자)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?: (삼항연산자)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 &gt;&gt; &gt;&gt;&gt;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yield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&lt;= &gt; &gt;= in instanceof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+= -= *= /= %= &lt;&lt;= &gt;&gt;= &gt;&gt;&gt;= &amp;= ^= |=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 != === !==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parseInt(input);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"정수를 입력하시오"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"정수로"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parseInt(input);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document.write(x + 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덧셈 예제1</a:t>
            </a:r>
            <a:endParaRPr sz="5716"/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1096268" y="561043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 = parseInt(x) + parseInt(y);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 =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&lt;h3&gt;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 계산기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첫번째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두번째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합계: 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"calc();"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5" descr="EMB00001afc6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역사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넷스케이프의 브렌던 아이크(Brendan Eich)가 개발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처음에는 라이브스크립트(LiveScript)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최신 버전은 자바스크립트 1.8.5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ECMA(European Computer Manufacturer’s Association)이 ECMAScript라는 이름으로 표준을 제정-&gt; ECMA-262</a:t>
            </a:r>
            <a:endParaRPr/>
          </a:p>
        </p:txBody>
      </p:sp>
      <p:pic>
        <p:nvPicPr>
          <p:cNvPr id="57" name="Google Shape;57;p4" descr="EMB00001afc69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요소에 접근하기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heading.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e.style.color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"func()"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클릭하세요!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6" descr="EMB00001afc699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제어문</a:t>
            </a: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조건문의 종류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문   if(조건문) 실행문;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else 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 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56274" y="561043"/>
            <a:ext cx="989588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body" idx="1"/>
          </p:nvPr>
        </p:nvSpPr>
        <p:spPr>
          <a:xfrm>
            <a:off x="440771" y="6609532"/>
            <a:ext cx="10926899" cy="12014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greeting = </a:t>
            </a:r>
            <a:r>
              <a:rPr lang="en-US" sz="2338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if-else 문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346511" y="20020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1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(조건식)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1;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2;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만약 조건식이 참이면 문장1이 실행된다. 그렇지 않으면 문장2가 실행된다.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3" name="Google Shape;383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연속적인 if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Date().getHours();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12시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오후 6시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	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그렇지 않으면(오후 6시 이후이면)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evening"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1" descr="EMB00001afc69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문제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 2개와 연산자 1개를 입력 받아 연산자에 맞는 계산결과를 출력하는 프로그램을 작성하시오.</a:t>
            </a:r>
            <a:endParaRPr/>
          </a:p>
          <a:p>
            <a:pPr marL="1113876" lvl="1" indent="-429031" algn="l" rtl="0">
              <a:spcBef>
                <a:spcPts val="520"/>
              </a:spcBef>
              <a:spcAft>
                <a:spcPts val="0"/>
              </a:spcAft>
              <a:buSzPts val="2599"/>
              <a:buFont typeface="Malgun Gothic"/>
              <a:buNone/>
            </a:pP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93" y="3064695"/>
            <a:ext cx="5073304" cy="16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15" y="4935019"/>
            <a:ext cx="4972679" cy="16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4549" y="3000996"/>
            <a:ext cx="5116917" cy="161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4549" y="4935019"/>
            <a:ext cx="4748610" cy="16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</a:t>
            </a:r>
            <a:endParaRPr/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if문과 비슷하게 조건에 따라 프로그램의 흐름을 분기시키기 위해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if문의 경우 조건식이 참이냐 거짓이냐에 따라서 실행할 문장이 둘 중의 하나로 결정되기 때문에 연속적인 if문을 쓸 경우에는 switch문을 사용하는 것이 좋다.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switch문은 제어식의 값에 따라 다음에 실행할 문장을 결정하게 된다.</a:t>
            </a:r>
            <a:endParaRPr/>
          </a:p>
        </p:txBody>
      </p:sp>
      <p:graphicFrame>
        <p:nvGraphicFramePr>
          <p:cNvPr id="410" name="Google Shape;410;p43"/>
          <p:cNvGraphicFramePr/>
          <p:nvPr/>
        </p:nvGraphicFramePr>
        <p:xfrm>
          <a:off x="537626" y="536640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{2E397C28-9EAC-4AD0-9EBB-5B121D366A2B}</a:tableStyleId>
              </a:tblPr>
              <a:tblGrid>
                <a:gridCol w="16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(제어식) {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c1: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문장1;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default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문장d;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"성적을 입력하시오:"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"A-F사이의 문자로"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(grade)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"잘했어요!"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"좋은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"괜찮은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"좀더 노력하세요"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'F'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"다음학기 수강하세요"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"알수없는 학점입니다."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4" descr="EMB00001afc69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 descr="EMB00001afc69e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문제</a:t>
            </a:r>
            <a:endParaRPr/>
          </a:p>
        </p:txBody>
      </p:sp>
      <p:sp>
        <p:nvSpPr>
          <p:cNvPr id="426" name="Google Shape;426;p4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점수를 입력받아 학점을 출력하시오.(switch문을 이용)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90 ~ 100이면 ‘A’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80 ~ 89이면 ‘B’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70 ~ 79이면 ‘C’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60 ~ 69이면 ‘D’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0 ~ 59이면 ‘F’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출력은 document.write()를 이용</a:t>
            </a:r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특징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549" lvl="0" indent="-44554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인터프리트 언어- 컴파일 과정을 거치지 않고 바로 실행시킬 수 있는 언어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동적 타이핑(dynamic typing) - 변수의 자료형을 선언하지 않고도 변수를 사용할 수 있는 특징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구조적 프로그래밍 지원 - C언어의 구조적 프로그래밍을 지원한다. 즉 if else, while, for등의 제어 구조를 완벽 지원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기반 - 전적으로 객체지향언어이다. 자바스크립트의 객체는 연관배열(associative arrays)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함수형 프로그래밍 지원 - 자바스크립트에서 함수는 일급 객체(first-class object)이다. 즉 함수는 그 자체로 객체이다. 함수는 속성과 .call()과 같은 메서드를 가진다.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프로토타입-기반(prototype-based) - 상속을 위해 클래스 개념 대신에 프로토타입을 사용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 1</a:t>
            </a: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두 사람의 가위, 바위, 보를 입력 받아 승자를 출력하는 프로그램을 작성하시오.</a:t>
            </a:r>
            <a:endParaRPr/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9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9190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3341" y="5173379"/>
            <a:ext cx="3749893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</a:t>
            </a:r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같은 처리 과정을 여러 번 되풀이하는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반복문의 종류</a:t>
            </a:r>
            <a:endParaRPr/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 – 지정된 조건이 참이면 반복 실행한다.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 – 주로 정해진 횟수 동안 코드를 반복 실행한다.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sp>
        <p:nvSpPr>
          <p:cNvPr id="465" name="Google Shape;465;p50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50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52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</a:t>
            </a:r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for문 안에 다른 for문이 내장될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반복문이 중첩될 때는 반복문 제어 변수로 서로 다른 변수를 사용해야 한다.</a:t>
            </a:r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 예제 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table, td {border:1px solid black;}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"&lt;h1&gt;구구단표&lt;/h1&gt;"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j++) {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* j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4" descr="EMB00001afc69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do/while문</a:t>
            </a:r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while문과 비슷하나 반복 조건을 처음이 아니라 끝에서 검사한다는 점이 다르다.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do/while문은 일단 문장을 한 번 실행하고 나서 조건을 검사하고 싶을 때 사용한다.</a:t>
            </a:r>
            <a:endParaRPr/>
          </a:p>
        </p:txBody>
      </p:sp>
      <p:sp>
        <p:nvSpPr>
          <p:cNvPr id="504" name="Google Shape;504;p55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 예제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첫번째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document.write(now);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 descr="EMB00001afc69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for/in 반복문 </a:t>
            </a:r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안의 속성들에 대하여 어떤 처리를 반복할 수 있는 구조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for/in 반복문을 이용하면 객체 안의 모든 속성에 대하여 어떤 연산을 실행할 수 있다.</a:t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 make: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model: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"X5"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year: 2013 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txt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txt += myCar[x]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document.write(txt);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6" descr="EMB00001afc6a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문장</a:t>
            </a:r>
            <a:endParaRPr/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반복문을 벗어나기 위해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 안에서 break 문이 실행되면 반복문을 빠져나오게 된다.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문장</a:t>
            </a:r>
            <a:endParaRPr/>
          </a:p>
        </p:txBody>
      </p:sp>
      <p:sp>
        <p:nvSpPr>
          <p:cNvPr id="528" name="Google Shape;528;p5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 실행하고 있는 반복 과정의 나머지를 생략하고 다음 반복문을 시작하게 만든다.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0부터 10까지의 정수 중에서 3만 제외하고 출력하는 예제를 보면 0부터 10까지 정수를 하나씩 조사하다가 현재 정수가 3이면 continue를 실행해서 현재 반복을 중지하고 다음 반복을 시작한다.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536" name="Google Shape;536;p5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10까지의 합을 구하는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200까지의 짝수의 합을 구하는 프로그램을 작성하시오.(continue를 이용)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사용자가 입력한 값을 계속 더하고, 사용자가 0을 입력하면 그때까지 누적된 값을 출력하는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다중 for문을 이용해서 1~ 10 까지 중  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i와 k의 더한 합이 3의 배수일때만 출력 continue를 이용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1~100 까지 중 2의 배수이면서 3의 배수인것만 출력 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 두 수를 입력(prompt) 두수의 합이 100이상일이때만 출력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continue를 이용 , 두수 모두 0 이 입력되면 종료 </a:t>
            </a: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37" name="Google Shape;537;p5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</a:t>
            </a:r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값을 저장할 수 있는 공간이 필요할 때 배열을 사용한다.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서로 관련된 데이터를 차례로 접근하여서 처리할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배열을 생성하는 2가지 방법</a:t>
            </a:r>
            <a:endParaRPr/>
          </a:p>
        </p:txBody>
      </p:sp>
      <p:sp>
        <p:nvSpPr>
          <p:cNvPr id="551" name="Google Shape;551;p6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2" indent="-445549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리터럴로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["apple", "banana", "peach"];</a:t>
            </a:r>
            <a:endParaRPr/>
          </a:p>
          <a:p>
            <a:pPr marL="445549" lvl="2" indent="-33124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None/>
            </a:pPr>
            <a:endParaRPr/>
          </a:p>
          <a:p>
            <a:pPr marL="445549" lvl="2" indent="-445549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Array 객체로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new Array("apple","banana","orange");</a:t>
            </a: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var fruits = new Array();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52" name="Google Shape;552;p6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58" name="Google Shape;558;p6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fruits.length;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document.write(fruits[i]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for(x in fruits 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document.write(fruits[x]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2" descr="EMB00001afc6a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</a:t>
            </a:r>
            <a:endParaRPr/>
          </a:p>
        </p:txBody>
      </p:sp>
      <p:sp>
        <p:nvSpPr>
          <p:cNvPr id="566" name="Google Shape;566;p6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입력을 받아서 특정한 작업을 수행하여서 결과를 반환하는 블랙 박스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67" name="Google Shape;56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>
            <a:spLocks noGrp="1"/>
          </p:cNvSpPr>
          <p:nvPr>
            <p:ph type="title"/>
          </p:nvPr>
        </p:nvSpPr>
        <p:spPr>
          <a:xfrm>
            <a:off x="956274" y="396727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만들기</a:t>
            </a:r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1"/>
          </p:nvPr>
        </p:nvSpPr>
        <p:spPr>
          <a:xfrm>
            <a:off x="292013" y="1386797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있고 반환 값도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있고 반환 값은 없는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없고 반환 값은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없고 반환 값도 없는 함수</a:t>
            </a:r>
            <a:endParaRPr/>
          </a:p>
        </p:txBody>
      </p:sp>
      <p:sp>
        <p:nvSpPr>
          <p:cNvPr id="575" name="Google Shape;575;p64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명령문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4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호출</a:t>
            </a:r>
            <a:endParaRPr/>
          </a:p>
        </p:txBody>
      </p:sp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658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호출에 의해서 실행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인수(argument) : 함수를 호출할 때는 어떤 값을 함수로 전달하는 값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인수는 데이터 타입이 없을 뿐만 아니라 개수에도 제약이 없다.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 인수가 남으면 무시되고, 모자라는 인수는 undefined가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매개변수 (parameter) : 함수를 만들 때 인수로 받을 변수를 선언하는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86" name="Google Shape;586;p65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showDialog(para1, para2)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showDialog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(arg1, arg2);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 rot="10800000" flipH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p65"/>
          <p:cNvCxnSpPr/>
          <p:nvPr/>
        </p:nvCxnSpPr>
        <p:spPr>
          <a:xfrm rot="10800000" flipH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65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매개변수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용도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이벤트에 반응하는 동작을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AJAX를 통하여 전체 페이지를 다시 로드하지 않고서도 서버로부터 새로운 페이지 콘텐츠를 받거나 데이터를 제출할 때, 사용한다.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요소들의 크기나 색상을 동적으로 변경할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게임이나 애니메이션과 같은 상호 대화적인 콘텐츠를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입력한 값들을 검증하는 작업도 자바스크립트를 이용한다.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97" name="Google Shape;597;p66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alert("안녕하세요?");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"showDialog()"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대화상자오픈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66" descr="EMB00001afc6a2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6" descr="EMB00001afc6a2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6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/>
            <a:ahLst/>
            <a:cxnLst/>
            <a:rect l="l" t="t" r="r" b="b"/>
            <a:pathLst>
              <a:path w="2724150" h="552450" extrusionOk="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07" name="Google Shape;607;p6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첫번째 :&lt;input type="text" id="x"&gt;&lt;br&gt;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두번째 :&lt;input type="text" id="y"&gt;&lt;br&gt;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결과 :&lt;input type="text" id="sum"&gt;&lt;br&gt;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&lt;input type="button"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        onclick="calc()" value="확인"&gt;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&lt;p&gt;첫번째 값 :&lt;span id="sp1"&gt;&lt;/span&gt;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&lt;p&gt;두번째 값 :&lt;span id="sp2"&gt;&lt;/span&gt;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&lt;p&gt;결과 :&lt;span id="sp3"&gt;&lt;/span&gt; &lt;/p&gt;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&lt;/form&gt;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&lt;/body&gt;</a:t>
            </a:r>
            <a:endParaRPr sz="240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14" name="Google Shape;614;p6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function calc(){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//</a:t>
            </a:r>
            <a:r>
              <a:rPr lang="en-US" sz="2000">
                <a:solidFill>
                  <a:srgbClr val="FF0000"/>
                </a:solidFill>
              </a:rPr>
              <a:t>value</a:t>
            </a:r>
            <a:r>
              <a:rPr lang="en-US" sz="1800"/>
              <a:t> : 입력받는 html의 &lt;input&gt;태그에서 값을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//가져오거나 대입(출력)할때 사용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a = document.getElementById('x').value;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b = document.getElementById('y').value;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res = parseInt(a) + parseInt(b);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document.getElementById('sum').value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//////////////////////////////////////////////////////////////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//innerHtml </a:t>
            </a:r>
            <a:r>
              <a:rPr lang="en-US" sz="1800"/>
              <a:t>- &gt; 입력태그가 아닌 다른 태그에 출력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document.getElementById('sp1').innerHTML = a;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document.getElementById('sp2').innerHTML = b;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document.getElementById('sp3').innerHTML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&lt;/script&gt;</a:t>
            </a:r>
            <a:endParaRPr sz="1800"/>
          </a:p>
        </p:txBody>
      </p:sp>
      <p:sp>
        <p:nvSpPr>
          <p:cNvPr id="615" name="Google Shape;615;p6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9" descr="EMB00001afc6a2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9" descr="EMB00001afc6a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인수와 매개 변수</a:t>
            </a:r>
            <a:endParaRPr/>
          </a:p>
        </p:txBody>
      </p:sp>
      <p:sp>
        <p:nvSpPr>
          <p:cNvPr id="623" name="Google Shape;623;p69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greeting(name, position)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alert(name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position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"님을 환영합니다."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"greeting('홍길동', '부장')"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cxnSp>
        <p:nvCxnSpPr>
          <p:cNvPr id="625" name="Google Shape;625;p69"/>
          <p:cNvCxnSpPr>
            <a:endCxn id="621" idx="1"/>
          </p:cNvCxnSpPr>
          <p:nvPr/>
        </p:nvCxnSpPr>
        <p:spPr>
          <a:xfrm rot="10800000" flipH="1">
            <a:off x="2602796" y="7416135"/>
            <a:ext cx="4247400" cy="15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익명 함수</a:t>
            </a:r>
            <a:endParaRPr/>
          </a:p>
        </p:txBody>
      </p:sp>
      <p:sp>
        <p:nvSpPr>
          <p:cNvPr id="631" name="Google Shape;631;p70"/>
          <p:cNvSpPr txBox="1">
            <a:spLocks noGrp="1"/>
          </p:cNvSpPr>
          <p:nvPr>
            <p:ph type="body" idx="1"/>
          </p:nvPr>
        </p:nvSpPr>
        <p:spPr>
          <a:xfrm>
            <a:off x="459237" y="2197721"/>
            <a:ext cx="112641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함수를 만들어서 한번만 사용할 때 이름을 주지 않고 한번만 사용하는 경우 익명함수(anonymous function)라고 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2" name="Google Shape;632;p70"/>
          <p:cNvSpPr txBox="1"/>
          <p:nvPr/>
        </p:nvSpPr>
        <p:spPr>
          <a:xfrm>
            <a:off x="764036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"안녕하세요."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6635489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무명함수의 실행</a:t>
            </a:r>
            <a:endParaRPr sz="259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0"/>
          <p:cNvSpPr/>
          <p:nvPr/>
        </p:nvSpPr>
        <p:spPr>
          <a:xfrm>
            <a:off x="5732451" y="4346890"/>
            <a:ext cx="801000" cy="52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636" name="Google Shape;636;p70"/>
          <p:cNvSpPr txBox="1"/>
          <p:nvPr/>
        </p:nvSpPr>
        <p:spPr>
          <a:xfrm>
            <a:off x="764012" y="5973300"/>
            <a:ext cx="107379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0000FF"/>
                </a:solidFill>
              </a:rPr>
              <a:t>var</a:t>
            </a:r>
            <a:r>
              <a:rPr lang="en-US" sz="2700" b="1">
                <a:solidFill>
                  <a:srgbClr val="1155CC"/>
                </a:solidFill>
              </a:rPr>
              <a:t> </a:t>
            </a:r>
            <a:r>
              <a:rPr lang="en-US" sz="2700" b="1">
                <a:solidFill>
                  <a:srgbClr val="1B1B1B"/>
                </a:solidFill>
              </a:rPr>
              <a:t>myButton = document.</a:t>
            </a:r>
            <a:r>
              <a:rPr lang="en-US" sz="2700" b="1">
                <a:solidFill>
                  <a:srgbClr val="FF0000"/>
                </a:solidFill>
              </a:rPr>
              <a:t>querySelector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'button'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myButton.</a:t>
            </a:r>
            <a:r>
              <a:rPr lang="en-US" sz="2700" b="1">
                <a:solidFill>
                  <a:schemeClr val="dk2"/>
                </a:solidFill>
              </a:rPr>
              <a:t>onclick</a:t>
            </a:r>
            <a:r>
              <a:rPr lang="en-US" sz="2700" b="1">
                <a:solidFill>
                  <a:srgbClr val="1B1B1B"/>
                </a:solidFill>
              </a:rPr>
              <a:t> = </a:t>
            </a:r>
            <a:r>
              <a:rPr lang="en-US" sz="2700" b="1">
                <a:solidFill>
                  <a:srgbClr val="0000FF"/>
                </a:solidFill>
              </a:rPr>
              <a:t>function</a:t>
            </a:r>
            <a:r>
              <a:rPr lang="en-US" sz="2700" b="1">
                <a:solidFill>
                  <a:srgbClr val="1B1B1B"/>
                </a:solidFill>
              </a:rPr>
              <a:t>() {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  </a:t>
            </a:r>
            <a:r>
              <a:rPr lang="en-US" sz="2700" b="1">
                <a:solidFill>
                  <a:schemeClr val="dk2"/>
                </a:solidFill>
              </a:rPr>
              <a:t>alert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'hello'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B1B1B"/>
                </a:solidFill>
              </a:rPr>
              <a:t>}</a:t>
            </a:r>
            <a:endParaRPr sz="4298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42" name="Google Shape;642;p7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return 문장을 사용하여 외부로 값을 반환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반환된 값을 어디에 저장하기 않고 바로 수식에 사용해도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window.onload = function(){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}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643" name="Google Shape;64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65" y="2249214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"para1"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sub();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함수반환값</a:t>
            </a:r>
            <a:endParaRPr/>
          </a:p>
        </p:txBody>
      </p:sp>
      <p:sp>
        <p:nvSpPr>
          <p:cNvPr id="651" name="Google Shape;651;p7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74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function sub(a,b){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return a+b;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window.onload = function(){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//var res =  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//document.getElementById("aa").innerHTML = res;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document.getElementById("aa").innerHTML =sub(4,5);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&lt;p id="aa"&gt;&lt;/p&gt;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652" name="Google Shape;652;p7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658" name="Google Shape;658;p7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div{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background : yellow;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border : 1px solid red;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width : 300;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height : 500;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}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&lt;body&gt;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&lt;input type="button"  value="시작"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            onclick="randProc()"&gt; &lt;br&gt;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&lt;hr color='blue'&gt;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&lt;!-- 시작 버튼 누르면 랜덤수 5개 를 출력 --&gt;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&lt;h1&gt;출력위치 &lt;/h1&gt;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&lt;div id="res"&gt;&lt;/div&gt;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&lt;/body&gt;</a:t>
            </a:r>
            <a:endParaRPr sz="2000"/>
          </a:p>
        </p:txBody>
      </p:sp>
      <p:sp>
        <p:nvSpPr>
          <p:cNvPr id="659" name="Google Shape;659;p7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단순히 함수를 종료하고 싶은 경우에도 사용할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67" name="Google Shape;667;p74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divide(a,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 == 0)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/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4"/>
          <p:cNvSpPr/>
          <p:nvPr/>
        </p:nvSpPr>
        <p:spPr>
          <a:xfrm>
            <a:off x="4694600" y="3510900"/>
            <a:ext cx="6152100" cy="1359000"/>
          </a:xfrm>
          <a:prstGeom prst="wedgeRoundRectCallout">
            <a:avLst>
              <a:gd name="adj1" fmla="val -78585"/>
              <a:gd name="adj2" fmla="val -37583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분모가 0이면 나눗셈을 할 수 없으므로 함수를 종료한다.</a:t>
            </a: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alert() 함수 </a:t>
            </a:r>
            <a:endParaRPr/>
          </a:p>
        </p:txBody>
      </p:sp>
      <p:sp>
        <p:nvSpPr>
          <p:cNvPr id="675" name="Google Shape;675;p80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"이것이 alert()입니다."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80" descr="EMB00001afc6a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미래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자바스크립트는 본래 클라이언트 웹페이지를 위한 프로그래밍 언어였지만 그 용도는 점점 더 확장되고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Node.js : 웹서버와 같은 애플리케이션을 작성하기 위해 설계된 서버-사이드(Server-Side) 소프트웨어 시스템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jQuery : 자바스크립트 라이브러리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JSON : 자바스크립트의 객체 표기법(Javascript Object Notation)은 개발 언어 독립적인 데이터 형식으로서 데이터 전송용 XML을 대체하고 있다. 심지어 문서 데이터베이스의 표준 저장 형식으로도 사용된다.</a:t>
            </a:r>
            <a:endParaRPr/>
          </a:p>
        </p:txBody>
      </p:sp>
      <p:pic>
        <p:nvPicPr>
          <p:cNvPr id="91" name="Google Shape;91;p8" descr="http://calebmadrigal.com/images/nodej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 descr="http://taswar.zeytinsoft.com/wp-content/uploads/2014/05/jquery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 descr="http://www.alsacreations.com/xmedia/doc/full/json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confirm() 함수 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= confirm(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"confirm()은 사용자의 답변을 전달합니다."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81" descr="EMB00001afc6a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prompt() 함수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2"/>
          <p:cNvSpPr txBox="1"/>
          <p:nvPr/>
        </p:nvSpPr>
        <p:spPr>
          <a:xfrm>
            <a:off x="359638" y="1633619"/>
            <a:ext cx="11175900" cy="131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"나이를 입력하세요"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"만나이로 입력합니다."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82" descr="EMB00001afc69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스크립트의 위치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자바스크립트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자바스크립트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자바스크립트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3930</Words>
  <Application>Microsoft Office PowerPoint</Application>
  <PresentationFormat>사용자 지정</PresentationFormat>
  <Paragraphs>935</Paragraphs>
  <Slides>81</Slides>
  <Notes>81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7" baseType="lpstr">
      <vt:lpstr>Noto Sans Symbols</vt:lpstr>
      <vt:lpstr>Gulim</vt:lpstr>
      <vt:lpstr>Malgun Gothic</vt:lpstr>
      <vt:lpstr>Arial</vt:lpstr>
      <vt:lpstr>Comic Sans MS</vt:lpstr>
      <vt:lpstr>1_Crayons</vt:lpstr>
      <vt:lpstr>08 자바스크립트 기초 </vt:lpstr>
      <vt:lpstr>자바스크립트 소개</vt:lpstr>
      <vt:lpstr>HTML5 기술의 핵심 </vt:lpstr>
      <vt:lpstr>자바스크립트 역사</vt:lpstr>
      <vt:lpstr>자바스크립트 특징</vt:lpstr>
      <vt:lpstr>첫번째 예제</vt:lpstr>
      <vt:lpstr>자바스크립트의 용도</vt:lpstr>
      <vt:lpstr>자바스크립트의 미래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주석문</vt:lpstr>
      <vt:lpstr>변수</vt:lpstr>
      <vt:lpstr>지역변수</vt:lpstr>
      <vt:lpstr>지역변수</vt:lpstr>
      <vt:lpstr>전역변수</vt:lpstr>
      <vt:lpstr>전역변수</vt:lpstr>
      <vt:lpstr>전역변수</vt:lpstr>
      <vt:lpstr>예제</vt:lpstr>
      <vt:lpstr>변수 명명 규칙</vt:lpstr>
      <vt:lpstr>자료형</vt:lpstr>
      <vt:lpstr>예제</vt:lpstr>
      <vt:lpstr>예제</vt:lpstr>
      <vt:lpstr>객체형</vt:lpstr>
      <vt:lpstr>산술 연산자</vt:lpstr>
      <vt:lpstr>대입 연산자</vt:lpstr>
      <vt:lpstr>복합 대입 연산자</vt:lpstr>
      <vt:lpstr>문자열에서의 '+' 연산자</vt:lpstr>
      <vt:lpstr>비교 연산자</vt:lpstr>
      <vt:lpstr>비교 연산자</vt:lpstr>
      <vt:lpstr>비교 연산자</vt:lpstr>
      <vt:lpstr>논리 연산자</vt:lpstr>
      <vt:lpstr>조건 연산자(삼항 연산자)</vt:lpstr>
      <vt:lpstr>연산자 우선순위</vt:lpstr>
      <vt:lpstr>덧셈 예제1</vt:lpstr>
      <vt:lpstr>덧셈 예제2</vt:lpstr>
      <vt:lpstr>덧셈 예제2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if 문제</vt:lpstr>
      <vt:lpstr>switch 문</vt:lpstr>
      <vt:lpstr>switch 문</vt:lpstr>
      <vt:lpstr>switch 문제</vt:lpstr>
      <vt:lpstr>문제 1</vt:lpstr>
      <vt:lpstr>반복문</vt:lpstr>
      <vt:lpstr>반복문의 종류</vt:lpstr>
      <vt:lpstr>while 문</vt:lpstr>
      <vt:lpstr>while 문</vt:lpstr>
      <vt:lpstr>for 문</vt:lpstr>
      <vt:lpstr>for 문</vt:lpstr>
      <vt:lpstr>중첩 반복문</vt:lpstr>
      <vt:lpstr>중첩 반복문 예제 </vt:lpstr>
      <vt:lpstr>do/while문</vt:lpstr>
      <vt:lpstr>for/in 반복문 </vt:lpstr>
      <vt:lpstr>break 문장</vt:lpstr>
      <vt:lpstr>continue 문장</vt:lpstr>
      <vt:lpstr>문제</vt:lpstr>
      <vt:lpstr>배열</vt:lpstr>
      <vt:lpstr>배열을 생성하는 2가지 방법</vt:lpstr>
      <vt:lpstr>예제</vt:lpstr>
      <vt:lpstr>함수</vt:lpstr>
      <vt:lpstr>함수 만들기</vt:lpstr>
      <vt:lpstr>함수의 호출</vt:lpstr>
      <vt:lpstr>예제</vt:lpstr>
      <vt:lpstr>함수예제</vt:lpstr>
      <vt:lpstr>함수예제</vt:lpstr>
      <vt:lpstr>인수와 매개 변수</vt:lpstr>
      <vt:lpstr>익명 함수</vt:lpstr>
      <vt:lpstr>함수의 반환값</vt:lpstr>
      <vt:lpstr>함수반환값</vt:lpstr>
      <vt:lpstr>예제</vt:lpstr>
      <vt:lpstr>함수의 반환값</vt:lpstr>
      <vt:lpstr>alert() 함수 </vt:lpstr>
      <vt:lpstr>confirm() 함수 </vt:lpstr>
      <vt:lpstr>prompt()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자바스크립트 기초 </dc:title>
  <dc:creator>chocojhkim@live.com</dc:creator>
  <cp:lastModifiedBy>dw-004</cp:lastModifiedBy>
  <cp:revision>1</cp:revision>
  <dcterms:created xsi:type="dcterms:W3CDTF">2007-06-29T06:43:39Z</dcterms:created>
  <dcterms:modified xsi:type="dcterms:W3CDTF">2023-10-24T05:21:53Z</dcterms:modified>
</cp:coreProperties>
</file>