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9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69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98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09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86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2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65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00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67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38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0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7DDA4-8B7A-4770-9487-3D904B6B6961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88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B%90%EC%9E%90%EB%A0%A5" TargetMode="External"/><Relationship Id="rId7" Type="http://schemas.openxmlformats.org/officeDocument/2006/relationships/hyperlink" Target="https://atomic.snu.ac.kr/index.php/%EC%B2%B4%EB%A5%B4%EB%85%B8%EB%B9%8C_%EC%9B%90%EC%A0%84%EC%82%AC%EA%B3%A0" TargetMode="External"/><Relationship Id="rId2" Type="http://schemas.openxmlformats.org/officeDocument/2006/relationships/hyperlink" Target="https://namu.wiki/w/%EC%9B%90%EC%9E%90%EB%A0%A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tn.co.kr/_ln/0103_201903091445085743" TargetMode="External"/><Relationship Id="rId5" Type="http://schemas.openxmlformats.org/officeDocument/2006/relationships/hyperlink" Target="http://labor119.com/tech/board.php?board=ULnews&amp;page=3&amp;body_only=y&amp;button_view=n&amp;command=body&amp;no=88" TargetMode="External"/><Relationship Id="rId4" Type="http://schemas.openxmlformats.org/officeDocument/2006/relationships/hyperlink" Target="https://namu.wiki/w/%EB%B0%9C%EC%A0%84%EC%86%8C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376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모바일 스토리 보드 제작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36844" y="3004457"/>
            <a:ext cx="2593909" cy="20900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446174" y="3004457"/>
            <a:ext cx="2584579" cy="2090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446174" y="3004457"/>
            <a:ext cx="2584579" cy="2090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57142" y="3878815"/>
            <a:ext cx="1706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grpSp>
        <p:nvGrpSpPr>
          <p:cNvPr id="67" name="그룹 66"/>
          <p:cNvGrpSpPr/>
          <p:nvPr/>
        </p:nvGrpSpPr>
        <p:grpSpPr>
          <a:xfrm>
            <a:off x="436092" y="5179668"/>
            <a:ext cx="886826" cy="844123"/>
            <a:chOff x="3366641" y="2992229"/>
            <a:chExt cx="2593909" cy="2090058"/>
          </a:xfrm>
        </p:grpSpPr>
        <p:sp>
          <p:nvSpPr>
            <p:cNvPr id="68" name="직사각형 67"/>
            <p:cNvSpPr/>
            <p:nvPr/>
          </p:nvSpPr>
          <p:spPr>
            <a:xfrm>
              <a:off x="3366641" y="2992229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3375971" y="2992229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V="1">
              <a:off x="3375970" y="2992229"/>
              <a:ext cx="2584580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842619" y="3762593"/>
              <a:ext cx="1632684" cy="5715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IMAGE</a:t>
              </a:r>
              <a:endParaRPr lang="ko-KR" altLang="en-US" sz="900" b="1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476670" y="5177530"/>
            <a:ext cx="620958" cy="591058"/>
            <a:chOff x="3366641" y="2992230"/>
            <a:chExt cx="2593909" cy="2090058"/>
          </a:xfrm>
        </p:grpSpPr>
        <p:sp>
          <p:nvSpPr>
            <p:cNvPr id="75" name="직사각형 7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247411" y="5192609"/>
            <a:ext cx="412532" cy="384384"/>
            <a:chOff x="3366641" y="2992230"/>
            <a:chExt cx="2593909" cy="2090058"/>
          </a:xfrm>
        </p:grpSpPr>
        <p:sp>
          <p:nvSpPr>
            <p:cNvPr id="80" name="직사각형 7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842619" y="3762593"/>
              <a:ext cx="1632690" cy="5857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" b="1" dirty="0" smtClean="0"/>
                <a:t>IMAGE</a:t>
              </a:r>
              <a:endParaRPr lang="ko-KR" altLang="en-US" sz="100" b="1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87551" y="919655"/>
            <a:ext cx="284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TITLE </a:t>
            </a:r>
            <a:r>
              <a:rPr lang="ko-KR" altLang="en-US" sz="1400" dirty="0" smtClean="0"/>
              <a:t>텍스트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287549" y="1264178"/>
            <a:ext cx="28458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기본 내용 텍스트</a:t>
            </a:r>
            <a:endParaRPr lang="ko-KR" altLang="en-US" sz="900" dirty="0"/>
          </a:p>
        </p:txBody>
      </p:sp>
      <p:grpSp>
        <p:nvGrpSpPr>
          <p:cNvPr id="93" name="그룹 92"/>
          <p:cNvGrpSpPr/>
          <p:nvPr/>
        </p:nvGrpSpPr>
        <p:grpSpPr>
          <a:xfrm>
            <a:off x="418186" y="1573205"/>
            <a:ext cx="2612567" cy="253290"/>
            <a:chOff x="307911" y="1573205"/>
            <a:chExt cx="2593909" cy="25329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418185" y="1907268"/>
            <a:ext cx="2612568" cy="268818"/>
            <a:chOff x="289252" y="1907268"/>
            <a:chExt cx="2612568" cy="268818"/>
          </a:xfrm>
        </p:grpSpPr>
        <p:grpSp>
          <p:nvGrpSpPr>
            <p:cNvPr id="106" name="그룹 105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97" name="그룹 96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00" name="그룹 99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01" name="모서리가 둥근 직사각형 100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grpSp>
        <p:nvGrpSpPr>
          <p:cNvPr id="103" name="그룹 102"/>
          <p:cNvGrpSpPr/>
          <p:nvPr/>
        </p:nvGrpSpPr>
        <p:grpSpPr>
          <a:xfrm>
            <a:off x="418186" y="2246269"/>
            <a:ext cx="2612567" cy="253290"/>
            <a:chOff x="307911" y="1573205"/>
            <a:chExt cx="2593909" cy="253290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399520" y="2588708"/>
            <a:ext cx="2612568" cy="268818"/>
            <a:chOff x="289252" y="1907268"/>
            <a:chExt cx="2612568" cy="268818"/>
          </a:xfrm>
        </p:grpSpPr>
        <p:grpSp>
          <p:nvGrpSpPr>
            <p:cNvPr id="121" name="그룹 120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125" name="그룹 124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22" name="그룹 121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451097" y="1027376"/>
            <a:ext cx="800024" cy="761501"/>
            <a:chOff x="3366641" y="2992230"/>
            <a:chExt cx="2593909" cy="2090058"/>
          </a:xfrm>
        </p:grpSpPr>
        <p:sp>
          <p:nvSpPr>
            <p:cNvPr id="85" name="직사각형 8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350233" y="1027376"/>
            <a:ext cx="800024" cy="761501"/>
            <a:chOff x="3366641" y="2992230"/>
            <a:chExt cx="2593909" cy="2090058"/>
          </a:xfrm>
        </p:grpSpPr>
        <p:sp>
          <p:nvSpPr>
            <p:cNvPr id="137" name="직사각형 13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5255303" y="1027376"/>
            <a:ext cx="800024" cy="761501"/>
            <a:chOff x="3366641" y="2992230"/>
            <a:chExt cx="2593909" cy="2090058"/>
          </a:xfrm>
        </p:grpSpPr>
        <p:sp>
          <p:nvSpPr>
            <p:cNvPr id="142" name="직사각형 14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직선 연결선 14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3448130" y="1907268"/>
            <a:ext cx="800024" cy="761501"/>
            <a:chOff x="3366641" y="2992230"/>
            <a:chExt cx="2593909" cy="2090058"/>
          </a:xfrm>
        </p:grpSpPr>
        <p:sp>
          <p:nvSpPr>
            <p:cNvPr id="147" name="직사각형 14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4347266" y="1907268"/>
            <a:ext cx="800024" cy="761501"/>
            <a:chOff x="3366641" y="2992230"/>
            <a:chExt cx="2593909" cy="2090058"/>
          </a:xfrm>
        </p:grpSpPr>
        <p:sp>
          <p:nvSpPr>
            <p:cNvPr id="152" name="직사각형 15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5252336" y="1907268"/>
            <a:ext cx="800024" cy="761501"/>
            <a:chOff x="3366641" y="2992230"/>
            <a:chExt cx="2593909" cy="2090058"/>
          </a:xfrm>
        </p:grpSpPr>
        <p:sp>
          <p:nvSpPr>
            <p:cNvPr id="157" name="직사각형 15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4420785" y="2786143"/>
            <a:ext cx="650128" cy="109121"/>
            <a:chOff x="4308461" y="2786482"/>
            <a:chExt cx="650128" cy="109121"/>
          </a:xfrm>
        </p:grpSpPr>
        <p:sp>
          <p:nvSpPr>
            <p:cNvPr id="162" name="타원 161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4420785" y="2915571"/>
            <a:ext cx="650128" cy="109121"/>
            <a:chOff x="4308461" y="2786482"/>
            <a:chExt cx="650128" cy="109121"/>
          </a:xfrm>
        </p:grpSpPr>
        <p:sp>
          <p:nvSpPr>
            <p:cNvPr id="175" name="타원 174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4420785" y="3043109"/>
            <a:ext cx="650128" cy="109121"/>
            <a:chOff x="4308461" y="2786482"/>
            <a:chExt cx="650128" cy="109121"/>
          </a:xfrm>
        </p:grpSpPr>
        <p:sp>
          <p:nvSpPr>
            <p:cNvPr id="181" name="타원 180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4420785" y="3171843"/>
            <a:ext cx="650128" cy="109121"/>
            <a:chOff x="4308461" y="2786482"/>
            <a:chExt cx="650128" cy="109121"/>
          </a:xfrm>
        </p:grpSpPr>
        <p:sp>
          <p:nvSpPr>
            <p:cNvPr id="187" name="타원 186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4420785" y="3306688"/>
            <a:ext cx="650128" cy="109121"/>
            <a:chOff x="4308461" y="2786482"/>
            <a:chExt cx="650128" cy="109121"/>
          </a:xfrm>
        </p:grpSpPr>
        <p:sp>
          <p:nvSpPr>
            <p:cNvPr id="193" name="타원 192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3451097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0" name="직사각형 19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직선 연결선 20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4350233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5" name="직사각형 20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6" name="직선 연결선 20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5255303" y="3536137"/>
            <a:ext cx="800024" cy="761501"/>
            <a:chOff x="3366641" y="2992230"/>
            <a:chExt cx="2593909" cy="2090058"/>
          </a:xfrm>
        </p:grpSpPr>
        <p:sp>
          <p:nvSpPr>
            <p:cNvPr id="210" name="직사각형 20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1" name="직선 연결선 21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3448130" y="4416029"/>
            <a:ext cx="800024" cy="761501"/>
            <a:chOff x="3366641" y="2992230"/>
            <a:chExt cx="2593909" cy="2090058"/>
          </a:xfrm>
        </p:grpSpPr>
        <p:sp>
          <p:nvSpPr>
            <p:cNvPr id="215" name="직사각형 21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4347266" y="4416029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20" name="직사각형 21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1" name="직선 연결선 22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5252336" y="4416029"/>
            <a:ext cx="800024" cy="761501"/>
            <a:chOff x="3366641" y="2992230"/>
            <a:chExt cx="2593909" cy="2090058"/>
          </a:xfrm>
        </p:grpSpPr>
        <p:sp>
          <p:nvSpPr>
            <p:cNvPr id="225" name="직사각형 22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6" name="직선 연결선 22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sp>
        <p:nvSpPr>
          <p:cNvPr id="230" name="모서리가 둥근 직사각형 229"/>
          <p:cNvSpPr/>
          <p:nvPr/>
        </p:nvSpPr>
        <p:spPr>
          <a:xfrm>
            <a:off x="3646301" y="5596777"/>
            <a:ext cx="328802" cy="2300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>
            <a:off x="3498679" y="5289951"/>
            <a:ext cx="599814" cy="5466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3668517" y="5359785"/>
            <a:ext cx="285840" cy="2645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4" name="그룹 233"/>
          <p:cNvGrpSpPr/>
          <p:nvPr/>
        </p:nvGrpSpPr>
        <p:grpSpPr>
          <a:xfrm>
            <a:off x="4199780" y="5293141"/>
            <a:ext cx="301542" cy="301542"/>
            <a:chOff x="4122615" y="5293141"/>
            <a:chExt cx="301542" cy="301542"/>
          </a:xfrm>
        </p:grpSpPr>
        <p:sp>
          <p:nvSpPr>
            <p:cNvPr id="232" name="모서리가 둥근 직사각형 231"/>
            <p:cNvSpPr/>
            <p:nvPr/>
          </p:nvSpPr>
          <p:spPr>
            <a:xfrm>
              <a:off x="4122615" y="5293141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포인트가 5개인 별 232"/>
            <p:cNvSpPr/>
            <p:nvPr/>
          </p:nvSpPr>
          <p:spPr>
            <a:xfrm>
              <a:off x="4138920" y="5317611"/>
              <a:ext cx="268932" cy="248465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4529228" y="5289951"/>
            <a:ext cx="301542" cy="301542"/>
            <a:chOff x="4452063" y="5298288"/>
            <a:chExt cx="301542" cy="301542"/>
          </a:xfrm>
        </p:grpSpPr>
        <p:sp>
          <p:nvSpPr>
            <p:cNvPr id="242" name="모서리가 둥근 직사각형 241"/>
            <p:cNvSpPr/>
            <p:nvPr/>
          </p:nvSpPr>
          <p:spPr>
            <a:xfrm>
              <a:off x="4452063" y="5298288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포인트가 5개인 별 242"/>
            <p:cNvSpPr/>
            <p:nvPr/>
          </p:nvSpPr>
          <p:spPr>
            <a:xfrm>
              <a:off x="4452063" y="5298288"/>
              <a:ext cx="301341" cy="293104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5" name="그룹 334"/>
          <p:cNvGrpSpPr/>
          <p:nvPr/>
        </p:nvGrpSpPr>
        <p:grpSpPr>
          <a:xfrm>
            <a:off x="3398842" y="3380863"/>
            <a:ext cx="310197" cy="247607"/>
            <a:chOff x="3321677" y="3380863"/>
            <a:chExt cx="310197" cy="247607"/>
          </a:xfrm>
        </p:grpSpPr>
        <p:cxnSp>
          <p:nvCxnSpPr>
            <p:cNvPr id="329" name="직선 연결선 328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그룹 335"/>
          <p:cNvGrpSpPr/>
          <p:nvPr/>
        </p:nvGrpSpPr>
        <p:grpSpPr>
          <a:xfrm>
            <a:off x="4282725" y="3392707"/>
            <a:ext cx="310197" cy="247607"/>
            <a:chOff x="3321677" y="3380863"/>
            <a:chExt cx="310197" cy="247607"/>
          </a:xfrm>
        </p:grpSpPr>
        <p:cxnSp>
          <p:nvCxnSpPr>
            <p:cNvPr id="337" name="직선 연결선 336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그룹 338"/>
          <p:cNvGrpSpPr/>
          <p:nvPr/>
        </p:nvGrpSpPr>
        <p:grpSpPr>
          <a:xfrm>
            <a:off x="4282725" y="4314841"/>
            <a:ext cx="306207" cy="237226"/>
            <a:chOff x="3321677" y="3391244"/>
            <a:chExt cx="306207" cy="237226"/>
          </a:xfrm>
        </p:grpSpPr>
        <p:cxnSp>
          <p:nvCxnSpPr>
            <p:cNvPr id="340" name="직선 연결선 339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flipV="1">
              <a:off x="3396223" y="3391244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 flipH="1">
            <a:off x="6343002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grpSp>
        <p:nvGrpSpPr>
          <p:cNvPr id="255" name="그룹 254"/>
          <p:cNvGrpSpPr/>
          <p:nvPr/>
        </p:nvGrpSpPr>
        <p:grpSpPr>
          <a:xfrm>
            <a:off x="6448404" y="3234675"/>
            <a:ext cx="1226415" cy="280678"/>
            <a:chOff x="6450176" y="1027376"/>
            <a:chExt cx="2657297" cy="280678"/>
          </a:xfrm>
        </p:grpSpPr>
        <p:sp>
          <p:nvSpPr>
            <p:cNvPr id="248" name="직사각형 247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grpSp>
        <p:nvGrpSpPr>
          <p:cNvPr id="382" name="그룹 381"/>
          <p:cNvGrpSpPr/>
          <p:nvPr/>
        </p:nvGrpSpPr>
        <p:grpSpPr>
          <a:xfrm>
            <a:off x="6451472" y="1365633"/>
            <a:ext cx="2657297" cy="280678"/>
            <a:chOff x="6450176" y="1365633"/>
            <a:chExt cx="2657297" cy="280678"/>
          </a:xfrm>
        </p:grpSpPr>
        <p:sp>
          <p:nvSpPr>
            <p:cNvPr id="257" name="직사각형 256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이메일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448405" y="1704523"/>
            <a:ext cx="946784" cy="280678"/>
            <a:chOff x="6450173" y="1027376"/>
            <a:chExt cx="2657300" cy="280678"/>
          </a:xfrm>
        </p:grpSpPr>
        <p:sp>
          <p:nvSpPr>
            <p:cNvPr id="260" name="직사각형 259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6450173" y="1027376"/>
              <a:ext cx="1923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년도</a:t>
              </a:r>
              <a:endParaRPr lang="ko-KR" altLang="en-US" sz="1200" dirty="0"/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8283457" y="1708866"/>
            <a:ext cx="825311" cy="280678"/>
            <a:chOff x="6413640" y="1027376"/>
            <a:chExt cx="2693833" cy="280678"/>
          </a:xfrm>
        </p:grpSpPr>
        <p:sp>
          <p:nvSpPr>
            <p:cNvPr id="282" name="직사각형 281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6413640" y="1029215"/>
              <a:ext cx="1883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일</a:t>
              </a:r>
            </a:p>
          </p:txBody>
        </p:sp>
      </p:grpSp>
      <p:sp>
        <p:nvSpPr>
          <p:cNvPr id="289" name="이등변 삼각형 288"/>
          <p:cNvSpPr/>
          <p:nvPr/>
        </p:nvSpPr>
        <p:spPr>
          <a:xfrm rot="10800000">
            <a:off x="8878452" y="173143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4" name="그룹 293"/>
          <p:cNvGrpSpPr/>
          <p:nvPr/>
        </p:nvGrpSpPr>
        <p:grpSpPr>
          <a:xfrm>
            <a:off x="7433965" y="1708866"/>
            <a:ext cx="820042" cy="280678"/>
            <a:chOff x="6450176" y="1027376"/>
            <a:chExt cx="2657297" cy="280678"/>
          </a:xfrm>
        </p:grpSpPr>
        <p:sp>
          <p:nvSpPr>
            <p:cNvPr id="295" name="직사각형 294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6450176" y="1027376"/>
              <a:ext cx="1883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월</a:t>
              </a:r>
              <a:endParaRPr lang="ko-KR" altLang="en-US" sz="1200" dirty="0"/>
            </a:p>
          </p:txBody>
        </p:sp>
      </p:grpSp>
      <p:cxnSp>
        <p:nvCxnSpPr>
          <p:cNvPr id="299" name="직선 연결선 298"/>
          <p:cNvCxnSpPr/>
          <p:nvPr/>
        </p:nvCxnSpPr>
        <p:spPr>
          <a:xfrm>
            <a:off x="7992818" y="1708866"/>
            <a:ext cx="0" cy="280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/>
          <p:nvPr/>
        </p:nvCxnSpPr>
        <p:spPr>
          <a:xfrm>
            <a:off x="7130047" y="1699850"/>
            <a:ext cx="0" cy="291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8864595" y="1708866"/>
            <a:ext cx="0" cy="282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이등변 삼각형 304"/>
          <p:cNvSpPr/>
          <p:nvPr/>
        </p:nvSpPr>
        <p:spPr>
          <a:xfrm rot="10800000">
            <a:off x="8016176" y="17293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이등변 삼각형 305"/>
          <p:cNvSpPr/>
          <p:nvPr/>
        </p:nvSpPr>
        <p:spPr>
          <a:xfrm rot="10800000">
            <a:off x="7155746" y="172729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/>
          <p:cNvSpPr/>
          <p:nvPr/>
        </p:nvSpPr>
        <p:spPr>
          <a:xfrm>
            <a:off x="6451472" y="2049874"/>
            <a:ext cx="2657297" cy="280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TextBox 316"/>
          <p:cNvSpPr txBox="1"/>
          <p:nvPr/>
        </p:nvSpPr>
        <p:spPr>
          <a:xfrm>
            <a:off x="6451472" y="204987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sp>
        <p:nvSpPr>
          <p:cNvPr id="318" name="이등변 삼각형 317"/>
          <p:cNvSpPr/>
          <p:nvPr/>
        </p:nvSpPr>
        <p:spPr>
          <a:xfrm rot="10800000">
            <a:off x="7435820" y="32555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9" name="직선 연결선 318"/>
          <p:cNvCxnSpPr/>
          <p:nvPr/>
        </p:nvCxnSpPr>
        <p:spPr>
          <a:xfrm>
            <a:off x="8864595" y="2055373"/>
            <a:ext cx="0" cy="271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직사각형 320"/>
          <p:cNvSpPr/>
          <p:nvPr/>
        </p:nvSpPr>
        <p:spPr>
          <a:xfrm>
            <a:off x="6451472" y="2609530"/>
            <a:ext cx="2657297" cy="2806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/>
          <p:cNvSpPr/>
          <p:nvPr/>
        </p:nvSpPr>
        <p:spPr>
          <a:xfrm>
            <a:off x="6451472" y="2329200"/>
            <a:ext cx="2657296" cy="827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TextBox 322"/>
          <p:cNvSpPr txBox="1"/>
          <p:nvPr/>
        </p:nvSpPr>
        <p:spPr>
          <a:xfrm>
            <a:off x="6453205" y="232779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6448404" y="2889610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448404" y="2615761"/>
            <a:ext cx="1226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43" name="직선 연결선 342"/>
          <p:cNvCxnSpPr/>
          <p:nvPr/>
        </p:nvCxnSpPr>
        <p:spPr>
          <a:xfrm>
            <a:off x="7418219" y="3234675"/>
            <a:ext cx="0" cy="2736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이등변 삼각형 344"/>
          <p:cNvSpPr/>
          <p:nvPr/>
        </p:nvSpPr>
        <p:spPr>
          <a:xfrm rot="10800000">
            <a:off x="8875983" y="2071345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6" name="그룹 345"/>
          <p:cNvGrpSpPr/>
          <p:nvPr/>
        </p:nvGrpSpPr>
        <p:grpSpPr>
          <a:xfrm>
            <a:off x="6448404" y="3569602"/>
            <a:ext cx="1226415" cy="280678"/>
            <a:chOff x="6450176" y="1027376"/>
            <a:chExt cx="2657297" cy="280678"/>
          </a:xfrm>
        </p:grpSpPr>
        <p:sp>
          <p:nvSpPr>
            <p:cNvPr id="347" name="직사각형 346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sp>
        <p:nvSpPr>
          <p:cNvPr id="349" name="이등변 삼각형 348"/>
          <p:cNvSpPr/>
          <p:nvPr/>
        </p:nvSpPr>
        <p:spPr>
          <a:xfrm rot="10800000">
            <a:off x="7440663" y="3588348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0" name="직선 연결선 349"/>
          <p:cNvCxnSpPr/>
          <p:nvPr/>
        </p:nvCxnSpPr>
        <p:spPr>
          <a:xfrm>
            <a:off x="7418219" y="3562472"/>
            <a:ext cx="0" cy="2834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/>
          <p:cNvGrpSpPr/>
          <p:nvPr/>
        </p:nvGrpSpPr>
        <p:grpSpPr>
          <a:xfrm>
            <a:off x="6448404" y="3848055"/>
            <a:ext cx="1226415" cy="280678"/>
            <a:chOff x="6450176" y="1027376"/>
            <a:chExt cx="2657297" cy="280678"/>
          </a:xfrm>
        </p:grpSpPr>
        <p:sp>
          <p:nvSpPr>
            <p:cNvPr id="353" name="직사각형 352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9" name="직사각형 358"/>
          <p:cNvSpPr/>
          <p:nvPr/>
        </p:nvSpPr>
        <p:spPr>
          <a:xfrm>
            <a:off x="6448404" y="4137576"/>
            <a:ext cx="1226415" cy="2741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5" name="그룹 354"/>
          <p:cNvGrpSpPr/>
          <p:nvPr/>
        </p:nvGrpSpPr>
        <p:grpSpPr>
          <a:xfrm>
            <a:off x="6448404" y="4133052"/>
            <a:ext cx="1226415" cy="563655"/>
            <a:chOff x="6450176" y="744399"/>
            <a:chExt cx="2657297" cy="563655"/>
          </a:xfrm>
        </p:grpSpPr>
        <p:sp>
          <p:nvSpPr>
            <p:cNvPr id="356" name="직사각형 355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6459759" y="744399"/>
              <a:ext cx="201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8" name="직사각형 357"/>
          <p:cNvSpPr/>
          <p:nvPr/>
        </p:nvSpPr>
        <p:spPr>
          <a:xfrm>
            <a:off x="6448404" y="3850280"/>
            <a:ext cx="1226415" cy="846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2" name="직선 연결선 361"/>
          <p:cNvCxnSpPr/>
          <p:nvPr/>
        </p:nvCxnSpPr>
        <p:spPr>
          <a:xfrm>
            <a:off x="7779746" y="3845961"/>
            <a:ext cx="7921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타원 362"/>
          <p:cNvSpPr/>
          <p:nvPr/>
        </p:nvSpPr>
        <p:spPr>
          <a:xfrm>
            <a:off x="8146885" y="3800616"/>
            <a:ext cx="90689" cy="906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2" name="직선 연결선 371"/>
          <p:cNvCxnSpPr>
            <a:stCxn id="363" idx="6"/>
          </p:cNvCxnSpPr>
          <p:nvPr/>
        </p:nvCxnSpPr>
        <p:spPr>
          <a:xfrm>
            <a:off x="8237574" y="3845961"/>
            <a:ext cx="859807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포인트가 5개인 별 373"/>
          <p:cNvSpPr/>
          <p:nvPr/>
        </p:nvSpPr>
        <p:spPr>
          <a:xfrm>
            <a:off x="7843986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포인트가 5개인 별 374"/>
          <p:cNvSpPr/>
          <p:nvPr/>
        </p:nvSpPr>
        <p:spPr>
          <a:xfrm>
            <a:off x="8055385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포인트가 5개인 별 375"/>
          <p:cNvSpPr/>
          <p:nvPr/>
        </p:nvSpPr>
        <p:spPr>
          <a:xfrm>
            <a:off x="8266783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포인트가 5개인 별 376"/>
          <p:cNvSpPr/>
          <p:nvPr/>
        </p:nvSpPr>
        <p:spPr>
          <a:xfrm>
            <a:off x="8478181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포인트가 5개인 별 377"/>
          <p:cNvSpPr/>
          <p:nvPr/>
        </p:nvSpPr>
        <p:spPr>
          <a:xfrm>
            <a:off x="8689579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모서리가 둥근 직사각형 378"/>
          <p:cNvSpPr/>
          <p:nvPr/>
        </p:nvSpPr>
        <p:spPr>
          <a:xfrm>
            <a:off x="7776258" y="4184424"/>
            <a:ext cx="1321123" cy="2148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3" name="그룹 382"/>
          <p:cNvGrpSpPr/>
          <p:nvPr/>
        </p:nvGrpSpPr>
        <p:grpSpPr>
          <a:xfrm>
            <a:off x="6451471" y="1054144"/>
            <a:ext cx="2657297" cy="280678"/>
            <a:chOff x="6450176" y="1365633"/>
            <a:chExt cx="2657297" cy="280678"/>
          </a:xfrm>
        </p:grpSpPr>
        <p:sp>
          <p:nvSpPr>
            <p:cNvPr id="384" name="직사각형 383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이름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86" name="타원 385"/>
          <p:cNvSpPr/>
          <p:nvPr/>
        </p:nvSpPr>
        <p:spPr>
          <a:xfrm>
            <a:off x="7838942" y="4209479"/>
            <a:ext cx="112843" cy="11284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5" name="직선 연결선 394"/>
          <p:cNvCxnSpPr>
            <a:stCxn id="386" idx="5"/>
          </p:cNvCxnSpPr>
          <p:nvPr/>
        </p:nvCxnSpPr>
        <p:spPr>
          <a:xfrm>
            <a:off x="7935260" y="4305797"/>
            <a:ext cx="47502" cy="5351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타원 395"/>
          <p:cNvSpPr/>
          <p:nvPr/>
        </p:nvSpPr>
        <p:spPr>
          <a:xfrm>
            <a:off x="6549463" y="4933321"/>
            <a:ext cx="90616" cy="906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TextBox 396"/>
          <p:cNvSpPr txBox="1"/>
          <p:nvPr/>
        </p:nvSpPr>
        <p:spPr>
          <a:xfrm>
            <a:off x="6620997" y="490257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00" name="타원 399"/>
          <p:cNvSpPr/>
          <p:nvPr/>
        </p:nvSpPr>
        <p:spPr>
          <a:xfrm>
            <a:off x="7127479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TextBox 400"/>
          <p:cNvSpPr txBox="1"/>
          <p:nvPr/>
        </p:nvSpPr>
        <p:spPr>
          <a:xfrm>
            <a:off x="7214403" y="490139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03" name="타원 402"/>
          <p:cNvSpPr/>
          <p:nvPr/>
        </p:nvSpPr>
        <p:spPr>
          <a:xfrm>
            <a:off x="76891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TextBox 403"/>
          <p:cNvSpPr txBox="1"/>
          <p:nvPr/>
        </p:nvSpPr>
        <p:spPr>
          <a:xfrm>
            <a:off x="7780654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06" name="타원 405"/>
          <p:cNvSpPr/>
          <p:nvPr/>
        </p:nvSpPr>
        <p:spPr>
          <a:xfrm>
            <a:off x="81439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TextBox 406"/>
          <p:cNvSpPr txBox="1"/>
          <p:nvPr/>
        </p:nvSpPr>
        <p:spPr>
          <a:xfrm>
            <a:off x="8241330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1" name="TextBox 410"/>
          <p:cNvSpPr txBox="1"/>
          <p:nvPr/>
        </p:nvSpPr>
        <p:spPr>
          <a:xfrm>
            <a:off x="6620997" y="523581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12" name="TextBox 411"/>
          <p:cNvSpPr txBox="1"/>
          <p:nvPr/>
        </p:nvSpPr>
        <p:spPr>
          <a:xfrm>
            <a:off x="7214403" y="523463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13" name="TextBox 412"/>
          <p:cNvSpPr txBox="1"/>
          <p:nvPr/>
        </p:nvSpPr>
        <p:spPr>
          <a:xfrm>
            <a:off x="7780654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14" name="TextBox 413"/>
          <p:cNvSpPr txBox="1"/>
          <p:nvPr/>
        </p:nvSpPr>
        <p:spPr>
          <a:xfrm>
            <a:off x="8241330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8" name="직사각형 417"/>
          <p:cNvSpPr/>
          <p:nvPr/>
        </p:nvSpPr>
        <p:spPr>
          <a:xfrm>
            <a:off x="6540955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/>
          <p:cNvSpPr/>
          <p:nvPr/>
        </p:nvSpPr>
        <p:spPr>
          <a:xfrm>
            <a:off x="711958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직사각형 419"/>
          <p:cNvSpPr/>
          <p:nvPr/>
        </p:nvSpPr>
        <p:spPr>
          <a:xfrm>
            <a:off x="7681231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직사각형 420"/>
          <p:cNvSpPr/>
          <p:nvPr/>
        </p:nvSpPr>
        <p:spPr>
          <a:xfrm>
            <a:off x="814393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2" name="그룹 421"/>
          <p:cNvGrpSpPr/>
          <p:nvPr/>
        </p:nvGrpSpPr>
        <p:grpSpPr>
          <a:xfrm>
            <a:off x="6503095" y="5137018"/>
            <a:ext cx="260199" cy="196854"/>
            <a:chOff x="3321677" y="3398436"/>
            <a:chExt cx="306207" cy="231662"/>
          </a:xfrm>
        </p:grpSpPr>
        <p:cxnSp>
          <p:nvCxnSpPr>
            <p:cNvPr id="423" name="직선 연결선 422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 423"/>
            <p:cNvCxnSpPr/>
            <p:nvPr/>
          </p:nvCxnSpPr>
          <p:spPr>
            <a:xfrm flipV="1">
              <a:off x="3396223" y="3398436"/>
              <a:ext cx="231661" cy="23166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084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371" y="3512788"/>
            <a:ext cx="1223768" cy="9121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4" y="657225"/>
            <a:ext cx="1653688" cy="228795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6378" y="3045767"/>
            <a:ext cx="2134500" cy="46306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“</a:t>
            </a:r>
            <a:r>
              <a:rPr lang="ko-KR" altLang="en-US" sz="1000" dirty="0" smtClean="0">
                <a:solidFill>
                  <a:schemeClr val="bg1"/>
                </a:solidFill>
              </a:rPr>
              <a:t>회사가 좋아요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일도 좋습니다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물론 게임도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좋구요</a:t>
            </a:r>
            <a:r>
              <a:rPr lang="en-US" altLang="ko-KR" sz="1000" dirty="0" smtClean="0">
                <a:solidFill>
                  <a:schemeClr val="bg1"/>
                </a:solidFill>
              </a:rPr>
              <a:t>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377" y="3609414"/>
            <a:ext cx="2134500" cy="98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5050"/>
                </a:solidFill>
              </a:rPr>
              <a:t>Age: 30</a:t>
            </a:r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Work: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영업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팀</a:t>
            </a:r>
            <a:r>
              <a:rPr lang="en-US" altLang="ko-KR" sz="900" dirty="0" smtClean="0"/>
              <a:t>/2</a:t>
            </a:r>
            <a:r>
              <a:rPr lang="ko-KR" altLang="en-US" sz="900" dirty="0" err="1" smtClean="0"/>
              <a:t>년차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사원</a:t>
            </a:r>
            <a:endParaRPr lang="en-US" altLang="ko-KR" sz="900" dirty="0" smtClean="0">
              <a:solidFill>
                <a:srgbClr val="FF5050"/>
              </a:solidFill>
            </a:endParaRPr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Family: </a:t>
            </a:r>
            <a:r>
              <a:rPr lang="ko-KR" altLang="en-US" sz="900" dirty="0" smtClean="0"/>
              <a:t>가족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父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母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妹</a:t>
            </a:r>
            <a:r>
              <a:rPr lang="en-US" altLang="ko-KR" sz="900" dirty="0" smtClean="0"/>
              <a:t>)</a:t>
            </a:r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Location: </a:t>
            </a:r>
            <a:r>
              <a:rPr lang="ko-KR" altLang="en-US" sz="900" dirty="0" smtClean="0"/>
              <a:t>대전</a:t>
            </a:r>
            <a:r>
              <a:rPr lang="en-US" altLang="ko-KR" sz="900" dirty="0" smtClean="0"/>
              <a:t>,</a:t>
            </a:r>
            <a:r>
              <a:rPr lang="ko-KR" altLang="en-US" sz="900" dirty="0" err="1" smtClean="0"/>
              <a:t>학하동</a:t>
            </a:r>
            <a:endParaRPr lang="en-US" altLang="ko-KR" sz="900" dirty="0" smtClean="0"/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Character: </a:t>
            </a:r>
            <a:r>
              <a:rPr lang="ko-KR" altLang="en-US" sz="900" dirty="0" err="1" smtClean="0"/>
              <a:t>예언자형</a:t>
            </a:r>
            <a:r>
              <a:rPr lang="en-US" altLang="ko-KR" sz="900" dirty="0" smtClean="0"/>
              <a:t>(INFJ)</a:t>
            </a:r>
          </a:p>
          <a:p>
            <a:r>
              <a:rPr lang="ko-KR" altLang="en-US" sz="900" dirty="0" smtClean="0">
                <a:solidFill>
                  <a:srgbClr val="FF5050"/>
                </a:solidFill>
              </a:rPr>
              <a:t>사용자 정의 유형</a:t>
            </a:r>
            <a:r>
              <a:rPr lang="en-US" altLang="ko-KR" sz="900" dirty="0" smtClean="0">
                <a:solidFill>
                  <a:srgbClr val="FF5050"/>
                </a:solidFill>
              </a:rPr>
              <a:t>: </a:t>
            </a:r>
            <a:r>
              <a:rPr lang="ko-KR" altLang="en-US" sz="900" dirty="0" smtClean="0"/>
              <a:t>빠른 </a:t>
            </a:r>
            <a:r>
              <a:rPr lang="ko-KR" altLang="en-US" sz="900" dirty="0" err="1" smtClean="0"/>
              <a:t>출＊퇴근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선</a:t>
            </a:r>
            <a:endParaRPr lang="en-US" altLang="ko-KR" sz="900" dirty="0" smtClean="0"/>
          </a:p>
          <a:p>
            <a:r>
              <a:rPr lang="ko-KR" altLang="en-US" sz="900" dirty="0" smtClean="0"/>
              <a:t>호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중</a:t>
            </a:r>
            <a:r>
              <a:rPr lang="en-US" altLang="ko-KR" sz="900" dirty="0" smtClean="0"/>
              <a:t>*</a:t>
            </a:r>
            <a:r>
              <a:rPr lang="ko-KR" altLang="en-US" sz="900" dirty="0" smtClean="0"/>
              <a:t>상급 운전자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2409918" y="1006954"/>
            <a:ext cx="4907431" cy="2888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FF5050"/>
                </a:solidFill>
              </a:rPr>
              <a:t>라이프 스타일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endParaRPr lang="en-US" altLang="ko-KR" sz="1200" dirty="0">
              <a:solidFill>
                <a:srgbClr val="FF5050"/>
              </a:solidFill>
            </a:endParaRPr>
          </a:p>
          <a:p>
            <a:r>
              <a:rPr lang="ko-KR" altLang="en-US" sz="1200" dirty="0" err="1" smtClean="0">
                <a:solidFill>
                  <a:srgbClr val="FF5050"/>
                </a:solidFill>
              </a:rPr>
              <a:t>한석율씨는</a:t>
            </a:r>
            <a:r>
              <a:rPr lang="ko-KR" altLang="en-US" sz="1200" dirty="0" smtClean="0">
                <a:solidFill>
                  <a:srgbClr val="FF5050"/>
                </a:solidFill>
              </a:rPr>
              <a:t> 회사일</a:t>
            </a:r>
            <a:r>
              <a:rPr lang="en-US" altLang="ko-KR" sz="1200" dirty="0" smtClean="0">
                <a:solidFill>
                  <a:srgbClr val="FF5050"/>
                </a:solidFill>
              </a:rPr>
              <a:t>,</a:t>
            </a:r>
            <a:r>
              <a:rPr lang="ko-KR" altLang="en-US" sz="1200" dirty="0" smtClean="0">
                <a:solidFill>
                  <a:srgbClr val="FF5050"/>
                </a:solidFill>
              </a:rPr>
              <a:t>특히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현장직을</a:t>
            </a:r>
            <a:r>
              <a:rPr lang="ko-KR" altLang="en-US" sz="1200" dirty="0" smtClean="0">
                <a:solidFill>
                  <a:srgbClr val="FF5050"/>
                </a:solidFill>
              </a:rPr>
              <a:t> 중요시 하는 열정적인 청년이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</a:p>
          <a:p>
            <a:endParaRPr lang="en-US" altLang="ko-KR" sz="1200" dirty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아직 신입이기 때문에 다른 선배들 보다 </a:t>
            </a:r>
            <a:r>
              <a:rPr lang="en-US" altLang="ko-KR" sz="1200" dirty="0" smtClean="0">
                <a:solidFill>
                  <a:srgbClr val="FF5050"/>
                </a:solidFill>
              </a:rPr>
              <a:t>1</a:t>
            </a:r>
            <a:r>
              <a:rPr lang="ko-KR" altLang="en-US" sz="1200" dirty="0" smtClean="0">
                <a:solidFill>
                  <a:srgbClr val="FF5050"/>
                </a:solidFill>
              </a:rPr>
              <a:t>시간 정도 일찍 출근하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err="1" smtClean="0">
                <a:solidFill>
                  <a:srgbClr val="FF5050"/>
                </a:solidFill>
              </a:rPr>
              <a:t>며</a:t>
            </a:r>
            <a:r>
              <a:rPr lang="en-US" altLang="ko-KR" sz="1200" dirty="0" smtClean="0">
                <a:solidFill>
                  <a:srgbClr val="FF5050"/>
                </a:solidFill>
              </a:rPr>
              <a:t>, </a:t>
            </a:r>
            <a:r>
              <a:rPr lang="ko-KR" altLang="en-US" sz="1200" dirty="0" smtClean="0">
                <a:solidFill>
                  <a:srgbClr val="FF5050"/>
                </a:solidFill>
              </a:rPr>
              <a:t>대중교통 보다는 자가용을 이용한 빠른 출</a:t>
            </a:r>
            <a:r>
              <a:rPr lang="en-US" altLang="ko-KR" sz="1200" dirty="0" smtClean="0">
                <a:solidFill>
                  <a:srgbClr val="FF5050"/>
                </a:solidFill>
              </a:rPr>
              <a:t>*</a:t>
            </a:r>
            <a:r>
              <a:rPr lang="ko-KR" altLang="en-US" sz="1200" dirty="0" smtClean="0">
                <a:solidFill>
                  <a:srgbClr val="FF5050"/>
                </a:solidFill>
              </a:rPr>
              <a:t>퇴근을 선호한다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스마트폰에 다양한 네비게이션을 설치해놓고 목적지 혹은 종류에 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따라 골라 쓰기도 한다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</a:p>
          <a:p>
            <a:endParaRPr lang="en-US" altLang="ko-KR" sz="1200" dirty="0">
              <a:solidFill>
                <a:srgbClr val="FF5050"/>
              </a:solidFill>
            </a:endParaRPr>
          </a:p>
          <a:p>
            <a:r>
              <a:rPr lang="ko-KR" altLang="en-US" sz="1200" dirty="0" err="1" smtClean="0">
                <a:solidFill>
                  <a:srgbClr val="FF5050"/>
                </a:solidFill>
              </a:rPr>
              <a:t>영업팀이기</a:t>
            </a:r>
            <a:r>
              <a:rPr lang="ko-KR" altLang="en-US" sz="1200" dirty="0" smtClean="0">
                <a:solidFill>
                  <a:srgbClr val="FF5050"/>
                </a:solidFill>
              </a:rPr>
              <a:t> 때문에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자차</a:t>
            </a:r>
            <a:r>
              <a:rPr lang="ko-KR" altLang="en-US" sz="1200" dirty="0" smtClean="0">
                <a:solidFill>
                  <a:srgbClr val="FF5050"/>
                </a:solidFill>
              </a:rPr>
              <a:t> 이외에도 일정을 자주 이용하는데</a:t>
            </a:r>
            <a:r>
              <a:rPr lang="en-US" altLang="ko-KR" sz="1200" dirty="0" smtClean="0">
                <a:solidFill>
                  <a:srgbClr val="FF5050"/>
                </a:solidFill>
              </a:rPr>
              <a:t>, </a:t>
            </a:r>
            <a:r>
              <a:rPr lang="ko-KR" altLang="en-US" sz="1200" dirty="0" smtClean="0">
                <a:solidFill>
                  <a:srgbClr val="FF5050"/>
                </a:solidFill>
              </a:rPr>
              <a:t>이와 별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도로 네비게이션과 휴대폰의 캘린더에 장소와 일정을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입력해야하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는 불편함을 가지고 있으며</a:t>
            </a:r>
            <a:r>
              <a:rPr lang="en-US" altLang="ko-KR" sz="1200" dirty="0" smtClean="0">
                <a:solidFill>
                  <a:srgbClr val="FF5050"/>
                </a:solidFill>
              </a:rPr>
              <a:t>. </a:t>
            </a:r>
            <a:r>
              <a:rPr lang="ko-KR" altLang="en-US" sz="1200" dirty="0" smtClean="0">
                <a:solidFill>
                  <a:srgbClr val="FF5050"/>
                </a:solidFill>
              </a:rPr>
              <a:t>협력업체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미팅장소</a:t>
            </a:r>
            <a:r>
              <a:rPr lang="ko-KR" altLang="en-US" sz="1200" dirty="0" smtClean="0">
                <a:solidFill>
                  <a:srgbClr val="FF5050"/>
                </a:solidFill>
              </a:rPr>
              <a:t> 주변의 주차장을 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찾는데 상당한 애를 먹고 있다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09918" y="4099330"/>
            <a:ext cx="5800816" cy="2640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116377" y="4695826"/>
            <a:ext cx="2023718" cy="1729520"/>
            <a:chOff x="116377" y="4695825"/>
            <a:chExt cx="2119746" cy="1824197"/>
          </a:xfrm>
        </p:grpSpPr>
        <p:sp>
          <p:nvSpPr>
            <p:cNvPr id="7" name="TextBox 6"/>
            <p:cNvSpPr txBox="1"/>
            <p:nvPr/>
          </p:nvSpPr>
          <p:spPr>
            <a:xfrm>
              <a:off x="116378" y="4695825"/>
              <a:ext cx="1816332" cy="285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5050"/>
                  </a:solidFill>
                </a:rPr>
                <a:t>성격</a:t>
              </a:r>
              <a:endParaRPr lang="en-US" altLang="ko-KR" sz="1400" dirty="0" smtClean="0">
                <a:solidFill>
                  <a:srgbClr val="FF505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377" y="5366184"/>
              <a:ext cx="1816332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분석적</a:t>
              </a:r>
              <a:endParaRPr lang="en-US" altLang="ko-KR" sz="1100" dirty="0" smtClean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377" y="5609069"/>
              <a:ext cx="2119746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377" y="5750797"/>
              <a:ext cx="1816332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보수적</a:t>
              </a:r>
              <a:endParaRPr lang="en-US" altLang="ko-KR" sz="1100" dirty="0" smtClean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6377" y="5993682"/>
              <a:ext cx="2119746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6377" y="6135409"/>
              <a:ext cx="1816332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수동적</a:t>
              </a:r>
              <a:endParaRPr lang="en-US" altLang="ko-KR" sz="1100" dirty="0" smtClean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6377" y="6378294"/>
              <a:ext cx="2119746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116377" y="4981572"/>
              <a:ext cx="2119746" cy="384612"/>
              <a:chOff x="116377" y="4840613"/>
              <a:chExt cx="2119746" cy="41426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16378" y="4840613"/>
                <a:ext cx="18163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내향적</a:t>
                </a:r>
                <a:endParaRPr lang="en-US" altLang="ko-KR" sz="1100" dirty="0" smtClean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16377" y="5102223"/>
                <a:ext cx="2119746" cy="1526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flipH="1" flipV="1">
                <a:off x="835937" y="5102223"/>
                <a:ext cx="157434" cy="152654"/>
              </a:xfrm>
              <a:prstGeom prst="rec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71498" y="4981572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외향적</a:t>
              </a:r>
              <a:endParaRPr lang="en-US" altLang="ko-KR" sz="1100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1498" y="5366184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창의적</a:t>
              </a:r>
              <a:endParaRPr lang="en-US" altLang="ko-KR" sz="1100" dirty="0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1498" y="5750797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진보적</a:t>
              </a:r>
              <a:endParaRPr lang="en-US" altLang="ko-KR" sz="1100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498" y="6135409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활동적</a:t>
              </a:r>
              <a:endParaRPr lang="en-US" altLang="ko-KR" sz="1100" dirty="0" smtClean="0"/>
            </a:p>
          </p:txBody>
        </p:sp>
        <p:sp>
          <p:nvSpPr>
            <p:cNvPr id="28" name="직사각형 27"/>
            <p:cNvSpPr/>
            <p:nvPr/>
          </p:nvSpPr>
          <p:spPr>
            <a:xfrm flipH="1" flipV="1">
              <a:off x="1403810" y="5598198"/>
              <a:ext cx="157434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 flipH="1" flipV="1">
              <a:off x="1542539" y="5993682"/>
              <a:ext cx="157434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 flipH="1" flipV="1">
              <a:off x="571498" y="6378294"/>
              <a:ext cx="157434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403639" y="4102019"/>
            <a:ext cx="4913710" cy="2485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050"/>
                </a:solidFill>
              </a:rPr>
              <a:t>목표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endParaRPr lang="en-US" altLang="ko-KR" sz="1100" dirty="0">
              <a:solidFill>
                <a:srgbClr val="FF5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최대한 빠른 출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퇴근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사내 그룹웨어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개인 캘린더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네비게이션 간의 연동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외근시</a:t>
            </a:r>
            <a:r>
              <a:rPr lang="ko-KR" altLang="en-US" sz="1100" dirty="0" smtClean="0"/>
              <a:t> 최적화 된 길 안내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웨어러블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워치</a:t>
            </a:r>
            <a:r>
              <a:rPr lang="ko-KR" altLang="en-US" sz="1100" dirty="0" smtClean="0"/>
              <a:t> 활용도 높이기</a:t>
            </a:r>
            <a:endParaRPr lang="en-US" altLang="ko-KR" sz="1100" dirty="0" smtClean="0"/>
          </a:p>
          <a:p>
            <a:endParaRPr lang="en-US" altLang="ko-KR" sz="1100" dirty="0" smtClean="0">
              <a:solidFill>
                <a:srgbClr val="FF5050"/>
              </a:solidFill>
            </a:endParaRPr>
          </a:p>
          <a:p>
            <a:r>
              <a:rPr lang="ko-KR" altLang="en-US" dirty="0" smtClean="0">
                <a:solidFill>
                  <a:srgbClr val="FF5050"/>
                </a:solidFill>
              </a:rPr>
              <a:t>불만사항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잦은 외근 미팅과 </a:t>
            </a:r>
            <a:r>
              <a:rPr lang="ko-KR" altLang="en-US" sz="1100" dirty="0" err="1" smtClean="0"/>
              <a:t>고객사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방문시</a:t>
            </a:r>
            <a:r>
              <a:rPr lang="ko-KR" altLang="en-US" sz="1100" dirty="0" smtClean="0"/>
              <a:t> 교통체증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초행길로 인한 </a:t>
            </a:r>
            <a:r>
              <a:rPr lang="ko-KR" altLang="en-US" sz="1100" dirty="0" err="1" smtClean="0"/>
              <a:t>스트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레스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근처 주차문제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웨어러블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워치의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활용성</a:t>
            </a:r>
            <a:r>
              <a:rPr lang="ko-KR" altLang="en-US" sz="1100" dirty="0" smtClean="0"/>
              <a:t> 부재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그룹웨어</a:t>
            </a:r>
            <a:r>
              <a:rPr lang="en-US" altLang="ko-KR" sz="1100" dirty="0" smtClean="0"/>
              <a:t>*</a:t>
            </a:r>
            <a:r>
              <a:rPr lang="ko-KR" altLang="en-US" sz="1100" dirty="0" err="1" smtClean="0"/>
              <a:t>개인캘린더</a:t>
            </a:r>
            <a:r>
              <a:rPr lang="en-US" altLang="ko-KR" sz="1100" dirty="0" smtClean="0"/>
              <a:t>*</a:t>
            </a:r>
            <a:r>
              <a:rPr lang="ko-KR" altLang="en-US" sz="1100" dirty="0" smtClean="0"/>
              <a:t>네비게이션과의 연동 </a:t>
            </a:r>
            <a:r>
              <a:rPr lang="ko-KR" altLang="en-US" sz="1100" dirty="0" err="1" smtClean="0"/>
              <a:t>미지원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중</a:t>
            </a:r>
            <a:r>
              <a:rPr lang="en-US" altLang="ko-KR" sz="1100" dirty="0" smtClean="0"/>
              <a:t>*</a:t>
            </a:r>
            <a:r>
              <a:rPr lang="ko-KR" altLang="en-US" sz="1100" dirty="0" err="1" smtClean="0"/>
              <a:t>상급운전자</a:t>
            </a:r>
            <a:r>
              <a:rPr lang="ko-KR" altLang="en-US" sz="1100" dirty="0" smtClean="0"/>
              <a:t> 기준으로 네비게이션의 </a:t>
            </a:r>
            <a:r>
              <a:rPr lang="ko-KR" altLang="en-US" sz="1100" dirty="0" err="1" smtClean="0"/>
              <a:t>필요없는</a:t>
            </a:r>
            <a:r>
              <a:rPr lang="ko-KR" altLang="en-US" sz="1100" dirty="0" smtClean="0"/>
              <a:t> 안내가 많음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en-US" altLang="ko-KR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7731455" y="664058"/>
            <a:ext cx="1828974" cy="3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050"/>
                </a:solidFill>
              </a:rPr>
              <a:t>성격</a:t>
            </a:r>
            <a:endParaRPr lang="en-US" altLang="ko-KR" dirty="0" smtClean="0">
              <a:solidFill>
                <a:srgbClr val="FF5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16796" y="1006955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Incentive(</a:t>
            </a:r>
            <a:r>
              <a:rPr lang="ko-KR" altLang="en-US" sz="1100" dirty="0" smtClean="0"/>
              <a:t>자극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16795" y="1382127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Fear(</a:t>
            </a:r>
            <a:r>
              <a:rPr lang="ko-KR" altLang="en-US" sz="1100" dirty="0" smtClean="0"/>
              <a:t>무서움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716796" y="1757780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Achievement(</a:t>
            </a:r>
            <a:r>
              <a:rPr lang="ko-KR" altLang="en-US" sz="1100" dirty="0" smtClean="0"/>
              <a:t>성취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16796" y="2151382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Growth(</a:t>
            </a:r>
            <a:r>
              <a:rPr lang="ko-KR" altLang="en-US" sz="1100" dirty="0" smtClean="0"/>
              <a:t>성장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16796" y="2526263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Power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16796" y="2904324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Social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7716791" y="1249839"/>
            <a:ext cx="4351384" cy="2039097"/>
            <a:chOff x="7716791" y="1249839"/>
            <a:chExt cx="4351384" cy="2039097"/>
          </a:xfrm>
        </p:grpSpPr>
        <p:sp>
          <p:nvSpPr>
            <p:cNvPr id="38" name="직사각형 37"/>
            <p:cNvSpPr/>
            <p:nvPr/>
          </p:nvSpPr>
          <p:spPr>
            <a:xfrm>
              <a:off x="7716795" y="1249839"/>
              <a:ext cx="4351380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flipH="1" flipV="1">
              <a:off x="7716793" y="1249839"/>
              <a:ext cx="2605229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716793" y="1625012"/>
              <a:ext cx="4351381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flipH="1" flipV="1">
              <a:off x="7716792" y="1625012"/>
              <a:ext cx="1926579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716794" y="2000665"/>
              <a:ext cx="4351379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flipH="1" flipV="1">
              <a:off x="7716791" y="2000665"/>
              <a:ext cx="2385128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716795" y="2394267"/>
              <a:ext cx="4351378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 flipH="1" flipV="1">
              <a:off x="7716791" y="2394267"/>
              <a:ext cx="3316899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716795" y="2769148"/>
              <a:ext cx="4351378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 flipH="1" flipV="1">
              <a:off x="7716791" y="2769148"/>
              <a:ext cx="2781315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716795" y="3147209"/>
              <a:ext cx="4351378" cy="1417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flipH="1" flipV="1">
              <a:off x="7716791" y="3147209"/>
              <a:ext cx="1828978" cy="14172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731455" y="3337408"/>
            <a:ext cx="1828974" cy="3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5050"/>
                </a:solidFill>
              </a:rPr>
              <a:t>Brands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731454" y="5796041"/>
            <a:ext cx="3386916" cy="3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5050"/>
                </a:solidFill>
              </a:rPr>
              <a:t>Preferred Channels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16796" y="6064545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Traditional Ads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7716790" y="6307430"/>
            <a:ext cx="4351383" cy="141728"/>
            <a:chOff x="7664255" y="2864830"/>
            <a:chExt cx="4321305" cy="152654"/>
          </a:xfrm>
        </p:grpSpPr>
        <p:sp>
          <p:nvSpPr>
            <p:cNvPr id="75" name="직사각형 74"/>
            <p:cNvSpPr/>
            <p:nvPr/>
          </p:nvSpPr>
          <p:spPr>
            <a:xfrm>
              <a:off x="7664260" y="2864830"/>
              <a:ext cx="4321300" cy="152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flipH="1" flipV="1">
              <a:off x="7664255" y="2864830"/>
              <a:ext cx="774489" cy="127005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716796" y="6425345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Online &amp; Social Media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7716791" y="6668229"/>
            <a:ext cx="4351382" cy="141728"/>
            <a:chOff x="7664256" y="2864830"/>
            <a:chExt cx="4321304" cy="152654"/>
          </a:xfrm>
        </p:grpSpPr>
        <p:sp>
          <p:nvSpPr>
            <p:cNvPr id="80" name="직사각형 79"/>
            <p:cNvSpPr/>
            <p:nvPr/>
          </p:nvSpPr>
          <p:spPr>
            <a:xfrm>
              <a:off x="7664260" y="2864830"/>
              <a:ext cx="4321300" cy="152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flipH="1" flipV="1">
              <a:off x="7664256" y="2864830"/>
              <a:ext cx="3021578" cy="152654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2429806" y="657225"/>
            <a:ext cx="101824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조급함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533775" y="657225"/>
            <a:ext cx="1058206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즉흥적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677706" y="657225"/>
            <a:ext cx="101824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적극적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781674" y="657225"/>
            <a:ext cx="1323975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빠른 길 선호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0" y="-27702"/>
            <a:ext cx="12192000" cy="46306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이승빈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</a:rPr>
              <a:t>페르소나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454" y="3674820"/>
            <a:ext cx="2243080" cy="2217518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134" y="5170774"/>
            <a:ext cx="1975972" cy="652523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534" y="4439612"/>
            <a:ext cx="1969816" cy="679587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106" y="5026613"/>
            <a:ext cx="931664" cy="93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3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4008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안지윤</a:t>
            </a:r>
            <a:r>
              <a:rPr lang="en-US" altLang="ko-KR" dirty="0" smtClean="0">
                <a:solidFill>
                  <a:srgbClr val="99FFCC"/>
                </a:solidFill>
              </a:rPr>
              <a:t>(</a:t>
            </a:r>
            <a:r>
              <a:rPr lang="ko-KR" altLang="en-US" dirty="0" smtClean="0">
                <a:solidFill>
                  <a:srgbClr val="99FFCC"/>
                </a:solidFill>
              </a:rPr>
              <a:t>페르소나</a:t>
            </a:r>
            <a:r>
              <a:rPr lang="en-US" altLang="ko-KR" smtClean="0">
                <a:solidFill>
                  <a:srgbClr val="99FFCC"/>
                </a:solidFill>
              </a:rPr>
              <a:t>)</a:t>
            </a:r>
            <a:endParaRPr lang="ko-KR" altLang="en-US" dirty="0">
              <a:solidFill>
                <a:srgbClr val="99FFCC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5" t="1009" r="24740" b="1009"/>
          <a:stretch/>
        </p:blipFill>
        <p:spPr>
          <a:xfrm>
            <a:off x="186917" y="808623"/>
            <a:ext cx="2053580" cy="213885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7549" y="3044757"/>
            <a:ext cx="2247089" cy="4766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99FFCC"/>
                </a:solidFill>
              </a:rPr>
              <a:t>“I like coffee and my life”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549" y="3618691"/>
            <a:ext cx="2247089" cy="1274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rgbClr val="99FFCC"/>
                </a:solidFill>
              </a:rPr>
              <a:t>Age: 28</a:t>
            </a: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Work:</a:t>
            </a:r>
            <a:r>
              <a:rPr lang="en-US" altLang="ko-KR" sz="1000" dirty="0" smtClean="0">
                <a:solidFill>
                  <a:srgbClr val="FFCCFF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개발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팀 </a:t>
            </a:r>
            <a:r>
              <a:rPr lang="en-US" altLang="ko-KR" sz="1000" dirty="0" smtClean="0">
                <a:solidFill>
                  <a:schemeClr val="tx1"/>
                </a:solidFill>
              </a:rPr>
              <a:t>/ 3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년차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신입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Family: </a:t>
            </a:r>
            <a:r>
              <a:rPr lang="ko-KR" altLang="en-US" sz="1000" dirty="0" smtClean="0">
                <a:solidFill>
                  <a:schemeClr val="tx1"/>
                </a:solidFill>
              </a:rPr>
              <a:t>독신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Location: </a:t>
            </a:r>
            <a:r>
              <a:rPr lang="ko-KR" altLang="en-US" sz="1000" dirty="0" smtClean="0">
                <a:solidFill>
                  <a:schemeClr val="tx1"/>
                </a:solidFill>
              </a:rPr>
              <a:t>서울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</a:rPr>
              <a:t>용산구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Character: </a:t>
            </a:r>
            <a:r>
              <a:rPr lang="ko-KR" altLang="en-US" sz="1000" dirty="0" smtClean="0">
                <a:solidFill>
                  <a:schemeClr val="tx1"/>
                </a:solidFill>
              </a:rPr>
              <a:t>현실주의자</a:t>
            </a:r>
            <a:r>
              <a:rPr lang="en-US" altLang="ko-KR" sz="1000" dirty="0" smtClean="0">
                <a:solidFill>
                  <a:schemeClr val="tx1"/>
                </a:solidFill>
              </a:rPr>
              <a:t>(ISTJ)</a:t>
            </a: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사용자 정의 유형</a:t>
            </a:r>
            <a:r>
              <a:rPr lang="en-US" altLang="ko-KR" sz="1000" dirty="0" smtClean="0">
                <a:solidFill>
                  <a:srgbClr val="99FFCC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계획적인 출</a:t>
            </a:r>
            <a:r>
              <a:rPr lang="en-US" altLang="ko-KR" sz="1000" dirty="0" smtClean="0">
                <a:solidFill>
                  <a:schemeClr val="tx1"/>
                </a:solidFill>
              </a:rPr>
              <a:t>*</a:t>
            </a:r>
            <a:r>
              <a:rPr lang="ko-KR" altLang="en-US" sz="1000" dirty="0" smtClean="0">
                <a:solidFill>
                  <a:schemeClr val="tx1"/>
                </a:solidFill>
              </a:rPr>
              <a:t>퇴근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선호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초보운전자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21021" y="808623"/>
            <a:ext cx="1001949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99FFCC"/>
                </a:solidFill>
              </a:rPr>
              <a:t>신선한 원두</a:t>
            </a: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02519" y="808623"/>
            <a:ext cx="1126681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달콤한 </a:t>
            </a:r>
            <a:r>
              <a:rPr lang="ko-KR" altLang="en-US" sz="1100" dirty="0" err="1" smtClean="0">
                <a:solidFill>
                  <a:srgbClr val="99FFCC"/>
                </a:solidFill>
              </a:rPr>
              <a:t>카라멜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08749" y="808623"/>
            <a:ext cx="1001949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시원한 음료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21021" y="1178274"/>
            <a:ext cx="2461098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달콤한 디저트와 함께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99425" y="1547925"/>
            <a:ext cx="5286984" cy="2442961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라이프 스타일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endParaRPr lang="en-US" altLang="ko-KR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안지윤 씨는 </a:t>
            </a:r>
            <a:r>
              <a:rPr lang="en-US" altLang="ko-KR" sz="1000" dirty="0" smtClean="0">
                <a:solidFill>
                  <a:srgbClr val="99FFCC"/>
                </a:solidFill>
              </a:rPr>
              <a:t>3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년차</a:t>
            </a:r>
            <a:r>
              <a:rPr lang="ko-KR" altLang="en-US" sz="1000" dirty="0" smtClean="0">
                <a:solidFill>
                  <a:srgbClr val="99FFCC"/>
                </a:solidFill>
              </a:rPr>
              <a:t> 신입으로 회사에서 적응하는 중인 인재에 속한다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외근 나갈 일이 많고 사수와 함께 다니며 업무를 배우는 일상이다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r>
              <a:rPr lang="ko-KR" altLang="en-US" sz="1000" dirty="0" smtClean="0">
                <a:solidFill>
                  <a:srgbClr val="99FFCC"/>
                </a:solidFill>
              </a:rPr>
              <a:t>운전면허는 있지만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초보운전자이기 때문에 운전에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능숙하지는</a:t>
            </a:r>
            <a:r>
              <a:rPr lang="ko-KR" altLang="en-US" sz="1000" dirty="0" smtClean="0">
                <a:solidFill>
                  <a:srgbClr val="99FFCC"/>
                </a:solidFill>
              </a:rPr>
              <a:t> 않다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외근 나갈 일이 많아 날씨가 더우면 많이 커피를 마시는 편이다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근처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자주가는</a:t>
            </a:r>
            <a:r>
              <a:rPr lang="ko-KR" altLang="en-US" sz="1000" dirty="0" smtClean="0">
                <a:solidFill>
                  <a:srgbClr val="99FFCC"/>
                </a:solidFill>
              </a:rPr>
              <a:t> 카페 브랜드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어플을</a:t>
            </a:r>
            <a:r>
              <a:rPr lang="ko-KR" altLang="en-US" sz="1000" dirty="0" smtClean="0">
                <a:solidFill>
                  <a:srgbClr val="99FFCC"/>
                </a:solidFill>
              </a:rPr>
              <a:t> 설치하여 커피를 시간에 맞춰 주문하거나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멤버쉽을</a:t>
            </a:r>
            <a:r>
              <a:rPr lang="ko-KR" altLang="en-US" sz="1000" dirty="0" smtClean="0">
                <a:solidFill>
                  <a:srgbClr val="99FFCC"/>
                </a:solidFill>
              </a:rPr>
              <a:t> 등록하여 할인혜택을 누린다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커피를 자주 마시고 앉아 있는 상황이 많아 최근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애플워치를</a:t>
            </a:r>
            <a:r>
              <a:rPr lang="ko-KR" altLang="en-US" sz="1000" dirty="0" smtClean="0">
                <a:solidFill>
                  <a:srgbClr val="99FFCC"/>
                </a:solidFill>
              </a:rPr>
              <a:t> 구매하면서</a:t>
            </a:r>
            <a:r>
              <a:rPr lang="en-US" altLang="ko-KR" sz="1000" dirty="0" smtClean="0">
                <a:solidFill>
                  <a:srgbClr val="99FFCC"/>
                </a:solidFill>
              </a:rPr>
              <a:t>,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애플워치에</a:t>
            </a:r>
            <a:r>
              <a:rPr lang="ko-KR" altLang="en-US" sz="1000" dirty="0" smtClean="0">
                <a:solidFill>
                  <a:srgbClr val="99FFCC"/>
                </a:solidFill>
              </a:rPr>
              <a:t> 있는 헬스케어기능으로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틈틈히</a:t>
            </a:r>
            <a:r>
              <a:rPr lang="ko-KR" altLang="en-US" sz="1000" dirty="0" smtClean="0">
                <a:solidFill>
                  <a:srgbClr val="99FFCC"/>
                </a:solidFill>
              </a:rPr>
              <a:t> 건강상태를 체크하는 편이다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99425" y="4060207"/>
            <a:ext cx="5286984" cy="2671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목표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pPr algn="ctr"/>
            <a:endParaRPr lang="en-US" altLang="ko-KR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운전 실력 향상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rgbClr val="99FFCC"/>
                </a:solidFill>
              </a:rPr>
              <a:t>애플워치</a:t>
            </a:r>
            <a:r>
              <a:rPr lang="ko-KR" altLang="en-US" sz="1000" dirty="0" smtClean="0">
                <a:solidFill>
                  <a:srgbClr val="99FFCC"/>
                </a:solidFill>
              </a:rPr>
              <a:t> 운동시간 늘리기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업무에 가능한 빨리 적응하기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운전해서 여행가기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dirty="0" smtClean="0">
                <a:solidFill>
                  <a:srgbClr val="99FFCC"/>
                </a:solidFill>
              </a:rPr>
              <a:t>불만사항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카페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어플의</a:t>
            </a:r>
            <a:r>
              <a:rPr lang="ko-KR" altLang="en-US" sz="1000" dirty="0" smtClean="0">
                <a:solidFill>
                  <a:srgbClr val="99FFCC"/>
                </a:solidFill>
              </a:rPr>
              <a:t> 혜택과 서비스가 브랜드 지점마다 다름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rgbClr val="99FFCC"/>
                </a:solidFill>
              </a:rPr>
              <a:t>어플로</a:t>
            </a:r>
            <a:r>
              <a:rPr lang="ko-KR" altLang="en-US" sz="1000" dirty="0" smtClean="0">
                <a:solidFill>
                  <a:srgbClr val="99FFCC"/>
                </a:solidFill>
              </a:rPr>
              <a:t>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결제시</a:t>
            </a:r>
            <a:r>
              <a:rPr lang="ko-KR" altLang="en-US" sz="1000" dirty="0" smtClean="0">
                <a:solidFill>
                  <a:srgbClr val="99FFCC"/>
                </a:solidFill>
              </a:rPr>
              <a:t> 때때로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결제오류가</a:t>
            </a:r>
            <a:r>
              <a:rPr lang="ko-KR" altLang="en-US" sz="1000" dirty="0" smtClean="0">
                <a:solidFill>
                  <a:srgbClr val="99FFCC"/>
                </a:solidFill>
              </a:rPr>
              <a:t> 뜨는 경우가 있음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endParaRPr lang="en-US" altLang="ko-KR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endParaRPr lang="en-US" altLang="ko-KR" sz="16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4789107"/>
            <a:ext cx="779318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99FFCC"/>
                </a:solidFill>
              </a:rPr>
              <a:t>성격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0106" y="5329506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6275" y="5018707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내향적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17997" y="5018707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99FFCC"/>
                </a:solidFill>
              </a:rPr>
              <a:t>외</a:t>
            </a:r>
            <a:r>
              <a:rPr lang="ko-KR" altLang="en-US" sz="900" dirty="0" smtClean="0">
                <a:solidFill>
                  <a:srgbClr val="99FFCC"/>
                </a:solidFill>
              </a:rPr>
              <a:t>향적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77421" y="5329505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70106" y="5666966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6275" y="535616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분석적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17997" y="535616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창의적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8989" y="5666965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0106" y="5993555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6275" y="568275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보수적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17997" y="568275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진보적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57932" y="5993554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70106" y="6346204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6275" y="6035405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수동적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17997" y="6035405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활동적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34303" y="6346204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065958" y="811112"/>
            <a:ext cx="1041929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99FFCC"/>
                </a:solidFill>
              </a:rPr>
              <a:t>동기부여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69963" y="1040712"/>
            <a:ext cx="937923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Incentive(</a:t>
            </a:r>
            <a:r>
              <a:rPr lang="ko-KR" altLang="en-US" sz="900" dirty="0" smtClean="0">
                <a:solidFill>
                  <a:srgbClr val="99FFCC"/>
                </a:solidFill>
              </a:rPr>
              <a:t>자극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8249721" y="1351511"/>
            <a:ext cx="3617382" cy="123050"/>
            <a:chOff x="8249721" y="1351511"/>
            <a:chExt cx="2047110" cy="123050"/>
          </a:xfrm>
        </p:grpSpPr>
        <p:sp>
          <p:nvSpPr>
            <p:cNvPr id="43" name="직사각형 42"/>
            <p:cNvSpPr/>
            <p:nvPr/>
          </p:nvSpPr>
          <p:spPr>
            <a:xfrm>
              <a:off x="8249721" y="1351511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249722" y="1351511"/>
              <a:ext cx="1252366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8169964" y="1378171"/>
            <a:ext cx="87545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Fear(</a:t>
            </a:r>
            <a:r>
              <a:rPr lang="ko-KR" altLang="en-US" sz="900" dirty="0" smtClean="0">
                <a:solidFill>
                  <a:srgbClr val="99FFCC"/>
                </a:solidFill>
              </a:rPr>
              <a:t>무서움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8249721" y="1688970"/>
            <a:ext cx="3617382" cy="123051"/>
            <a:chOff x="8249721" y="1688970"/>
            <a:chExt cx="2047110" cy="123051"/>
          </a:xfrm>
        </p:grpSpPr>
        <p:sp>
          <p:nvSpPr>
            <p:cNvPr id="47" name="직사각형 46"/>
            <p:cNvSpPr/>
            <p:nvPr/>
          </p:nvSpPr>
          <p:spPr>
            <a:xfrm>
              <a:off x="8249721" y="1688971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249722" y="1688970"/>
              <a:ext cx="195616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8169964" y="1704761"/>
            <a:ext cx="1184964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Achievement(</a:t>
            </a:r>
            <a:r>
              <a:rPr lang="ko-KR" altLang="en-US" sz="900" dirty="0" smtClean="0">
                <a:solidFill>
                  <a:srgbClr val="99FFCC"/>
                </a:solidFill>
              </a:rPr>
              <a:t>성취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8249721" y="2015559"/>
            <a:ext cx="3617382" cy="123051"/>
            <a:chOff x="8249721" y="2015559"/>
            <a:chExt cx="2047110" cy="123051"/>
          </a:xfrm>
        </p:grpSpPr>
        <p:sp>
          <p:nvSpPr>
            <p:cNvPr id="51" name="직사각형 50"/>
            <p:cNvSpPr/>
            <p:nvPr/>
          </p:nvSpPr>
          <p:spPr>
            <a:xfrm>
              <a:off x="8249721" y="2015560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249721" y="2015559"/>
              <a:ext cx="1856579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8169964" y="2057410"/>
            <a:ext cx="1565342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Growth(</a:t>
            </a:r>
            <a:r>
              <a:rPr lang="ko-KR" altLang="en-US" sz="900" dirty="0" smtClean="0">
                <a:solidFill>
                  <a:srgbClr val="99FFCC"/>
                </a:solidFill>
              </a:rPr>
              <a:t>성장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8249722" y="2368209"/>
            <a:ext cx="3617382" cy="126865"/>
            <a:chOff x="8308606" y="2368209"/>
            <a:chExt cx="3558497" cy="126865"/>
          </a:xfrm>
        </p:grpSpPr>
        <p:sp>
          <p:nvSpPr>
            <p:cNvPr id="55" name="직사각형 54"/>
            <p:cNvSpPr/>
            <p:nvPr/>
          </p:nvSpPr>
          <p:spPr>
            <a:xfrm>
              <a:off x="8308606" y="2368209"/>
              <a:ext cx="3558497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308606" y="2372024"/>
              <a:ext cx="2176993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8169964" y="2450796"/>
            <a:ext cx="90050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Power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8249721" y="2761595"/>
            <a:ext cx="3617382" cy="126865"/>
            <a:chOff x="8249721" y="2761595"/>
            <a:chExt cx="2047110" cy="126865"/>
          </a:xfrm>
        </p:grpSpPr>
        <p:sp>
          <p:nvSpPr>
            <p:cNvPr id="61" name="직사각형 60"/>
            <p:cNvSpPr/>
            <p:nvPr/>
          </p:nvSpPr>
          <p:spPr>
            <a:xfrm>
              <a:off x="8249721" y="2761595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8249721" y="2765410"/>
              <a:ext cx="858165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8169964" y="2801399"/>
            <a:ext cx="3697139" cy="422271"/>
            <a:chOff x="8169964" y="2801399"/>
            <a:chExt cx="3697139" cy="422271"/>
          </a:xfrm>
        </p:grpSpPr>
        <p:sp>
          <p:nvSpPr>
            <p:cNvPr id="66" name="직사각형 65"/>
            <p:cNvSpPr/>
            <p:nvPr/>
          </p:nvSpPr>
          <p:spPr>
            <a:xfrm>
              <a:off x="8169964" y="2801399"/>
              <a:ext cx="900500" cy="391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rgbClr val="99FFCC"/>
                  </a:solidFill>
                </a:rPr>
                <a:t>Social</a:t>
              </a:r>
              <a:endParaRPr lang="ko-KR" altLang="en-US" sz="900" dirty="0">
                <a:solidFill>
                  <a:srgbClr val="99FFCC"/>
                </a:solidFill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8239327" y="3108383"/>
              <a:ext cx="3627776" cy="115287"/>
              <a:chOff x="8239327" y="3108383"/>
              <a:chExt cx="2057504" cy="11528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8249721" y="3108383"/>
                <a:ext cx="2047110" cy="115287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8239327" y="3108383"/>
                <a:ext cx="1700776" cy="111471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4" name="직사각형 73"/>
          <p:cNvSpPr/>
          <p:nvPr/>
        </p:nvSpPr>
        <p:spPr>
          <a:xfrm>
            <a:off x="8065958" y="3370224"/>
            <a:ext cx="1041929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99FFCC"/>
                </a:solidFill>
              </a:rPr>
              <a:t>Brands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8445337" y="3707683"/>
            <a:ext cx="3171572" cy="1598366"/>
            <a:chOff x="8065958" y="3990886"/>
            <a:chExt cx="3550951" cy="1789560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187" y="4034273"/>
              <a:ext cx="893699" cy="666104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7886" y="3990886"/>
              <a:ext cx="1034624" cy="900122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2510" y="4027194"/>
              <a:ext cx="1474399" cy="827506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5958" y="5098795"/>
              <a:ext cx="1288970" cy="676709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7191" y="5127295"/>
              <a:ext cx="1076014" cy="620777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1854" y="5023649"/>
              <a:ext cx="1228568" cy="756797"/>
            </a:xfrm>
            <a:prstGeom prst="rect">
              <a:avLst/>
            </a:prstGeom>
          </p:spPr>
        </p:pic>
      </p:grpSp>
      <p:sp>
        <p:nvSpPr>
          <p:cNvPr id="86" name="직사각형 85"/>
          <p:cNvSpPr/>
          <p:nvPr/>
        </p:nvSpPr>
        <p:spPr>
          <a:xfrm>
            <a:off x="8065958" y="5258888"/>
            <a:ext cx="2704541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99FFCC"/>
                </a:solidFill>
              </a:rPr>
              <a:t>Preferred Channels 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8169963" y="5741610"/>
            <a:ext cx="3697140" cy="422271"/>
            <a:chOff x="8169963" y="2801399"/>
            <a:chExt cx="3697140" cy="422271"/>
          </a:xfrm>
        </p:grpSpPr>
        <p:sp>
          <p:nvSpPr>
            <p:cNvPr id="89" name="직사각형 88"/>
            <p:cNvSpPr/>
            <p:nvPr/>
          </p:nvSpPr>
          <p:spPr>
            <a:xfrm>
              <a:off x="8169963" y="2801399"/>
              <a:ext cx="1513755" cy="391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rgbClr val="99FFCC"/>
                  </a:solidFill>
                </a:rPr>
                <a:t>Online &amp; Social Media</a:t>
              </a:r>
              <a:endParaRPr lang="ko-KR" altLang="en-US" sz="900" dirty="0">
                <a:solidFill>
                  <a:srgbClr val="99FFCC"/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8239327" y="3108383"/>
              <a:ext cx="3627776" cy="115287"/>
              <a:chOff x="8239327" y="3108383"/>
              <a:chExt cx="2057504" cy="11528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8249721" y="3108383"/>
                <a:ext cx="2047110" cy="115287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8239327" y="3108383"/>
                <a:ext cx="1700776" cy="111471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직사각형 93"/>
          <p:cNvSpPr/>
          <p:nvPr/>
        </p:nvSpPr>
        <p:spPr>
          <a:xfrm>
            <a:off x="8169964" y="6052410"/>
            <a:ext cx="90050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Referral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8239327" y="6359394"/>
            <a:ext cx="3627776" cy="115287"/>
            <a:chOff x="8239327" y="3108383"/>
            <a:chExt cx="2057504" cy="115287"/>
          </a:xfrm>
        </p:grpSpPr>
        <p:sp>
          <p:nvSpPr>
            <p:cNvPr id="96" name="직사각형 95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239327" y="3108383"/>
              <a:ext cx="991216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8169963" y="6359514"/>
            <a:ext cx="1596193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Guerrilla Efforts &amp; PR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8239327" y="6666498"/>
            <a:ext cx="3627776" cy="115287"/>
            <a:chOff x="8239327" y="3108383"/>
            <a:chExt cx="2057504" cy="115287"/>
          </a:xfrm>
        </p:grpSpPr>
        <p:sp>
          <p:nvSpPr>
            <p:cNvPr id="101" name="직사각형 100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239327" y="3108383"/>
              <a:ext cx="796423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4" name="직사각형 113"/>
          <p:cNvSpPr/>
          <p:nvPr/>
        </p:nvSpPr>
        <p:spPr>
          <a:xfrm>
            <a:off x="8169964" y="5435918"/>
            <a:ext cx="1736552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Traditional Ads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8239327" y="5742902"/>
            <a:ext cx="3627776" cy="115287"/>
            <a:chOff x="8239327" y="3108383"/>
            <a:chExt cx="2057504" cy="115287"/>
          </a:xfrm>
        </p:grpSpPr>
        <p:sp>
          <p:nvSpPr>
            <p:cNvPr id="116" name="직사각형 115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8239327" y="3108383"/>
              <a:ext cx="728119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1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376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모바일 스토리 보드 제작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36844" y="3004457"/>
            <a:ext cx="2593909" cy="20900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446174" y="3004457"/>
            <a:ext cx="2584579" cy="2090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446174" y="3004457"/>
            <a:ext cx="2584579" cy="2090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57142" y="3878815"/>
            <a:ext cx="1706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grpSp>
        <p:nvGrpSpPr>
          <p:cNvPr id="67" name="그룹 66"/>
          <p:cNvGrpSpPr/>
          <p:nvPr/>
        </p:nvGrpSpPr>
        <p:grpSpPr>
          <a:xfrm>
            <a:off x="436092" y="5179668"/>
            <a:ext cx="886826" cy="844123"/>
            <a:chOff x="3366641" y="2992229"/>
            <a:chExt cx="2593909" cy="2090058"/>
          </a:xfrm>
        </p:grpSpPr>
        <p:sp>
          <p:nvSpPr>
            <p:cNvPr id="68" name="직사각형 67"/>
            <p:cNvSpPr/>
            <p:nvPr/>
          </p:nvSpPr>
          <p:spPr>
            <a:xfrm>
              <a:off x="3366641" y="2992229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3375971" y="2992229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V="1">
              <a:off x="3375970" y="2992229"/>
              <a:ext cx="2584580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842619" y="3762593"/>
              <a:ext cx="1632684" cy="5715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IMAGE</a:t>
              </a:r>
              <a:endParaRPr lang="ko-KR" altLang="en-US" sz="900" b="1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476670" y="5177530"/>
            <a:ext cx="620958" cy="591058"/>
            <a:chOff x="3366641" y="2992230"/>
            <a:chExt cx="2593909" cy="2090058"/>
          </a:xfrm>
        </p:grpSpPr>
        <p:sp>
          <p:nvSpPr>
            <p:cNvPr id="75" name="직사각형 7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247411" y="5192609"/>
            <a:ext cx="412532" cy="384384"/>
            <a:chOff x="3366641" y="2992230"/>
            <a:chExt cx="2593909" cy="2090058"/>
          </a:xfrm>
        </p:grpSpPr>
        <p:sp>
          <p:nvSpPr>
            <p:cNvPr id="80" name="직사각형 7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842619" y="3762593"/>
              <a:ext cx="1632690" cy="5857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" b="1" dirty="0" smtClean="0"/>
                <a:t>IMAGE</a:t>
              </a:r>
              <a:endParaRPr lang="ko-KR" altLang="en-US" sz="100" b="1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87551" y="919655"/>
            <a:ext cx="284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TITLE </a:t>
            </a:r>
            <a:r>
              <a:rPr lang="ko-KR" altLang="en-US" sz="1400" dirty="0" smtClean="0"/>
              <a:t>텍스트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287549" y="1264178"/>
            <a:ext cx="28458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기본 내용 텍스트</a:t>
            </a:r>
            <a:endParaRPr lang="ko-KR" altLang="en-US" sz="900" dirty="0"/>
          </a:p>
        </p:txBody>
      </p:sp>
      <p:grpSp>
        <p:nvGrpSpPr>
          <p:cNvPr id="93" name="그룹 92"/>
          <p:cNvGrpSpPr/>
          <p:nvPr/>
        </p:nvGrpSpPr>
        <p:grpSpPr>
          <a:xfrm>
            <a:off x="418186" y="1573205"/>
            <a:ext cx="2612567" cy="253290"/>
            <a:chOff x="307911" y="1573205"/>
            <a:chExt cx="2593909" cy="25329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418185" y="1907268"/>
            <a:ext cx="2612568" cy="268818"/>
            <a:chOff x="289252" y="1907268"/>
            <a:chExt cx="2612568" cy="268818"/>
          </a:xfrm>
        </p:grpSpPr>
        <p:grpSp>
          <p:nvGrpSpPr>
            <p:cNvPr id="106" name="그룹 105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97" name="그룹 96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00" name="그룹 99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01" name="모서리가 둥근 직사각형 100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grpSp>
        <p:nvGrpSpPr>
          <p:cNvPr id="103" name="그룹 102"/>
          <p:cNvGrpSpPr/>
          <p:nvPr/>
        </p:nvGrpSpPr>
        <p:grpSpPr>
          <a:xfrm>
            <a:off x="418186" y="2246269"/>
            <a:ext cx="2612567" cy="253290"/>
            <a:chOff x="307911" y="1573205"/>
            <a:chExt cx="2593909" cy="253290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399520" y="2588708"/>
            <a:ext cx="2612568" cy="268818"/>
            <a:chOff x="289252" y="1907268"/>
            <a:chExt cx="2612568" cy="268818"/>
          </a:xfrm>
        </p:grpSpPr>
        <p:grpSp>
          <p:nvGrpSpPr>
            <p:cNvPr id="121" name="그룹 120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125" name="그룹 124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22" name="그룹 121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451097" y="1027376"/>
            <a:ext cx="800024" cy="761501"/>
            <a:chOff x="3366641" y="2992230"/>
            <a:chExt cx="2593909" cy="2090058"/>
          </a:xfrm>
        </p:grpSpPr>
        <p:sp>
          <p:nvSpPr>
            <p:cNvPr id="85" name="직사각형 8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350233" y="1027376"/>
            <a:ext cx="800024" cy="761501"/>
            <a:chOff x="3366641" y="2992230"/>
            <a:chExt cx="2593909" cy="2090058"/>
          </a:xfrm>
        </p:grpSpPr>
        <p:sp>
          <p:nvSpPr>
            <p:cNvPr id="137" name="직사각형 13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5255303" y="1027376"/>
            <a:ext cx="800024" cy="761501"/>
            <a:chOff x="3366641" y="2992230"/>
            <a:chExt cx="2593909" cy="2090058"/>
          </a:xfrm>
        </p:grpSpPr>
        <p:sp>
          <p:nvSpPr>
            <p:cNvPr id="142" name="직사각형 14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직선 연결선 14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3448130" y="1907268"/>
            <a:ext cx="800024" cy="761501"/>
            <a:chOff x="3366641" y="2992230"/>
            <a:chExt cx="2593909" cy="2090058"/>
          </a:xfrm>
        </p:grpSpPr>
        <p:sp>
          <p:nvSpPr>
            <p:cNvPr id="147" name="직사각형 14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4347266" y="1907268"/>
            <a:ext cx="800024" cy="761501"/>
            <a:chOff x="3366641" y="2992230"/>
            <a:chExt cx="2593909" cy="2090058"/>
          </a:xfrm>
        </p:grpSpPr>
        <p:sp>
          <p:nvSpPr>
            <p:cNvPr id="152" name="직사각형 15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5252336" y="1907268"/>
            <a:ext cx="800024" cy="761501"/>
            <a:chOff x="3366641" y="2992230"/>
            <a:chExt cx="2593909" cy="2090058"/>
          </a:xfrm>
        </p:grpSpPr>
        <p:sp>
          <p:nvSpPr>
            <p:cNvPr id="157" name="직사각형 15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4420785" y="2786143"/>
            <a:ext cx="650128" cy="109121"/>
            <a:chOff x="4308461" y="2786482"/>
            <a:chExt cx="650128" cy="109121"/>
          </a:xfrm>
        </p:grpSpPr>
        <p:sp>
          <p:nvSpPr>
            <p:cNvPr id="162" name="타원 161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4420785" y="2915571"/>
            <a:ext cx="650128" cy="109121"/>
            <a:chOff x="4308461" y="2786482"/>
            <a:chExt cx="650128" cy="109121"/>
          </a:xfrm>
        </p:grpSpPr>
        <p:sp>
          <p:nvSpPr>
            <p:cNvPr id="175" name="타원 174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4420785" y="3043109"/>
            <a:ext cx="650128" cy="109121"/>
            <a:chOff x="4308461" y="2786482"/>
            <a:chExt cx="650128" cy="109121"/>
          </a:xfrm>
        </p:grpSpPr>
        <p:sp>
          <p:nvSpPr>
            <p:cNvPr id="181" name="타원 180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4420785" y="3171843"/>
            <a:ext cx="650128" cy="109121"/>
            <a:chOff x="4308461" y="2786482"/>
            <a:chExt cx="650128" cy="109121"/>
          </a:xfrm>
        </p:grpSpPr>
        <p:sp>
          <p:nvSpPr>
            <p:cNvPr id="187" name="타원 186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4420785" y="3306688"/>
            <a:ext cx="650128" cy="109121"/>
            <a:chOff x="4308461" y="2786482"/>
            <a:chExt cx="650128" cy="109121"/>
          </a:xfrm>
        </p:grpSpPr>
        <p:sp>
          <p:nvSpPr>
            <p:cNvPr id="193" name="타원 192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3451097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0" name="직사각형 19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직선 연결선 20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4350233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5" name="직사각형 20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6" name="직선 연결선 20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5255303" y="3536137"/>
            <a:ext cx="800024" cy="761501"/>
            <a:chOff x="3366641" y="2992230"/>
            <a:chExt cx="2593909" cy="2090058"/>
          </a:xfrm>
        </p:grpSpPr>
        <p:sp>
          <p:nvSpPr>
            <p:cNvPr id="210" name="직사각형 20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1" name="직선 연결선 21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3448130" y="4416029"/>
            <a:ext cx="800024" cy="761501"/>
            <a:chOff x="3366641" y="2992230"/>
            <a:chExt cx="2593909" cy="2090058"/>
          </a:xfrm>
        </p:grpSpPr>
        <p:sp>
          <p:nvSpPr>
            <p:cNvPr id="215" name="직사각형 21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4347266" y="4416029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20" name="직사각형 21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1" name="직선 연결선 22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5252336" y="4416029"/>
            <a:ext cx="800024" cy="761501"/>
            <a:chOff x="3366641" y="2992230"/>
            <a:chExt cx="2593909" cy="2090058"/>
          </a:xfrm>
        </p:grpSpPr>
        <p:sp>
          <p:nvSpPr>
            <p:cNvPr id="225" name="직사각형 22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6" name="직선 연결선 22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sp>
        <p:nvSpPr>
          <p:cNvPr id="230" name="모서리가 둥근 직사각형 229"/>
          <p:cNvSpPr/>
          <p:nvPr/>
        </p:nvSpPr>
        <p:spPr>
          <a:xfrm>
            <a:off x="3646301" y="5596777"/>
            <a:ext cx="328802" cy="2300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>
            <a:off x="3498679" y="5289951"/>
            <a:ext cx="599814" cy="5466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3668517" y="5359785"/>
            <a:ext cx="285840" cy="2645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4" name="그룹 233"/>
          <p:cNvGrpSpPr/>
          <p:nvPr/>
        </p:nvGrpSpPr>
        <p:grpSpPr>
          <a:xfrm>
            <a:off x="4199780" y="5293141"/>
            <a:ext cx="301542" cy="301542"/>
            <a:chOff x="4122615" y="5293141"/>
            <a:chExt cx="301542" cy="301542"/>
          </a:xfrm>
        </p:grpSpPr>
        <p:sp>
          <p:nvSpPr>
            <p:cNvPr id="232" name="모서리가 둥근 직사각형 231"/>
            <p:cNvSpPr/>
            <p:nvPr/>
          </p:nvSpPr>
          <p:spPr>
            <a:xfrm>
              <a:off x="4122615" y="5293141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포인트가 5개인 별 232"/>
            <p:cNvSpPr/>
            <p:nvPr/>
          </p:nvSpPr>
          <p:spPr>
            <a:xfrm>
              <a:off x="4138920" y="5317611"/>
              <a:ext cx="268932" cy="248465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4529228" y="5289951"/>
            <a:ext cx="301542" cy="301542"/>
            <a:chOff x="4452063" y="5298288"/>
            <a:chExt cx="301542" cy="301542"/>
          </a:xfrm>
        </p:grpSpPr>
        <p:sp>
          <p:nvSpPr>
            <p:cNvPr id="242" name="모서리가 둥근 직사각형 241"/>
            <p:cNvSpPr/>
            <p:nvPr/>
          </p:nvSpPr>
          <p:spPr>
            <a:xfrm>
              <a:off x="4452063" y="5298288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포인트가 5개인 별 242"/>
            <p:cNvSpPr/>
            <p:nvPr/>
          </p:nvSpPr>
          <p:spPr>
            <a:xfrm>
              <a:off x="4452063" y="5298288"/>
              <a:ext cx="301341" cy="293104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5" name="그룹 334"/>
          <p:cNvGrpSpPr/>
          <p:nvPr/>
        </p:nvGrpSpPr>
        <p:grpSpPr>
          <a:xfrm>
            <a:off x="3398842" y="3380863"/>
            <a:ext cx="310197" cy="247607"/>
            <a:chOff x="3321677" y="3380863"/>
            <a:chExt cx="310197" cy="247607"/>
          </a:xfrm>
        </p:grpSpPr>
        <p:cxnSp>
          <p:nvCxnSpPr>
            <p:cNvPr id="329" name="직선 연결선 328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그룹 335"/>
          <p:cNvGrpSpPr/>
          <p:nvPr/>
        </p:nvGrpSpPr>
        <p:grpSpPr>
          <a:xfrm>
            <a:off x="4282725" y="3392707"/>
            <a:ext cx="310197" cy="247607"/>
            <a:chOff x="3321677" y="3380863"/>
            <a:chExt cx="310197" cy="247607"/>
          </a:xfrm>
        </p:grpSpPr>
        <p:cxnSp>
          <p:nvCxnSpPr>
            <p:cNvPr id="337" name="직선 연결선 336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그룹 338"/>
          <p:cNvGrpSpPr/>
          <p:nvPr/>
        </p:nvGrpSpPr>
        <p:grpSpPr>
          <a:xfrm>
            <a:off x="4282725" y="4314841"/>
            <a:ext cx="306207" cy="237226"/>
            <a:chOff x="3321677" y="3391244"/>
            <a:chExt cx="306207" cy="237226"/>
          </a:xfrm>
        </p:grpSpPr>
        <p:cxnSp>
          <p:nvCxnSpPr>
            <p:cNvPr id="340" name="직선 연결선 339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flipV="1">
              <a:off x="3396223" y="3391244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 flipH="1">
            <a:off x="6343002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grpSp>
        <p:nvGrpSpPr>
          <p:cNvPr id="255" name="그룹 254"/>
          <p:cNvGrpSpPr/>
          <p:nvPr/>
        </p:nvGrpSpPr>
        <p:grpSpPr>
          <a:xfrm>
            <a:off x="6448404" y="3234675"/>
            <a:ext cx="1226415" cy="280678"/>
            <a:chOff x="6450176" y="1027376"/>
            <a:chExt cx="2657297" cy="280678"/>
          </a:xfrm>
        </p:grpSpPr>
        <p:sp>
          <p:nvSpPr>
            <p:cNvPr id="248" name="직사각형 247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grpSp>
        <p:nvGrpSpPr>
          <p:cNvPr id="382" name="그룹 381"/>
          <p:cNvGrpSpPr/>
          <p:nvPr/>
        </p:nvGrpSpPr>
        <p:grpSpPr>
          <a:xfrm>
            <a:off x="6451472" y="1365633"/>
            <a:ext cx="2657297" cy="280678"/>
            <a:chOff x="6450176" y="1365633"/>
            <a:chExt cx="2657297" cy="280678"/>
          </a:xfrm>
        </p:grpSpPr>
        <p:sp>
          <p:nvSpPr>
            <p:cNvPr id="257" name="직사각형 256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이메일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448405" y="1704523"/>
            <a:ext cx="946784" cy="280678"/>
            <a:chOff x="6450173" y="1027376"/>
            <a:chExt cx="2657300" cy="280678"/>
          </a:xfrm>
        </p:grpSpPr>
        <p:sp>
          <p:nvSpPr>
            <p:cNvPr id="260" name="직사각형 259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6450173" y="1027376"/>
              <a:ext cx="1923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년도</a:t>
              </a:r>
              <a:endParaRPr lang="ko-KR" altLang="en-US" sz="1200" dirty="0"/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8283457" y="1708866"/>
            <a:ext cx="825311" cy="280678"/>
            <a:chOff x="6413640" y="1027376"/>
            <a:chExt cx="2693833" cy="280678"/>
          </a:xfrm>
        </p:grpSpPr>
        <p:sp>
          <p:nvSpPr>
            <p:cNvPr id="282" name="직사각형 281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6413640" y="1029215"/>
              <a:ext cx="1883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일</a:t>
              </a:r>
            </a:p>
          </p:txBody>
        </p:sp>
      </p:grpSp>
      <p:sp>
        <p:nvSpPr>
          <p:cNvPr id="289" name="이등변 삼각형 288"/>
          <p:cNvSpPr/>
          <p:nvPr/>
        </p:nvSpPr>
        <p:spPr>
          <a:xfrm rot="10800000">
            <a:off x="8878452" y="173143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4" name="그룹 293"/>
          <p:cNvGrpSpPr/>
          <p:nvPr/>
        </p:nvGrpSpPr>
        <p:grpSpPr>
          <a:xfrm>
            <a:off x="7433965" y="1708866"/>
            <a:ext cx="820042" cy="280678"/>
            <a:chOff x="6450176" y="1027376"/>
            <a:chExt cx="2657297" cy="280678"/>
          </a:xfrm>
        </p:grpSpPr>
        <p:sp>
          <p:nvSpPr>
            <p:cNvPr id="295" name="직사각형 294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6450176" y="1027376"/>
              <a:ext cx="1883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월</a:t>
              </a:r>
              <a:endParaRPr lang="ko-KR" altLang="en-US" sz="1200" dirty="0"/>
            </a:p>
          </p:txBody>
        </p:sp>
      </p:grpSp>
      <p:cxnSp>
        <p:nvCxnSpPr>
          <p:cNvPr id="299" name="직선 연결선 298"/>
          <p:cNvCxnSpPr/>
          <p:nvPr/>
        </p:nvCxnSpPr>
        <p:spPr>
          <a:xfrm>
            <a:off x="7992818" y="1708866"/>
            <a:ext cx="0" cy="280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/>
          <p:nvPr/>
        </p:nvCxnSpPr>
        <p:spPr>
          <a:xfrm>
            <a:off x="7130047" y="1699850"/>
            <a:ext cx="0" cy="291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8864595" y="1708866"/>
            <a:ext cx="0" cy="282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이등변 삼각형 304"/>
          <p:cNvSpPr/>
          <p:nvPr/>
        </p:nvSpPr>
        <p:spPr>
          <a:xfrm rot="10800000">
            <a:off x="8016176" y="17293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이등변 삼각형 305"/>
          <p:cNvSpPr/>
          <p:nvPr/>
        </p:nvSpPr>
        <p:spPr>
          <a:xfrm rot="10800000">
            <a:off x="7155746" y="172729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/>
          <p:cNvSpPr/>
          <p:nvPr/>
        </p:nvSpPr>
        <p:spPr>
          <a:xfrm>
            <a:off x="6451472" y="2049874"/>
            <a:ext cx="2657297" cy="280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TextBox 316"/>
          <p:cNvSpPr txBox="1"/>
          <p:nvPr/>
        </p:nvSpPr>
        <p:spPr>
          <a:xfrm>
            <a:off x="6451472" y="204987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sp>
        <p:nvSpPr>
          <p:cNvPr id="318" name="이등변 삼각형 317"/>
          <p:cNvSpPr/>
          <p:nvPr/>
        </p:nvSpPr>
        <p:spPr>
          <a:xfrm rot="10800000">
            <a:off x="7435820" y="32555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9" name="직선 연결선 318"/>
          <p:cNvCxnSpPr/>
          <p:nvPr/>
        </p:nvCxnSpPr>
        <p:spPr>
          <a:xfrm>
            <a:off x="8864595" y="2055373"/>
            <a:ext cx="0" cy="271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직사각형 320"/>
          <p:cNvSpPr/>
          <p:nvPr/>
        </p:nvSpPr>
        <p:spPr>
          <a:xfrm>
            <a:off x="6451472" y="2609530"/>
            <a:ext cx="2657297" cy="2806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/>
          <p:cNvSpPr/>
          <p:nvPr/>
        </p:nvSpPr>
        <p:spPr>
          <a:xfrm>
            <a:off x="6451472" y="2329200"/>
            <a:ext cx="2657296" cy="827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TextBox 322"/>
          <p:cNvSpPr txBox="1"/>
          <p:nvPr/>
        </p:nvSpPr>
        <p:spPr>
          <a:xfrm>
            <a:off x="6453205" y="232779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6448404" y="2889610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448404" y="2615761"/>
            <a:ext cx="1226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43" name="직선 연결선 342"/>
          <p:cNvCxnSpPr/>
          <p:nvPr/>
        </p:nvCxnSpPr>
        <p:spPr>
          <a:xfrm>
            <a:off x="7418219" y="3234675"/>
            <a:ext cx="0" cy="2736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이등변 삼각형 344"/>
          <p:cNvSpPr/>
          <p:nvPr/>
        </p:nvSpPr>
        <p:spPr>
          <a:xfrm rot="10800000">
            <a:off x="8875983" y="2071345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6" name="그룹 345"/>
          <p:cNvGrpSpPr/>
          <p:nvPr/>
        </p:nvGrpSpPr>
        <p:grpSpPr>
          <a:xfrm>
            <a:off x="6448404" y="3569602"/>
            <a:ext cx="1226415" cy="280678"/>
            <a:chOff x="6450176" y="1027376"/>
            <a:chExt cx="2657297" cy="280678"/>
          </a:xfrm>
        </p:grpSpPr>
        <p:sp>
          <p:nvSpPr>
            <p:cNvPr id="347" name="직사각형 346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sp>
        <p:nvSpPr>
          <p:cNvPr id="349" name="이등변 삼각형 348"/>
          <p:cNvSpPr/>
          <p:nvPr/>
        </p:nvSpPr>
        <p:spPr>
          <a:xfrm rot="10800000">
            <a:off x="7440663" y="3588348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0" name="직선 연결선 349"/>
          <p:cNvCxnSpPr/>
          <p:nvPr/>
        </p:nvCxnSpPr>
        <p:spPr>
          <a:xfrm>
            <a:off x="7418219" y="3562472"/>
            <a:ext cx="0" cy="2834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/>
          <p:cNvGrpSpPr/>
          <p:nvPr/>
        </p:nvGrpSpPr>
        <p:grpSpPr>
          <a:xfrm>
            <a:off x="6448404" y="3848055"/>
            <a:ext cx="1226415" cy="280678"/>
            <a:chOff x="6450176" y="1027376"/>
            <a:chExt cx="2657297" cy="280678"/>
          </a:xfrm>
        </p:grpSpPr>
        <p:sp>
          <p:nvSpPr>
            <p:cNvPr id="353" name="직사각형 352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9" name="직사각형 358"/>
          <p:cNvSpPr/>
          <p:nvPr/>
        </p:nvSpPr>
        <p:spPr>
          <a:xfrm>
            <a:off x="6448404" y="4137576"/>
            <a:ext cx="1226415" cy="2741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5" name="그룹 354"/>
          <p:cNvGrpSpPr/>
          <p:nvPr/>
        </p:nvGrpSpPr>
        <p:grpSpPr>
          <a:xfrm>
            <a:off x="6448404" y="4133052"/>
            <a:ext cx="1226415" cy="563655"/>
            <a:chOff x="6450176" y="744399"/>
            <a:chExt cx="2657297" cy="563655"/>
          </a:xfrm>
        </p:grpSpPr>
        <p:sp>
          <p:nvSpPr>
            <p:cNvPr id="356" name="직사각형 355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6459759" y="744399"/>
              <a:ext cx="201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8" name="직사각형 357"/>
          <p:cNvSpPr/>
          <p:nvPr/>
        </p:nvSpPr>
        <p:spPr>
          <a:xfrm>
            <a:off x="6448404" y="3850280"/>
            <a:ext cx="1226415" cy="846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2" name="직선 연결선 361"/>
          <p:cNvCxnSpPr/>
          <p:nvPr/>
        </p:nvCxnSpPr>
        <p:spPr>
          <a:xfrm>
            <a:off x="7779746" y="3845961"/>
            <a:ext cx="7921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타원 362"/>
          <p:cNvSpPr/>
          <p:nvPr/>
        </p:nvSpPr>
        <p:spPr>
          <a:xfrm>
            <a:off x="8146885" y="3800616"/>
            <a:ext cx="90689" cy="906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2" name="직선 연결선 371"/>
          <p:cNvCxnSpPr>
            <a:stCxn id="363" idx="6"/>
          </p:cNvCxnSpPr>
          <p:nvPr/>
        </p:nvCxnSpPr>
        <p:spPr>
          <a:xfrm>
            <a:off x="8237574" y="3845961"/>
            <a:ext cx="859807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포인트가 5개인 별 373"/>
          <p:cNvSpPr/>
          <p:nvPr/>
        </p:nvSpPr>
        <p:spPr>
          <a:xfrm>
            <a:off x="7843986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포인트가 5개인 별 374"/>
          <p:cNvSpPr/>
          <p:nvPr/>
        </p:nvSpPr>
        <p:spPr>
          <a:xfrm>
            <a:off x="8055385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포인트가 5개인 별 375"/>
          <p:cNvSpPr/>
          <p:nvPr/>
        </p:nvSpPr>
        <p:spPr>
          <a:xfrm>
            <a:off x="8266783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포인트가 5개인 별 376"/>
          <p:cNvSpPr/>
          <p:nvPr/>
        </p:nvSpPr>
        <p:spPr>
          <a:xfrm>
            <a:off x="8478181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포인트가 5개인 별 377"/>
          <p:cNvSpPr/>
          <p:nvPr/>
        </p:nvSpPr>
        <p:spPr>
          <a:xfrm>
            <a:off x="8689579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모서리가 둥근 직사각형 378"/>
          <p:cNvSpPr/>
          <p:nvPr/>
        </p:nvSpPr>
        <p:spPr>
          <a:xfrm>
            <a:off x="7776258" y="4184424"/>
            <a:ext cx="1321123" cy="2148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3" name="그룹 382"/>
          <p:cNvGrpSpPr/>
          <p:nvPr/>
        </p:nvGrpSpPr>
        <p:grpSpPr>
          <a:xfrm>
            <a:off x="6451471" y="1054144"/>
            <a:ext cx="2657297" cy="280678"/>
            <a:chOff x="6450176" y="1365633"/>
            <a:chExt cx="2657297" cy="280678"/>
          </a:xfrm>
        </p:grpSpPr>
        <p:sp>
          <p:nvSpPr>
            <p:cNvPr id="384" name="직사각형 383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이름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86" name="타원 385"/>
          <p:cNvSpPr/>
          <p:nvPr/>
        </p:nvSpPr>
        <p:spPr>
          <a:xfrm>
            <a:off x="7838942" y="4209479"/>
            <a:ext cx="112843" cy="11284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5" name="직선 연결선 394"/>
          <p:cNvCxnSpPr>
            <a:stCxn id="386" idx="5"/>
          </p:cNvCxnSpPr>
          <p:nvPr/>
        </p:nvCxnSpPr>
        <p:spPr>
          <a:xfrm>
            <a:off x="7935260" y="4305797"/>
            <a:ext cx="47502" cy="5351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타원 395"/>
          <p:cNvSpPr/>
          <p:nvPr/>
        </p:nvSpPr>
        <p:spPr>
          <a:xfrm>
            <a:off x="6549463" y="4933321"/>
            <a:ext cx="90616" cy="906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TextBox 396"/>
          <p:cNvSpPr txBox="1"/>
          <p:nvPr/>
        </p:nvSpPr>
        <p:spPr>
          <a:xfrm>
            <a:off x="6620997" y="490257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00" name="타원 399"/>
          <p:cNvSpPr/>
          <p:nvPr/>
        </p:nvSpPr>
        <p:spPr>
          <a:xfrm>
            <a:off x="7127479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TextBox 400"/>
          <p:cNvSpPr txBox="1"/>
          <p:nvPr/>
        </p:nvSpPr>
        <p:spPr>
          <a:xfrm>
            <a:off x="7214403" y="490139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03" name="타원 402"/>
          <p:cNvSpPr/>
          <p:nvPr/>
        </p:nvSpPr>
        <p:spPr>
          <a:xfrm>
            <a:off x="76891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TextBox 403"/>
          <p:cNvSpPr txBox="1"/>
          <p:nvPr/>
        </p:nvSpPr>
        <p:spPr>
          <a:xfrm>
            <a:off x="7780654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06" name="타원 405"/>
          <p:cNvSpPr/>
          <p:nvPr/>
        </p:nvSpPr>
        <p:spPr>
          <a:xfrm>
            <a:off x="81439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TextBox 406"/>
          <p:cNvSpPr txBox="1"/>
          <p:nvPr/>
        </p:nvSpPr>
        <p:spPr>
          <a:xfrm>
            <a:off x="8241330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1" name="TextBox 410"/>
          <p:cNvSpPr txBox="1"/>
          <p:nvPr/>
        </p:nvSpPr>
        <p:spPr>
          <a:xfrm>
            <a:off x="6620997" y="523581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12" name="TextBox 411"/>
          <p:cNvSpPr txBox="1"/>
          <p:nvPr/>
        </p:nvSpPr>
        <p:spPr>
          <a:xfrm>
            <a:off x="7214403" y="523463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13" name="TextBox 412"/>
          <p:cNvSpPr txBox="1"/>
          <p:nvPr/>
        </p:nvSpPr>
        <p:spPr>
          <a:xfrm>
            <a:off x="7780654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14" name="TextBox 413"/>
          <p:cNvSpPr txBox="1"/>
          <p:nvPr/>
        </p:nvSpPr>
        <p:spPr>
          <a:xfrm>
            <a:off x="8241330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8" name="직사각형 417"/>
          <p:cNvSpPr/>
          <p:nvPr/>
        </p:nvSpPr>
        <p:spPr>
          <a:xfrm>
            <a:off x="6540955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/>
          <p:cNvSpPr/>
          <p:nvPr/>
        </p:nvSpPr>
        <p:spPr>
          <a:xfrm>
            <a:off x="711958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직사각형 419"/>
          <p:cNvSpPr/>
          <p:nvPr/>
        </p:nvSpPr>
        <p:spPr>
          <a:xfrm>
            <a:off x="7681231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직사각형 420"/>
          <p:cNvSpPr/>
          <p:nvPr/>
        </p:nvSpPr>
        <p:spPr>
          <a:xfrm>
            <a:off x="814393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2" name="그룹 421"/>
          <p:cNvGrpSpPr/>
          <p:nvPr/>
        </p:nvGrpSpPr>
        <p:grpSpPr>
          <a:xfrm>
            <a:off x="6503095" y="5137018"/>
            <a:ext cx="260199" cy="196854"/>
            <a:chOff x="3321677" y="3398436"/>
            <a:chExt cx="306207" cy="231662"/>
          </a:xfrm>
        </p:grpSpPr>
        <p:cxnSp>
          <p:nvCxnSpPr>
            <p:cNvPr id="423" name="직선 연결선 422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 423"/>
            <p:cNvCxnSpPr/>
            <p:nvPr/>
          </p:nvCxnSpPr>
          <p:spPr>
            <a:xfrm flipV="1">
              <a:off x="3396223" y="3398436"/>
              <a:ext cx="231661" cy="23166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9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277" y="2135758"/>
            <a:ext cx="1038224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04964" y="2135758"/>
            <a:ext cx="1038224" cy="381000"/>
          </a:xfrm>
          <a:prstGeom prst="rect">
            <a:avLst/>
          </a:prstGeom>
          <a:solidFill>
            <a:schemeClr val="accent6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14651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24338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34025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43712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153399" y="2135758"/>
            <a:ext cx="1038224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463086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72773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5277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5277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95277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5277" y="52218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604964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04964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04964" y="4450333"/>
            <a:ext cx="1038224" cy="76807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914651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24338" y="2907282"/>
            <a:ext cx="1038224" cy="77152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53399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153399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153399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734549" y="5583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020174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501310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814389" y="1945258"/>
            <a:ext cx="1047749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4" idx="0"/>
          </p:cNvCxnSpPr>
          <p:nvPr/>
        </p:nvCxnSpPr>
        <p:spPr>
          <a:xfrm>
            <a:off x="814389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11291885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" idx="2"/>
          </p:cNvCxnSpPr>
          <p:nvPr/>
        </p:nvCxnSpPr>
        <p:spPr>
          <a:xfrm flipH="1">
            <a:off x="811655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808921" y="3288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806187" y="4059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803453" y="4829610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2121342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212134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2121342" y="4050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2121341" y="1945257"/>
            <a:ext cx="1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3431740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431740" y="1952147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4741427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4741427" y="1952147"/>
            <a:ext cx="0" cy="1883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735837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6058617" y="1952147"/>
            <a:ext cx="1367" cy="18168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8668062" y="2518682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866806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8668062" y="4059807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9536254" y="6155307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8668062" y="1952147"/>
            <a:ext cx="0" cy="1883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997501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30" idx="3"/>
            <a:endCxn id="31" idx="1"/>
          </p:cNvCxnSpPr>
          <p:nvPr/>
        </p:nvCxnSpPr>
        <p:spPr>
          <a:xfrm>
            <a:off x="9339260" y="5774308"/>
            <a:ext cx="39528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>
            <a:off x="10252294" y="5945758"/>
            <a:ext cx="1367" cy="2095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9536254" y="6155307"/>
            <a:ext cx="14841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>
            <a:off x="11020422" y="6155307"/>
            <a:ext cx="1367" cy="2000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8668062" y="4827886"/>
            <a:ext cx="0" cy="3277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8424153" y="4827886"/>
            <a:ext cx="0" cy="25968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95277" y="2191983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284341" y="2962216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QR</a:t>
            </a:r>
            <a:r>
              <a:rPr lang="ko-KR" altLang="en-US" sz="1100" dirty="0" smtClean="0"/>
              <a:t>코드 스캔</a:t>
            </a:r>
            <a:endParaRPr lang="ko-KR" alt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511233" y="219373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지도</a:t>
            </a:r>
            <a:endParaRPr lang="ko-KR" alt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511233" y="2969264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511233" y="374078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매장 정보</a:t>
            </a:r>
            <a:endParaRPr lang="ko-KR" alt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11233" y="4423666"/>
            <a:ext cx="1220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원격주문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err="1" smtClean="0"/>
              <a:t>오류신고</a:t>
            </a:r>
            <a:endParaRPr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821632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이용내역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821632" y="297137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상세내역</a:t>
            </a:r>
            <a:endParaRPr lang="ko-KR" alt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132031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현금영수증</a:t>
            </a:r>
            <a:endParaRPr lang="ko-KR" alt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138673" y="2962215"/>
            <a:ext cx="1220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발급내역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smtClean="0"/>
              <a:t>발급신청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발급정보</a:t>
            </a:r>
            <a:endParaRPr lang="ko-KR" alt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442430" y="2177132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구매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752744" y="2164564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선물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05522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원격 결제</a:t>
            </a:r>
            <a:endParaRPr lang="ko-KR" alt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062403" y="296603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15" name="TextBox 114"/>
          <p:cNvSpPr txBox="1"/>
          <p:nvPr/>
        </p:nvSpPr>
        <p:spPr>
          <a:xfrm>
            <a:off x="8055220" y="3728978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매장정보</a:t>
            </a:r>
            <a:endParaRPr lang="ko-KR" altLang="en-US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055220" y="450830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원격주문</a:t>
            </a:r>
            <a:endParaRPr lang="ko-KR" altLang="en-US" sz="1100" dirty="0"/>
          </a:p>
        </p:txBody>
      </p:sp>
      <p:grpSp>
        <p:nvGrpSpPr>
          <p:cNvPr id="143" name="그룹 142"/>
          <p:cNvGrpSpPr/>
          <p:nvPr/>
        </p:nvGrpSpPr>
        <p:grpSpPr>
          <a:xfrm>
            <a:off x="8005762" y="5221858"/>
            <a:ext cx="1333498" cy="1104900"/>
            <a:chOff x="8005762" y="4933950"/>
            <a:chExt cx="1333498" cy="1104900"/>
          </a:xfrm>
        </p:grpSpPr>
        <p:sp>
          <p:nvSpPr>
            <p:cNvPr id="30" name="다이아몬드 29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055220" y="5355595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주문확인</a:t>
              </a:r>
              <a:endParaRPr lang="ko-KR" altLang="en-US" sz="11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9670036" y="5643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8926146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홈</a:t>
            </a:r>
            <a:endParaRPr lang="ko-KR" alt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410314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전화걸기</a:t>
            </a:r>
            <a:endParaRPr lang="ko-KR" alt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37209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연결계좌</a:t>
            </a:r>
            <a:endParaRPr lang="ko-KR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067874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프로필</a:t>
            </a:r>
            <a:endParaRPr lang="ko-KR" altLang="en-US" sz="1100" dirty="0"/>
          </a:p>
        </p:txBody>
      </p:sp>
      <p:cxnSp>
        <p:nvCxnSpPr>
          <p:cNvPr id="126" name="직선 연결선 125"/>
          <p:cNvCxnSpPr/>
          <p:nvPr/>
        </p:nvCxnSpPr>
        <p:spPr>
          <a:xfrm flipV="1">
            <a:off x="6702332" y="1678963"/>
            <a:ext cx="0" cy="2594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/>
          <p:cNvGrpSpPr/>
          <p:nvPr/>
        </p:nvGrpSpPr>
        <p:grpSpPr>
          <a:xfrm>
            <a:off x="5963004" y="1347643"/>
            <a:ext cx="1478656" cy="325712"/>
            <a:chOff x="5963004" y="1040860"/>
            <a:chExt cx="1478656" cy="325712"/>
          </a:xfrm>
        </p:grpSpPr>
        <p:sp>
          <p:nvSpPr>
            <p:cNvPr id="129" name="직사각형 128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dashboard</a:t>
              </a:r>
              <a:endParaRPr lang="ko-KR" altLang="en-US" sz="1100" dirty="0"/>
            </a:p>
          </p:txBody>
        </p:sp>
      </p:grpSp>
      <p:cxnSp>
        <p:nvCxnSpPr>
          <p:cNvPr id="136" name="직선 화살표 연결선 135"/>
          <p:cNvCxnSpPr>
            <a:endCxn id="129" idx="0"/>
          </p:cNvCxnSpPr>
          <p:nvPr/>
        </p:nvCxnSpPr>
        <p:spPr>
          <a:xfrm>
            <a:off x="6702332" y="1092970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5963004" y="753518"/>
            <a:ext cx="1478656" cy="325712"/>
            <a:chOff x="5963004" y="1040860"/>
            <a:chExt cx="1478656" cy="325712"/>
          </a:xfrm>
        </p:grpSpPr>
        <p:sp>
          <p:nvSpPr>
            <p:cNvPr id="133" name="직사각형 132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비밀번호 입력</a:t>
              </a:r>
              <a:endParaRPr lang="ko-KR" altLang="en-US" sz="1100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8005762" y="456978"/>
            <a:ext cx="1109055" cy="918933"/>
            <a:chOff x="8005762" y="4933950"/>
            <a:chExt cx="1333498" cy="1104900"/>
          </a:xfrm>
        </p:grpSpPr>
        <p:sp>
          <p:nvSpPr>
            <p:cNvPr id="145" name="다이아몬드 144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055220" y="5355595"/>
              <a:ext cx="1220216" cy="294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재등록</a:t>
              </a:r>
              <a:endParaRPr lang="ko-KR" altLang="en-US" sz="1100" dirty="0"/>
            </a:p>
          </p:txBody>
        </p:sp>
      </p:grpSp>
      <p:cxnSp>
        <p:nvCxnSpPr>
          <p:cNvPr id="147" name="직선 화살표 연결선 146"/>
          <p:cNvCxnSpPr>
            <a:endCxn id="145" idx="1"/>
          </p:cNvCxnSpPr>
          <p:nvPr/>
        </p:nvCxnSpPr>
        <p:spPr>
          <a:xfrm>
            <a:off x="7441660" y="909627"/>
            <a:ext cx="564102" cy="681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 flipH="1">
            <a:off x="7441661" y="1052321"/>
            <a:ext cx="62074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141924" y="110005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아니요</a:t>
            </a:r>
            <a:endParaRPr lang="ko-KR" altLang="en-US" sz="1100" dirty="0"/>
          </a:p>
        </p:txBody>
      </p:sp>
      <p:cxnSp>
        <p:nvCxnSpPr>
          <p:cNvPr id="155" name="직선 화살표 연결선 154"/>
          <p:cNvCxnSpPr/>
          <p:nvPr/>
        </p:nvCxnSpPr>
        <p:spPr>
          <a:xfrm>
            <a:off x="9182513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8774146" y="98392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예</a:t>
            </a:r>
            <a:endParaRPr lang="ko-KR" altLang="en-US" sz="1100" dirty="0"/>
          </a:p>
        </p:txBody>
      </p:sp>
      <p:grpSp>
        <p:nvGrpSpPr>
          <p:cNvPr id="160" name="그룹 159"/>
          <p:cNvGrpSpPr/>
          <p:nvPr/>
        </p:nvGrpSpPr>
        <p:grpSpPr>
          <a:xfrm>
            <a:off x="9678918" y="753518"/>
            <a:ext cx="1478656" cy="325712"/>
            <a:chOff x="5963004" y="1040860"/>
            <a:chExt cx="1478656" cy="325712"/>
          </a:xfrm>
        </p:grpSpPr>
        <p:sp>
          <p:nvSpPr>
            <p:cNvPr id="161" name="직사각형 160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본인 인증</a:t>
              </a:r>
              <a:endParaRPr lang="ko-KR" altLang="en-US" sz="1100" dirty="0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4055369" y="753518"/>
            <a:ext cx="1478656" cy="325712"/>
            <a:chOff x="5963004" y="1040860"/>
            <a:chExt cx="1478656" cy="325712"/>
          </a:xfrm>
        </p:grpSpPr>
        <p:sp>
          <p:nvSpPr>
            <p:cNvPr id="166" name="직사각형 165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Onboarding</a:t>
              </a:r>
              <a:endParaRPr lang="ko-KR" altLang="en-US" sz="1100" dirty="0"/>
            </a:p>
          </p:txBody>
        </p:sp>
      </p:grpSp>
      <p:cxnSp>
        <p:nvCxnSpPr>
          <p:cNvPr id="168" name="직선 화살표 연결선 167"/>
          <p:cNvCxnSpPr/>
          <p:nvPr/>
        </p:nvCxnSpPr>
        <p:spPr>
          <a:xfrm>
            <a:off x="5559521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4035036" y="39051"/>
            <a:ext cx="1427490" cy="466927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4117515" y="14170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앱 시작하기</a:t>
            </a:r>
            <a:endParaRPr lang="ko-KR" altLang="en-US" sz="1100" dirty="0"/>
          </a:p>
        </p:txBody>
      </p:sp>
      <p:cxnSp>
        <p:nvCxnSpPr>
          <p:cNvPr id="172" name="직선 화살표 연결선 171"/>
          <p:cNvCxnSpPr/>
          <p:nvPr/>
        </p:nvCxnSpPr>
        <p:spPr>
          <a:xfrm>
            <a:off x="4748781" y="498845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3345" y="450377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비밀번호 확인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204281" y="3738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결제금액 입력</a:t>
            </a:r>
            <a:endParaRPr lang="ko-KR" alt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93345" y="528155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04280" y="272514"/>
            <a:ext cx="366495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  <a:p>
            <a:endParaRPr lang="en-US" altLang="ko-KR" dirty="0"/>
          </a:p>
          <a:p>
            <a:r>
              <a:rPr lang="ko-KR" altLang="en-US" sz="1100" dirty="0" smtClean="0"/>
              <a:t>앞선 페르소나 설정의 문제점 해결방안을 목표로 하여</a:t>
            </a:r>
            <a:endParaRPr lang="en-US" altLang="ko-KR" sz="1100" dirty="0" smtClean="0"/>
          </a:p>
          <a:p>
            <a:r>
              <a:rPr lang="ko-KR" altLang="en-US" sz="1100" dirty="0" smtClean="0"/>
              <a:t>기존 모바일 시루 사용 과정을 개선하여 </a:t>
            </a:r>
            <a:r>
              <a:rPr lang="ko-KR" altLang="en-US" sz="1100" dirty="0" err="1" smtClean="0"/>
              <a:t>플로우</a:t>
            </a:r>
            <a:r>
              <a:rPr lang="ko-KR" altLang="en-US" sz="1100" dirty="0" smtClean="0"/>
              <a:t> 차트를 제작하였습니다</a:t>
            </a:r>
            <a:endParaRPr lang="en-US" altLang="ko-KR" sz="1100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9961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277" y="2135758"/>
            <a:ext cx="1038224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04964" y="2135758"/>
            <a:ext cx="1038224" cy="381000"/>
          </a:xfrm>
          <a:prstGeom prst="rect">
            <a:avLst/>
          </a:prstGeom>
          <a:solidFill>
            <a:schemeClr val="accent6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14651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24338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34025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43712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153399" y="2135758"/>
            <a:ext cx="1038224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463086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72773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5277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5277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95277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5277" y="52218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604964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04964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04964" y="4450333"/>
            <a:ext cx="1038224" cy="76807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914651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24338" y="2907282"/>
            <a:ext cx="1038224" cy="77152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53399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153399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153399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734549" y="5583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020174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501310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814389" y="1945258"/>
            <a:ext cx="1047749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4" idx="0"/>
          </p:cNvCxnSpPr>
          <p:nvPr/>
        </p:nvCxnSpPr>
        <p:spPr>
          <a:xfrm>
            <a:off x="814389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11291885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" idx="2"/>
          </p:cNvCxnSpPr>
          <p:nvPr/>
        </p:nvCxnSpPr>
        <p:spPr>
          <a:xfrm flipH="1">
            <a:off x="811655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808921" y="3288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806187" y="4059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803453" y="4829610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2121342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212134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2121342" y="4050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2121341" y="1945257"/>
            <a:ext cx="1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3431740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431740" y="1952147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4741427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4741427" y="1952147"/>
            <a:ext cx="0" cy="1883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735837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6058617" y="1952147"/>
            <a:ext cx="1367" cy="18168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8668062" y="2518682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866806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8668062" y="4059807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9536254" y="6155307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8668062" y="1952147"/>
            <a:ext cx="0" cy="1883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997501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30" idx="3"/>
            <a:endCxn id="31" idx="1"/>
          </p:cNvCxnSpPr>
          <p:nvPr/>
        </p:nvCxnSpPr>
        <p:spPr>
          <a:xfrm>
            <a:off x="9339260" y="5774308"/>
            <a:ext cx="39528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>
            <a:off x="10252294" y="5945758"/>
            <a:ext cx="1367" cy="2095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9536254" y="6155307"/>
            <a:ext cx="14841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>
            <a:off x="11020422" y="6155307"/>
            <a:ext cx="1367" cy="2000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8668062" y="4827886"/>
            <a:ext cx="0" cy="3277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8424153" y="4827886"/>
            <a:ext cx="0" cy="25968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95277" y="2191983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284341" y="2962216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QR</a:t>
            </a:r>
            <a:r>
              <a:rPr lang="ko-KR" altLang="en-US" sz="1100" dirty="0" smtClean="0"/>
              <a:t>코드 스캔</a:t>
            </a:r>
            <a:endParaRPr lang="ko-KR" alt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511233" y="219373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지도</a:t>
            </a:r>
            <a:endParaRPr lang="ko-KR" alt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511233" y="2969264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511233" y="374078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매장 정보</a:t>
            </a:r>
            <a:endParaRPr lang="ko-KR" alt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11233" y="4423666"/>
            <a:ext cx="1220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원격주문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err="1" smtClean="0"/>
              <a:t>오류신고</a:t>
            </a:r>
            <a:endParaRPr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821632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이용내역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821632" y="297137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상세내역</a:t>
            </a:r>
            <a:endParaRPr lang="ko-KR" alt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132031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현금영수증</a:t>
            </a:r>
            <a:endParaRPr lang="ko-KR" alt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138673" y="2962215"/>
            <a:ext cx="1220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발급내역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smtClean="0"/>
              <a:t>발급신청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발급정보</a:t>
            </a:r>
            <a:endParaRPr lang="ko-KR" alt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442430" y="2177132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구매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752744" y="2164564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선물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05522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원격 결제</a:t>
            </a:r>
            <a:endParaRPr lang="ko-KR" alt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062403" y="296603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15" name="TextBox 114"/>
          <p:cNvSpPr txBox="1"/>
          <p:nvPr/>
        </p:nvSpPr>
        <p:spPr>
          <a:xfrm>
            <a:off x="8055220" y="3728978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매장정보</a:t>
            </a:r>
            <a:endParaRPr lang="ko-KR" altLang="en-US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055220" y="450830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원격주문</a:t>
            </a:r>
            <a:endParaRPr lang="ko-KR" altLang="en-US" sz="1100" dirty="0"/>
          </a:p>
        </p:txBody>
      </p:sp>
      <p:grpSp>
        <p:nvGrpSpPr>
          <p:cNvPr id="143" name="그룹 142"/>
          <p:cNvGrpSpPr/>
          <p:nvPr/>
        </p:nvGrpSpPr>
        <p:grpSpPr>
          <a:xfrm>
            <a:off x="8005762" y="5221858"/>
            <a:ext cx="1333498" cy="1104900"/>
            <a:chOff x="8005762" y="4933950"/>
            <a:chExt cx="1333498" cy="1104900"/>
          </a:xfrm>
        </p:grpSpPr>
        <p:sp>
          <p:nvSpPr>
            <p:cNvPr id="30" name="다이아몬드 29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055220" y="5355595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주문확인</a:t>
              </a:r>
              <a:endParaRPr lang="ko-KR" altLang="en-US" sz="11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9670036" y="5643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8926146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홈</a:t>
            </a:r>
            <a:endParaRPr lang="ko-KR" alt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410314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전화걸기</a:t>
            </a:r>
            <a:endParaRPr lang="ko-KR" alt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37209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연결계좌</a:t>
            </a:r>
            <a:endParaRPr lang="ko-KR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067874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프로필</a:t>
            </a:r>
            <a:endParaRPr lang="ko-KR" altLang="en-US" sz="1100" dirty="0"/>
          </a:p>
        </p:txBody>
      </p:sp>
      <p:cxnSp>
        <p:nvCxnSpPr>
          <p:cNvPr id="126" name="직선 연결선 125"/>
          <p:cNvCxnSpPr/>
          <p:nvPr/>
        </p:nvCxnSpPr>
        <p:spPr>
          <a:xfrm flipV="1">
            <a:off x="6702332" y="1678963"/>
            <a:ext cx="0" cy="2594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/>
          <p:cNvGrpSpPr/>
          <p:nvPr/>
        </p:nvGrpSpPr>
        <p:grpSpPr>
          <a:xfrm>
            <a:off x="5963004" y="1347643"/>
            <a:ext cx="1478656" cy="325712"/>
            <a:chOff x="5963004" y="1040860"/>
            <a:chExt cx="1478656" cy="325712"/>
          </a:xfrm>
        </p:grpSpPr>
        <p:sp>
          <p:nvSpPr>
            <p:cNvPr id="129" name="직사각형 128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dashboard</a:t>
              </a:r>
              <a:endParaRPr lang="ko-KR" altLang="en-US" sz="1100" dirty="0"/>
            </a:p>
          </p:txBody>
        </p:sp>
      </p:grpSp>
      <p:cxnSp>
        <p:nvCxnSpPr>
          <p:cNvPr id="136" name="직선 화살표 연결선 135"/>
          <p:cNvCxnSpPr>
            <a:endCxn id="129" idx="0"/>
          </p:cNvCxnSpPr>
          <p:nvPr/>
        </p:nvCxnSpPr>
        <p:spPr>
          <a:xfrm>
            <a:off x="6702332" y="1092970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5963004" y="753518"/>
            <a:ext cx="1478656" cy="325712"/>
            <a:chOff x="5963004" y="1040860"/>
            <a:chExt cx="1478656" cy="325712"/>
          </a:xfrm>
        </p:grpSpPr>
        <p:sp>
          <p:nvSpPr>
            <p:cNvPr id="133" name="직사각형 132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비밀번호 입력</a:t>
              </a:r>
              <a:endParaRPr lang="ko-KR" altLang="en-US" sz="1100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8005762" y="456978"/>
            <a:ext cx="1109055" cy="918933"/>
            <a:chOff x="8005762" y="4933950"/>
            <a:chExt cx="1333498" cy="1104900"/>
          </a:xfrm>
        </p:grpSpPr>
        <p:sp>
          <p:nvSpPr>
            <p:cNvPr id="145" name="다이아몬드 144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055220" y="5355595"/>
              <a:ext cx="1220216" cy="294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재등록</a:t>
              </a:r>
              <a:endParaRPr lang="ko-KR" altLang="en-US" sz="1100" dirty="0"/>
            </a:p>
          </p:txBody>
        </p:sp>
      </p:grpSp>
      <p:cxnSp>
        <p:nvCxnSpPr>
          <p:cNvPr id="147" name="직선 화살표 연결선 146"/>
          <p:cNvCxnSpPr>
            <a:endCxn id="145" idx="1"/>
          </p:cNvCxnSpPr>
          <p:nvPr/>
        </p:nvCxnSpPr>
        <p:spPr>
          <a:xfrm>
            <a:off x="7441660" y="909627"/>
            <a:ext cx="564102" cy="681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 flipH="1">
            <a:off x="7441661" y="1052321"/>
            <a:ext cx="62074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141924" y="110005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아니요</a:t>
            </a:r>
            <a:endParaRPr lang="ko-KR" altLang="en-US" sz="1100" dirty="0"/>
          </a:p>
        </p:txBody>
      </p:sp>
      <p:cxnSp>
        <p:nvCxnSpPr>
          <p:cNvPr id="155" name="직선 화살표 연결선 154"/>
          <p:cNvCxnSpPr/>
          <p:nvPr/>
        </p:nvCxnSpPr>
        <p:spPr>
          <a:xfrm>
            <a:off x="9182513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8774146" y="98392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예</a:t>
            </a:r>
            <a:endParaRPr lang="ko-KR" altLang="en-US" sz="1100" dirty="0"/>
          </a:p>
        </p:txBody>
      </p:sp>
      <p:grpSp>
        <p:nvGrpSpPr>
          <p:cNvPr id="160" name="그룹 159"/>
          <p:cNvGrpSpPr/>
          <p:nvPr/>
        </p:nvGrpSpPr>
        <p:grpSpPr>
          <a:xfrm>
            <a:off x="9678918" y="753518"/>
            <a:ext cx="1478656" cy="325712"/>
            <a:chOff x="5963004" y="1040860"/>
            <a:chExt cx="1478656" cy="325712"/>
          </a:xfrm>
        </p:grpSpPr>
        <p:sp>
          <p:nvSpPr>
            <p:cNvPr id="161" name="직사각형 160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본인 인증</a:t>
              </a:r>
              <a:endParaRPr lang="ko-KR" altLang="en-US" sz="1100" dirty="0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4055369" y="753518"/>
            <a:ext cx="1478656" cy="325712"/>
            <a:chOff x="5963004" y="1040860"/>
            <a:chExt cx="1478656" cy="325712"/>
          </a:xfrm>
        </p:grpSpPr>
        <p:sp>
          <p:nvSpPr>
            <p:cNvPr id="166" name="직사각형 165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Onboarding</a:t>
              </a:r>
              <a:endParaRPr lang="ko-KR" altLang="en-US" sz="1100" dirty="0"/>
            </a:p>
          </p:txBody>
        </p:sp>
      </p:grpSp>
      <p:cxnSp>
        <p:nvCxnSpPr>
          <p:cNvPr id="168" name="직선 화살표 연결선 167"/>
          <p:cNvCxnSpPr/>
          <p:nvPr/>
        </p:nvCxnSpPr>
        <p:spPr>
          <a:xfrm>
            <a:off x="5559521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4035036" y="39051"/>
            <a:ext cx="1427490" cy="466927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4117515" y="14170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앱 시작하기</a:t>
            </a:r>
            <a:endParaRPr lang="ko-KR" altLang="en-US" sz="1100" dirty="0"/>
          </a:p>
        </p:txBody>
      </p:sp>
      <p:cxnSp>
        <p:nvCxnSpPr>
          <p:cNvPr id="172" name="직선 화살표 연결선 171"/>
          <p:cNvCxnSpPr/>
          <p:nvPr/>
        </p:nvCxnSpPr>
        <p:spPr>
          <a:xfrm>
            <a:off x="4748781" y="498845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3345" y="450377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비밀번호 확인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204281" y="3738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결제금액 입력</a:t>
            </a:r>
            <a:endParaRPr lang="ko-KR" alt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93345" y="528155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04280" y="272514"/>
            <a:ext cx="366495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  <a:p>
            <a:endParaRPr lang="en-US" altLang="ko-KR" dirty="0"/>
          </a:p>
          <a:p>
            <a:r>
              <a:rPr lang="ko-KR" altLang="en-US" sz="1100" dirty="0" smtClean="0"/>
              <a:t>앞선 페르소나 설정의 문제점 해결방안을 목표로 하여</a:t>
            </a:r>
            <a:endParaRPr lang="en-US" altLang="ko-KR" sz="1100" dirty="0" smtClean="0"/>
          </a:p>
          <a:p>
            <a:r>
              <a:rPr lang="ko-KR" altLang="en-US" sz="1100" dirty="0" smtClean="0"/>
              <a:t>기존 모바일 시루 사용 과정을 개선하여 </a:t>
            </a:r>
            <a:r>
              <a:rPr lang="ko-KR" altLang="en-US" sz="1100" dirty="0" err="1" smtClean="0"/>
              <a:t>플로우</a:t>
            </a:r>
            <a:r>
              <a:rPr lang="ko-KR" altLang="en-US" sz="1100" dirty="0" smtClean="0"/>
              <a:t> 차트를 제작하였습니다</a:t>
            </a:r>
            <a:endParaRPr lang="en-US" altLang="ko-KR" sz="1100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277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/>
        </p:nvSpPr>
        <p:spPr>
          <a:xfrm>
            <a:off x="857790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 폐기물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처리비용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7" name="꺾인 연결선 206"/>
          <p:cNvCxnSpPr>
            <a:stCxn id="65" idx="3"/>
            <a:endCxn id="146" idx="1"/>
          </p:cNvCxnSpPr>
          <p:nvPr/>
        </p:nvCxnSpPr>
        <p:spPr>
          <a:xfrm>
            <a:off x="5804037" y="874516"/>
            <a:ext cx="1785785" cy="202733"/>
          </a:xfrm>
          <a:prstGeom prst="bentConnector3">
            <a:avLst>
              <a:gd name="adj1" fmla="val 6729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5550638" y="131968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돌연변이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9" idx="2"/>
            <a:endCxn id="42" idx="0"/>
          </p:cNvCxnSpPr>
          <p:nvPr/>
        </p:nvCxnSpPr>
        <p:spPr>
          <a:xfrm flipH="1">
            <a:off x="6968603" y="459059"/>
            <a:ext cx="223076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021" y="2969433"/>
            <a:ext cx="1113906" cy="496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원자력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10" idx="2"/>
          </p:cNvCxnSpPr>
          <p:nvPr/>
        </p:nvCxnSpPr>
        <p:spPr>
          <a:xfrm>
            <a:off x="5926974" y="3466406"/>
            <a:ext cx="0" cy="4804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5926974" y="2472612"/>
            <a:ext cx="0" cy="49682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72572" y="2067145"/>
            <a:ext cx="908803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72572" y="3946849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이익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8097" y="1542091"/>
            <a:ext cx="5630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건강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550638" y="1282743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환경오염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97165" y="154673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40" idx="3"/>
            <a:endCxn id="37" idx="0"/>
          </p:cNvCxnSpPr>
          <p:nvPr/>
        </p:nvCxnSpPr>
        <p:spPr>
          <a:xfrm>
            <a:off x="5261161" y="1744824"/>
            <a:ext cx="665813" cy="32232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2" idx="1"/>
            <a:endCxn id="37" idx="0"/>
          </p:cNvCxnSpPr>
          <p:nvPr/>
        </p:nvCxnSpPr>
        <p:spPr>
          <a:xfrm flipH="1">
            <a:off x="5926974" y="1749466"/>
            <a:ext cx="770191" cy="3176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271558" y="675877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바다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61161" y="67178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토지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/>
          <p:cNvCxnSpPr>
            <a:stCxn id="65" idx="2"/>
            <a:endCxn id="41" idx="0"/>
          </p:cNvCxnSpPr>
          <p:nvPr/>
        </p:nvCxnSpPr>
        <p:spPr>
          <a:xfrm>
            <a:off x="5532599" y="1077249"/>
            <a:ext cx="467521" cy="2054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4" idx="2"/>
            <a:endCxn id="41" idx="0"/>
          </p:cNvCxnSpPr>
          <p:nvPr/>
        </p:nvCxnSpPr>
        <p:spPr>
          <a:xfrm flipH="1">
            <a:off x="6000120" y="1081343"/>
            <a:ext cx="542876" cy="201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391456" y="1091808"/>
            <a:ext cx="898964" cy="57162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방사선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피폭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73" idx="3"/>
            <a:endCxn id="40" idx="1"/>
          </p:cNvCxnSpPr>
          <p:nvPr/>
        </p:nvCxnSpPr>
        <p:spPr>
          <a:xfrm>
            <a:off x="4290420" y="1377619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2983779" y="762621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440902" y="357155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피부괴사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595374" y="15252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암발현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81" idx="2"/>
            <a:endCxn id="73" idx="0"/>
          </p:cNvCxnSpPr>
          <p:nvPr/>
        </p:nvCxnSpPr>
        <p:spPr>
          <a:xfrm flipH="1">
            <a:off x="3840938" y="557994"/>
            <a:ext cx="101959" cy="53381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2251546" y="133935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백혈병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stCxn id="88" idx="3"/>
            <a:endCxn id="73" idx="1"/>
          </p:cNvCxnSpPr>
          <p:nvPr/>
        </p:nvCxnSpPr>
        <p:spPr>
          <a:xfrm flipV="1">
            <a:off x="2946592" y="1377619"/>
            <a:ext cx="444864" cy="1644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084287" y="204370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피부출혈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7" idx="3"/>
            <a:endCxn id="80" idx="1"/>
          </p:cNvCxnSpPr>
          <p:nvPr/>
        </p:nvCxnSpPr>
        <p:spPr>
          <a:xfrm>
            <a:off x="2034841" y="407103"/>
            <a:ext cx="406061" cy="15278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19" idx="2"/>
            <a:endCxn id="64" idx="0"/>
          </p:cNvCxnSpPr>
          <p:nvPr/>
        </p:nvCxnSpPr>
        <p:spPr>
          <a:xfrm>
            <a:off x="6000120" y="537434"/>
            <a:ext cx="542876" cy="1384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19" idx="2"/>
            <a:endCxn id="65" idx="0"/>
          </p:cNvCxnSpPr>
          <p:nvPr/>
        </p:nvCxnSpPr>
        <p:spPr>
          <a:xfrm flipH="1">
            <a:off x="5532599" y="537434"/>
            <a:ext cx="467521" cy="1343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9467261" y="874516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삶의 터전 상실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/>
          <p:cNvCxnSpPr>
            <a:stCxn id="146" idx="1"/>
            <a:endCxn id="42" idx="3"/>
          </p:cNvCxnSpPr>
          <p:nvPr/>
        </p:nvCxnSpPr>
        <p:spPr>
          <a:xfrm flipH="1">
            <a:off x="7240041" y="1077249"/>
            <a:ext cx="349781" cy="67221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135" idx="1"/>
            <a:endCxn id="146" idx="3"/>
          </p:cNvCxnSpPr>
          <p:nvPr/>
        </p:nvCxnSpPr>
        <p:spPr>
          <a:xfrm flipH="1">
            <a:off x="8889576" y="1077249"/>
            <a:ext cx="57768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058476" y="874516"/>
            <a:ext cx="707320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기형아 출산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9" name="직선 화살표 연결선 158"/>
          <p:cNvCxnSpPr>
            <a:stCxn id="158" idx="3"/>
            <a:endCxn id="73" idx="1"/>
          </p:cNvCxnSpPr>
          <p:nvPr/>
        </p:nvCxnSpPr>
        <p:spPr>
          <a:xfrm>
            <a:off x="1765796" y="1077249"/>
            <a:ext cx="1625660" cy="30037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69" idx="1"/>
            <a:endCxn id="42" idx="3"/>
          </p:cNvCxnSpPr>
          <p:nvPr/>
        </p:nvCxnSpPr>
        <p:spPr>
          <a:xfrm flipH="1" flipV="1">
            <a:off x="7240041" y="1749466"/>
            <a:ext cx="391686" cy="2974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7631727" y="1663430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수산물에 대한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위험의식</a:t>
            </a:r>
            <a:r>
              <a:rPr lang="ko-KR" altLang="en-US" sz="1200" dirty="0" smtClean="0">
                <a:solidFill>
                  <a:schemeClr val="tx1"/>
                </a:solidFill>
              </a:rPr>
              <a:t> 증가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9467261" y="1829486"/>
            <a:ext cx="1242926" cy="55846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어업인들의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&amp;</a:t>
            </a:r>
            <a:r>
              <a:rPr lang="ko-KR" altLang="en-US" sz="1200" dirty="0" smtClean="0">
                <a:solidFill>
                  <a:schemeClr val="tx1"/>
                </a:solidFill>
              </a:rPr>
              <a:t>생산량 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5" name="직선 화살표 연결선 174"/>
          <p:cNvCxnSpPr>
            <a:stCxn id="172" idx="1"/>
            <a:endCxn id="169" idx="3"/>
          </p:cNvCxnSpPr>
          <p:nvPr/>
        </p:nvCxnSpPr>
        <p:spPr>
          <a:xfrm flipH="1" flipV="1">
            <a:off x="8931481" y="2046878"/>
            <a:ext cx="535780" cy="6183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91" idx="3"/>
            <a:endCxn id="37" idx="1"/>
          </p:cNvCxnSpPr>
          <p:nvPr/>
        </p:nvCxnSpPr>
        <p:spPr>
          <a:xfrm>
            <a:off x="4209843" y="2195350"/>
            <a:ext cx="1262729" cy="745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3503655" y="1992617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군사적 목적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5" name="직선 화살표 연결선 194"/>
          <p:cNvCxnSpPr>
            <a:stCxn id="200" idx="3"/>
            <a:endCxn id="191" idx="1"/>
          </p:cNvCxnSpPr>
          <p:nvPr/>
        </p:nvCxnSpPr>
        <p:spPr>
          <a:xfrm>
            <a:off x="2901145" y="2162238"/>
            <a:ext cx="602510" cy="331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2206099" y="1959505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핵무기 개발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3" name="꺾인 연결선 202"/>
          <p:cNvCxnSpPr>
            <a:stCxn id="64" idx="3"/>
            <a:endCxn id="169" idx="1"/>
          </p:cNvCxnSpPr>
          <p:nvPr/>
        </p:nvCxnSpPr>
        <p:spPr>
          <a:xfrm>
            <a:off x="6814434" y="878610"/>
            <a:ext cx="817293" cy="1168268"/>
          </a:xfrm>
          <a:prstGeom prst="bentConnector3">
            <a:avLst>
              <a:gd name="adj1" fmla="val 6428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/>
          <p:cNvSpPr/>
          <p:nvPr/>
        </p:nvSpPr>
        <p:spPr>
          <a:xfrm>
            <a:off x="742555" y="1744824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군사적 위협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/>
          <p:cNvCxnSpPr>
            <a:stCxn id="212" idx="3"/>
            <a:endCxn id="200" idx="1"/>
          </p:cNvCxnSpPr>
          <p:nvPr/>
        </p:nvCxnSpPr>
        <p:spPr>
          <a:xfrm>
            <a:off x="1448743" y="1947557"/>
            <a:ext cx="757356" cy="2146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/>
          <p:cNvSpPr/>
          <p:nvPr/>
        </p:nvSpPr>
        <p:spPr>
          <a:xfrm>
            <a:off x="5472572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6953963" y="4743620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입지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0" name="직선 화살표 연결선 219"/>
          <p:cNvCxnSpPr>
            <a:stCxn id="217" idx="0"/>
            <a:endCxn id="38" idx="2"/>
          </p:cNvCxnSpPr>
          <p:nvPr/>
        </p:nvCxnSpPr>
        <p:spPr>
          <a:xfrm flipV="1">
            <a:off x="5926974" y="4352315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/>
          <p:cNvSpPr/>
          <p:nvPr/>
        </p:nvSpPr>
        <p:spPr>
          <a:xfrm>
            <a:off x="5472571" y="554218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전력생산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8" name="직선 화살표 연결선 227"/>
          <p:cNvCxnSpPr/>
          <p:nvPr/>
        </p:nvCxnSpPr>
        <p:spPr>
          <a:xfrm flipV="1">
            <a:off x="5926974" y="5149983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>
            <a:stCxn id="231" idx="0"/>
            <a:endCxn id="227" idx="3"/>
          </p:cNvCxnSpPr>
          <p:nvPr/>
        </p:nvCxnSpPr>
        <p:spPr>
          <a:xfrm flipH="1" flipV="1">
            <a:off x="6381374" y="5744918"/>
            <a:ext cx="860925" cy="39883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직사각형 230"/>
          <p:cNvSpPr/>
          <p:nvPr/>
        </p:nvSpPr>
        <p:spPr>
          <a:xfrm>
            <a:off x="6894776" y="6143752"/>
            <a:ext cx="695046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일정함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2" name="직선 화살표 연결선 231"/>
          <p:cNvCxnSpPr/>
          <p:nvPr/>
        </p:nvCxnSpPr>
        <p:spPr>
          <a:xfrm flipV="1">
            <a:off x="11243427" y="10745413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4573607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생산단가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2" name="직선 화살표 연결선 261"/>
          <p:cNvCxnSpPr/>
          <p:nvPr/>
        </p:nvCxnSpPr>
        <p:spPr>
          <a:xfrm flipV="1">
            <a:off x="6418707" y="10282031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/>
          <p:cNvCxnSpPr>
            <a:stCxn id="261" idx="0"/>
            <a:endCxn id="227" idx="2"/>
          </p:cNvCxnSpPr>
          <p:nvPr/>
        </p:nvCxnSpPr>
        <p:spPr>
          <a:xfrm flipV="1">
            <a:off x="5023089" y="5947651"/>
            <a:ext cx="90388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/>
          <p:cNvSpPr/>
          <p:nvPr/>
        </p:nvSpPr>
        <p:spPr>
          <a:xfrm>
            <a:off x="5705045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70" name="직선 화살표 연결선 269"/>
          <p:cNvCxnSpPr>
            <a:stCxn id="268" idx="0"/>
            <a:endCxn id="227" idx="2"/>
          </p:cNvCxnSpPr>
          <p:nvPr/>
        </p:nvCxnSpPr>
        <p:spPr>
          <a:xfrm flipH="1" flipV="1">
            <a:off x="5926973" y="5947651"/>
            <a:ext cx="22755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/>
          <p:cNvCxnSpPr>
            <a:stCxn id="218" idx="0"/>
            <a:endCxn id="38" idx="3"/>
          </p:cNvCxnSpPr>
          <p:nvPr/>
        </p:nvCxnSpPr>
        <p:spPr>
          <a:xfrm flipH="1" flipV="1">
            <a:off x="6381375" y="4149582"/>
            <a:ext cx="1026990" cy="5940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직사각형 278"/>
          <p:cNvSpPr/>
          <p:nvPr/>
        </p:nvSpPr>
        <p:spPr>
          <a:xfrm>
            <a:off x="8558458" y="419164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학문적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1" name="직선 화살표 연결선 280"/>
          <p:cNvCxnSpPr>
            <a:stCxn id="279" idx="1"/>
            <a:endCxn id="218" idx="3"/>
          </p:cNvCxnSpPr>
          <p:nvPr/>
        </p:nvCxnSpPr>
        <p:spPr>
          <a:xfrm flipH="1">
            <a:off x="7862766" y="4394380"/>
            <a:ext cx="695692" cy="5519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/>
          <p:cNvSpPr/>
          <p:nvPr/>
        </p:nvSpPr>
        <p:spPr>
          <a:xfrm>
            <a:off x="8558458" y="522345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6" name="직선 화살표 연결선 285"/>
          <p:cNvCxnSpPr>
            <a:stCxn id="285" idx="1"/>
            <a:endCxn id="218" idx="3"/>
          </p:cNvCxnSpPr>
          <p:nvPr/>
        </p:nvCxnSpPr>
        <p:spPr>
          <a:xfrm flipH="1" flipV="1">
            <a:off x="7862766" y="4946353"/>
            <a:ext cx="695692" cy="4798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직사각형 290"/>
          <p:cNvSpPr/>
          <p:nvPr/>
        </p:nvSpPr>
        <p:spPr>
          <a:xfrm>
            <a:off x="10162953" y="4134392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핵물리학의 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92" name="직선 화살표 연결선 291"/>
          <p:cNvCxnSpPr>
            <a:stCxn id="291" idx="1"/>
            <a:endCxn id="279" idx="3"/>
          </p:cNvCxnSpPr>
          <p:nvPr/>
        </p:nvCxnSpPr>
        <p:spPr>
          <a:xfrm flipH="1" flipV="1">
            <a:off x="9467261" y="4394380"/>
            <a:ext cx="695692" cy="17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/>
          <p:cNvSpPr/>
          <p:nvPr/>
        </p:nvSpPr>
        <p:spPr>
          <a:xfrm>
            <a:off x="10255785" y="5080183"/>
            <a:ext cx="1096394" cy="7661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 및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경제발전을 추구할 수 있음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1" name="직선 화살표 연결선 300"/>
          <p:cNvCxnSpPr>
            <a:stCxn id="298" idx="1"/>
          </p:cNvCxnSpPr>
          <p:nvPr/>
        </p:nvCxnSpPr>
        <p:spPr>
          <a:xfrm flipH="1" flipV="1">
            <a:off x="9453541" y="5404211"/>
            <a:ext cx="802244" cy="5904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91" idx="2"/>
            <a:endCxn id="42" idx="0"/>
          </p:cNvCxnSpPr>
          <p:nvPr/>
        </p:nvCxnSpPr>
        <p:spPr>
          <a:xfrm flipH="1">
            <a:off x="6968603" y="459059"/>
            <a:ext cx="53532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88246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설비비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7589822" y="693801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긴 반감기로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인한 토지면적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1608565" y="5426188"/>
            <a:ext cx="908803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저탄소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3983441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9" name="직선 화살표 연결선 238"/>
          <p:cNvCxnSpPr>
            <a:stCxn id="219" idx="0"/>
            <a:endCxn id="238" idx="1"/>
          </p:cNvCxnSpPr>
          <p:nvPr/>
        </p:nvCxnSpPr>
        <p:spPr>
          <a:xfrm flipV="1">
            <a:off x="2062967" y="4947250"/>
            <a:ext cx="1920474" cy="4789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38" idx="0"/>
            <a:endCxn id="38" idx="1"/>
          </p:cNvCxnSpPr>
          <p:nvPr/>
        </p:nvCxnSpPr>
        <p:spPr>
          <a:xfrm flipV="1">
            <a:off x="4437843" y="4149582"/>
            <a:ext cx="1034729" cy="5949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/>
          <p:cNvCxnSpPr>
            <a:stCxn id="249" idx="0"/>
            <a:endCxn id="238" idx="2"/>
          </p:cNvCxnSpPr>
          <p:nvPr/>
        </p:nvCxnSpPr>
        <p:spPr>
          <a:xfrm flipV="1">
            <a:off x="3574114" y="5149983"/>
            <a:ext cx="863729" cy="2728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/>
          <p:cNvSpPr/>
          <p:nvPr/>
        </p:nvSpPr>
        <p:spPr>
          <a:xfrm>
            <a:off x="3119712" y="5422834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탄소중립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/>
          <p:cNvCxnSpPr>
            <a:stCxn id="112" idx="1"/>
            <a:endCxn id="217" idx="2"/>
          </p:cNvCxnSpPr>
          <p:nvPr/>
        </p:nvCxnSpPr>
        <p:spPr>
          <a:xfrm flipH="1" flipV="1">
            <a:off x="5926974" y="5149983"/>
            <a:ext cx="2120395" cy="11965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8047369" y="6069315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유지관리비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10" idx="1"/>
            <a:endCxn id="92" idx="3"/>
          </p:cNvCxnSpPr>
          <p:nvPr/>
        </p:nvCxnSpPr>
        <p:spPr>
          <a:xfrm flipH="1" flipV="1">
            <a:off x="4897762" y="3217919"/>
            <a:ext cx="472259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0" idx="3"/>
            <a:endCxn id="142" idx="1"/>
          </p:cNvCxnSpPr>
          <p:nvPr/>
        </p:nvCxnSpPr>
        <p:spPr>
          <a:xfrm flipV="1">
            <a:off x="6483927" y="3217919"/>
            <a:ext cx="398541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0088724" y="166098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2023 1006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8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직선 화살표 연결선 125"/>
          <p:cNvCxnSpPr>
            <a:stCxn id="123" idx="3"/>
            <a:endCxn id="92" idx="1"/>
          </p:cNvCxnSpPr>
          <p:nvPr/>
        </p:nvCxnSpPr>
        <p:spPr>
          <a:xfrm>
            <a:off x="1807763" y="2811556"/>
            <a:ext cx="2181196" cy="4063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857790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 폐기물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처리비용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7" name="꺾인 연결선 206"/>
          <p:cNvCxnSpPr>
            <a:stCxn id="65" idx="3"/>
            <a:endCxn id="146" idx="1"/>
          </p:cNvCxnSpPr>
          <p:nvPr/>
        </p:nvCxnSpPr>
        <p:spPr>
          <a:xfrm>
            <a:off x="5804037" y="874516"/>
            <a:ext cx="1785785" cy="202733"/>
          </a:xfrm>
          <a:prstGeom prst="bentConnector3">
            <a:avLst>
              <a:gd name="adj1" fmla="val 6729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5550638" y="131968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돌연변이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9" idx="2"/>
            <a:endCxn id="42" idx="0"/>
          </p:cNvCxnSpPr>
          <p:nvPr/>
        </p:nvCxnSpPr>
        <p:spPr>
          <a:xfrm flipH="1">
            <a:off x="6968603" y="459059"/>
            <a:ext cx="223076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021" y="2969433"/>
            <a:ext cx="1113906" cy="496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원자력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10" idx="2"/>
          </p:cNvCxnSpPr>
          <p:nvPr/>
        </p:nvCxnSpPr>
        <p:spPr>
          <a:xfrm>
            <a:off x="5926974" y="3466406"/>
            <a:ext cx="0" cy="4804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5926974" y="2472612"/>
            <a:ext cx="0" cy="49682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72572" y="2067145"/>
            <a:ext cx="908803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72572" y="3946849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이익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8097" y="1542091"/>
            <a:ext cx="5630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건강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550638" y="1282743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환경오염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97165" y="154673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40" idx="3"/>
            <a:endCxn id="37" idx="0"/>
          </p:cNvCxnSpPr>
          <p:nvPr/>
        </p:nvCxnSpPr>
        <p:spPr>
          <a:xfrm>
            <a:off x="5261161" y="1744824"/>
            <a:ext cx="665813" cy="32232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47" idx="1"/>
            <a:endCxn id="142" idx="3"/>
          </p:cNvCxnSpPr>
          <p:nvPr/>
        </p:nvCxnSpPr>
        <p:spPr>
          <a:xfrm flipH="1">
            <a:off x="7791271" y="3216521"/>
            <a:ext cx="316899" cy="13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2" idx="1"/>
            <a:endCxn id="37" idx="0"/>
          </p:cNvCxnSpPr>
          <p:nvPr/>
        </p:nvCxnSpPr>
        <p:spPr>
          <a:xfrm flipH="1">
            <a:off x="5926974" y="1749466"/>
            <a:ext cx="770191" cy="3176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271558" y="675877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바다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61161" y="67178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토지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/>
          <p:cNvCxnSpPr>
            <a:stCxn id="65" idx="2"/>
            <a:endCxn id="41" idx="0"/>
          </p:cNvCxnSpPr>
          <p:nvPr/>
        </p:nvCxnSpPr>
        <p:spPr>
          <a:xfrm>
            <a:off x="5532599" y="1077249"/>
            <a:ext cx="467521" cy="2054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4" idx="2"/>
            <a:endCxn id="41" idx="0"/>
          </p:cNvCxnSpPr>
          <p:nvPr/>
        </p:nvCxnSpPr>
        <p:spPr>
          <a:xfrm flipH="1">
            <a:off x="6000120" y="1081343"/>
            <a:ext cx="542876" cy="201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391456" y="1091808"/>
            <a:ext cx="898964" cy="57162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방사선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피폭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73" idx="3"/>
            <a:endCxn id="40" idx="1"/>
          </p:cNvCxnSpPr>
          <p:nvPr/>
        </p:nvCxnSpPr>
        <p:spPr>
          <a:xfrm>
            <a:off x="4290420" y="1377619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2983779" y="762621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440902" y="357155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피부괴사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595374" y="15252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암발현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81" idx="2"/>
            <a:endCxn id="73" idx="0"/>
          </p:cNvCxnSpPr>
          <p:nvPr/>
        </p:nvCxnSpPr>
        <p:spPr>
          <a:xfrm flipH="1">
            <a:off x="3840938" y="557994"/>
            <a:ext cx="101959" cy="53381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2251546" y="133935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백혈병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stCxn id="88" idx="3"/>
            <a:endCxn id="73" idx="1"/>
          </p:cNvCxnSpPr>
          <p:nvPr/>
        </p:nvCxnSpPr>
        <p:spPr>
          <a:xfrm flipV="1">
            <a:off x="2946592" y="1377619"/>
            <a:ext cx="444864" cy="1644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084287" y="204370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피부출혈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7" idx="3"/>
            <a:endCxn id="80" idx="1"/>
          </p:cNvCxnSpPr>
          <p:nvPr/>
        </p:nvCxnSpPr>
        <p:spPr>
          <a:xfrm>
            <a:off x="2034841" y="407103"/>
            <a:ext cx="406061" cy="15278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19" idx="2"/>
            <a:endCxn id="64" idx="0"/>
          </p:cNvCxnSpPr>
          <p:nvPr/>
        </p:nvCxnSpPr>
        <p:spPr>
          <a:xfrm>
            <a:off x="6000120" y="537434"/>
            <a:ext cx="542876" cy="1384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19" idx="2"/>
            <a:endCxn id="65" idx="0"/>
          </p:cNvCxnSpPr>
          <p:nvPr/>
        </p:nvCxnSpPr>
        <p:spPr>
          <a:xfrm flipH="1">
            <a:off x="5532599" y="537434"/>
            <a:ext cx="467521" cy="1343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9467261" y="874516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삶의 터전 상실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/>
          <p:cNvCxnSpPr>
            <a:stCxn id="146" idx="1"/>
            <a:endCxn id="42" idx="3"/>
          </p:cNvCxnSpPr>
          <p:nvPr/>
        </p:nvCxnSpPr>
        <p:spPr>
          <a:xfrm flipH="1">
            <a:off x="7240041" y="1077249"/>
            <a:ext cx="349781" cy="67221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135" idx="1"/>
            <a:endCxn id="146" idx="3"/>
          </p:cNvCxnSpPr>
          <p:nvPr/>
        </p:nvCxnSpPr>
        <p:spPr>
          <a:xfrm flipH="1">
            <a:off x="8889576" y="1077249"/>
            <a:ext cx="57768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058476" y="874516"/>
            <a:ext cx="707320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기형아 출산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9" name="직선 화살표 연결선 158"/>
          <p:cNvCxnSpPr>
            <a:stCxn id="158" idx="3"/>
            <a:endCxn id="73" idx="1"/>
          </p:cNvCxnSpPr>
          <p:nvPr/>
        </p:nvCxnSpPr>
        <p:spPr>
          <a:xfrm>
            <a:off x="1765796" y="1077249"/>
            <a:ext cx="1625660" cy="30037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69" idx="1"/>
            <a:endCxn id="42" idx="3"/>
          </p:cNvCxnSpPr>
          <p:nvPr/>
        </p:nvCxnSpPr>
        <p:spPr>
          <a:xfrm flipH="1" flipV="1">
            <a:off x="7240041" y="1749466"/>
            <a:ext cx="391686" cy="2974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7631727" y="1663430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수산물에 대한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위험의식</a:t>
            </a:r>
            <a:r>
              <a:rPr lang="ko-KR" altLang="en-US" sz="1200" dirty="0" smtClean="0">
                <a:solidFill>
                  <a:schemeClr val="tx1"/>
                </a:solidFill>
              </a:rPr>
              <a:t> 증가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9467261" y="1829486"/>
            <a:ext cx="1242926" cy="55846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어업인들의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&amp;</a:t>
            </a:r>
            <a:r>
              <a:rPr lang="ko-KR" altLang="en-US" sz="1200" dirty="0" smtClean="0">
                <a:solidFill>
                  <a:schemeClr val="tx1"/>
                </a:solidFill>
              </a:rPr>
              <a:t>생산량 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5" name="직선 화살표 연결선 174"/>
          <p:cNvCxnSpPr>
            <a:stCxn id="172" idx="1"/>
            <a:endCxn id="169" idx="3"/>
          </p:cNvCxnSpPr>
          <p:nvPr/>
        </p:nvCxnSpPr>
        <p:spPr>
          <a:xfrm flipH="1" flipV="1">
            <a:off x="8931481" y="2046878"/>
            <a:ext cx="535780" cy="6183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91" idx="3"/>
            <a:endCxn id="37" idx="1"/>
          </p:cNvCxnSpPr>
          <p:nvPr/>
        </p:nvCxnSpPr>
        <p:spPr>
          <a:xfrm>
            <a:off x="4209843" y="2195350"/>
            <a:ext cx="1262729" cy="745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3503655" y="1992617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군사적 목적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5" name="직선 화살표 연결선 194"/>
          <p:cNvCxnSpPr>
            <a:stCxn id="200" idx="3"/>
            <a:endCxn id="191" idx="1"/>
          </p:cNvCxnSpPr>
          <p:nvPr/>
        </p:nvCxnSpPr>
        <p:spPr>
          <a:xfrm>
            <a:off x="2901145" y="2162238"/>
            <a:ext cx="602510" cy="331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2206099" y="1959505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핵무기 개발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3" name="꺾인 연결선 202"/>
          <p:cNvCxnSpPr>
            <a:stCxn id="64" idx="3"/>
            <a:endCxn id="169" idx="1"/>
          </p:cNvCxnSpPr>
          <p:nvPr/>
        </p:nvCxnSpPr>
        <p:spPr>
          <a:xfrm>
            <a:off x="6814434" y="878610"/>
            <a:ext cx="817293" cy="1168268"/>
          </a:xfrm>
          <a:prstGeom prst="bentConnector3">
            <a:avLst>
              <a:gd name="adj1" fmla="val 6428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/>
          <p:cNvSpPr/>
          <p:nvPr/>
        </p:nvSpPr>
        <p:spPr>
          <a:xfrm>
            <a:off x="742555" y="1744824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군사적 위협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/>
          <p:cNvCxnSpPr>
            <a:stCxn id="212" idx="3"/>
            <a:endCxn id="200" idx="1"/>
          </p:cNvCxnSpPr>
          <p:nvPr/>
        </p:nvCxnSpPr>
        <p:spPr>
          <a:xfrm>
            <a:off x="1448743" y="1947557"/>
            <a:ext cx="757356" cy="2146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/>
          <p:cNvSpPr/>
          <p:nvPr/>
        </p:nvSpPr>
        <p:spPr>
          <a:xfrm>
            <a:off x="5472572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6953963" y="4743620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입지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0" name="직선 화살표 연결선 219"/>
          <p:cNvCxnSpPr>
            <a:stCxn id="217" idx="0"/>
            <a:endCxn id="38" idx="2"/>
          </p:cNvCxnSpPr>
          <p:nvPr/>
        </p:nvCxnSpPr>
        <p:spPr>
          <a:xfrm flipV="1">
            <a:off x="5926974" y="4352315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/>
          <p:cNvSpPr/>
          <p:nvPr/>
        </p:nvSpPr>
        <p:spPr>
          <a:xfrm>
            <a:off x="5472571" y="554218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전력생산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8" name="직선 화살표 연결선 227"/>
          <p:cNvCxnSpPr/>
          <p:nvPr/>
        </p:nvCxnSpPr>
        <p:spPr>
          <a:xfrm flipV="1">
            <a:off x="5926974" y="5149983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>
            <a:stCxn id="231" idx="0"/>
            <a:endCxn id="227" idx="3"/>
          </p:cNvCxnSpPr>
          <p:nvPr/>
        </p:nvCxnSpPr>
        <p:spPr>
          <a:xfrm flipH="1" flipV="1">
            <a:off x="6381374" y="5744918"/>
            <a:ext cx="860925" cy="39883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직사각형 230"/>
          <p:cNvSpPr/>
          <p:nvPr/>
        </p:nvSpPr>
        <p:spPr>
          <a:xfrm>
            <a:off x="6894776" y="6143752"/>
            <a:ext cx="695046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일정함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2" name="직선 화살표 연결선 231"/>
          <p:cNvCxnSpPr/>
          <p:nvPr/>
        </p:nvCxnSpPr>
        <p:spPr>
          <a:xfrm flipV="1">
            <a:off x="11243427" y="10745413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4573607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생산단가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2" name="직선 화살표 연결선 261"/>
          <p:cNvCxnSpPr/>
          <p:nvPr/>
        </p:nvCxnSpPr>
        <p:spPr>
          <a:xfrm flipV="1">
            <a:off x="6418707" y="10282031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/>
          <p:cNvCxnSpPr>
            <a:stCxn id="261" idx="0"/>
            <a:endCxn id="227" idx="2"/>
          </p:cNvCxnSpPr>
          <p:nvPr/>
        </p:nvCxnSpPr>
        <p:spPr>
          <a:xfrm flipV="1">
            <a:off x="5023089" y="5947651"/>
            <a:ext cx="90388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/>
          <p:cNvSpPr/>
          <p:nvPr/>
        </p:nvSpPr>
        <p:spPr>
          <a:xfrm>
            <a:off x="5705045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70" name="직선 화살표 연결선 269"/>
          <p:cNvCxnSpPr>
            <a:stCxn id="268" idx="0"/>
            <a:endCxn id="227" idx="2"/>
          </p:cNvCxnSpPr>
          <p:nvPr/>
        </p:nvCxnSpPr>
        <p:spPr>
          <a:xfrm flipH="1" flipV="1">
            <a:off x="5926973" y="5947651"/>
            <a:ext cx="22755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/>
          <p:cNvCxnSpPr>
            <a:stCxn id="218" idx="0"/>
            <a:endCxn id="38" idx="3"/>
          </p:cNvCxnSpPr>
          <p:nvPr/>
        </p:nvCxnSpPr>
        <p:spPr>
          <a:xfrm flipH="1" flipV="1">
            <a:off x="6381375" y="4149582"/>
            <a:ext cx="1026990" cy="5940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직사각형 278"/>
          <p:cNvSpPr/>
          <p:nvPr/>
        </p:nvSpPr>
        <p:spPr>
          <a:xfrm>
            <a:off x="8558458" y="419164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학문적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1" name="직선 화살표 연결선 280"/>
          <p:cNvCxnSpPr>
            <a:stCxn id="279" idx="1"/>
            <a:endCxn id="218" idx="3"/>
          </p:cNvCxnSpPr>
          <p:nvPr/>
        </p:nvCxnSpPr>
        <p:spPr>
          <a:xfrm flipH="1">
            <a:off x="7862766" y="4394380"/>
            <a:ext cx="695692" cy="5519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/>
          <p:cNvSpPr/>
          <p:nvPr/>
        </p:nvSpPr>
        <p:spPr>
          <a:xfrm>
            <a:off x="8558458" y="522345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6" name="직선 화살표 연결선 285"/>
          <p:cNvCxnSpPr>
            <a:stCxn id="285" idx="1"/>
            <a:endCxn id="218" idx="3"/>
          </p:cNvCxnSpPr>
          <p:nvPr/>
        </p:nvCxnSpPr>
        <p:spPr>
          <a:xfrm flipH="1" flipV="1">
            <a:off x="7862766" y="4946353"/>
            <a:ext cx="695692" cy="4798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직사각형 290"/>
          <p:cNvSpPr/>
          <p:nvPr/>
        </p:nvSpPr>
        <p:spPr>
          <a:xfrm>
            <a:off x="10162953" y="4134392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핵물리학의 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92" name="직선 화살표 연결선 291"/>
          <p:cNvCxnSpPr>
            <a:stCxn id="291" idx="1"/>
            <a:endCxn id="279" idx="3"/>
          </p:cNvCxnSpPr>
          <p:nvPr/>
        </p:nvCxnSpPr>
        <p:spPr>
          <a:xfrm flipH="1" flipV="1">
            <a:off x="9467261" y="4394380"/>
            <a:ext cx="695692" cy="17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/>
          <p:cNvSpPr/>
          <p:nvPr/>
        </p:nvSpPr>
        <p:spPr>
          <a:xfrm>
            <a:off x="10255785" y="5080183"/>
            <a:ext cx="1096394" cy="7661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 및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경제발전을 추구할 수 있음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1" name="직선 화살표 연결선 300"/>
          <p:cNvCxnSpPr>
            <a:stCxn id="298" idx="1"/>
          </p:cNvCxnSpPr>
          <p:nvPr/>
        </p:nvCxnSpPr>
        <p:spPr>
          <a:xfrm flipH="1" flipV="1">
            <a:off x="9453541" y="5404211"/>
            <a:ext cx="802244" cy="5904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91" idx="2"/>
            <a:endCxn id="42" idx="0"/>
          </p:cNvCxnSpPr>
          <p:nvPr/>
        </p:nvCxnSpPr>
        <p:spPr>
          <a:xfrm flipH="1">
            <a:off x="6968603" y="459059"/>
            <a:ext cx="53532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88246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설비비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7589822" y="693801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긴 반감기로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인한 토지면적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1608565" y="5426188"/>
            <a:ext cx="908803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저탄소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3983441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9" name="직선 화살표 연결선 238"/>
          <p:cNvCxnSpPr>
            <a:stCxn id="219" idx="0"/>
            <a:endCxn id="238" idx="1"/>
          </p:cNvCxnSpPr>
          <p:nvPr/>
        </p:nvCxnSpPr>
        <p:spPr>
          <a:xfrm flipV="1">
            <a:off x="2062967" y="4947250"/>
            <a:ext cx="1920474" cy="4789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38" idx="0"/>
            <a:endCxn id="38" idx="1"/>
          </p:cNvCxnSpPr>
          <p:nvPr/>
        </p:nvCxnSpPr>
        <p:spPr>
          <a:xfrm flipV="1">
            <a:off x="4437843" y="4149582"/>
            <a:ext cx="1034729" cy="5949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/>
          <p:cNvCxnSpPr>
            <a:stCxn id="249" idx="0"/>
            <a:endCxn id="238" idx="2"/>
          </p:cNvCxnSpPr>
          <p:nvPr/>
        </p:nvCxnSpPr>
        <p:spPr>
          <a:xfrm flipV="1">
            <a:off x="3574114" y="5149983"/>
            <a:ext cx="863729" cy="2728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/>
          <p:cNvSpPr/>
          <p:nvPr/>
        </p:nvSpPr>
        <p:spPr>
          <a:xfrm>
            <a:off x="3119712" y="5422834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탄소중립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92246" y="6139291"/>
            <a:ext cx="1006806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지구온난화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>
            <a:stCxn id="103" idx="0"/>
            <a:endCxn id="219" idx="2"/>
          </p:cNvCxnSpPr>
          <p:nvPr/>
        </p:nvCxnSpPr>
        <p:spPr>
          <a:xfrm flipV="1">
            <a:off x="1095649" y="5944335"/>
            <a:ext cx="967318" cy="1949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112" idx="1"/>
            <a:endCxn id="217" idx="2"/>
          </p:cNvCxnSpPr>
          <p:nvPr/>
        </p:nvCxnSpPr>
        <p:spPr>
          <a:xfrm flipH="1" flipV="1">
            <a:off x="5926974" y="5149983"/>
            <a:ext cx="2120395" cy="11965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8047369" y="6069315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유지관리비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297494" y="6164199"/>
            <a:ext cx="1006806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일자리 창출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1" name="직선 화살표 연결선 120"/>
          <p:cNvCxnSpPr>
            <a:stCxn id="120" idx="0"/>
            <a:endCxn id="217" idx="2"/>
          </p:cNvCxnSpPr>
          <p:nvPr/>
        </p:nvCxnSpPr>
        <p:spPr>
          <a:xfrm flipV="1">
            <a:off x="3800897" y="5149983"/>
            <a:ext cx="2126077" cy="101421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3988959" y="3015186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대체재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10" idx="1"/>
            <a:endCxn id="92" idx="3"/>
          </p:cNvCxnSpPr>
          <p:nvPr/>
        </p:nvCxnSpPr>
        <p:spPr>
          <a:xfrm flipH="1" flipV="1">
            <a:off x="4897762" y="3217919"/>
            <a:ext cx="472259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742555" y="4338154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화력발전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stCxn id="105" idx="0"/>
            <a:endCxn id="92" idx="2"/>
          </p:cNvCxnSpPr>
          <p:nvPr/>
        </p:nvCxnSpPr>
        <p:spPr>
          <a:xfrm flipV="1">
            <a:off x="1196957" y="3420652"/>
            <a:ext cx="3246404" cy="9175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2843092" y="4081609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</a:t>
            </a:r>
            <a:r>
              <a:rPr lang="ko-KR" altLang="en-US" sz="1200" dirty="0" smtClean="0">
                <a:solidFill>
                  <a:schemeClr val="tx1"/>
                </a:solidFill>
              </a:rPr>
              <a:t>력발전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/>
          <p:cNvCxnSpPr>
            <a:stCxn id="109" idx="0"/>
            <a:endCxn id="92" idx="2"/>
          </p:cNvCxnSpPr>
          <p:nvPr/>
        </p:nvCxnSpPr>
        <p:spPr>
          <a:xfrm flipV="1">
            <a:off x="3297494" y="3420652"/>
            <a:ext cx="1145867" cy="6609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1721293" y="3176469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풍력발전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/>
          <p:cNvCxnSpPr>
            <a:stCxn id="113" idx="3"/>
            <a:endCxn id="92" idx="1"/>
          </p:cNvCxnSpPr>
          <p:nvPr/>
        </p:nvCxnSpPr>
        <p:spPr>
          <a:xfrm flipV="1">
            <a:off x="2630096" y="3217919"/>
            <a:ext cx="1358863" cy="16128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2607897" y="2639710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지열발전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2" name="직선 화살표 연결선 121"/>
          <p:cNvCxnSpPr>
            <a:stCxn id="118" idx="3"/>
            <a:endCxn id="92" idx="1"/>
          </p:cNvCxnSpPr>
          <p:nvPr/>
        </p:nvCxnSpPr>
        <p:spPr>
          <a:xfrm>
            <a:off x="3516700" y="2842443"/>
            <a:ext cx="472259" cy="3754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898960" y="2608823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지열발전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88218" y="3676143"/>
            <a:ext cx="1060526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태양광발전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stCxn id="125" idx="3"/>
            <a:endCxn id="92" idx="1"/>
          </p:cNvCxnSpPr>
          <p:nvPr/>
        </p:nvCxnSpPr>
        <p:spPr>
          <a:xfrm flipV="1">
            <a:off x="1448744" y="3217919"/>
            <a:ext cx="2540215" cy="6609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4081970" y="3743219"/>
            <a:ext cx="1060526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해양에너지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2" name="직선 화살표 연결선 131"/>
          <p:cNvCxnSpPr>
            <a:stCxn id="131" idx="0"/>
            <a:endCxn id="92" idx="2"/>
          </p:cNvCxnSpPr>
          <p:nvPr/>
        </p:nvCxnSpPr>
        <p:spPr>
          <a:xfrm flipH="1" flipV="1">
            <a:off x="4443361" y="3420652"/>
            <a:ext cx="168872" cy="32256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6882468" y="3015186"/>
            <a:ext cx="908803" cy="4054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역사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/>
          <p:cNvCxnSpPr>
            <a:stCxn id="10" idx="3"/>
            <a:endCxn id="142" idx="1"/>
          </p:cNvCxnSpPr>
          <p:nvPr/>
        </p:nvCxnSpPr>
        <p:spPr>
          <a:xfrm flipV="1">
            <a:off x="6483927" y="3217919"/>
            <a:ext cx="398541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/>
          <p:cNvSpPr/>
          <p:nvPr/>
        </p:nvSpPr>
        <p:spPr>
          <a:xfrm>
            <a:off x="8108170" y="3014290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X</a:t>
            </a:r>
            <a:r>
              <a:rPr lang="ko-KR" altLang="en-US" sz="1200" dirty="0" smtClean="0">
                <a:solidFill>
                  <a:schemeClr val="tx1"/>
                </a:solidFill>
              </a:rPr>
              <a:t>선의 발견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400487" y="3014290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핵분열실험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0691441" y="3014290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핵무기개발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8725174" y="3542787"/>
            <a:ext cx="1006806" cy="4866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 원자력의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평화적사용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/>
          <p:cNvCxnSpPr>
            <a:stCxn id="148" idx="1"/>
            <a:endCxn id="147" idx="3"/>
          </p:cNvCxnSpPr>
          <p:nvPr/>
        </p:nvCxnSpPr>
        <p:spPr>
          <a:xfrm flipH="1">
            <a:off x="9114976" y="3216521"/>
            <a:ext cx="2855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50" idx="1"/>
            <a:endCxn id="148" idx="3"/>
          </p:cNvCxnSpPr>
          <p:nvPr/>
        </p:nvCxnSpPr>
        <p:spPr>
          <a:xfrm flipH="1">
            <a:off x="10407293" y="3216521"/>
            <a:ext cx="2841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51" idx="3"/>
            <a:endCxn id="150" idx="2"/>
          </p:cNvCxnSpPr>
          <p:nvPr/>
        </p:nvCxnSpPr>
        <p:spPr>
          <a:xfrm flipV="1">
            <a:off x="9731980" y="3418752"/>
            <a:ext cx="1462864" cy="3673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/>
          <p:cNvSpPr/>
          <p:nvPr/>
        </p:nvSpPr>
        <p:spPr>
          <a:xfrm>
            <a:off x="7261770" y="3584506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IAEA</a:t>
            </a:r>
            <a:r>
              <a:rPr lang="ko-KR" altLang="en-US" sz="1200" dirty="0" smtClean="0">
                <a:solidFill>
                  <a:schemeClr val="tx1"/>
                </a:solidFill>
              </a:rPr>
              <a:t>창설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66" name="직선 화살표 연결선 165"/>
          <p:cNvCxnSpPr>
            <a:stCxn id="165" idx="3"/>
            <a:endCxn id="151" idx="1"/>
          </p:cNvCxnSpPr>
          <p:nvPr/>
        </p:nvCxnSpPr>
        <p:spPr>
          <a:xfrm flipV="1">
            <a:off x="8268576" y="3786127"/>
            <a:ext cx="456598" cy="61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088724" y="16609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/>
              <a:t>/</a:t>
            </a:r>
            <a:r>
              <a:rPr lang="en-US" altLang="ko-KR" dirty="0" smtClean="0"/>
              <a:t>2023-10-10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64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58" y="216131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원자력의 장단점</a:t>
            </a:r>
            <a:endParaRPr lang="en-US" altLang="ko-KR" sz="1400" dirty="0" smtClean="0"/>
          </a:p>
          <a:p>
            <a:r>
              <a:rPr lang="en-US" altLang="ko-KR" sz="1000" dirty="0">
                <a:hlinkClick r:id="rId2"/>
              </a:rPr>
              <a:t>https://namu.wiki/w/%EC%9B%90%EC%9E%90%EB%A0%A5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99258" y="739351"/>
            <a:ext cx="4158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원자력의 역사</a:t>
            </a:r>
          </a:p>
          <a:p>
            <a:r>
              <a:rPr lang="en-US" altLang="ko-KR" sz="1000" dirty="0" smtClean="0">
                <a:hlinkClick r:id="rId3"/>
              </a:rPr>
              <a:t>https</a:t>
            </a:r>
            <a:r>
              <a:rPr lang="en-US" altLang="ko-KR" sz="1000" dirty="0">
                <a:hlinkClick r:id="rId3"/>
              </a:rPr>
              <a:t>://ko.wikipedia.org/wiki/%EC%9B%90%EC%9E%90%EB%A0%A5</a:t>
            </a:r>
            <a:endParaRPr lang="ko-KR" altLang="en-US" sz="1000" dirty="0"/>
          </a:p>
        </p:txBody>
      </p:sp>
      <p:sp>
        <p:nvSpPr>
          <p:cNvPr id="6" name="TextBox 5">
            <a:hlinkClick r:id="rId4"/>
          </p:cNvPr>
          <p:cNvSpPr txBox="1"/>
          <p:nvPr/>
        </p:nvSpPr>
        <p:spPr>
          <a:xfrm>
            <a:off x="299258" y="1262571"/>
            <a:ext cx="3679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전력생산의 종류</a:t>
            </a:r>
          </a:p>
          <a:p>
            <a:r>
              <a:rPr lang="en-US" altLang="ko-KR" sz="1000" dirty="0" smtClean="0">
                <a:hlinkClick r:id="rId4"/>
              </a:rPr>
              <a:t>https</a:t>
            </a:r>
            <a:r>
              <a:rPr lang="en-US" altLang="ko-KR" sz="1000" dirty="0">
                <a:hlinkClick r:id="rId4"/>
              </a:rPr>
              <a:t>://namu.wiki/w/%EB%B0%9C%EC%A0%84%EC%86%8C</a:t>
            </a:r>
            <a:endParaRPr lang="ko-KR" altLang="en-US" sz="1000" dirty="0"/>
          </a:p>
        </p:txBody>
      </p:sp>
      <p:sp>
        <p:nvSpPr>
          <p:cNvPr id="7" name="TextBox 6">
            <a:hlinkClick r:id="rId4"/>
          </p:cNvPr>
          <p:cNvSpPr txBox="1"/>
          <p:nvPr/>
        </p:nvSpPr>
        <p:spPr>
          <a:xfrm>
            <a:off x="299258" y="1785791"/>
            <a:ext cx="7401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방사능 </a:t>
            </a:r>
            <a:r>
              <a:rPr lang="ko-KR" altLang="en-US" sz="1400" dirty="0" err="1" smtClean="0"/>
              <a:t>피폭시</a:t>
            </a:r>
            <a:r>
              <a:rPr lang="ko-KR" altLang="en-US" sz="1400" dirty="0" smtClean="0"/>
              <a:t> 증상</a:t>
            </a:r>
          </a:p>
          <a:p>
            <a:r>
              <a:rPr lang="en-US" altLang="ko-KR" sz="1000" dirty="0" smtClean="0">
                <a:hlinkClick r:id="rId5"/>
              </a:rPr>
              <a:t>http</a:t>
            </a:r>
            <a:r>
              <a:rPr lang="en-US" altLang="ko-KR" sz="1000" dirty="0">
                <a:hlinkClick r:id="rId5"/>
              </a:rPr>
              <a:t>://labor119.com/tech/board.php?board=ULnews&amp;page=3&amp;body_only=y&amp;button_view=n&amp;command=body&amp;no=88</a:t>
            </a:r>
            <a:endParaRPr lang="ko-KR" altLang="en-US" sz="1000" dirty="0"/>
          </a:p>
        </p:txBody>
      </p:sp>
      <p:sp>
        <p:nvSpPr>
          <p:cNvPr id="8" name="TextBox 7">
            <a:hlinkClick r:id="rId4"/>
          </p:cNvPr>
          <p:cNvSpPr txBox="1"/>
          <p:nvPr/>
        </p:nvSpPr>
        <p:spPr>
          <a:xfrm>
            <a:off x="299258" y="2309011"/>
            <a:ext cx="837120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방사능에 오염된 자연 </a:t>
            </a:r>
          </a:p>
          <a:p>
            <a:r>
              <a:rPr lang="en-US" altLang="ko-KR" sz="1000" dirty="0" smtClean="0">
                <a:hlinkClick r:id="rId6"/>
              </a:rPr>
              <a:t>https</a:t>
            </a:r>
            <a:r>
              <a:rPr lang="en-US" altLang="ko-KR" sz="1000" dirty="0">
                <a:hlinkClick r:id="rId6"/>
              </a:rPr>
              <a:t>://www.ytn.co.kr/_</a:t>
            </a:r>
            <a:r>
              <a:rPr lang="en-US" altLang="ko-KR" sz="1000" dirty="0" smtClean="0">
                <a:hlinkClick r:id="rId6"/>
              </a:rPr>
              <a:t>ln/0103_201903091445085743</a:t>
            </a:r>
            <a:endParaRPr lang="en-US" altLang="ko-KR" sz="1000" dirty="0" smtClean="0"/>
          </a:p>
          <a:p>
            <a:r>
              <a:rPr lang="en-US" altLang="ko-KR" sz="1000" dirty="0">
                <a:hlinkClick r:id="rId7"/>
              </a:rPr>
              <a:t>https://atomic.snu.ac.kr/index.php/%EC%B2%B4%EB%A5%B4%EB%85%B8%EB%B9%8C_%EC%9B%90%EC%A0%84%EC%82%AC%EA%B3%A0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0088724" y="16609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 smtClean="0"/>
              <a:t>/2023-10-05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7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080" y="648392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altLang="ko-KR" dirty="0" smtClean="0"/>
              <a:t>he </a:t>
            </a:r>
            <a:r>
              <a:rPr lang="en-US" altLang="ko-KR" dirty="0" err="1" smtClean="0"/>
              <a:t>chalenge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7644" y="694558"/>
            <a:ext cx="6466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 모바일 시루의 사용 시 불편한 점을 조사하고 개선해 더욱 </a:t>
            </a:r>
            <a:r>
              <a:rPr lang="ko-KR" altLang="en-US" sz="1200" dirty="0"/>
              <a:t>편</a:t>
            </a:r>
            <a:r>
              <a:rPr lang="ko-KR" altLang="en-US" sz="1200" dirty="0" smtClean="0"/>
              <a:t>리한 앱 환경을 만듭니다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이는 지역주민들의 모바일 사용에 대한 접근성을 높이고 지역경제에 도움이 되도록 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0" y="1820487"/>
            <a:ext cx="12192000" cy="4738255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0080" y="2019992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User 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Experlence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7644" y="2050769"/>
            <a:ext cx="3486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</a:rPr>
              <a:t>모바일 </a:t>
            </a:r>
            <a:r>
              <a:rPr lang="ko-KR" alt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온통대전</a:t>
            </a:r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</a:rPr>
              <a:t> 사용자의 건의사항 분석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7644" y="2459914"/>
            <a:ext cx="871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대전광역시 </a:t>
            </a:r>
            <a:r>
              <a:rPr lang="ko-KR" altLang="en-US" sz="1200" dirty="0" err="1" smtClean="0"/>
              <a:t>온통대전</a:t>
            </a:r>
            <a:r>
              <a:rPr lang="ko-KR" altLang="en-US" sz="1200" dirty="0" smtClean="0"/>
              <a:t> 홈페이지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건의사항 페이지에서의 모바일 시루 사용에 대한 문의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개선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건의사항 등을 조사하였습니다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반복된 건의사항을 체크해 도표로 나타내었습니다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04800" y="3142211"/>
            <a:ext cx="11375486" cy="3067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89023" y="3347862"/>
            <a:ext cx="2452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① 이벤트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선물하기 금액 등 단순 정보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56486" y="3566839"/>
            <a:ext cx="18854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② 지도상</a:t>
            </a:r>
            <a:r>
              <a:rPr lang="en-US" altLang="ko-KR" sz="900" dirty="0" smtClean="0">
                <a:solidFill>
                  <a:srgbClr val="00B050"/>
                </a:solidFill>
              </a:rPr>
              <a:t> </a:t>
            </a:r>
            <a:r>
              <a:rPr lang="ko-KR" altLang="en-US" sz="900" dirty="0" smtClean="0">
                <a:solidFill>
                  <a:srgbClr val="00B050"/>
                </a:solidFill>
              </a:rPr>
              <a:t>가맹점 찾기 기능 불편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0915" y="3794057"/>
            <a:ext cx="2182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③ 가맹점의 은행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계좌 정보 확인 불편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6634" y="4021274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④ 현금영수증 발행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확인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출력 등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4671" y="4248491"/>
            <a:ext cx="24272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⑤ 배달 결제에 대한 모바일 시루 사용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4671" y="4475709"/>
            <a:ext cx="24272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⑤ 배달 결제에 대한 모바일 시루 사용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95086" y="4702926"/>
            <a:ext cx="15392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⑥ 원격 결제 방법 등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63758" y="3339622"/>
            <a:ext cx="742983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663757" y="3571746"/>
            <a:ext cx="1908368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663757" y="3803871"/>
            <a:ext cx="1468700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63757" y="4035995"/>
            <a:ext cx="1468700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663757" y="4268119"/>
            <a:ext cx="960168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663757" y="4500244"/>
            <a:ext cx="499311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663757" y="4722962"/>
            <a:ext cx="307238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34786" y="4933758"/>
            <a:ext cx="1699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⑦ </a:t>
            </a:r>
            <a:r>
              <a:rPr lang="en-US" altLang="ko-KR" sz="900" dirty="0" smtClean="0">
                <a:solidFill>
                  <a:srgbClr val="00B050"/>
                </a:solidFill>
              </a:rPr>
              <a:t>QR </a:t>
            </a:r>
            <a:r>
              <a:rPr lang="ko-KR" altLang="en-US" sz="900" dirty="0" smtClean="0">
                <a:solidFill>
                  <a:srgbClr val="00B050"/>
                </a:solidFill>
              </a:rPr>
              <a:t>코드 사용에 대한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663757" y="4943294"/>
            <a:ext cx="742984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52282" y="5154390"/>
            <a:ext cx="2182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⑧ 가맹점 폐점</a:t>
            </a:r>
            <a:r>
              <a:rPr lang="en-US" altLang="ko-KR" sz="900" dirty="0" smtClean="0">
                <a:solidFill>
                  <a:srgbClr val="FF0000"/>
                </a:solidFill>
              </a:rPr>
              <a:t>, </a:t>
            </a:r>
            <a:r>
              <a:rPr lang="ko-KR" altLang="en-US" sz="900" dirty="0" smtClean="0">
                <a:solidFill>
                  <a:srgbClr val="FF0000"/>
                </a:solidFill>
              </a:rPr>
              <a:t>변경 증으로 인한 혼선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41070" y="5381607"/>
            <a:ext cx="2000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⑨ 가맹점의 모바일 시루 결제 거부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3839" y="5612439"/>
            <a:ext cx="26581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⑩ 모바일 시루 전체 결제 과정의 진행속도 느림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664531" y="5169013"/>
            <a:ext cx="1907593" cy="15690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664531" y="5400121"/>
            <a:ext cx="2789965" cy="15690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663757" y="5636617"/>
            <a:ext cx="923521" cy="15690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5772150" y="3339622"/>
            <a:ext cx="1704975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7477125" y="3339622"/>
            <a:ext cx="0" cy="1603672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772150" y="4939641"/>
            <a:ext cx="1704975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endCxn id="57" idx="2"/>
          </p:cNvCxnSpPr>
          <p:nvPr/>
        </p:nvCxnSpPr>
        <p:spPr>
          <a:xfrm>
            <a:off x="7486557" y="4035995"/>
            <a:ext cx="483419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7969976" y="3981447"/>
            <a:ext cx="109096" cy="10909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endCxn id="62" idx="2"/>
          </p:cNvCxnSpPr>
          <p:nvPr/>
        </p:nvCxnSpPr>
        <p:spPr>
          <a:xfrm flipV="1">
            <a:off x="5772151" y="5247464"/>
            <a:ext cx="2197825" cy="58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7969976" y="5192916"/>
            <a:ext cx="109096" cy="1090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6624637" y="5473643"/>
            <a:ext cx="1345339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7969976" y="5413548"/>
            <a:ext cx="109096" cy="1090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7969976" y="5660520"/>
            <a:ext cx="109096" cy="1090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/>
          <p:nvPr/>
        </p:nvCxnSpPr>
        <p:spPr>
          <a:xfrm>
            <a:off x="4681979" y="5712323"/>
            <a:ext cx="3287997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383872" y="3920579"/>
            <a:ext cx="1228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앱 사용에 관한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372627" y="5132048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높은 정보 업데이트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372627" y="5383986"/>
            <a:ext cx="1960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가맹점주의 모바일 시루 이해 부족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383872" y="5635924"/>
            <a:ext cx="1343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많은 요소의 결제 과정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88724" y="16609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 smtClean="0"/>
              <a:t>/2023-10-05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53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958" y="324505"/>
            <a:ext cx="138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정보구조도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308958" y="1299184"/>
            <a:ext cx="987827" cy="238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Depth 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8957" y="1631694"/>
            <a:ext cx="987827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Depth 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8957" y="1964204"/>
            <a:ext cx="987827" cy="238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Depth 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8956" y="2296714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Depth 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8955" y="2629224"/>
            <a:ext cx="987827" cy="2386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Depth 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4331" y="2629225"/>
            <a:ext cx="1719350" cy="5153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Main page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00949" y="3360742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46316" y="3599411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개인정보처리방침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46316" y="3838080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이메일무단수집거부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0" idx="2"/>
          </p:cNvCxnSpPr>
          <p:nvPr/>
        </p:nvCxnSpPr>
        <p:spPr>
          <a:xfrm>
            <a:off x="5724006" y="3144609"/>
            <a:ext cx="0" cy="1759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12" idx="3"/>
          </p:cNvCxnSpPr>
          <p:nvPr/>
        </p:nvCxnSpPr>
        <p:spPr>
          <a:xfrm flipH="1">
            <a:off x="3616036" y="3718746"/>
            <a:ext cx="2107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900949" y="3599410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회원가입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5724006" y="3599410"/>
            <a:ext cx="11769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1" idx="3"/>
          </p:cNvCxnSpPr>
          <p:nvPr/>
        </p:nvCxnSpPr>
        <p:spPr>
          <a:xfrm flipH="1">
            <a:off x="8470669" y="3480076"/>
            <a:ext cx="68164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812878" y="3480076"/>
            <a:ext cx="0" cy="825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9152313" y="3360742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관리자 모드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8811491" y="4305992"/>
            <a:ext cx="34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9152312" y="4092260"/>
            <a:ext cx="1569722" cy="238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비밀번호 변경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152312" y="4330929"/>
            <a:ext cx="1569722" cy="238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로그아웃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249593" y="1600843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주요 페이지 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537171" y="1600843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주요 정보 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824749" y="1600843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사이트 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824749" y="490451"/>
            <a:ext cx="1569720" cy="1032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웹 사이트 기본정보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메인슬라이더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팝업 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관계사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링크관리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537171" y="490451"/>
            <a:ext cx="1569720" cy="1032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회사 연혁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기술진 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특허 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주요제품</a:t>
            </a:r>
            <a:r>
              <a:rPr lang="ko-KR" altLang="en-US" sz="1100" dirty="0" smtClean="0">
                <a:solidFill>
                  <a:schemeClr val="tx1"/>
                </a:solidFill>
              </a:rPr>
              <a:t> 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보유장비</a:t>
            </a:r>
            <a:r>
              <a:rPr lang="ko-KR" altLang="en-US" sz="1100" dirty="0" smtClean="0">
                <a:solidFill>
                  <a:schemeClr val="tx1"/>
                </a:solidFill>
              </a:rPr>
              <a:t> 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249593" y="490451"/>
            <a:ext cx="1569720" cy="1032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사업분야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보유기술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제품소개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H="1">
            <a:off x="7609604" y="2083537"/>
            <a:ext cx="3424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1" idx="2"/>
          </p:cNvCxnSpPr>
          <p:nvPr/>
        </p:nvCxnSpPr>
        <p:spPr>
          <a:xfrm>
            <a:off x="11034453" y="1839512"/>
            <a:ext cx="0" cy="238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35" idx="0"/>
          </p:cNvCxnSpPr>
          <p:nvPr/>
        </p:nvCxnSpPr>
        <p:spPr>
          <a:xfrm>
            <a:off x="9937172" y="2083537"/>
            <a:ext cx="1" cy="1277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3" idx="2"/>
          </p:cNvCxnSpPr>
          <p:nvPr/>
        </p:nvCxnSpPr>
        <p:spPr>
          <a:xfrm flipH="1">
            <a:off x="7609604" y="1839512"/>
            <a:ext cx="5" cy="253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2" idx="2"/>
          </p:cNvCxnSpPr>
          <p:nvPr/>
        </p:nvCxnSpPr>
        <p:spPr>
          <a:xfrm flipH="1">
            <a:off x="9322027" y="1839512"/>
            <a:ext cx="4" cy="253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2831175" y="4904509"/>
            <a:ext cx="58313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2337262" y="5115789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회사소개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01044" y="5113892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사업분야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670021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보유기술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836922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제품소개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002780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주요실적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68638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Contact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83" name="직선 연결선 82"/>
          <p:cNvCxnSpPr>
            <a:endCxn id="77" idx="0"/>
          </p:cNvCxnSpPr>
          <p:nvPr/>
        </p:nvCxnSpPr>
        <p:spPr>
          <a:xfrm>
            <a:off x="2831176" y="4904509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3994957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5168782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6337413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7516433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664279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2322372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인사말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회사연혁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연락처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501044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노면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트램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ERS 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철도 궤도 시공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유지 보수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전동 제어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672271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트램</a:t>
            </a:r>
            <a:r>
              <a:rPr lang="ko-KR" altLang="en-US" sz="700" dirty="0" smtClean="0">
                <a:solidFill>
                  <a:schemeClr val="bg1"/>
                </a:solidFill>
              </a:rPr>
              <a:t> 설계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홈 시공법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Precast </a:t>
            </a:r>
            <a:r>
              <a:rPr lang="ko-KR" altLang="en-US" sz="700" dirty="0" smtClean="0">
                <a:solidFill>
                  <a:schemeClr val="bg1"/>
                </a:solidFill>
              </a:rPr>
              <a:t>시공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침하복원공법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검측 및 보수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엔지니어링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843499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700" dirty="0" err="1" smtClean="0">
                <a:solidFill>
                  <a:schemeClr val="bg1"/>
                </a:solidFill>
              </a:rPr>
              <a:t>Polycork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err="1" smtClean="0">
                <a:solidFill>
                  <a:schemeClr val="bg1"/>
                </a:solidFill>
              </a:rPr>
              <a:t>Purailstrip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한국형 </a:t>
            </a:r>
            <a:r>
              <a:rPr lang="en-US" altLang="ko-KR" sz="700" dirty="0" smtClean="0">
                <a:solidFill>
                  <a:schemeClr val="bg1"/>
                </a:solidFill>
              </a:rPr>
              <a:t>EPS 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레일자켓</a:t>
            </a:r>
            <a:r>
              <a:rPr lang="ko-KR" altLang="en-US" sz="700" dirty="0" smtClean="0">
                <a:solidFill>
                  <a:schemeClr val="bg1"/>
                </a:solidFill>
              </a:rPr>
              <a:t> 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저소음 철도교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슬라이딩 </a:t>
            </a:r>
            <a:r>
              <a:rPr lang="en-US" altLang="ko-KR" sz="700" dirty="0" smtClean="0">
                <a:solidFill>
                  <a:schemeClr val="bg1"/>
                </a:solidFill>
              </a:rPr>
              <a:t>ERS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테르밋</a:t>
            </a:r>
            <a:r>
              <a:rPr lang="ko-KR" altLang="en-US" sz="700" dirty="0" smtClean="0">
                <a:solidFill>
                  <a:schemeClr val="bg1"/>
                </a:solidFill>
              </a:rPr>
              <a:t> 용접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차축검지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006068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트램</a:t>
            </a:r>
            <a:r>
              <a:rPr lang="ko-KR" altLang="en-US" sz="700" dirty="0" smtClean="0">
                <a:solidFill>
                  <a:schemeClr val="bg1"/>
                </a:solidFill>
              </a:rPr>
              <a:t> 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철도 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저소음 철도교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Crane 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168638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문의하기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Q&amp;A</a:t>
            </a: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자료실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News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937172" y="42792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 smtClean="0"/>
              <a:t>/2023-10-05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67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1289</Words>
  <Application>Microsoft Office PowerPoint</Application>
  <PresentationFormat>와이드스크린</PresentationFormat>
  <Paragraphs>560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dw-004</dc:creator>
  <cp:lastModifiedBy>dw-004</cp:lastModifiedBy>
  <cp:revision>3</cp:revision>
  <dcterms:created xsi:type="dcterms:W3CDTF">2023-10-11T02:27:41Z</dcterms:created>
  <dcterms:modified xsi:type="dcterms:W3CDTF">2023-10-12T00:09:41Z</dcterms:modified>
</cp:coreProperties>
</file>