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9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8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6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2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7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8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90%EC%9E%90%EB%A0%A5" TargetMode="External"/><Relationship Id="rId7" Type="http://schemas.openxmlformats.org/officeDocument/2006/relationships/hyperlink" Target="https://atomic.snu.ac.kr/index.php/%EC%B2%B4%EB%A5%B4%EB%85%B8%EB%B9%8C_%EC%9B%90%EC%A0%84%EC%82%AC%EA%B3%A0" TargetMode="External"/><Relationship Id="rId2" Type="http://schemas.openxmlformats.org/officeDocument/2006/relationships/hyperlink" Target="https://namu.wiki/w/%EC%9B%90%EC%9E%90%EB%A0%A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tn.co.kr/_ln/0103_201903091445085743" TargetMode="External"/><Relationship Id="rId5" Type="http://schemas.openxmlformats.org/officeDocument/2006/relationships/hyperlink" Target="http://labor119.com/tech/board.php?board=ULnews&amp;page=3&amp;body_only=y&amp;button_view=n&amp;command=body&amp;no=88" TargetMode="External"/><Relationship Id="rId4" Type="http://schemas.openxmlformats.org/officeDocument/2006/relationships/hyperlink" Target="https://namu.wiki/w/%EB%B0%9C%EC%A0%84%EC%86%8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3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8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71" y="3512788"/>
            <a:ext cx="1223768" cy="912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" y="657225"/>
            <a:ext cx="1653688" cy="22879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378" y="3045767"/>
            <a:ext cx="21345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게임도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77" y="3609414"/>
            <a:ext cx="2134500" cy="98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5050"/>
                </a:solidFill>
              </a:rPr>
              <a:t>Age: 30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Work: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영업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팀</a:t>
            </a:r>
            <a:r>
              <a:rPr lang="en-US" altLang="ko-KR" sz="900" dirty="0" smtClean="0"/>
              <a:t>/2</a:t>
            </a:r>
            <a:r>
              <a:rPr lang="ko-KR" altLang="en-US" sz="900" dirty="0" err="1" smtClean="0"/>
              <a:t>년차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사원</a:t>
            </a:r>
            <a:endParaRPr lang="en-US" altLang="ko-KR" sz="900" dirty="0" smtClean="0">
              <a:solidFill>
                <a:srgbClr val="FF5050"/>
              </a:solidFill>
            </a:endParaRP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Family: </a:t>
            </a:r>
            <a:r>
              <a:rPr lang="ko-KR" altLang="en-US" sz="900" dirty="0" smtClean="0"/>
              <a:t>가족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父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母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妹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Location: </a:t>
            </a:r>
            <a:r>
              <a:rPr lang="ko-KR" altLang="en-US" sz="900" dirty="0" smtClean="0"/>
              <a:t>대전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학하동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Character: </a:t>
            </a:r>
            <a:r>
              <a:rPr lang="ko-KR" altLang="en-US" sz="900" dirty="0" err="1" smtClean="0"/>
              <a:t>예언자형</a:t>
            </a:r>
            <a:r>
              <a:rPr lang="en-US" altLang="ko-KR" sz="900" dirty="0" smtClean="0"/>
              <a:t>(INFJ)</a:t>
            </a:r>
          </a:p>
          <a:p>
            <a:r>
              <a:rPr lang="ko-KR" altLang="en-US" sz="900" dirty="0" smtClean="0">
                <a:solidFill>
                  <a:srgbClr val="FF5050"/>
                </a:solidFill>
              </a:rPr>
              <a:t>사용자 정의 유형</a:t>
            </a:r>
            <a:r>
              <a:rPr lang="en-US" altLang="ko-KR" sz="900" dirty="0" smtClean="0">
                <a:solidFill>
                  <a:srgbClr val="FF5050"/>
                </a:solidFill>
              </a:rPr>
              <a:t>: </a:t>
            </a:r>
            <a:r>
              <a:rPr lang="ko-KR" altLang="en-US" sz="900" dirty="0" smtClean="0"/>
              <a:t>빠른 </a:t>
            </a:r>
            <a:r>
              <a:rPr lang="ko-KR" altLang="en-US" sz="900" dirty="0" err="1" smtClean="0"/>
              <a:t>출＊퇴근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선</a:t>
            </a:r>
            <a:endParaRPr lang="en-US" altLang="ko-KR" sz="900" dirty="0" smtClean="0"/>
          </a:p>
          <a:p>
            <a:r>
              <a:rPr lang="ko-KR" altLang="en-US" sz="900" dirty="0" smtClean="0"/>
              <a:t>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*</a:t>
            </a:r>
            <a:r>
              <a:rPr lang="ko-KR" altLang="en-US" sz="900" dirty="0" smtClean="0"/>
              <a:t>상급 운전자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2409918" y="1006954"/>
            <a:ext cx="4907431" cy="288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라이프 스타일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한석율씨는</a:t>
            </a:r>
            <a:r>
              <a:rPr lang="ko-KR" altLang="en-US" sz="1200" dirty="0" smtClean="0">
                <a:solidFill>
                  <a:srgbClr val="FF5050"/>
                </a:solidFill>
              </a:rPr>
              <a:t> 회사일</a:t>
            </a:r>
            <a:r>
              <a:rPr lang="en-US" altLang="ko-KR" sz="1200" dirty="0" smtClean="0">
                <a:solidFill>
                  <a:srgbClr val="FF5050"/>
                </a:solidFill>
              </a:rPr>
              <a:t>,</a:t>
            </a:r>
            <a:r>
              <a:rPr lang="ko-KR" altLang="en-US" sz="1200" dirty="0" smtClean="0">
                <a:solidFill>
                  <a:srgbClr val="FF5050"/>
                </a:solidFill>
              </a:rPr>
              <a:t>특히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현장직을</a:t>
            </a:r>
            <a:r>
              <a:rPr lang="ko-KR" altLang="en-US" sz="1200" dirty="0" smtClean="0">
                <a:solidFill>
                  <a:srgbClr val="FF5050"/>
                </a:solidFill>
              </a:rPr>
              <a:t> 중요시 하는 열정적인 청년이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아직 신입이기 때문에 다른 선배들 보다 </a:t>
            </a:r>
            <a:r>
              <a:rPr lang="en-US" altLang="ko-KR" sz="1200" dirty="0" smtClean="0">
                <a:solidFill>
                  <a:srgbClr val="FF5050"/>
                </a:solidFill>
              </a:rPr>
              <a:t>1</a:t>
            </a:r>
            <a:r>
              <a:rPr lang="ko-KR" altLang="en-US" sz="1200" dirty="0" smtClean="0">
                <a:solidFill>
                  <a:srgbClr val="FF5050"/>
                </a:solidFill>
              </a:rPr>
              <a:t>시간 정도 일찍 출근하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대중교통 보다는 자가용을 이용한 빠른 출</a:t>
            </a:r>
            <a:r>
              <a:rPr lang="en-US" altLang="ko-KR" sz="1200" dirty="0" smtClean="0">
                <a:solidFill>
                  <a:srgbClr val="FF5050"/>
                </a:solidFill>
              </a:rPr>
              <a:t>*</a:t>
            </a:r>
            <a:r>
              <a:rPr lang="ko-KR" altLang="en-US" sz="1200" dirty="0" smtClean="0">
                <a:solidFill>
                  <a:srgbClr val="FF5050"/>
                </a:solidFill>
              </a:rPr>
              <a:t>퇴근을 선호한다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스마트폰에 다양한 네비게이션을 설치해놓고 목적지 혹은 종류에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따라 골라 쓰기도 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영업팀이기</a:t>
            </a:r>
            <a:r>
              <a:rPr lang="ko-KR" altLang="en-US" sz="1200" dirty="0" smtClean="0">
                <a:solidFill>
                  <a:srgbClr val="FF5050"/>
                </a:solidFill>
              </a:rPr>
              <a:t> 때문에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자차</a:t>
            </a:r>
            <a:r>
              <a:rPr lang="ko-KR" altLang="en-US" sz="1200" dirty="0" smtClean="0">
                <a:solidFill>
                  <a:srgbClr val="FF5050"/>
                </a:solidFill>
              </a:rPr>
              <a:t> 이외에도 일정을 자주 이용하는데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이와 별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도로 네비게이션과 휴대폰의 캘린더에 장소와 일정을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입력해야하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는 불편함을 가지고 있으며</a:t>
            </a:r>
            <a:r>
              <a:rPr lang="en-US" altLang="ko-KR" sz="1200" dirty="0" smtClean="0">
                <a:solidFill>
                  <a:srgbClr val="FF5050"/>
                </a:solidFill>
              </a:rPr>
              <a:t>. </a:t>
            </a:r>
            <a:r>
              <a:rPr lang="ko-KR" altLang="en-US" sz="1200" dirty="0" smtClean="0">
                <a:solidFill>
                  <a:srgbClr val="FF5050"/>
                </a:solidFill>
              </a:rPr>
              <a:t>협력업체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미팅장소</a:t>
            </a:r>
            <a:r>
              <a:rPr lang="ko-KR" altLang="en-US" sz="1200" dirty="0" smtClean="0">
                <a:solidFill>
                  <a:srgbClr val="FF5050"/>
                </a:solidFill>
              </a:rPr>
              <a:t> 주변의 주차장을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찾는데 상당한 애를 먹고 있다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09918" y="4099330"/>
            <a:ext cx="5800816" cy="2640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16377" y="4695826"/>
            <a:ext cx="2023718" cy="1729520"/>
            <a:chOff x="116377" y="4695825"/>
            <a:chExt cx="2119746" cy="1824197"/>
          </a:xfrm>
        </p:grpSpPr>
        <p:sp>
          <p:nvSpPr>
            <p:cNvPr id="7" name="TextBox 6"/>
            <p:cNvSpPr txBox="1"/>
            <p:nvPr/>
          </p:nvSpPr>
          <p:spPr>
            <a:xfrm>
              <a:off x="116378" y="4695825"/>
              <a:ext cx="1816332" cy="28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5050"/>
                  </a:solidFill>
                </a:rPr>
                <a:t>성격</a:t>
              </a:r>
              <a:endParaRPr lang="en-US" altLang="ko-KR" sz="1400" dirty="0" smtClean="0">
                <a:solidFill>
                  <a:srgbClr val="FF5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377" y="5366184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분석적</a:t>
              </a:r>
              <a:endParaRPr lang="en-US" altLang="ko-KR" sz="1100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377" y="5609069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377" y="5750797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보수적</a:t>
              </a:r>
              <a:endParaRPr lang="en-US" altLang="ko-KR" sz="11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6377" y="5993682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6377" y="6135409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수동적</a:t>
              </a:r>
              <a:endParaRPr lang="en-US" altLang="ko-KR" sz="1100" dirty="0" smtClean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377" y="6378294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6377" y="4981572"/>
              <a:ext cx="2119746" cy="384612"/>
              <a:chOff x="116377" y="4840613"/>
              <a:chExt cx="2119746" cy="4142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16378" y="4840613"/>
                <a:ext cx="18163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내향적</a:t>
                </a:r>
                <a:endParaRPr lang="en-US" altLang="ko-KR" sz="1100" dirty="0" smtClean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6377" y="5102223"/>
                <a:ext cx="2119746" cy="152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flipH="1" flipV="1">
                <a:off x="835937" y="5102223"/>
                <a:ext cx="157434" cy="152654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71498" y="4981572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외향적</a:t>
              </a:r>
              <a:endParaRPr lang="en-US" altLang="ko-KR" sz="11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498" y="5366184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창의적</a:t>
              </a:r>
              <a:endParaRPr lang="en-US" altLang="ko-KR" sz="11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498" y="5750797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진보적</a:t>
              </a:r>
              <a:endParaRPr lang="en-US" altLang="ko-KR" sz="11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498" y="6135409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활동적</a:t>
              </a:r>
              <a:endParaRPr lang="en-US" altLang="ko-KR" sz="11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1403810" y="5598198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flipH="1" flipV="1">
              <a:off x="1542539" y="5993682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H="1" flipV="1">
              <a:off x="571498" y="6378294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03639" y="4102019"/>
            <a:ext cx="4913710" cy="248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목표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100" dirty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최대한 빠른 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퇴근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사내 그룹웨어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개인 캘린더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네비게이션 간의 연동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외근시</a:t>
            </a:r>
            <a:r>
              <a:rPr lang="ko-KR" altLang="en-US" sz="1100" dirty="0" smtClean="0"/>
              <a:t> 최적화 된 길 안내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</a:t>
            </a:r>
            <a:r>
              <a:rPr lang="ko-KR" altLang="en-US" sz="1100" dirty="0" smtClean="0"/>
              <a:t> 활용도 높이기</a:t>
            </a:r>
            <a:endParaRPr lang="en-US" altLang="ko-KR" sz="1100" dirty="0" smtClean="0"/>
          </a:p>
          <a:p>
            <a:endParaRPr lang="en-US" altLang="ko-KR" sz="1100" dirty="0" smtClean="0">
              <a:solidFill>
                <a:srgbClr val="FF5050"/>
              </a:solidFill>
            </a:endParaRPr>
          </a:p>
          <a:p>
            <a:r>
              <a:rPr lang="ko-KR" altLang="en-US" dirty="0" smtClean="0">
                <a:solidFill>
                  <a:srgbClr val="FF5050"/>
                </a:solidFill>
              </a:rPr>
              <a:t>불만사항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잦은 외근 미팅과 </a:t>
            </a:r>
            <a:r>
              <a:rPr lang="ko-KR" altLang="en-US" sz="1100" dirty="0" err="1" smtClean="0"/>
              <a:t>고객사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방문시</a:t>
            </a:r>
            <a:r>
              <a:rPr lang="ko-KR" altLang="en-US" sz="1100" dirty="0" smtClean="0"/>
              <a:t> 교통체증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초행길로 인한 </a:t>
            </a:r>
            <a:r>
              <a:rPr lang="ko-KR" altLang="en-US" sz="1100" dirty="0" err="1" smtClean="0"/>
              <a:t>스트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레스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근처 주차문제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활용성</a:t>
            </a:r>
            <a:r>
              <a:rPr lang="ko-KR" altLang="en-US" sz="1100" dirty="0" smtClean="0"/>
              <a:t> 부재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그룹웨어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개인캘린더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네비게이션과의 연동 </a:t>
            </a:r>
            <a:r>
              <a:rPr lang="ko-KR" altLang="en-US" sz="1100" dirty="0" err="1" smtClean="0"/>
              <a:t>미지원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중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상급운전자</a:t>
            </a:r>
            <a:r>
              <a:rPr lang="ko-KR" altLang="en-US" sz="1100" dirty="0" smtClean="0"/>
              <a:t> 기준으로 네비게이션의 </a:t>
            </a:r>
            <a:r>
              <a:rPr lang="ko-KR" altLang="en-US" sz="1100" dirty="0" err="1" smtClean="0"/>
              <a:t>필요없는</a:t>
            </a:r>
            <a:r>
              <a:rPr lang="ko-KR" altLang="en-US" sz="1100" dirty="0" smtClean="0"/>
              <a:t> 안내가 많음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731455" y="66405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성격</a:t>
            </a:r>
            <a:endParaRPr lang="en-US" altLang="ko-KR" dirty="0" smtClean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16796" y="100695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Incentive(</a:t>
            </a:r>
            <a:r>
              <a:rPr lang="ko-KR" altLang="en-US" sz="1100" dirty="0" smtClean="0"/>
              <a:t>자극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16795" y="1382127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Fear(</a:t>
            </a:r>
            <a:r>
              <a:rPr lang="ko-KR" altLang="en-US" sz="1100" dirty="0" smtClean="0"/>
              <a:t>무서움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16796" y="1757780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Achievement(</a:t>
            </a:r>
            <a:r>
              <a:rPr lang="ko-KR" altLang="en-US" sz="1100" dirty="0" smtClean="0"/>
              <a:t>성취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6796" y="2151382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Growth(</a:t>
            </a:r>
            <a:r>
              <a:rPr lang="ko-KR" altLang="en-US" sz="1100" dirty="0" smtClean="0"/>
              <a:t>성장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16796" y="2526263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Power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16796" y="2904324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Social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7716791" y="1249839"/>
            <a:ext cx="4351384" cy="2039097"/>
            <a:chOff x="7716791" y="1249839"/>
            <a:chExt cx="4351384" cy="2039097"/>
          </a:xfrm>
        </p:grpSpPr>
        <p:sp>
          <p:nvSpPr>
            <p:cNvPr id="38" name="직사각형 37"/>
            <p:cNvSpPr/>
            <p:nvPr/>
          </p:nvSpPr>
          <p:spPr>
            <a:xfrm>
              <a:off x="7716795" y="1249839"/>
              <a:ext cx="4351380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flipH="1" flipV="1">
              <a:off x="7716793" y="1249839"/>
              <a:ext cx="260522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16793" y="1625012"/>
              <a:ext cx="4351381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flipH="1" flipV="1">
              <a:off x="7716792" y="1625012"/>
              <a:ext cx="192657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6794" y="2000665"/>
              <a:ext cx="4351379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flipH="1" flipV="1">
              <a:off x="7716791" y="2000665"/>
              <a:ext cx="2385128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16795" y="2394267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flipH="1" flipV="1">
              <a:off x="7716791" y="2394267"/>
              <a:ext cx="331689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16795" y="2769148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flipH="1" flipV="1">
              <a:off x="7716791" y="2769148"/>
              <a:ext cx="2781315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716795" y="3147209"/>
              <a:ext cx="4351378" cy="141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H="1" flipV="1">
              <a:off x="7716791" y="3147209"/>
              <a:ext cx="1828978" cy="14172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731455" y="333740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Brands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31454" y="5796041"/>
            <a:ext cx="3386916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Preferred Channels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16796" y="60645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Traditional Ads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7716790" y="6307430"/>
            <a:ext cx="4351383" cy="141728"/>
            <a:chOff x="7664255" y="2864830"/>
            <a:chExt cx="4321305" cy="152654"/>
          </a:xfrm>
        </p:grpSpPr>
        <p:sp>
          <p:nvSpPr>
            <p:cNvPr id="75" name="직사각형 74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flipH="1" flipV="1">
              <a:off x="7664255" y="2864830"/>
              <a:ext cx="774489" cy="12700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716796" y="64253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Online &amp; Social Media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7716791" y="6668229"/>
            <a:ext cx="4351382" cy="141728"/>
            <a:chOff x="7664256" y="2864830"/>
            <a:chExt cx="4321304" cy="152654"/>
          </a:xfrm>
        </p:grpSpPr>
        <p:sp>
          <p:nvSpPr>
            <p:cNvPr id="80" name="직사각형 79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flipH="1" flipV="1">
              <a:off x="7664256" y="2864830"/>
              <a:ext cx="3021578" cy="15265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24298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조급함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533775" y="657225"/>
            <a:ext cx="1058206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즉흥적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777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적극적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81674" y="657225"/>
            <a:ext cx="132397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빠른 길 선호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0" y="-27702"/>
            <a:ext cx="121920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이승빈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페르소나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54" y="3674820"/>
            <a:ext cx="2243080" cy="221751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34" y="5170774"/>
            <a:ext cx="1975972" cy="65252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34" y="4439612"/>
            <a:ext cx="1969816" cy="679587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06" y="5026613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안지윤</a:t>
            </a:r>
            <a:r>
              <a:rPr lang="en-US" altLang="ko-KR" dirty="0" smtClean="0">
                <a:solidFill>
                  <a:srgbClr val="99FFCC"/>
                </a:solidFill>
              </a:rPr>
              <a:t>(</a:t>
            </a:r>
            <a:r>
              <a:rPr lang="ko-KR" altLang="en-US" dirty="0" smtClean="0">
                <a:solidFill>
                  <a:srgbClr val="99FFCC"/>
                </a:solidFill>
              </a:rPr>
              <a:t>페르소나</a:t>
            </a:r>
            <a:r>
              <a:rPr lang="en-US" altLang="ko-KR" smtClean="0">
                <a:solidFill>
                  <a:srgbClr val="99FFCC"/>
                </a:solidFill>
              </a:rPr>
              <a:t>)</a:t>
            </a:r>
            <a:endParaRPr lang="ko-KR" altLang="en-US" dirty="0">
              <a:solidFill>
                <a:srgbClr val="99FFC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1009" r="24740" b="1009"/>
          <a:stretch/>
        </p:blipFill>
        <p:spPr>
          <a:xfrm>
            <a:off x="186917" y="808623"/>
            <a:ext cx="2053580" cy="21388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49" y="3044757"/>
            <a:ext cx="2247089" cy="4766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99FFCC"/>
                </a:solidFill>
              </a:rPr>
              <a:t>“I like coffee and my life”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549" y="3618691"/>
            <a:ext cx="2247089" cy="1274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99FFCC"/>
                </a:solidFill>
              </a:rPr>
              <a:t>Age: 28</a:t>
            </a: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Work:</a:t>
            </a:r>
            <a:r>
              <a:rPr lang="en-US" altLang="ko-KR" sz="1000" dirty="0" smtClean="0">
                <a:solidFill>
                  <a:srgbClr val="FFCCFF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팀 </a:t>
            </a:r>
            <a:r>
              <a:rPr lang="en-US" altLang="ko-KR" sz="1000" dirty="0" smtClean="0">
                <a:solidFill>
                  <a:schemeClr val="tx1"/>
                </a:solidFill>
              </a:rPr>
              <a:t>/ 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신입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Family: </a:t>
            </a:r>
            <a:r>
              <a:rPr lang="ko-KR" altLang="en-US" sz="1000" dirty="0" smtClean="0">
                <a:solidFill>
                  <a:schemeClr val="tx1"/>
                </a:solidFill>
              </a:rPr>
              <a:t>독신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Location: </a:t>
            </a:r>
            <a:r>
              <a:rPr lang="ko-KR" altLang="en-US" sz="1000" dirty="0" smtClean="0">
                <a:solidFill>
                  <a:schemeClr val="tx1"/>
                </a:solidFill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용산구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Character: </a:t>
            </a:r>
            <a:r>
              <a:rPr lang="ko-KR" altLang="en-US" sz="1000" dirty="0" smtClean="0">
                <a:solidFill>
                  <a:schemeClr val="tx1"/>
                </a:solidFill>
              </a:rPr>
              <a:t>현실주의자</a:t>
            </a:r>
            <a:r>
              <a:rPr lang="en-US" altLang="ko-KR" sz="1000" dirty="0" smtClean="0">
                <a:solidFill>
                  <a:schemeClr val="tx1"/>
                </a:solidFill>
              </a:rPr>
              <a:t>(ISTJ)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사용자 정의 유형</a:t>
            </a:r>
            <a:r>
              <a:rPr lang="en-US" altLang="ko-KR" sz="1000" dirty="0" smtClean="0">
                <a:solidFill>
                  <a:srgbClr val="99FFCC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계획적인 출</a:t>
            </a:r>
            <a:r>
              <a:rPr lang="en-US" altLang="ko-KR" sz="1000" dirty="0" smtClean="0">
                <a:solidFill>
                  <a:schemeClr val="tx1"/>
                </a:solidFill>
              </a:rPr>
              <a:t>*</a:t>
            </a:r>
            <a:r>
              <a:rPr lang="ko-KR" altLang="en-US" sz="1000" dirty="0" smtClean="0">
                <a:solidFill>
                  <a:schemeClr val="tx1"/>
                </a:solidFill>
              </a:rPr>
              <a:t>퇴근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초보운전자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1021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99FFCC"/>
                </a:solidFill>
              </a:rPr>
              <a:t>신선한 원두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2519" y="808623"/>
            <a:ext cx="1126681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</a:t>
            </a:r>
            <a:r>
              <a:rPr lang="ko-KR" altLang="en-US" sz="1100" dirty="0" err="1" smtClean="0">
                <a:solidFill>
                  <a:srgbClr val="99FFCC"/>
                </a:solidFill>
              </a:rPr>
              <a:t>카라멜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8749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시원한 음료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1021" y="1178274"/>
            <a:ext cx="2461098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디저트와 함께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425" y="1547925"/>
            <a:ext cx="5286984" cy="244296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라이프 스타일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endParaRPr lang="en-US" altLang="ko-KR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안지윤 씨는 </a:t>
            </a:r>
            <a:r>
              <a:rPr lang="en-US" altLang="ko-KR" sz="1000" dirty="0" smtClean="0">
                <a:solidFill>
                  <a:srgbClr val="99FFCC"/>
                </a:solidFill>
              </a:rPr>
              <a:t>3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년차</a:t>
            </a:r>
            <a:r>
              <a:rPr lang="ko-KR" altLang="en-US" sz="1000" dirty="0" smtClean="0">
                <a:solidFill>
                  <a:srgbClr val="99FFCC"/>
                </a:solidFill>
              </a:rPr>
              <a:t> 신입으로 회사에서 적응하는 중인 인재에 속한다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많고 사수와 함께 다니며 업무를 배우는 일상이다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r>
              <a:rPr lang="ko-KR" altLang="en-US" sz="1000" dirty="0" smtClean="0">
                <a:solidFill>
                  <a:srgbClr val="99FFCC"/>
                </a:solidFill>
              </a:rPr>
              <a:t>운전면허는 있지만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초보운전자이기 때문에 운전에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능숙하지는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않다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많아 날씨가 더우면 많이 커피를 마시는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근처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자주가는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카페 브랜드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어플을</a:t>
            </a:r>
            <a:r>
              <a:rPr lang="ko-KR" altLang="en-US" sz="1000" dirty="0" smtClean="0">
                <a:solidFill>
                  <a:srgbClr val="99FFCC"/>
                </a:solidFill>
              </a:rPr>
              <a:t> 설치하여 커피를 시간에 맞춰 주문하거나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멤버쉽을</a:t>
            </a:r>
            <a:r>
              <a:rPr lang="ko-KR" altLang="en-US" sz="1000" dirty="0" smtClean="0">
                <a:solidFill>
                  <a:srgbClr val="99FFCC"/>
                </a:solidFill>
              </a:rPr>
              <a:t> 등록하여 할인혜택을 누린다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커피를 자주 마시고 앉아 있는 상황이 많아 최근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애플워치를</a:t>
            </a:r>
            <a:r>
              <a:rPr lang="ko-KR" altLang="en-US" sz="1000" dirty="0" smtClean="0">
                <a:solidFill>
                  <a:srgbClr val="99FFCC"/>
                </a:solidFill>
              </a:rPr>
              <a:t> 구매하면서</a:t>
            </a:r>
            <a:r>
              <a:rPr lang="en-US" altLang="ko-KR" sz="1000" dirty="0" smtClean="0">
                <a:solidFill>
                  <a:srgbClr val="99FFCC"/>
                </a:solidFill>
              </a:rPr>
              <a:t>,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애플워치에</a:t>
            </a:r>
            <a:r>
              <a:rPr lang="ko-KR" altLang="en-US" sz="1000" dirty="0" smtClean="0">
                <a:solidFill>
                  <a:srgbClr val="99FFCC"/>
                </a:solidFill>
              </a:rPr>
              <a:t> 있는 헬스케어기능으로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틈틈히</a:t>
            </a:r>
            <a:r>
              <a:rPr lang="ko-KR" altLang="en-US" sz="1000" dirty="0" smtClean="0">
                <a:solidFill>
                  <a:srgbClr val="99FFCC"/>
                </a:solidFill>
              </a:rPr>
              <a:t> 건강상태를 체크하는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425" y="4060207"/>
            <a:ext cx="5286984" cy="267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목표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algn="ctr"/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 실력 향상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애플워치</a:t>
            </a:r>
            <a:r>
              <a:rPr lang="ko-KR" altLang="en-US" sz="1000" dirty="0" smtClean="0">
                <a:solidFill>
                  <a:srgbClr val="99FFCC"/>
                </a:solidFill>
              </a:rPr>
              <a:t> 운동시간 늘리기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업무에 가능한 빨리 적응하기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운전해서 여행가기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dirty="0" smtClean="0">
                <a:solidFill>
                  <a:srgbClr val="99FFCC"/>
                </a:solidFill>
              </a:rPr>
              <a:t>불만사항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카페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어플의</a:t>
            </a:r>
            <a:r>
              <a:rPr lang="ko-KR" altLang="en-US" sz="1000" dirty="0" smtClean="0">
                <a:solidFill>
                  <a:srgbClr val="99FFCC"/>
                </a:solidFill>
              </a:rPr>
              <a:t> 혜택과 서비스가 브랜드 지점마다 다름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어플로</a:t>
            </a:r>
            <a:r>
              <a:rPr lang="ko-KR" altLang="en-US" sz="1000" dirty="0" smtClean="0">
                <a:solidFill>
                  <a:srgbClr val="99FFCC"/>
                </a:solidFill>
              </a:rPr>
              <a:t>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결제시</a:t>
            </a:r>
            <a:r>
              <a:rPr lang="ko-KR" altLang="en-US" sz="1000" dirty="0" smtClean="0">
                <a:solidFill>
                  <a:srgbClr val="99FFCC"/>
                </a:solidFill>
              </a:rPr>
              <a:t> 때때로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결제오류가</a:t>
            </a:r>
            <a:r>
              <a:rPr lang="ko-KR" altLang="en-US" sz="1000" dirty="0" smtClean="0">
                <a:solidFill>
                  <a:srgbClr val="99FFCC"/>
                </a:solidFill>
              </a:rPr>
              <a:t> 뜨는 경우가 있음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endParaRPr lang="en-US" altLang="ko-KR" sz="16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789107"/>
            <a:ext cx="779318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성격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106" y="532950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275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내향적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7997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99FFCC"/>
                </a:solidFill>
              </a:rPr>
              <a:t>외</a:t>
            </a:r>
            <a:r>
              <a:rPr lang="ko-KR" altLang="en-US" sz="900" dirty="0" smtClean="0">
                <a:solidFill>
                  <a:srgbClr val="99FFCC"/>
                </a:solidFill>
              </a:rPr>
              <a:t>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7421" y="532950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0106" y="566696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6275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분석적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7997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창의적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989" y="566696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0106" y="5993555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275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보수적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17997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진보적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7932" y="599355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0106" y="6346204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275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수동적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17997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활동적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34303" y="634620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5958" y="811112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동기부여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69963" y="1040712"/>
            <a:ext cx="93792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Incentive(</a:t>
            </a:r>
            <a:r>
              <a:rPr lang="ko-KR" altLang="en-US" sz="900" dirty="0" smtClean="0">
                <a:solidFill>
                  <a:srgbClr val="99FFCC"/>
                </a:solidFill>
              </a:rPr>
              <a:t>자극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249721" y="1351511"/>
            <a:ext cx="3617382" cy="123050"/>
            <a:chOff x="8249721" y="1351511"/>
            <a:chExt cx="2047110" cy="123050"/>
          </a:xfrm>
        </p:grpSpPr>
        <p:sp>
          <p:nvSpPr>
            <p:cNvPr id="43" name="직사각형 42"/>
            <p:cNvSpPr/>
            <p:nvPr/>
          </p:nvSpPr>
          <p:spPr>
            <a:xfrm>
              <a:off x="8249721" y="135151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249722" y="1351511"/>
              <a:ext cx="125236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169964" y="1378171"/>
            <a:ext cx="87545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Fear(</a:t>
            </a:r>
            <a:r>
              <a:rPr lang="ko-KR" altLang="en-US" sz="900" dirty="0" smtClean="0">
                <a:solidFill>
                  <a:srgbClr val="99FFCC"/>
                </a:solidFill>
              </a:rPr>
              <a:t>무서움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249721" y="1688970"/>
            <a:ext cx="3617382" cy="123051"/>
            <a:chOff x="8249721" y="1688970"/>
            <a:chExt cx="2047110" cy="123051"/>
          </a:xfrm>
        </p:grpSpPr>
        <p:sp>
          <p:nvSpPr>
            <p:cNvPr id="47" name="직사각형 46"/>
            <p:cNvSpPr/>
            <p:nvPr/>
          </p:nvSpPr>
          <p:spPr>
            <a:xfrm>
              <a:off x="8249721" y="168897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49722" y="1688970"/>
              <a:ext cx="19561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169964" y="1704761"/>
            <a:ext cx="1184964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Achievement(</a:t>
            </a:r>
            <a:r>
              <a:rPr lang="ko-KR" altLang="en-US" sz="900" dirty="0" smtClean="0">
                <a:solidFill>
                  <a:srgbClr val="99FFCC"/>
                </a:solidFill>
              </a:rPr>
              <a:t>성취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249721" y="2015559"/>
            <a:ext cx="3617382" cy="123051"/>
            <a:chOff x="8249721" y="2015559"/>
            <a:chExt cx="2047110" cy="123051"/>
          </a:xfrm>
        </p:grpSpPr>
        <p:sp>
          <p:nvSpPr>
            <p:cNvPr id="51" name="직사각형 50"/>
            <p:cNvSpPr/>
            <p:nvPr/>
          </p:nvSpPr>
          <p:spPr>
            <a:xfrm>
              <a:off x="8249721" y="2015560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49721" y="2015559"/>
              <a:ext cx="1856579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169964" y="2057410"/>
            <a:ext cx="156534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Growth(</a:t>
            </a:r>
            <a:r>
              <a:rPr lang="ko-KR" altLang="en-US" sz="900" dirty="0" smtClean="0">
                <a:solidFill>
                  <a:srgbClr val="99FFCC"/>
                </a:solidFill>
              </a:rPr>
              <a:t>성장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249722" y="2368209"/>
            <a:ext cx="3617382" cy="126865"/>
            <a:chOff x="8308606" y="2368209"/>
            <a:chExt cx="3558497" cy="126865"/>
          </a:xfrm>
        </p:grpSpPr>
        <p:sp>
          <p:nvSpPr>
            <p:cNvPr id="55" name="직사각형 54"/>
            <p:cNvSpPr/>
            <p:nvPr/>
          </p:nvSpPr>
          <p:spPr>
            <a:xfrm>
              <a:off x="8308606" y="2368209"/>
              <a:ext cx="3558497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308606" y="2372024"/>
              <a:ext cx="2176993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169964" y="2450796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Power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249721" y="2761595"/>
            <a:ext cx="3617382" cy="126865"/>
            <a:chOff x="8249721" y="2761595"/>
            <a:chExt cx="2047110" cy="126865"/>
          </a:xfrm>
        </p:grpSpPr>
        <p:sp>
          <p:nvSpPr>
            <p:cNvPr id="61" name="직사각형 60"/>
            <p:cNvSpPr/>
            <p:nvPr/>
          </p:nvSpPr>
          <p:spPr>
            <a:xfrm>
              <a:off x="8249721" y="2761595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249721" y="2765410"/>
              <a:ext cx="858165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169964" y="2801399"/>
            <a:ext cx="3697139" cy="422271"/>
            <a:chOff x="8169964" y="2801399"/>
            <a:chExt cx="3697139" cy="422271"/>
          </a:xfrm>
        </p:grpSpPr>
        <p:sp>
          <p:nvSpPr>
            <p:cNvPr id="66" name="직사각형 65"/>
            <p:cNvSpPr/>
            <p:nvPr/>
          </p:nvSpPr>
          <p:spPr>
            <a:xfrm>
              <a:off x="8169964" y="2801399"/>
              <a:ext cx="900500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Social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8065958" y="3370224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Brands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445337" y="3707683"/>
            <a:ext cx="3171572" cy="1598366"/>
            <a:chOff x="8065958" y="3990886"/>
            <a:chExt cx="3550951" cy="1789560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87" y="4034273"/>
              <a:ext cx="893699" cy="66610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886" y="3990886"/>
              <a:ext cx="1034624" cy="90012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2510" y="4027194"/>
              <a:ext cx="1474399" cy="82750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958" y="5098795"/>
              <a:ext cx="1288970" cy="676709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91" y="5127295"/>
              <a:ext cx="1076014" cy="62077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854" y="5023649"/>
              <a:ext cx="1228568" cy="756797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8065958" y="5258888"/>
            <a:ext cx="2704541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Preferred Channels 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169963" y="5741610"/>
            <a:ext cx="3697140" cy="422271"/>
            <a:chOff x="8169963" y="2801399"/>
            <a:chExt cx="3697140" cy="422271"/>
          </a:xfrm>
        </p:grpSpPr>
        <p:sp>
          <p:nvSpPr>
            <p:cNvPr id="89" name="직사각형 88"/>
            <p:cNvSpPr/>
            <p:nvPr/>
          </p:nvSpPr>
          <p:spPr>
            <a:xfrm>
              <a:off x="8169963" y="2801399"/>
              <a:ext cx="1513755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Online &amp; Social Media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직사각형 93"/>
          <p:cNvSpPr/>
          <p:nvPr/>
        </p:nvSpPr>
        <p:spPr>
          <a:xfrm>
            <a:off x="8169964" y="6052410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Referral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8239327" y="6359394"/>
            <a:ext cx="3627776" cy="115287"/>
            <a:chOff x="8239327" y="3108383"/>
            <a:chExt cx="2057504" cy="115287"/>
          </a:xfrm>
        </p:grpSpPr>
        <p:sp>
          <p:nvSpPr>
            <p:cNvPr id="96" name="직사각형 9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39327" y="3108383"/>
              <a:ext cx="991216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169963" y="6359514"/>
            <a:ext cx="159619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Guerrilla Efforts &amp; PR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239327" y="6666498"/>
            <a:ext cx="3627776" cy="115287"/>
            <a:chOff x="8239327" y="3108383"/>
            <a:chExt cx="2057504" cy="115287"/>
          </a:xfrm>
        </p:grpSpPr>
        <p:sp>
          <p:nvSpPr>
            <p:cNvPr id="101" name="직사각형 100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239327" y="3108383"/>
              <a:ext cx="796423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8169964" y="5435918"/>
            <a:ext cx="173655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Traditional Ads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8239327" y="5742902"/>
            <a:ext cx="3627776" cy="115287"/>
            <a:chOff x="8239327" y="3108383"/>
            <a:chExt cx="2057504" cy="115287"/>
          </a:xfrm>
        </p:grpSpPr>
        <p:sp>
          <p:nvSpPr>
            <p:cNvPr id="116" name="직사각형 11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239327" y="3108383"/>
              <a:ext cx="728119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70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6264" y="3027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플로워</a:t>
            </a:r>
            <a:r>
              <a:rPr lang="ko-KR" altLang="en-US" b="1" dirty="0" smtClean="0"/>
              <a:t> 차트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30704" y="355663"/>
            <a:ext cx="975150" cy="494164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가입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흐름 차트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5530704" y="1213787"/>
            <a:ext cx="975150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987801" y="1396197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아니요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신규회원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15545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약관보기</a:t>
            </a:r>
            <a:r>
              <a:rPr lang="ko-KR" altLang="en-US" sz="1000" dirty="0" smtClean="0">
                <a:solidFill>
                  <a:schemeClr val="tx1"/>
                </a:solidFill>
              </a:rPr>
              <a:t>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4115545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30704" y="5935196"/>
            <a:ext cx="975150" cy="494164"/>
          </a:xfrm>
          <a:prstGeom prst="roundRect">
            <a:avLst>
              <a:gd name="adj" fmla="val 41157"/>
            </a:avLst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89060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6489" y="1343242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기존회원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1" name="다이아몬드 20"/>
          <p:cNvSpPr/>
          <p:nvPr/>
        </p:nvSpPr>
        <p:spPr>
          <a:xfrm>
            <a:off x="6989059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89059" y="5116548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281110" y="3598010"/>
          <a:ext cx="3583114" cy="205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39">
                  <a:extLst>
                    <a:ext uri="{9D8B030D-6E8A-4147-A177-3AD203B41FA5}">
                      <a16:colId xmlns:a16="http://schemas.microsoft.com/office/drawing/2014/main" val="967291643"/>
                    </a:ext>
                  </a:extLst>
                </a:gridCol>
                <a:gridCol w="901467">
                  <a:extLst>
                    <a:ext uri="{9D8B030D-6E8A-4147-A177-3AD203B41FA5}">
                      <a16:colId xmlns:a16="http://schemas.microsoft.com/office/drawing/2014/main" val="3625109493"/>
                    </a:ext>
                  </a:extLst>
                </a:gridCol>
                <a:gridCol w="1843908">
                  <a:extLst>
                    <a:ext uri="{9D8B030D-6E8A-4147-A177-3AD203B41FA5}">
                      <a16:colId xmlns:a16="http://schemas.microsoft.com/office/drawing/2014/main" val="1088877843"/>
                    </a:ext>
                  </a:extLst>
                </a:gridCol>
              </a:tblGrid>
              <a:tr h="34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설명 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2030652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시작과 끝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Flow Chart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시작과 끝을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7928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화살표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각 기호의 연결 관계를 나타냅니다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598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입출력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종류의 입력과 출력을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03460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프로세스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처리 과정을 표시합니다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기호처리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서열 내용을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10743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판단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조건에 따라 분기되는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Case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를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21155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81110" y="325613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흐름도 범례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25739" y="1337784"/>
            <a:ext cx="782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회원 유무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224209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필수 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동의 체크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94444" y="3704574"/>
            <a:ext cx="974149" cy="465975"/>
            <a:chOff x="4094444" y="3704574"/>
            <a:chExt cx="974149" cy="465975"/>
          </a:xfrm>
        </p:grpSpPr>
        <p:sp>
          <p:nvSpPr>
            <p:cNvPr id="14" name="평행 사변형 13"/>
            <p:cNvSpPr/>
            <p:nvPr/>
          </p:nvSpPr>
          <p:spPr>
            <a:xfrm>
              <a:off x="4115545" y="3704574"/>
              <a:ext cx="931951" cy="465975"/>
            </a:xfrm>
            <a:prstGeom prst="parallelogram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4444" y="3813630"/>
              <a:ext cx="974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정보 입력</a:t>
              </a:r>
              <a:endParaRPr lang="en-US" altLang="ko-KR" sz="900" dirty="0" smtClean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115545" y="4465512"/>
            <a:ext cx="950728" cy="494216"/>
            <a:chOff x="4115545" y="4577477"/>
            <a:chExt cx="950728" cy="494216"/>
          </a:xfrm>
        </p:grpSpPr>
        <p:sp>
          <p:nvSpPr>
            <p:cNvPr id="15" name="다이아몬드 14"/>
            <p:cNvSpPr/>
            <p:nvPr/>
          </p:nvSpPr>
          <p:spPr>
            <a:xfrm>
              <a:off x="4115545" y="4577477"/>
              <a:ext cx="931951" cy="494216"/>
            </a:xfrm>
            <a:prstGeom prst="diamond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4319" y="4655362"/>
              <a:ext cx="931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데이터 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유효성 체크</a:t>
              </a:r>
              <a:endParaRPr lang="en-US" altLang="ko-KR" sz="800" dirty="0" smtClean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987794" y="5254692"/>
            <a:ext cx="1187450" cy="529518"/>
            <a:chOff x="3987794" y="5116548"/>
            <a:chExt cx="1187450" cy="52951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115545" y="5116548"/>
              <a:ext cx="931951" cy="529518"/>
            </a:xfrm>
            <a:prstGeom prst="round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87794" y="5198379"/>
              <a:ext cx="118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가입 성공 및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자동 로그인</a:t>
              </a:r>
              <a:endParaRPr lang="en-US" altLang="ko-KR" sz="900" dirty="0" smtClean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451786" y="60514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메인 화면 이동</a:t>
            </a:r>
            <a:endParaRPr lang="ko-KR" alt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7097723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ID/PW</a:t>
            </a:r>
          </a:p>
          <a:p>
            <a:pPr algn="ctr"/>
            <a:r>
              <a:rPr lang="ko-KR" altLang="en-US" sz="900" dirty="0" smtClean="0"/>
              <a:t>체크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861310" y="5250502"/>
            <a:ext cx="1187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로그인 처리</a:t>
            </a:r>
            <a:endParaRPr lang="ko-KR" altLang="en-US" sz="1100" dirty="0"/>
          </a:p>
        </p:txBody>
      </p:sp>
      <p:grpSp>
        <p:nvGrpSpPr>
          <p:cNvPr id="184" name="그룹 183"/>
          <p:cNvGrpSpPr/>
          <p:nvPr/>
        </p:nvGrpSpPr>
        <p:grpSpPr>
          <a:xfrm>
            <a:off x="8940801" y="2108199"/>
            <a:ext cx="1945684" cy="811796"/>
            <a:chOff x="8732585" y="2108199"/>
            <a:chExt cx="1821115" cy="811796"/>
          </a:xfrm>
        </p:grpSpPr>
        <p:sp>
          <p:nvSpPr>
            <p:cNvPr id="23" name="직사각형 22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왼쪽 대괄호 36"/>
            <p:cNvSpPr/>
            <p:nvPr/>
          </p:nvSpPr>
          <p:spPr>
            <a:xfrm>
              <a:off x="8732585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 대괄호 37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화살표 연결선 39"/>
          <p:cNvCxnSpPr>
            <a:stCxn id="12" idx="2"/>
            <a:endCxn id="13" idx="0"/>
          </p:cNvCxnSpPr>
          <p:nvPr/>
        </p:nvCxnSpPr>
        <p:spPr>
          <a:xfrm>
            <a:off x="4581521" y="2418228"/>
            <a:ext cx="0" cy="372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2"/>
            <a:endCxn id="12" idx="0"/>
          </p:cNvCxnSpPr>
          <p:nvPr/>
        </p:nvCxnSpPr>
        <p:spPr>
          <a:xfrm flipH="1">
            <a:off x="4581521" y="1642418"/>
            <a:ext cx="1" cy="246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77294" y="4998333"/>
            <a:ext cx="208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endParaRPr lang="ko-KR" altLang="en-US" sz="800" dirty="0"/>
          </a:p>
        </p:txBody>
      </p:sp>
      <p:cxnSp>
        <p:nvCxnSpPr>
          <p:cNvPr id="94" name="직선 연결선 93"/>
          <p:cNvCxnSpPr>
            <a:stCxn id="92" idx="0"/>
          </p:cNvCxnSpPr>
          <p:nvPr/>
        </p:nvCxnSpPr>
        <p:spPr>
          <a:xfrm flipV="1">
            <a:off x="4581518" y="4958366"/>
            <a:ext cx="0" cy="39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4581518" y="5173249"/>
            <a:ext cx="3" cy="81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5" idx="0"/>
            <a:endCxn id="14" idx="4"/>
          </p:cNvCxnSpPr>
          <p:nvPr/>
        </p:nvCxnSpPr>
        <p:spPr>
          <a:xfrm flipV="1">
            <a:off x="4581521" y="4170549"/>
            <a:ext cx="0" cy="2949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/>
          <p:cNvGrpSpPr/>
          <p:nvPr/>
        </p:nvGrpSpPr>
        <p:grpSpPr>
          <a:xfrm>
            <a:off x="4477294" y="3285416"/>
            <a:ext cx="208448" cy="419158"/>
            <a:chOff x="4477294" y="3285416"/>
            <a:chExt cx="208448" cy="419158"/>
          </a:xfrm>
        </p:grpSpPr>
        <p:cxnSp>
          <p:nvCxnSpPr>
            <p:cNvPr id="46" name="직선 화살표 연결선 45"/>
            <p:cNvCxnSpPr>
              <a:stCxn id="49" idx="2"/>
              <a:endCxn id="14" idx="0"/>
            </p:cNvCxnSpPr>
            <p:nvPr/>
          </p:nvCxnSpPr>
          <p:spPr>
            <a:xfrm>
              <a:off x="4581518" y="3582302"/>
              <a:ext cx="3" cy="1222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9" idx="0"/>
              <a:endCxn id="13" idx="2"/>
            </p:cNvCxnSpPr>
            <p:nvPr/>
          </p:nvCxnSpPr>
          <p:spPr>
            <a:xfrm flipV="1">
              <a:off x="4581518" y="3285416"/>
              <a:ext cx="3" cy="814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477294" y="3366858"/>
              <a:ext cx="208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예</a:t>
              </a:r>
              <a:endParaRPr lang="ko-KR" altLang="en-US" sz="800" dirty="0"/>
            </a:p>
          </p:txBody>
        </p:sp>
      </p:grpSp>
      <p:cxnSp>
        <p:nvCxnSpPr>
          <p:cNvPr id="107" name="직선 연결선 106"/>
          <p:cNvCxnSpPr/>
          <p:nvPr/>
        </p:nvCxnSpPr>
        <p:spPr>
          <a:xfrm flipV="1">
            <a:off x="7996090" y="3038254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8381604" y="2663496"/>
            <a:ext cx="0" cy="382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19" idx="3"/>
          </p:cNvCxnSpPr>
          <p:nvPr/>
        </p:nvCxnSpPr>
        <p:spPr>
          <a:xfrm flipH="1">
            <a:off x="7921011" y="2153469"/>
            <a:ext cx="468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899911" y="2448050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NO(</a:t>
            </a:r>
            <a:r>
              <a:rPr lang="ko-KR" altLang="en-US" sz="800" dirty="0" smtClean="0"/>
              <a:t>실패 </a:t>
            </a:r>
            <a:r>
              <a:rPr lang="ko-KR" altLang="en-US" sz="800" dirty="0" err="1" smtClean="0"/>
              <a:t>실패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22" name="직선 연결선 121"/>
          <p:cNvCxnSpPr/>
          <p:nvPr/>
        </p:nvCxnSpPr>
        <p:spPr>
          <a:xfrm flipV="1">
            <a:off x="8381603" y="2150717"/>
            <a:ext cx="0" cy="3067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4581518" y="5784212"/>
            <a:ext cx="870268" cy="405374"/>
            <a:chOff x="4581518" y="5784212"/>
            <a:chExt cx="870268" cy="405374"/>
          </a:xfrm>
        </p:grpSpPr>
        <p:cxnSp>
          <p:nvCxnSpPr>
            <p:cNvPr id="128" name="직선 연결선 127"/>
            <p:cNvCxnSpPr/>
            <p:nvPr/>
          </p:nvCxnSpPr>
          <p:spPr>
            <a:xfrm flipV="1">
              <a:off x="4581521" y="5784212"/>
              <a:ext cx="0" cy="4053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endCxn id="33" idx="1"/>
            </p:cNvCxnSpPr>
            <p:nvPr/>
          </p:nvCxnSpPr>
          <p:spPr>
            <a:xfrm>
              <a:off x="4581518" y="6182278"/>
              <a:ext cx="8702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직선 화살표 연결선 144"/>
          <p:cNvCxnSpPr/>
          <p:nvPr/>
        </p:nvCxnSpPr>
        <p:spPr>
          <a:xfrm>
            <a:off x="7455032" y="1584005"/>
            <a:ext cx="1" cy="304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21" idx="0"/>
            <a:endCxn id="19" idx="2"/>
          </p:cNvCxnSpPr>
          <p:nvPr/>
        </p:nvCxnSpPr>
        <p:spPr>
          <a:xfrm flipV="1">
            <a:off x="7455035" y="2418228"/>
            <a:ext cx="1" cy="372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7455032" y="3314331"/>
            <a:ext cx="4" cy="856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70824" y="4208389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로그인 성공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55" name="직선 화살표 연결선 154"/>
          <p:cNvCxnSpPr>
            <a:endCxn id="22" idx="0"/>
          </p:cNvCxnSpPr>
          <p:nvPr/>
        </p:nvCxnSpPr>
        <p:spPr>
          <a:xfrm>
            <a:off x="7455034" y="4405813"/>
            <a:ext cx="1" cy="710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endCxn id="22" idx="2"/>
          </p:cNvCxnSpPr>
          <p:nvPr/>
        </p:nvCxnSpPr>
        <p:spPr>
          <a:xfrm flipV="1">
            <a:off x="7455032" y="5646066"/>
            <a:ext cx="3" cy="54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endCxn id="33" idx="3"/>
          </p:cNvCxnSpPr>
          <p:nvPr/>
        </p:nvCxnSpPr>
        <p:spPr>
          <a:xfrm flipH="1">
            <a:off x="6582224" y="6182278"/>
            <a:ext cx="871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883663" y="2418228"/>
            <a:ext cx="207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 또는 비밀번호를 다시 확인하세요</a:t>
            </a:r>
            <a:r>
              <a:rPr lang="en-US" altLang="ko-KR" sz="800" dirty="0" smtClean="0"/>
              <a:t>.</a:t>
            </a:r>
          </a:p>
          <a:p>
            <a:pPr algn="ctr"/>
            <a:r>
              <a:rPr lang="ko-KR" altLang="en-US" sz="800" dirty="0" smtClean="0"/>
              <a:t>등록되지 않은 아이디이거나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아이디 또는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비밀번호를 잘못 입력하셨습니다</a:t>
            </a:r>
            <a:r>
              <a:rPr lang="en-US" altLang="ko-KR" sz="800" dirty="0" smtClean="0"/>
              <a:t>.</a:t>
            </a:r>
          </a:p>
          <a:p>
            <a:pPr algn="ctr"/>
            <a:endParaRPr lang="ko-KR" altLang="en-US" sz="800" dirty="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8442119" y="3976998"/>
            <a:ext cx="491605" cy="255992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/>
          <p:cNvCxnSpPr/>
          <p:nvPr/>
        </p:nvCxnSpPr>
        <p:spPr>
          <a:xfrm>
            <a:off x="8442119" y="4465512"/>
            <a:ext cx="5100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평행 사변형 193"/>
          <p:cNvSpPr/>
          <p:nvPr/>
        </p:nvSpPr>
        <p:spPr>
          <a:xfrm>
            <a:off x="8424847" y="4658489"/>
            <a:ext cx="533225" cy="266612"/>
          </a:xfrm>
          <a:prstGeom prst="parallelogram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6" name="직선 화살표 연결선 195"/>
          <p:cNvCxnSpPr>
            <a:stCxn id="8" idx="2"/>
            <a:endCxn id="9" idx="0"/>
          </p:cNvCxnSpPr>
          <p:nvPr/>
        </p:nvCxnSpPr>
        <p:spPr>
          <a:xfrm>
            <a:off x="6018279" y="849827"/>
            <a:ext cx="0" cy="363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5142644" y="1460113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V="1">
            <a:off x="6570976" y="1460059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모서리가 둥근 직사각형 202"/>
          <p:cNvSpPr/>
          <p:nvPr/>
        </p:nvSpPr>
        <p:spPr>
          <a:xfrm>
            <a:off x="8449194" y="4998462"/>
            <a:ext cx="484530" cy="275301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다이아몬드 205"/>
          <p:cNvSpPr/>
          <p:nvPr/>
        </p:nvSpPr>
        <p:spPr>
          <a:xfrm>
            <a:off x="8454395" y="5347124"/>
            <a:ext cx="486406" cy="257942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8" name="그룹 207"/>
          <p:cNvGrpSpPr/>
          <p:nvPr/>
        </p:nvGrpSpPr>
        <p:grpSpPr>
          <a:xfrm>
            <a:off x="1513971" y="2597105"/>
            <a:ext cx="2024103" cy="811796"/>
            <a:chOff x="8742217" y="2108199"/>
            <a:chExt cx="1811483" cy="811796"/>
          </a:xfrm>
        </p:grpSpPr>
        <p:sp>
          <p:nvSpPr>
            <p:cNvPr id="209" name="직사각형 208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0" name="왼쪽 대괄호 209"/>
            <p:cNvSpPr/>
            <p:nvPr/>
          </p:nvSpPr>
          <p:spPr>
            <a:xfrm>
              <a:off x="8742217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왼쪽 대괄호 210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1468639" y="2962514"/>
            <a:ext cx="205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이용 안내 및 개인정보 수집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모두 동의 해주세요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240" name="그룹 239"/>
          <p:cNvGrpSpPr/>
          <p:nvPr/>
        </p:nvGrpSpPr>
        <p:grpSpPr>
          <a:xfrm>
            <a:off x="3538076" y="2937790"/>
            <a:ext cx="583649" cy="215444"/>
            <a:chOff x="3444774" y="2937790"/>
            <a:chExt cx="676952" cy="215444"/>
          </a:xfrm>
        </p:grpSpPr>
        <p:cxnSp>
          <p:nvCxnSpPr>
            <p:cNvPr id="222" name="직선 화살표 연결선 221"/>
            <p:cNvCxnSpPr/>
            <p:nvPr/>
          </p:nvCxnSpPr>
          <p:spPr>
            <a:xfrm rot="5400000">
              <a:off x="3543509" y="2939085"/>
              <a:ext cx="3" cy="1974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3990196" y="3037821"/>
              <a:ext cx="13153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3604965" y="293779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아니</a:t>
              </a:r>
              <a:endParaRPr lang="ko-KR" altLang="en-US" sz="800"/>
            </a:p>
          </p:txBody>
        </p:sp>
      </p:grpSp>
      <p:sp>
        <p:nvSpPr>
          <p:cNvPr id="230" name="직사각형 229"/>
          <p:cNvSpPr/>
          <p:nvPr/>
        </p:nvSpPr>
        <p:spPr>
          <a:xfrm>
            <a:off x="1515285" y="3734990"/>
            <a:ext cx="2049228" cy="435559"/>
          </a:xfrm>
          <a:prstGeom prst="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4" name="직선 화살표 연결선 233"/>
          <p:cNvCxnSpPr/>
          <p:nvPr/>
        </p:nvCxnSpPr>
        <p:spPr>
          <a:xfrm>
            <a:off x="3560099" y="3952768"/>
            <a:ext cx="495862" cy="1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665683" y="383905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필수 정보 실시간 유효성 체크</a:t>
            </a:r>
            <a:endParaRPr lang="en-US" altLang="ko-KR" sz="900" b="1" dirty="0"/>
          </a:p>
          <a:p>
            <a:endParaRPr lang="ko-KR" altLang="en-US" sz="900" b="1" dirty="0"/>
          </a:p>
        </p:txBody>
      </p:sp>
      <p:sp>
        <p:nvSpPr>
          <p:cNvPr id="244" name="직사각형 243"/>
          <p:cNvSpPr/>
          <p:nvPr/>
        </p:nvSpPr>
        <p:spPr>
          <a:xfrm>
            <a:off x="1522268" y="4161559"/>
            <a:ext cx="2037831" cy="1773637"/>
          </a:xfrm>
          <a:prstGeom prst="rect">
            <a:avLst/>
          </a:prstGeom>
          <a:solidFill>
            <a:schemeClr val="bg1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1569027" y="4260678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이메일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1569027" y="459301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규칙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1569027" y="4925101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재확인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1569027" y="5262325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생년월일 입력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1569027" y="559954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휴대폰 번호 인증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51" name="그룹 250"/>
          <p:cNvGrpSpPr/>
          <p:nvPr/>
        </p:nvGrpSpPr>
        <p:grpSpPr>
          <a:xfrm rot="10800000">
            <a:off x="684996" y="186515"/>
            <a:ext cx="1141265" cy="1136503"/>
            <a:chOff x="532437" y="571500"/>
            <a:chExt cx="1141265" cy="1136503"/>
          </a:xfrm>
        </p:grpSpPr>
        <p:sp>
          <p:nvSpPr>
            <p:cNvPr id="217" name="타원 216"/>
            <p:cNvSpPr/>
            <p:nvPr/>
          </p:nvSpPr>
          <p:spPr>
            <a:xfrm>
              <a:off x="661197" y="571500"/>
              <a:ext cx="1012505" cy="1012505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원형 215"/>
            <p:cNvSpPr/>
            <p:nvPr/>
          </p:nvSpPr>
          <p:spPr>
            <a:xfrm>
              <a:off x="532437" y="571500"/>
              <a:ext cx="1136503" cy="1136503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895407" y="393678"/>
            <a:ext cx="725203" cy="722177"/>
            <a:chOff x="1653967" y="741282"/>
            <a:chExt cx="897079" cy="893336"/>
          </a:xfrm>
        </p:grpSpPr>
        <p:sp>
          <p:nvSpPr>
            <p:cNvPr id="253" name="타원 252"/>
            <p:cNvSpPr/>
            <p:nvPr/>
          </p:nvSpPr>
          <p:spPr>
            <a:xfrm rot="10800000">
              <a:off x="1653967" y="838749"/>
              <a:ext cx="795869" cy="79586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원형 253"/>
            <p:cNvSpPr/>
            <p:nvPr/>
          </p:nvSpPr>
          <p:spPr>
            <a:xfrm rot="10800000">
              <a:off x="1657710" y="741282"/>
              <a:ext cx="893336" cy="893336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9648553" y="302798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2020-10-12 </a:t>
            </a:r>
            <a:r>
              <a:rPr lang="ko-KR" altLang="en-US" b="1" dirty="0" err="1" smtClean="0"/>
              <a:t>이승빈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69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직선 화살표 연결선 159"/>
          <p:cNvCxnSpPr/>
          <p:nvPr/>
        </p:nvCxnSpPr>
        <p:spPr>
          <a:xfrm>
            <a:off x="8490632" y="4967130"/>
            <a:ext cx="729183" cy="45932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9212" y="191729"/>
            <a:ext cx="2094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Flowchart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472545" y="1188721"/>
            <a:ext cx="1828204" cy="118871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1036" y="1267155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72545" y="929149"/>
            <a:ext cx="1828204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61036" y="1633183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61036" y="2000150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err="1" smtClean="0"/>
              <a:t>아이디찾기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78488" y="511435"/>
            <a:ext cx="911598" cy="465315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아이디 찾기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3096257" y="118872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3093009" y="1809692"/>
            <a:ext cx="1082558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부분 </a:t>
            </a:r>
            <a:r>
              <a:rPr lang="en-US" altLang="ko-KR" sz="900" dirty="0" smtClean="0">
                <a:solidFill>
                  <a:schemeClr val="tx1"/>
                </a:solidFill>
              </a:rPr>
              <a:t>Block </a:t>
            </a:r>
            <a:r>
              <a:rPr lang="ko-KR" altLang="en-US" sz="900" dirty="0" smtClean="0">
                <a:solidFill>
                  <a:schemeClr val="tx1"/>
                </a:solidFill>
              </a:rPr>
              <a:t>아이디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3078689" y="2473069"/>
            <a:ext cx="111119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96257" y="337063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3178488" y="3924688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96257" y="4888035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96257" y="5476114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3178488" y="6002409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49564" y="563096"/>
            <a:ext cx="911598" cy="417714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다이아몬드 23"/>
          <p:cNvSpPr/>
          <p:nvPr/>
        </p:nvSpPr>
        <p:spPr>
          <a:xfrm>
            <a:off x="7555038" y="2541931"/>
            <a:ext cx="1100650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58954" y="3439492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8954" y="542645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8954" y="5928036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재설정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5414840" y="1554749"/>
            <a:ext cx="911596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507546" y="2406147"/>
            <a:ext cx="715513" cy="996003"/>
            <a:chOff x="5872263" y="2473069"/>
            <a:chExt cx="911596" cy="1268953"/>
          </a:xfrm>
        </p:grpSpPr>
        <p:sp>
          <p:nvSpPr>
            <p:cNvPr id="30" name="타원 29"/>
            <p:cNvSpPr/>
            <p:nvPr/>
          </p:nvSpPr>
          <p:spPr>
            <a:xfrm>
              <a:off x="5872263" y="2473069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0" idx="2"/>
            </p:cNvCxnSpPr>
            <p:nvPr/>
          </p:nvCxnSpPr>
          <p:spPr>
            <a:xfrm>
              <a:off x="5872263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783859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5872263" y="3396032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다이아몬드 36"/>
          <p:cNvSpPr/>
          <p:nvPr/>
        </p:nvSpPr>
        <p:spPr>
          <a:xfrm>
            <a:off x="5414838" y="3824816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58954" y="183089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558954" y="3993550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58954" y="6429618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다이아몬드 41"/>
          <p:cNvSpPr/>
          <p:nvPr/>
        </p:nvSpPr>
        <p:spPr>
          <a:xfrm>
            <a:off x="7565470" y="4538250"/>
            <a:ext cx="107978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28968" y="2714863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528968" y="3336660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인증번호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528968" y="3897334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320975" y="165855"/>
            <a:ext cx="2652722" cy="21927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320975" y="165854"/>
            <a:ext cx="2652721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11" idx="2"/>
            <a:endCxn id="12" idx="0"/>
          </p:cNvCxnSpPr>
          <p:nvPr/>
        </p:nvCxnSpPr>
        <p:spPr>
          <a:xfrm>
            <a:off x="3634287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2"/>
          </p:cNvCxnSpPr>
          <p:nvPr/>
        </p:nvCxnSpPr>
        <p:spPr>
          <a:xfrm>
            <a:off x="3635912" y="1560112"/>
            <a:ext cx="0" cy="24486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4" idx="0"/>
          </p:cNvCxnSpPr>
          <p:nvPr/>
        </p:nvCxnSpPr>
        <p:spPr>
          <a:xfrm>
            <a:off x="3634287" y="2280036"/>
            <a:ext cx="0" cy="19303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4" idx="2"/>
            <a:endCxn id="15" idx="0"/>
          </p:cNvCxnSpPr>
          <p:nvPr/>
        </p:nvCxnSpPr>
        <p:spPr>
          <a:xfrm>
            <a:off x="3634287" y="3187964"/>
            <a:ext cx="1625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6" idx="0"/>
          </p:cNvCxnSpPr>
          <p:nvPr/>
        </p:nvCxnSpPr>
        <p:spPr>
          <a:xfrm>
            <a:off x="3634287" y="374202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17" idx="0"/>
          </p:cNvCxnSpPr>
          <p:nvPr/>
        </p:nvCxnSpPr>
        <p:spPr>
          <a:xfrm>
            <a:off x="3634287" y="4644169"/>
            <a:ext cx="1625" cy="2438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18" idx="0"/>
          </p:cNvCxnSpPr>
          <p:nvPr/>
        </p:nvCxnSpPr>
        <p:spPr>
          <a:xfrm>
            <a:off x="3634287" y="5262519"/>
            <a:ext cx="1625" cy="21359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9" idx="0"/>
          </p:cNvCxnSpPr>
          <p:nvPr/>
        </p:nvCxnSpPr>
        <p:spPr>
          <a:xfrm>
            <a:off x="3634287" y="5846428"/>
            <a:ext cx="0" cy="15598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672603" y="4096439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72603" y="4888016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72603" y="5476114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3962688" y="2280663"/>
            <a:ext cx="1643970" cy="170790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4" idx="3"/>
            <a:endCxn id="44" idx="1"/>
          </p:cNvCxnSpPr>
          <p:nvPr/>
        </p:nvCxnSpPr>
        <p:spPr>
          <a:xfrm>
            <a:off x="8655688" y="2899379"/>
            <a:ext cx="873280" cy="118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661138" y="5859174"/>
            <a:ext cx="762000" cy="30716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9" idx="2"/>
            <a:endCxn id="70" idx="0"/>
          </p:cNvCxnSpPr>
          <p:nvPr/>
        </p:nvCxnSpPr>
        <p:spPr>
          <a:xfrm>
            <a:off x="2211148" y="5259408"/>
            <a:ext cx="0" cy="21670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7" idx="2"/>
            <a:endCxn id="69" idx="0"/>
          </p:cNvCxnSpPr>
          <p:nvPr/>
        </p:nvCxnSpPr>
        <p:spPr>
          <a:xfrm>
            <a:off x="2211148" y="4467831"/>
            <a:ext cx="0" cy="42018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9" idx="1"/>
            <a:endCxn id="87" idx="3"/>
          </p:cNvCxnSpPr>
          <p:nvPr/>
        </p:nvCxnSpPr>
        <p:spPr>
          <a:xfrm flipH="1" flipV="1">
            <a:off x="1418104" y="6142803"/>
            <a:ext cx="1760384" cy="21705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6" idx="1"/>
            <a:endCxn id="67" idx="3"/>
          </p:cNvCxnSpPr>
          <p:nvPr/>
        </p:nvCxnSpPr>
        <p:spPr>
          <a:xfrm flipH="1" flipV="1">
            <a:off x="2749692" y="4282135"/>
            <a:ext cx="428796" cy="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37" idx="0"/>
          </p:cNvCxnSpPr>
          <p:nvPr/>
        </p:nvCxnSpPr>
        <p:spPr>
          <a:xfrm flipH="1">
            <a:off x="5870637" y="3398808"/>
            <a:ext cx="1076" cy="42600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20" idx="4"/>
          </p:cNvCxnSpPr>
          <p:nvPr/>
        </p:nvCxnSpPr>
        <p:spPr>
          <a:xfrm flipH="1">
            <a:off x="5870637" y="2019101"/>
            <a:ext cx="1" cy="40652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6093608" y="2222365"/>
            <a:ext cx="1722092" cy="17662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8110805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39" idx="0"/>
          </p:cNvCxnSpPr>
          <p:nvPr/>
        </p:nvCxnSpPr>
        <p:spPr>
          <a:xfrm>
            <a:off x="8106988" y="1560112"/>
            <a:ext cx="0" cy="2707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39" idx="2"/>
            <a:endCxn id="24" idx="0"/>
          </p:cNvCxnSpPr>
          <p:nvPr/>
        </p:nvCxnSpPr>
        <p:spPr>
          <a:xfrm flipH="1">
            <a:off x="8105363" y="2202286"/>
            <a:ext cx="1625" cy="33964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25" idx="2"/>
            <a:endCxn id="40" idx="0"/>
          </p:cNvCxnSpPr>
          <p:nvPr/>
        </p:nvCxnSpPr>
        <p:spPr>
          <a:xfrm>
            <a:off x="8106988" y="3810884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8106988" y="3250210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8106988" y="436494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106988" y="5253957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27" idx="2"/>
            <a:endCxn id="28" idx="0"/>
          </p:cNvCxnSpPr>
          <p:nvPr/>
        </p:nvCxnSpPr>
        <p:spPr>
          <a:xfrm>
            <a:off x="8106988" y="5797846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28" idx="2"/>
            <a:endCxn id="41" idx="0"/>
          </p:cNvCxnSpPr>
          <p:nvPr/>
        </p:nvCxnSpPr>
        <p:spPr>
          <a:xfrm>
            <a:off x="8106988" y="6299428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44" idx="2"/>
            <a:endCxn id="45" idx="0"/>
          </p:cNvCxnSpPr>
          <p:nvPr/>
        </p:nvCxnSpPr>
        <p:spPr>
          <a:xfrm>
            <a:off x="10139673" y="3086255"/>
            <a:ext cx="0" cy="2504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45" idx="2"/>
            <a:endCxn id="46" idx="0"/>
          </p:cNvCxnSpPr>
          <p:nvPr/>
        </p:nvCxnSpPr>
        <p:spPr>
          <a:xfrm>
            <a:off x="10139673" y="3708052"/>
            <a:ext cx="0" cy="1892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9219815" y="5149694"/>
            <a:ext cx="1328950" cy="1178691"/>
          </a:xfrm>
          <a:prstGeom prst="round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/>
          <p:nvPr/>
        </p:nvCxnSpPr>
        <p:spPr>
          <a:xfrm flipH="1">
            <a:off x="8420101" y="4282135"/>
            <a:ext cx="1209674" cy="48396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" idx="1"/>
          </p:cNvCxnSpPr>
          <p:nvPr/>
        </p:nvCxnSpPr>
        <p:spPr>
          <a:xfrm flipH="1">
            <a:off x="2749693" y="2830517"/>
            <a:ext cx="328996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260" idx="1"/>
            <a:endCxn id="20" idx="2"/>
          </p:cNvCxnSpPr>
          <p:nvPr/>
        </p:nvCxnSpPr>
        <p:spPr>
          <a:xfrm flipH="1">
            <a:off x="6268392" y="1382426"/>
            <a:ext cx="1297078" cy="40449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2" idx="3"/>
            <a:endCxn id="20" idx="5"/>
          </p:cNvCxnSpPr>
          <p:nvPr/>
        </p:nvCxnSpPr>
        <p:spPr>
          <a:xfrm>
            <a:off x="4175567" y="1374416"/>
            <a:ext cx="1297317" cy="41250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260" idx="3"/>
            <a:endCxn id="43" idx="1"/>
          </p:cNvCxnSpPr>
          <p:nvPr/>
        </p:nvCxnSpPr>
        <p:spPr>
          <a:xfrm flipV="1">
            <a:off x="8659390" y="1262226"/>
            <a:ext cx="661585" cy="12020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/>
          <p:cNvGrpSpPr/>
          <p:nvPr/>
        </p:nvGrpSpPr>
        <p:grpSpPr>
          <a:xfrm>
            <a:off x="45682" y="5553457"/>
            <a:ext cx="1415772" cy="1178691"/>
            <a:chOff x="257771" y="5553457"/>
            <a:chExt cx="1415772" cy="1178691"/>
          </a:xfrm>
        </p:grpSpPr>
        <p:sp>
          <p:nvSpPr>
            <p:cNvPr id="187" name="TextBox 186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2" name="그룹 191"/>
          <p:cNvGrpSpPr/>
          <p:nvPr/>
        </p:nvGrpSpPr>
        <p:grpSpPr>
          <a:xfrm>
            <a:off x="9213992" y="5149694"/>
            <a:ext cx="1328950" cy="1178691"/>
            <a:chOff x="301243" y="5553457"/>
            <a:chExt cx="1328950" cy="1178691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301243" y="5553457"/>
              <a:ext cx="1328950" cy="1178691"/>
            </a:xfrm>
            <a:prstGeom prst="roundRect">
              <a:avLst/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749924" y="5643440"/>
              <a:ext cx="431467" cy="4314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8440" y="5630314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!</a:t>
              </a:r>
              <a:endParaRPr lang="ko-KR" altLang="en-US" sz="2400" dirty="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87037" y="6396957"/>
              <a:ext cx="557240" cy="2278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9170520" y="568541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/>
              <a:t>유효시간이</a:t>
            </a:r>
            <a:r>
              <a:rPr lang="ko-KR" altLang="en-US" sz="700" dirty="0" smtClean="0"/>
              <a:t> 만료되었습니다</a:t>
            </a:r>
            <a:r>
              <a:rPr lang="en-US" altLang="ko-KR" sz="700" dirty="0" smtClean="0"/>
              <a:t>.</a:t>
            </a:r>
          </a:p>
          <a:p>
            <a:pPr algn="ctr"/>
            <a:r>
              <a:rPr lang="ko-KR" altLang="en-US" sz="700" dirty="0" smtClean="0"/>
              <a:t>인증메일을 다시 요청해주세요</a:t>
            </a:r>
            <a:endParaRPr lang="ko-KR" altLang="en-US" sz="700" dirty="0"/>
          </a:p>
        </p:txBody>
      </p:sp>
      <p:cxnSp>
        <p:nvCxnSpPr>
          <p:cNvPr id="208" name="직선 화살표 연결선 207"/>
          <p:cNvCxnSpPr>
            <a:stCxn id="12" idx="1"/>
          </p:cNvCxnSpPr>
          <p:nvPr/>
        </p:nvCxnSpPr>
        <p:spPr>
          <a:xfrm flipH="1">
            <a:off x="2336445" y="1374416"/>
            <a:ext cx="759812" cy="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1672603" y="2641547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메인화면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267889" y="2631906"/>
            <a:ext cx="7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전체찾기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188450" y="4161749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081647" y="625133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유효시간내</a:t>
            </a:r>
            <a:r>
              <a:rPr lang="ko-KR" altLang="en-US" sz="900" dirty="0" smtClean="0"/>
              <a:t>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324753" y="1600670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동일 이름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이메일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회원검색</a:t>
            </a:r>
            <a:endParaRPr lang="ko-KR" altLang="en-US" sz="9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322865" y="4002837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일치하는 회원이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있는가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grpSp>
        <p:nvGrpSpPr>
          <p:cNvPr id="243" name="그룹 242"/>
          <p:cNvGrpSpPr/>
          <p:nvPr/>
        </p:nvGrpSpPr>
        <p:grpSpPr>
          <a:xfrm>
            <a:off x="5160315" y="4823718"/>
            <a:ext cx="1415772" cy="1178691"/>
            <a:chOff x="257771" y="5553457"/>
            <a:chExt cx="1415772" cy="1178691"/>
          </a:xfrm>
        </p:grpSpPr>
        <p:sp>
          <p:nvSpPr>
            <p:cNvPr id="244" name="TextBox 243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246" name="모서리가 둥근 직사각형 245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50" name="직선 화살표 연결선 249"/>
          <p:cNvCxnSpPr>
            <a:stCxn id="37" idx="2"/>
          </p:cNvCxnSpPr>
          <p:nvPr/>
        </p:nvCxnSpPr>
        <p:spPr>
          <a:xfrm>
            <a:off x="5870637" y="4539711"/>
            <a:ext cx="0" cy="29585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565470" y="65307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비밀번호 찾기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7565470" y="1196730"/>
            <a:ext cx="109392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665206" y="2802330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5" name="TextBox 274"/>
          <p:cNvSpPr txBox="1"/>
          <p:nvPr/>
        </p:nvSpPr>
        <p:spPr>
          <a:xfrm>
            <a:off x="7665206" y="4713564"/>
            <a:ext cx="88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</a:t>
            </a:r>
            <a:r>
              <a:rPr lang="ko-KR" altLang="en-US" sz="900" dirty="0" smtClean="0"/>
              <a:t> 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345581" y="6501316"/>
            <a:ext cx="1533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비밀번호 재설정 완료</a:t>
            </a:r>
            <a:endParaRPr lang="ko-KR" altLang="en-US" sz="9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70930" y="2820353"/>
            <a:ext cx="797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 </a:t>
            </a:r>
            <a:r>
              <a:rPr lang="en-US" altLang="ko-KR" sz="900" dirty="0" smtClean="0"/>
              <a:t>DB</a:t>
            </a:r>
            <a:endParaRPr lang="ko-KR" alt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68319" y="515580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13046" y="283504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24728" y="281657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44156" y="449410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84787" y="596153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34642" y="400786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599168" y="458358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99250" y="309504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78315" y="256325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931066" y="266078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 rot="1895692">
            <a:off x="8727295" y="4917121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407472" y="485922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34" name="직사각형 133"/>
          <p:cNvSpPr/>
          <p:nvPr/>
        </p:nvSpPr>
        <p:spPr>
          <a:xfrm>
            <a:off x="9407472" y="771518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135" name="직사각형 134"/>
          <p:cNvSpPr/>
          <p:nvPr/>
        </p:nvSpPr>
        <p:spPr>
          <a:xfrm>
            <a:off x="9407472" y="1053883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136" name="직사각형 135"/>
          <p:cNvSpPr/>
          <p:nvPr/>
        </p:nvSpPr>
        <p:spPr>
          <a:xfrm>
            <a:off x="9407472" y="1335409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</a:t>
            </a:r>
            <a:r>
              <a:rPr lang="ko-KR" altLang="en-US" sz="1400" dirty="0" err="1" smtClean="0"/>
              <a:t>라디오버튼</a:t>
            </a:r>
            <a:r>
              <a:rPr lang="en-US" altLang="ko-KR" sz="1400" dirty="0"/>
              <a:t>]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한줌방식</a:t>
            </a:r>
            <a:endParaRPr lang="ko-KR" altLang="en-US" sz="1400" dirty="0"/>
          </a:p>
        </p:txBody>
      </p:sp>
      <p:sp>
        <p:nvSpPr>
          <p:cNvPr id="137" name="직사각형 136"/>
          <p:cNvSpPr/>
          <p:nvPr/>
        </p:nvSpPr>
        <p:spPr>
          <a:xfrm>
            <a:off x="9407472" y="1552905"/>
            <a:ext cx="2479728" cy="2193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이메일 인증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407472" y="1769836"/>
            <a:ext cx="2479728" cy="21934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휴대폰 인증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407472" y="2070355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비밀번호 찾기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525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3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9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961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2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088724" y="16609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2023 1006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8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직선 화살표 연결선 125"/>
          <p:cNvCxnSpPr>
            <a:stCxn id="123" idx="3"/>
            <a:endCxn id="92" idx="1"/>
          </p:cNvCxnSpPr>
          <p:nvPr/>
        </p:nvCxnSpPr>
        <p:spPr>
          <a:xfrm>
            <a:off x="1807763" y="2811556"/>
            <a:ext cx="2181196" cy="4063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47" idx="1"/>
            <a:endCxn id="142" idx="3"/>
          </p:cNvCxnSpPr>
          <p:nvPr/>
        </p:nvCxnSpPr>
        <p:spPr>
          <a:xfrm flipH="1">
            <a:off x="7791271" y="3216521"/>
            <a:ext cx="316899" cy="13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2246" y="6139291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지구온난화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>
            <a:stCxn id="103" idx="0"/>
            <a:endCxn id="219" idx="2"/>
          </p:cNvCxnSpPr>
          <p:nvPr/>
        </p:nvCxnSpPr>
        <p:spPr>
          <a:xfrm flipV="1">
            <a:off x="1095649" y="5944335"/>
            <a:ext cx="967318" cy="194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297494" y="6164199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일자리 창출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stCxn id="120" idx="0"/>
            <a:endCxn id="217" idx="2"/>
          </p:cNvCxnSpPr>
          <p:nvPr/>
        </p:nvCxnSpPr>
        <p:spPr>
          <a:xfrm flipV="1">
            <a:off x="3800897" y="5149983"/>
            <a:ext cx="2126077" cy="10142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988959" y="3015186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대체재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742555" y="4338154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화력발전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5" idx="0"/>
            <a:endCxn id="92" idx="2"/>
          </p:cNvCxnSpPr>
          <p:nvPr/>
        </p:nvCxnSpPr>
        <p:spPr>
          <a:xfrm flipV="1">
            <a:off x="1196957" y="3420652"/>
            <a:ext cx="3246404" cy="917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843092" y="408160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</a:t>
            </a:r>
            <a:r>
              <a:rPr lang="ko-KR" altLang="en-US" sz="1200" dirty="0" smtClean="0">
                <a:solidFill>
                  <a:schemeClr val="tx1"/>
                </a:solidFill>
              </a:rPr>
              <a:t>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>
            <a:stCxn id="109" idx="0"/>
            <a:endCxn id="92" idx="2"/>
          </p:cNvCxnSpPr>
          <p:nvPr/>
        </p:nvCxnSpPr>
        <p:spPr>
          <a:xfrm flipV="1">
            <a:off x="3297494" y="3420652"/>
            <a:ext cx="1145867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721293" y="317646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풍력발전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3"/>
            <a:endCxn id="92" idx="1"/>
          </p:cNvCxnSpPr>
          <p:nvPr/>
        </p:nvCxnSpPr>
        <p:spPr>
          <a:xfrm flipV="1">
            <a:off x="2630096" y="3217919"/>
            <a:ext cx="1358863" cy="1612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2607897" y="2639710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118" idx="3"/>
            <a:endCxn id="92" idx="1"/>
          </p:cNvCxnSpPr>
          <p:nvPr/>
        </p:nvCxnSpPr>
        <p:spPr>
          <a:xfrm>
            <a:off x="3516700" y="2842443"/>
            <a:ext cx="472259" cy="3754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98960" y="2608823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88218" y="3676143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태양광발전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125" idx="3"/>
            <a:endCxn id="92" idx="1"/>
          </p:cNvCxnSpPr>
          <p:nvPr/>
        </p:nvCxnSpPr>
        <p:spPr>
          <a:xfrm flipV="1">
            <a:off x="1448744" y="3217919"/>
            <a:ext cx="2540215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4081970" y="3743219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해양에너지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/>
          <p:cNvCxnSpPr>
            <a:stCxn id="131" idx="0"/>
            <a:endCxn id="92" idx="2"/>
          </p:cNvCxnSpPr>
          <p:nvPr/>
        </p:nvCxnSpPr>
        <p:spPr>
          <a:xfrm flipH="1" flipV="1">
            <a:off x="4443361" y="3420652"/>
            <a:ext cx="168872" cy="3225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6882468" y="3015186"/>
            <a:ext cx="908803" cy="405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역사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8108170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r>
              <a:rPr lang="ko-KR" altLang="en-US" sz="1200" dirty="0" smtClean="0">
                <a:solidFill>
                  <a:schemeClr val="tx1"/>
                </a:solidFill>
              </a:rPr>
              <a:t>선의 발견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00487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핵분열실험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0691441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핵무기개발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725174" y="3542787"/>
            <a:ext cx="1006806" cy="486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원자력의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평화적사용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/>
          <p:cNvCxnSpPr>
            <a:stCxn id="148" idx="1"/>
            <a:endCxn id="147" idx="3"/>
          </p:cNvCxnSpPr>
          <p:nvPr/>
        </p:nvCxnSpPr>
        <p:spPr>
          <a:xfrm flipH="1">
            <a:off x="9114976" y="3216521"/>
            <a:ext cx="2855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0" idx="1"/>
            <a:endCxn id="148" idx="3"/>
          </p:cNvCxnSpPr>
          <p:nvPr/>
        </p:nvCxnSpPr>
        <p:spPr>
          <a:xfrm flipH="1">
            <a:off x="10407293" y="3216521"/>
            <a:ext cx="2841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1" idx="3"/>
            <a:endCxn id="150" idx="2"/>
          </p:cNvCxnSpPr>
          <p:nvPr/>
        </p:nvCxnSpPr>
        <p:spPr>
          <a:xfrm flipV="1">
            <a:off x="9731980" y="3418752"/>
            <a:ext cx="1462864" cy="3673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7261770" y="3584506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IAEA</a:t>
            </a:r>
            <a:r>
              <a:rPr lang="ko-KR" altLang="en-US" sz="1200" dirty="0" smtClean="0">
                <a:solidFill>
                  <a:schemeClr val="tx1"/>
                </a:solidFill>
              </a:rPr>
              <a:t>창설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51" idx="1"/>
          </p:cNvCxnSpPr>
          <p:nvPr/>
        </p:nvCxnSpPr>
        <p:spPr>
          <a:xfrm flipV="1">
            <a:off x="8268576" y="3786127"/>
            <a:ext cx="456598" cy="61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/>
              <a:t>/</a:t>
            </a:r>
            <a:r>
              <a:rPr lang="en-US" altLang="ko-KR" dirty="0" smtClean="0"/>
              <a:t>2023-10-10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64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16131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장단점</a:t>
            </a:r>
            <a:endParaRPr lang="en-US" altLang="ko-KR" sz="1400" dirty="0" smtClean="0"/>
          </a:p>
          <a:p>
            <a:r>
              <a:rPr lang="en-US" altLang="ko-KR" sz="1000" dirty="0">
                <a:hlinkClick r:id="rId2"/>
              </a:rPr>
              <a:t>https://namu.wiki/w/%EC%9B%90%EC%9E%90%EB%A0%A5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9258" y="739351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역사</a:t>
            </a:r>
          </a:p>
          <a:p>
            <a:r>
              <a:rPr lang="en-US" altLang="ko-KR" sz="1000" dirty="0" smtClean="0">
                <a:hlinkClick r:id="rId3"/>
              </a:rPr>
              <a:t>https</a:t>
            </a:r>
            <a:r>
              <a:rPr lang="en-US" altLang="ko-KR" sz="1000" dirty="0">
                <a:hlinkClick r:id="rId3"/>
              </a:rPr>
              <a:t>://ko.wikipedia.org/wiki/%EC%9B%90%EC%9E%90%EB%A0%A5</a:t>
            </a:r>
            <a:endParaRPr lang="ko-KR" altLang="en-US" sz="1000" dirty="0"/>
          </a:p>
        </p:txBody>
      </p:sp>
      <p:sp>
        <p:nvSpPr>
          <p:cNvPr id="6" name="TextBox 5">
            <a:hlinkClick r:id="rId4"/>
          </p:cNvPr>
          <p:cNvSpPr txBox="1"/>
          <p:nvPr/>
        </p:nvSpPr>
        <p:spPr>
          <a:xfrm>
            <a:off x="299258" y="1262571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전력생산의 종류</a:t>
            </a:r>
          </a:p>
          <a:p>
            <a:r>
              <a:rPr lang="en-US" altLang="ko-KR" sz="1000" dirty="0" smtClean="0">
                <a:hlinkClick r:id="rId4"/>
              </a:rPr>
              <a:t>https</a:t>
            </a:r>
            <a:r>
              <a:rPr lang="en-US" altLang="ko-KR" sz="1000" dirty="0">
                <a:hlinkClick r:id="rId4"/>
              </a:rPr>
              <a:t>://namu.wiki/w/%EB%B0%9C%EC%A0%84%EC%86%8C</a:t>
            </a:r>
            <a:endParaRPr lang="ko-KR" altLang="en-US" sz="1000" dirty="0"/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299258" y="1785791"/>
            <a:ext cx="740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 </a:t>
            </a:r>
            <a:r>
              <a:rPr lang="ko-KR" altLang="en-US" sz="1400" dirty="0" err="1" smtClean="0"/>
              <a:t>피폭시</a:t>
            </a:r>
            <a:r>
              <a:rPr lang="ko-KR" altLang="en-US" sz="1400" dirty="0" smtClean="0"/>
              <a:t> 증상</a:t>
            </a:r>
          </a:p>
          <a:p>
            <a:r>
              <a:rPr lang="en-US" altLang="ko-KR" sz="1000" dirty="0" smtClean="0">
                <a:hlinkClick r:id="rId5"/>
              </a:rPr>
              <a:t>http</a:t>
            </a:r>
            <a:r>
              <a:rPr lang="en-US" altLang="ko-KR" sz="1000" dirty="0">
                <a:hlinkClick r:id="rId5"/>
              </a:rPr>
              <a:t>://labor119.com/tech/board.php?board=ULnews&amp;page=3&amp;body_only=y&amp;button_view=n&amp;command=body&amp;no=88</a:t>
            </a:r>
            <a:endParaRPr lang="ko-KR" altLang="en-US" sz="1000" dirty="0"/>
          </a:p>
        </p:txBody>
      </p:sp>
      <p:sp>
        <p:nvSpPr>
          <p:cNvPr id="8" name="TextBox 7">
            <a:hlinkClick r:id="rId4"/>
          </p:cNvPr>
          <p:cNvSpPr txBox="1"/>
          <p:nvPr/>
        </p:nvSpPr>
        <p:spPr>
          <a:xfrm>
            <a:off x="299258" y="2309011"/>
            <a:ext cx="83712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방사능에 오염된 자연 </a:t>
            </a:r>
          </a:p>
          <a:p>
            <a:r>
              <a:rPr lang="en-US" altLang="ko-KR" sz="1000" dirty="0" smtClean="0">
                <a:hlinkClick r:id="rId6"/>
              </a:rPr>
              <a:t>https</a:t>
            </a:r>
            <a:r>
              <a:rPr lang="en-US" altLang="ko-KR" sz="1000" dirty="0">
                <a:hlinkClick r:id="rId6"/>
              </a:rPr>
              <a:t>://www.ytn.co.kr/_</a:t>
            </a:r>
            <a:r>
              <a:rPr lang="en-US" altLang="ko-KR" sz="1000" dirty="0" smtClean="0">
                <a:hlinkClick r:id="rId6"/>
              </a:rPr>
              <a:t>ln/0103_201903091445085743</a:t>
            </a:r>
            <a:endParaRPr lang="en-US" altLang="ko-KR" sz="1000" dirty="0" smtClean="0"/>
          </a:p>
          <a:p>
            <a:r>
              <a:rPr lang="en-US" altLang="ko-KR" sz="1000" dirty="0">
                <a:hlinkClick r:id="rId7"/>
              </a:rPr>
              <a:t>https://atomic.snu.ac.kr/index.php/%EC%B2%B4%EB%A5%B4%EB%85%B8%EB%B9%8C_%EC%9B%90%EC%A0%84%EC%82%AC%EA%B3%A0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" y="64839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ko-KR" dirty="0" smtClean="0"/>
              <a:t>he </a:t>
            </a:r>
            <a:r>
              <a:rPr lang="en-US" altLang="ko-KR" dirty="0" err="1" smtClean="0"/>
              <a:t>chalenge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644" y="694558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모바일 시루의 사용 시 불편한 점을 조사하고 개선해 더욱 </a:t>
            </a:r>
            <a:r>
              <a:rPr lang="ko-KR" altLang="en-US" sz="1200" dirty="0"/>
              <a:t>편</a:t>
            </a:r>
            <a:r>
              <a:rPr lang="ko-KR" altLang="en-US" sz="1200" dirty="0" smtClean="0"/>
              <a:t>리한 앱 환경을 만듭니다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이는 지역주민들의 모바일 사용에 대한 접근성을 높이고 지역경제에 도움이 되도록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0" y="1820487"/>
            <a:ext cx="12192000" cy="4738255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" y="201999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User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Experlence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7644" y="2050769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모바일 </a:t>
            </a:r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온통대전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 사용자의 건의사항 분석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7644" y="2459914"/>
            <a:ext cx="871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대전광역시 </a:t>
            </a:r>
            <a:r>
              <a:rPr lang="ko-KR" altLang="en-US" sz="1200" dirty="0" err="1" smtClean="0"/>
              <a:t>온통대전</a:t>
            </a:r>
            <a:r>
              <a:rPr lang="ko-KR" altLang="en-US" sz="1200" dirty="0" smtClean="0"/>
              <a:t> 홈페이지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건의사항 페이지에서의 모바일 시루 사용에 대한 문의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개선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건의사항 등을 조사하였습니다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반복된 건의사항을 체크해 도표로 나타내었습니다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4800" y="3142211"/>
            <a:ext cx="11375486" cy="3067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9023" y="3347862"/>
            <a:ext cx="2452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① 이벤트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선물하기 금액 등 단순 정보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6486" y="3566839"/>
            <a:ext cx="1885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② 지도상</a:t>
            </a:r>
            <a:r>
              <a:rPr lang="en-US" altLang="ko-KR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 smtClean="0">
                <a:solidFill>
                  <a:srgbClr val="00B050"/>
                </a:solidFill>
              </a:rPr>
              <a:t>가맹점 찾기 기능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0915" y="3794057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③ 가맹점의 은행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계좌 정보 확인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6634" y="4021274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④ 현금영수증 발행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확인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출력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4671" y="4248491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4671" y="4475709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5086" y="4702926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⑥ 원격 결제 방법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63758" y="3339622"/>
            <a:ext cx="742983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63757" y="3571746"/>
            <a:ext cx="19083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63757" y="3803871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63757" y="4035995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63757" y="4268119"/>
            <a:ext cx="9601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63757" y="4500244"/>
            <a:ext cx="499311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63757" y="4722962"/>
            <a:ext cx="30723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34786" y="4933758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⑦ </a:t>
            </a:r>
            <a:r>
              <a:rPr lang="en-US" altLang="ko-KR" sz="900" dirty="0" smtClean="0">
                <a:solidFill>
                  <a:srgbClr val="00B050"/>
                </a:solidFill>
              </a:rPr>
              <a:t>QR </a:t>
            </a:r>
            <a:r>
              <a:rPr lang="ko-KR" altLang="en-US" sz="900" dirty="0" smtClean="0">
                <a:solidFill>
                  <a:srgbClr val="00B050"/>
                </a:solidFill>
              </a:rPr>
              <a:t>코드 사용에 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63757" y="4943294"/>
            <a:ext cx="742984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52282" y="5154390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⑧ 가맹점 폐점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변경 증으로 인한 혼선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1070" y="5381607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⑨ 가맹점의 모바일 시루 결제 거부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3839" y="5612439"/>
            <a:ext cx="26581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⑩ 모바일 시루 전체 결제 과정의 진행속도 느림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64531" y="5169013"/>
            <a:ext cx="1907593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64531" y="5400121"/>
            <a:ext cx="2789965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63757" y="5636617"/>
            <a:ext cx="923521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5772150" y="3339622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77125" y="3339622"/>
            <a:ext cx="0" cy="160367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72150" y="4939641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57" idx="2"/>
          </p:cNvCxnSpPr>
          <p:nvPr/>
        </p:nvCxnSpPr>
        <p:spPr>
          <a:xfrm>
            <a:off x="7486557" y="4035995"/>
            <a:ext cx="483419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969976" y="3981447"/>
            <a:ext cx="109096" cy="10909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62" idx="2"/>
          </p:cNvCxnSpPr>
          <p:nvPr/>
        </p:nvCxnSpPr>
        <p:spPr>
          <a:xfrm flipV="1">
            <a:off x="5772151" y="5247464"/>
            <a:ext cx="2197825" cy="58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7969976" y="5192916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6624637" y="5473643"/>
            <a:ext cx="134533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7969976" y="5413548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969976" y="5660520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4681979" y="5712323"/>
            <a:ext cx="328799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83872" y="3920579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앱 사용에 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2627" y="5132048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높은 정보 업데이트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2627" y="5383986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가맹점주의 모바일 시루 이해 부족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3872" y="5635924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많은 요소의 결제 과정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5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958" y="324505"/>
            <a:ext cx="13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정보구조도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08958" y="1299184"/>
            <a:ext cx="987827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957" y="1631694"/>
            <a:ext cx="987827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957" y="1964204"/>
            <a:ext cx="987827" cy="238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956" y="2296714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8955" y="2629224"/>
            <a:ext cx="987827" cy="23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4331" y="2629225"/>
            <a:ext cx="1719350" cy="515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Main page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00949" y="3360742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46316" y="3599411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개인정보처리방침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6316" y="383808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이메일무단수집거부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</p:cNvCxnSpPr>
          <p:nvPr/>
        </p:nvCxnSpPr>
        <p:spPr>
          <a:xfrm>
            <a:off x="5724006" y="3144609"/>
            <a:ext cx="0" cy="175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3"/>
          </p:cNvCxnSpPr>
          <p:nvPr/>
        </p:nvCxnSpPr>
        <p:spPr>
          <a:xfrm flipH="1">
            <a:off x="3616036" y="3718746"/>
            <a:ext cx="2107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00949" y="359941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5724006" y="3599410"/>
            <a:ext cx="1176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1" idx="3"/>
          </p:cNvCxnSpPr>
          <p:nvPr/>
        </p:nvCxnSpPr>
        <p:spPr>
          <a:xfrm flipH="1">
            <a:off x="8470669" y="3480076"/>
            <a:ext cx="681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812878" y="3480076"/>
            <a:ext cx="0" cy="825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152313" y="3360742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관리자 모드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8811491" y="4305992"/>
            <a:ext cx="34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152312" y="4092260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52312" y="4330929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로그아웃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49593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페이지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37171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24749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사이트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24749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웹 사이트 기본정보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메인슬라이더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팝업 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관계사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링크관리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37171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회사 연혁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기술진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특허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249593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사업분야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보유기술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제품소개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7609604" y="2083537"/>
            <a:ext cx="3424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1" idx="2"/>
          </p:cNvCxnSpPr>
          <p:nvPr/>
        </p:nvCxnSpPr>
        <p:spPr>
          <a:xfrm>
            <a:off x="11034453" y="1839512"/>
            <a:ext cx="0" cy="23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35" idx="0"/>
          </p:cNvCxnSpPr>
          <p:nvPr/>
        </p:nvCxnSpPr>
        <p:spPr>
          <a:xfrm>
            <a:off x="9937172" y="2083537"/>
            <a:ext cx="1" cy="127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3" idx="2"/>
          </p:cNvCxnSpPr>
          <p:nvPr/>
        </p:nvCxnSpPr>
        <p:spPr>
          <a:xfrm flipH="1">
            <a:off x="7609604" y="1839512"/>
            <a:ext cx="5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2" idx="2"/>
          </p:cNvCxnSpPr>
          <p:nvPr/>
        </p:nvCxnSpPr>
        <p:spPr>
          <a:xfrm flipH="1">
            <a:off x="9322027" y="1839512"/>
            <a:ext cx="4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31175" y="4904509"/>
            <a:ext cx="5831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337262" y="5115789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회사소개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1044" y="5113892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사업분야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670021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보유기술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36922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제품소개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002780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주요실적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68638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Contact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83" name="직선 연결선 82"/>
          <p:cNvCxnSpPr>
            <a:endCxn id="77" idx="0"/>
          </p:cNvCxnSpPr>
          <p:nvPr/>
        </p:nvCxnSpPr>
        <p:spPr>
          <a:xfrm>
            <a:off x="2831176" y="4904509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994957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168782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33741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1643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664279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322372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인사말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회사연혁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연락처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501044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노면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ERS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 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유지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전동 제어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672271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설계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홈 시공법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Precast </a:t>
            </a:r>
            <a:r>
              <a:rPr lang="ko-KR" altLang="en-US" sz="700" dirty="0" smtClean="0">
                <a:solidFill>
                  <a:schemeClr val="bg1"/>
                </a:solidFill>
              </a:rPr>
              <a:t>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침하복원공법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검측 및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엔지니어링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43499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Polycork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Purailstrip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한국형 </a:t>
            </a:r>
            <a:r>
              <a:rPr lang="en-US" altLang="ko-KR" sz="700" dirty="0" smtClean="0">
                <a:solidFill>
                  <a:schemeClr val="bg1"/>
                </a:solidFill>
              </a:rPr>
              <a:t>EPS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레일자켓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슬라이딩 </a:t>
            </a:r>
            <a:r>
              <a:rPr lang="en-US" altLang="ko-KR" sz="700" dirty="0" smtClean="0">
                <a:solidFill>
                  <a:schemeClr val="bg1"/>
                </a:solidFill>
              </a:rPr>
              <a:t>ERS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테르밋</a:t>
            </a:r>
            <a:r>
              <a:rPr lang="ko-KR" altLang="en-US" sz="700" dirty="0" smtClean="0">
                <a:solidFill>
                  <a:schemeClr val="bg1"/>
                </a:solidFill>
              </a:rPr>
              <a:t> 용접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차축검지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0606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Crane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16863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문의하기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자료실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News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37172" y="4279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67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1603</Words>
  <Application>Microsoft Office PowerPoint</Application>
  <PresentationFormat>와이드스크린</PresentationFormat>
  <Paragraphs>681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5</cp:revision>
  <dcterms:created xsi:type="dcterms:W3CDTF">2023-10-11T02:27:41Z</dcterms:created>
  <dcterms:modified xsi:type="dcterms:W3CDTF">2023-10-12T04:44:30Z</dcterms:modified>
</cp:coreProperties>
</file>