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FF"/>
    <a:srgbClr val="99CCFF"/>
    <a:srgbClr val="CCCCFF"/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BE73F-2B21-4D2D-9A49-FE92FF35CDED}" type="datetimeFigureOut">
              <a:rPr lang="ko-KR" altLang="en-US" smtClean="0"/>
              <a:t>2023-10-12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99AE2-D249-4C26-9A63-1677BF56A0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0579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BE73F-2B21-4D2D-9A49-FE92FF35CDED}" type="datetimeFigureOut">
              <a:rPr lang="ko-KR" altLang="en-US" smtClean="0"/>
              <a:t>2023-10-12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99AE2-D249-4C26-9A63-1677BF56A0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8663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BE73F-2B21-4D2D-9A49-FE92FF35CDED}" type="datetimeFigureOut">
              <a:rPr lang="ko-KR" altLang="en-US" smtClean="0"/>
              <a:t>2023-10-12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99AE2-D249-4C26-9A63-1677BF56A0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7401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BE73F-2B21-4D2D-9A49-FE92FF35CDED}" type="datetimeFigureOut">
              <a:rPr lang="ko-KR" altLang="en-US" smtClean="0"/>
              <a:t>2023-10-12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99AE2-D249-4C26-9A63-1677BF56A0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9638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BE73F-2B21-4D2D-9A49-FE92FF35CDED}" type="datetimeFigureOut">
              <a:rPr lang="ko-KR" altLang="en-US" smtClean="0"/>
              <a:t>2023-10-12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99AE2-D249-4C26-9A63-1677BF56A0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9620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BE73F-2B21-4D2D-9A49-FE92FF35CDED}" type="datetimeFigureOut">
              <a:rPr lang="ko-KR" altLang="en-US" smtClean="0"/>
              <a:t>2023-10-12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99AE2-D249-4C26-9A63-1677BF56A0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431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BE73F-2B21-4D2D-9A49-FE92FF35CDED}" type="datetimeFigureOut">
              <a:rPr lang="ko-KR" altLang="en-US" smtClean="0"/>
              <a:t>2023-10-12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99AE2-D249-4C26-9A63-1677BF56A0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8041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BE73F-2B21-4D2D-9A49-FE92FF35CDED}" type="datetimeFigureOut">
              <a:rPr lang="ko-KR" altLang="en-US" smtClean="0"/>
              <a:t>2023-10-12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99AE2-D249-4C26-9A63-1677BF56A0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863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BE73F-2B21-4D2D-9A49-FE92FF35CDED}" type="datetimeFigureOut">
              <a:rPr lang="ko-KR" altLang="en-US" smtClean="0"/>
              <a:t>2023-10-12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99AE2-D249-4C26-9A63-1677BF56A0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013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BE73F-2B21-4D2D-9A49-FE92FF35CDED}" type="datetimeFigureOut">
              <a:rPr lang="ko-KR" altLang="en-US" smtClean="0"/>
              <a:t>2023-10-12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99AE2-D249-4C26-9A63-1677BF56A0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1636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BE73F-2B21-4D2D-9A49-FE92FF35CDED}" type="datetimeFigureOut">
              <a:rPr lang="ko-KR" altLang="en-US" smtClean="0"/>
              <a:t>2023-10-12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99AE2-D249-4C26-9A63-1677BF56A0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5521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ABE73F-2B21-4D2D-9A49-FE92FF35CDED}" type="datetimeFigureOut">
              <a:rPr lang="ko-KR" altLang="en-US" smtClean="0"/>
              <a:t>2023-10-12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599AE2-D249-4C26-9A63-1677BF56A0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9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06264" y="302798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 smtClean="0"/>
              <a:t>플로워</a:t>
            </a:r>
            <a:r>
              <a:rPr lang="ko-KR" altLang="en-US" b="1" dirty="0" smtClean="0"/>
              <a:t> 차트</a:t>
            </a:r>
            <a:endParaRPr lang="ko-KR" altLang="en-US" b="1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5530704" y="355663"/>
            <a:ext cx="975150" cy="494164"/>
          </a:xfrm>
          <a:prstGeom prst="roundRect">
            <a:avLst/>
          </a:prstGeom>
          <a:gradFill>
            <a:gsLst>
              <a:gs pos="100000">
                <a:srgbClr val="CCFFFF"/>
              </a:gs>
              <a:gs pos="0">
                <a:srgbClr val="FFFF00"/>
              </a:gs>
              <a:gs pos="52000">
                <a:srgbClr val="99CCFF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회원 가입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흐름 차트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9" name="다이아몬드 8"/>
          <p:cNvSpPr/>
          <p:nvPr/>
        </p:nvSpPr>
        <p:spPr>
          <a:xfrm>
            <a:off x="5530704" y="1213787"/>
            <a:ext cx="975150" cy="494216"/>
          </a:xfrm>
          <a:prstGeom prst="diamond">
            <a:avLst/>
          </a:prstGeom>
          <a:gradFill>
            <a:gsLst>
              <a:gs pos="100000">
                <a:srgbClr val="CCFFFF"/>
              </a:gs>
              <a:gs pos="0">
                <a:srgbClr val="FFFF00"/>
              </a:gs>
              <a:gs pos="52000">
                <a:srgbClr val="99CCFF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0" name="TextBox 9"/>
          <p:cNvSpPr txBox="1"/>
          <p:nvPr/>
        </p:nvSpPr>
        <p:spPr>
          <a:xfrm>
            <a:off x="3987801" y="1396197"/>
            <a:ext cx="11874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아니요 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신규회원</a:t>
            </a:r>
            <a:r>
              <a:rPr lang="en-US" altLang="ko-KR" sz="1000" dirty="0" smtClean="0"/>
              <a:t>)</a:t>
            </a:r>
            <a:endParaRPr lang="ko-KR" altLang="en-US" sz="1000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4115545" y="1888710"/>
            <a:ext cx="931951" cy="529518"/>
          </a:xfrm>
          <a:prstGeom prst="roundRect">
            <a:avLst/>
          </a:prstGeom>
          <a:gradFill>
            <a:gsLst>
              <a:gs pos="100000">
                <a:srgbClr val="CCFFFF"/>
              </a:gs>
              <a:gs pos="0">
                <a:srgbClr val="FFFF00"/>
              </a:gs>
              <a:gs pos="52000">
                <a:srgbClr val="99CCFF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>
                <a:solidFill>
                  <a:schemeClr val="tx1"/>
                </a:solidFill>
              </a:rPr>
              <a:t>약관보기</a:t>
            </a:r>
            <a:r>
              <a:rPr lang="ko-KR" altLang="en-US" sz="1000" dirty="0" smtClean="0">
                <a:solidFill>
                  <a:schemeClr val="tx1"/>
                </a:solidFill>
              </a:rPr>
              <a:t> 홈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" name="다이아몬드 12"/>
          <p:cNvSpPr/>
          <p:nvPr/>
        </p:nvSpPr>
        <p:spPr>
          <a:xfrm>
            <a:off x="4115545" y="2791200"/>
            <a:ext cx="931951" cy="494216"/>
          </a:xfrm>
          <a:prstGeom prst="diamond">
            <a:avLst/>
          </a:prstGeom>
          <a:gradFill>
            <a:gsLst>
              <a:gs pos="100000">
                <a:srgbClr val="CCFFFF"/>
              </a:gs>
              <a:gs pos="0">
                <a:srgbClr val="FFFF00"/>
              </a:gs>
              <a:gs pos="52000">
                <a:srgbClr val="99CCFF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5530704" y="5935196"/>
            <a:ext cx="975150" cy="494164"/>
          </a:xfrm>
          <a:prstGeom prst="roundRect">
            <a:avLst>
              <a:gd name="adj" fmla="val 41157"/>
            </a:avLst>
          </a:prstGeom>
          <a:gradFill>
            <a:gsLst>
              <a:gs pos="100000">
                <a:srgbClr val="CCFFFF"/>
              </a:gs>
              <a:gs pos="0">
                <a:srgbClr val="FFFF00"/>
              </a:gs>
              <a:gs pos="52000">
                <a:srgbClr val="99CCFF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6989060" y="1888710"/>
            <a:ext cx="931951" cy="529518"/>
          </a:xfrm>
          <a:prstGeom prst="roundRect">
            <a:avLst/>
          </a:prstGeom>
          <a:gradFill>
            <a:gsLst>
              <a:gs pos="100000">
                <a:srgbClr val="CCFFFF"/>
              </a:gs>
              <a:gs pos="0">
                <a:srgbClr val="FFFF00"/>
              </a:gs>
              <a:gs pos="52000">
                <a:srgbClr val="99CCFF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로그인 홈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956489" y="1343242"/>
            <a:ext cx="11874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예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기존회원</a:t>
            </a:r>
            <a:r>
              <a:rPr lang="en-US" altLang="ko-KR" sz="1000" dirty="0" smtClean="0"/>
              <a:t>)</a:t>
            </a:r>
            <a:endParaRPr lang="ko-KR" altLang="en-US" sz="1000" dirty="0"/>
          </a:p>
        </p:txBody>
      </p:sp>
      <p:sp>
        <p:nvSpPr>
          <p:cNvPr id="21" name="다이아몬드 20"/>
          <p:cNvSpPr/>
          <p:nvPr/>
        </p:nvSpPr>
        <p:spPr>
          <a:xfrm>
            <a:off x="6989059" y="2791200"/>
            <a:ext cx="931951" cy="494216"/>
          </a:xfrm>
          <a:prstGeom prst="diamond">
            <a:avLst/>
          </a:prstGeom>
          <a:gradFill>
            <a:gsLst>
              <a:gs pos="100000">
                <a:srgbClr val="CCFFFF"/>
              </a:gs>
              <a:gs pos="0">
                <a:srgbClr val="FFFF00"/>
              </a:gs>
              <a:gs pos="52000">
                <a:srgbClr val="99CCFF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6989059" y="5116548"/>
            <a:ext cx="931951" cy="529518"/>
          </a:xfrm>
          <a:prstGeom prst="roundRect">
            <a:avLst/>
          </a:prstGeom>
          <a:gradFill>
            <a:gsLst>
              <a:gs pos="100000">
                <a:srgbClr val="CCFFFF"/>
              </a:gs>
              <a:gs pos="0">
                <a:srgbClr val="FFFF00"/>
              </a:gs>
              <a:gs pos="52000">
                <a:srgbClr val="99CCFF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4874415"/>
              </p:ext>
            </p:extLst>
          </p:nvPr>
        </p:nvGraphicFramePr>
        <p:xfrm>
          <a:off x="8281110" y="3598010"/>
          <a:ext cx="3583114" cy="20511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7739">
                  <a:extLst>
                    <a:ext uri="{9D8B030D-6E8A-4147-A177-3AD203B41FA5}">
                      <a16:colId xmlns:a16="http://schemas.microsoft.com/office/drawing/2014/main" val="967291643"/>
                    </a:ext>
                  </a:extLst>
                </a:gridCol>
                <a:gridCol w="901467">
                  <a:extLst>
                    <a:ext uri="{9D8B030D-6E8A-4147-A177-3AD203B41FA5}">
                      <a16:colId xmlns:a16="http://schemas.microsoft.com/office/drawing/2014/main" val="3625109493"/>
                    </a:ext>
                  </a:extLst>
                </a:gridCol>
                <a:gridCol w="1843908">
                  <a:extLst>
                    <a:ext uri="{9D8B030D-6E8A-4147-A177-3AD203B41FA5}">
                      <a16:colId xmlns:a16="http://schemas.microsoft.com/office/drawing/2014/main" val="1088877843"/>
                    </a:ext>
                  </a:extLst>
                </a:gridCol>
              </a:tblGrid>
              <a:tr h="34134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기호</a:t>
                      </a:r>
                      <a:endParaRPr kumimoji="0" lang="ko-KR" altLang="en-US" sz="1000" b="0" i="0" u="none" strike="noStrike" kern="1200" cap="none" spc="0" normalizeH="0" baseline="0" noProof="0" dirty="0">
                        <a:ln w="12700">
                          <a:solidFill>
                            <a:prstClr val="black"/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5336" marR="85336" marT="42668" marB="426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100000">
                          <a:srgbClr val="CCFFFF"/>
                        </a:gs>
                        <a:gs pos="0">
                          <a:srgbClr val="FFFF00"/>
                        </a:gs>
                        <a:gs pos="52000">
                          <a:srgbClr val="99CCF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이름</a:t>
                      </a:r>
                      <a:endParaRPr kumimoji="0" lang="ko-KR" altLang="en-US" sz="1000" b="0" i="0" u="none" strike="noStrike" kern="1200" cap="none" spc="0" normalizeH="0" baseline="0" noProof="0" dirty="0">
                        <a:ln w="12700">
                          <a:solidFill>
                            <a:prstClr val="black"/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5336" marR="85336" marT="42668" marB="426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100000">
                          <a:srgbClr val="CCFFFF"/>
                        </a:gs>
                        <a:gs pos="0">
                          <a:srgbClr val="FFFF00"/>
                        </a:gs>
                        <a:gs pos="52000">
                          <a:srgbClr val="99CCF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설명 </a:t>
                      </a:r>
                      <a:endParaRPr kumimoji="0" lang="ko-KR" altLang="en-US" sz="1000" b="0" i="0" u="none" strike="noStrike" kern="1200" cap="none" spc="0" normalizeH="0" baseline="0" noProof="0" dirty="0">
                        <a:ln w="12700">
                          <a:solidFill>
                            <a:prstClr val="black"/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5336" marR="85336" marT="42668" marB="426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100000">
                          <a:srgbClr val="CCFFFF"/>
                        </a:gs>
                        <a:gs pos="0">
                          <a:srgbClr val="FFFF00"/>
                        </a:gs>
                        <a:gs pos="52000">
                          <a:srgbClr val="99CCFF"/>
                        </a:gs>
                      </a:gsLst>
                      <a:lin ang="540000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202030652"/>
                  </a:ext>
                </a:extLst>
              </a:tr>
              <a:tr h="341343">
                <a:tc>
                  <a:txBody>
                    <a:bodyPr/>
                    <a:lstStyle/>
                    <a:p>
                      <a:pPr latinLnBrk="1"/>
                      <a:endParaRPr lang="ko-KR" altLang="en-US" sz="1700" b="0" dirty="0">
                        <a:ln w="1270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85336" marR="85336" marT="42668" marB="426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시작과 끝 </a:t>
                      </a:r>
                      <a:endParaRPr kumimoji="0" lang="ko-KR" altLang="en-US" sz="800" b="0" i="0" u="none" strike="noStrike" kern="1200" cap="none" spc="0" normalizeH="0" baseline="0" noProof="0" dirty="0">
                        <a:ln w="12700">
                          <a:solidFill>
                            <a:prstClr val="black"/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5336" marR="85336" marT="42668" marB="426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Flow Chart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의 시작과 끝을 표시한다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endParaRPr kumimoji="0" lang="ko-KR" altLang="en-US" sz="800" b="0" i="0" u="none" strike="noStrike" kern="1200" cap="none" spc="0" normalizeH="0" baseline="0" noProof="0" dirty="0">
                        <a:ln w="12700">
                          <a:solidFill>
                            <a:prstClr val="black"/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5336" marR="85336" marT="42668" marB="426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2279287"/>
                  </a:ext>
                </a:extLst>
              </a:tr>
              <a:tr h="3413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 w="12700">
                          <a:solidFill>
                            <a:prstClr val="black"/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5336" marR="85336" marT="42668" marB="426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화살표</a:t>
                      </a:r>
                      <a:endParaRPr kumimoji="0" lang="ko-KR" altLang="en-US" sz="800" b="0" i="0" u="none" strike="noStrike" kern="1200" cap="none" spc="0" normalizeH="0" baseline="0" noProof="0" dirty="0" smtClean="0">
                        <a:ln w="12700">
                          <a:solidFill>
                            <a:prstClr val="black"/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5336" marR="85336" marT="42668" marB="426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각 기호의 연결 관계를 나타냅니다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kumimoji="0" lang="ko-KR" altLang="en-US" sz="800" b="0" i="0" u="none" strike="noStrike" kern="1200" cap="none" spc="0" normalizeH="0" baseline="0" noProof="0" dirty="0">
                        <a:ln w="12700">
                          <a:solidFill>
                            <a:prstClr val="black"/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5336" marR="85336" marT="42668" marB="426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83598"/>
                  </a:ext>
                </a:extLst>
              </a:tr>
              <a:tr h="3413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 w="12700">
                          <a:solidFill>
                            <a:prstClr val="black"/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5336" marR="85336" marT="42668" marB="426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입출력</a:t>
                      </a:r>
                      <a:endParaRPr kumimoji="0" lang="ko-KR" altLang="en-US" sz="800" b="0" i="0" u="none" strike="noStrike" kern="1200" cap="none" spc="0" normalizeH="0" baseline="0" noProof="0" dirty="0">
                        <a:ln w="12700">
                          <a:solidFill>
                            <a:prstClr val="black"/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5336" marR="85336" marT="42668" marB="426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모든 종류의 입력과 출력을 표시한다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kumimoji="0" lang="ko-KR" altLang="en-US" sz="800" b="0" i="0" u="none" strike="noStrike" kern="1200" cap="none" spc="0" normalizeH="0" baseline="0" noProof="0" dirty="0">
                        <a:ln w="12700">
                          <a:solidFill>
                            <a:prstClr val="black"/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5336" marR="85336" marT="42668" marB="426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2003460"/>
                  </a:ext>
                </a:extLst>
              </a:tr>
              <a:tr h="3413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 w="12700">
                          <a:solidFill>
                            <a:prstClr val="black"/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5336" marR="85336" marT="42668" marB="426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프로세스</a:t>
                      </a:r>
                      <a:endParaRPr kumimoji="0" lang="ko-KR" altLang="en-US" sz="800" b="0" i="0" u="none" strike="noStrike" kern="1200" cap="none" spc="0" normalizeH="0" baseline="0" noProof="0" dirty="0">
                        <a:ln w="12700">
                          <a:solidFill>
                            <a:prstClr val="black"/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5336" marR="85336" marT="42668" marB="426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모든 처리 과정을 표시합니다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. </a:t>
                      </a:r>
                      <a:r>
                        <a:rPr kumimoji="0" lang="ko-KR" altLang="en-US" sz="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기호처리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 서열 내용을 표시한다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endParaRPr kumimoji="0" lang="ko-KR" altLang="en-US" sz="800" b="0" i="0" u="none" strike="noStrike" kern="1200" cap="none" spc="0" normalizeH="0" baseline="0" noProof="0" dirty="0">
                        <a:ln w="12700">
                          <a:solidFill>
                            <a:prstClr val="black"/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5336" marR="85336" marT="42668" marB="426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4107437"/>
                  </a:ext>
                </a:extLst>
              </a:tr>
              <a:tr h="3413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 w="12700">
                          <a:solidFill>
                            <a:prstClr val="black"/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5336" marR="85336" marT="42668" marB="426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비고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판단</a:t>
                      </a:r>
                      <a:endParaRPr kumimoji="0" lang="ko-KR" altLang="en-US" sz="800" b="0" i="0" u="none" strike="noStrike" kern="1200" cap="none" spc="0" normalizeH="0" baseline="0" noProof="0" dirty="0">
                        <a:ln w="12700">
                          <a:solidFill>
                            <a:prstClr val="black"/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5336" marR="85336" marT="42668" marB="426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조건에 따라 분기되는 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Case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를 표시한다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endParaRPr kumimoji="0" lang="ko-KR" altLang="en-US" sz="800" b="0" i="0" u="none" strike="noStrike" kern="1200" cap="none" spc="0" normalizeH="0" baseline="0" noProof="0" dirty="0">
                        <a:ln w="12700">
                          <a:solidFill>
                            <a:prstClr val="black"/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5336" marR="85336" marT="42668" marB="426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3211555"/>
                  </a:ext>
                </a:extLst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8281110" y="3256132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흐름도 범례</a:t>
            </a:r>
            <a:endParaRPr lang="ko-KR" altLang="en-US" sz="14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5625739" y="1337784"/>
            <a:ext cx="7825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회원 유무</a:t>
            </a:r>
            <a:endParaRPr lang="ko-KR" altLang="en-US" sz="1000" dirty="0"/>
          </a:p>
        </p:txBody>
      </p:sp>
      <p:sp>
        <p:nvSpPr>
          <p:cNvPr id="28" name="TextBox 27"/>
          <p:cNvSpPr txBox="1"/>
          <p:nvPr/>
        </p:nvSpPr>
        <p:spPr>
          <a:xfrm>
            <a:off x="4224209" y="2853642"/>
            <a:ext cx="714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bg1"/>
                </a:solidFill>
              </a:rPr>
              <a:t>필수 기사</a:t>
            </a:r>
            <a:endParaRPr lang="en-US" altLang="ko-KR" sz="9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900" dirty="0" smtClean="0">
                <a:solidFill>
                  <a:schemeClr val="bg1"/>
                </a:solidFill>
              </a:rPr>
              <a:t>동의 체크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grpSp>
        <p:nvGrpSpPr>
          <p:cNvPr id="58" name="그룹 57"/>
          <p:cNvGrpSpPr/>
          <p:nvPr/>
        </p:nvGrpSpPr>
        <p:grpSpPr>
          <a:xfrm>
            <a:off x="4094444" y="3704574"/>
            <a:ext cx="974149" cy="465975"/>
            <a:chOff x="4094444" y="3704574"/>
            <a:chExt cx="974149" cy="465975"/>
          </a:xfrm>
        </p:grpSpPr>
        <p:sp>
          <p:nvSpPr>
            <p:cNvPr id="14" name="평행 사변형 13"/>
            <p:cNvSpPr/>
            <p:nvPr/>
          </p:nvSpPr>
          <p:spPr>
            <a:xfrm>
              <a:off x="4115545" y="3704574"/>
              <a:ext cx="931951" cy="465975"/>
            </a:xfrm>
            <a:prstGeom prst="parallelogram">
              <a:avLst/>
            </a:prstGeom>
            <a:gradFill>
              <a:gsLst>
                <a:gs pos="100000">
                  <a:srgbClr val="CCFFFF"/>
                </a:gs>
                <a:gs pos="0">
                  <a:srgbClr val="FFFF00"/>
                </a:gs>
                <a:gs pos="52000">
                  <a:srgbClr val="99CCFF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094444" y="3813630"/>
              <a:ext cx="97414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 smtClean="0"/>
                <a:t>회원 정보 입력</a:t>
              </a:r>
              <a:endParaRPr lang="en-US" altLang="ko-KR" sz="900" dirty="0" smtClean="0"/>
            </a:p>
          </p:txBody>
        </p:sp>
      </p:grpSp>
      <p:grpSp>
        <p:nvGrpSpPr>
          <p:cNvPr id="59" name="그룹 58"/>
          <p:cNvGrpSpPr/>
          <p:nvPr/>
        </p:nvGrpSpPr>
        <p:grpSpPr>
          <a:xfrm>
            <a:off x="4115545" y="4465512"/>
            <a:ext cx="950728" cy="494216"/>
            <a:chOff x="4115545" y="4577477"/>
            <a:chExt cx="950728" cy="494216"/>
          </a:xfrm>
        </p:grpSpPr>
        <p:sp>
          <p:nvSpPr>
            <p:cNvPr id="15" name="다이아몬드 14"/>
            <p:cNvSpPr/>
            <p:nvPr/>
          </p:nvSpPr>
          <p:spPr>
            <a:xfrm>
              <a:off x="4115545" y="4577477"/>
              <a:ext cx="931951" cy="494216"/>
            </a:xfrm>
            <a:prstGeom prst="diamond">
              <a:avLst/>
            </a:prstGeom>
            <a:gradFill>
              <a:gsLst>
                <a:gs pos="100000">
                  <a:srgbClr val="CCFFFF"/>
                </a:gs>
                <a:gs pos="0">
                  <a:srgbClr val="FFFF00"/>
                </a:gs>
                <a:gs pos="52000">
                  <a:srgbClr val="99CCFF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134319" y="4655362"/>
              <a:ext cx="9319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 smtClean="0"/>
                <a:t>데이터 </a:t>
              </a:r>
              <a:endParaRPr lang="en-US" altLang="ko-KR" sz="800" dirty="0" smtClean="0"/>
            </a:p>
            <a:p>
              <a:pPr algn="ctr"/>
              <a:r>
                <a:rPr lang="ko-KR" altLang="en-US" sz="800" dirty="0" smtClean="0"/>
                <a:t>유효성 체크</a:t>
              </a:r>
              <a:endParaRPr lang="en-US" altLang="ko-KR" sz="800" dirty="0" smtClean="0"/>
            </a:p>
          </p:txBody>
        </p:sp>
      </p:grpSp>
      <p:grpSp>
        <p:nvGrpSpPr>
          <p:cNvPr id="72" name="그룹 71"/>
          <p:cNvGrpSpPr/>
          <p:nvPr/>
        </p:nvGrpSpPr>
        <p:grpSpPr>
          <a:xfrm>
            <a:off x="3987794" y="5254692"/>
            <a:ext cx="1187450" cy="529518"/>
            <a:chOff x="3987794" y="5116548"/>
            <a:chExt cx="1187450" cy="529518"/>
          </a:xfrm>
        </p:grpSpPr>
        <p:sp>
          <p:nvSpPr>
            <p:cNvPr id="16" name="모서리가 둥근 직사각형 15"/>
            <p:cNvSpPr/>
            <p:nvPr/>
          </p:nvSpPr>
          <p:spPr>
            <a:xfrm>
              <a:off x="4115545" y="5116548"/>
              <a:ext cx="931951" cy="529518"/>
            </a:xfrm>
            <a:prstGeom prst="roundRect">
              <a:avLst/>
            </a:prstGeom>
            <a:gradFill>
              <a:gsLst>
                <a:gs pos="100000">
                  <a:srgbClr val="CCFFFF"/>
                </a:gs>
                <a:gs pos="0">
                  <a:srgbClr val="FFFF00"/>
                </a:gs>
                <a:gs pos="52000">
                  <a:srgbClr val="99CCFF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987794" y="5198379"/>
              <a:ext cx="11874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 smtClean="0"/>
                <a:t>회원 가입 성공 및</a:t>
              </a:r>
              <a:endParaRPr lang="en-US" altLang="ko-KR" sz="900" dirty="0" smtClean="0"/>
            </a:p>
            <a:p>
              <a:pPr algn="ctr"/>
              <a:r>
                <a:rPr lang="ko-KR" altLang="en-US" sz="900" dirty="0" smtClean="0"/>
                <a:t>자동 로그인</a:t>
              </a:r>
              <a:endParaRPr lang="en-US" altLang="ko-KR" sz="900" dirty="0" smtClean="0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5451786" y="6051473"/>
            <a:ext cx="11304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smtClean="0"/>
              <a:t>메인 화면 이동</a:t>
            </a:r>
            <a:endParaRPr lang="ko-KR" altLang="en-US" sz="1100"/>
          </a:p>
        </p:txBody>
      </p:sp>
      <p:sp>
        <p:nvSpPr>
          <p:cNvPr id="34" name="TextBox 33"/>
          <p:cNvSpPr txBox="1"/>
          <p:nvPr/>
        </p:nvSpPr>
        <p:spPr>
          <a:xfrm>
            <a:off x="7097723" y="2853642"/>
            <a:ext cx="714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/>
              <a:t>ID/PW</a:t>
            </a:r>
          </a:p>
          <a:p>
            <a:pPr algn="ctr"/>
            <a:r>
              <a:rPr lang="ko-KR" altLang="en-US" sz="900" dirty="0" smtClean="0"/>
              <a:t>체크</a:t>
            </a:r>
            <a:endParaRPr lang="ko-KR" altLang="en-US" sz="900" dirty="0"/>
          </a:p>
        </p:txBody>
      </p:sp>
      <p:sp>
        <p:nvSpPr>
          <p:cNvPr id="35" name="TextBox 34"/>
          <p:cNvSpPr txBox="1"/>
          <p:nvPr/>
        </p:nvSpPr>
        <p:spPr>
          <a:xfrm>
            <a:off x="6861310" y="5250502"/>
            <a:ext cx="11874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smtClean="0"/>
              <a:t>로그인 처리</a:t>
            </a:r>
            <a:endParaRPr lang="ko-KR" altLang="en-US" sz="1100" dirty="0"/>
          </a:p>
        </p:txBody>
      </p:sp>
      <p:grpSp>
        <p:nvGrpSpPr>
          <p:cNvPr id="184" name="그룹 183"/>
          <p:cNvGrpSpPr/>
          <p:nvPr/>
        </p:nvGrpSpPr>
        <p:grpSpPr>
          <a:xfrm>
            <a:off x="8940801" y="2108199"/>
            <a:ext cx="1945684" cy="811796"/>
            <a:chOff x="8732585" y="2108199"/>
            <a:chExt cx="1821115" cy="811796"/>
          </a:xfrm>
        </p:grpSpPr>
        <p:sp>
          <p:nvSpPr>
            <p:cNvPr id="23" name="직사각형 22"/>
            <p:cNvSpPr/>
            <p:nvPr/>
          </p:nvSpPr>
          <p:spPr>
            <a:xfrm>
              <a:off x="8743252" y="2108200"/>
              <a:ext cx="1810448" cy="811795"/>
            </a:xfrm>
            <a:prstGeom prst="rect">
              <a:avLst/>
            </a:prstGeom>
            <a:gradFill>
              <a:gsLst>
                <a:gs pos="100000">
                  <a:srgbClr val="CCFFFF"/>
                </a:gs>
                <a:gs pos="0">
                  <a:srgbClr val="FFFF00"/>
                </a:gs>
                <a:gs pos="52000">
                  <a:srgbClr val="99CCFF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[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시스템 </a:t>
              </a:r>
              <a:r>
                <a:rPr lang="ko-KR" altLang="en-US" sz="1200" dirty="0" err="1" smtClean="0">
                  <a:solidFill>
                    <a:schemeClr val="tx1"/>
                  </a:solidFill>
                </a:rPr>
                <a:t>알럿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]</a:t>
              </a:r>
            </a:p>
            <a:p>
              <a:pPr algn="ctr"/>
              <a:endParaRPr lang="en-US" altLang="ko-KR" sz="1200" dirty="0">
                <a:solidFill>
                  <a:schemeClr val="tx1"/>
                </a:solidFill>
              </a:endParaRPr>
            </a:p>
          </p:txBody>
        </p:sp>
        <p:sp>
          <p:nvSpPr>
            <p:cNvPr id="37" name="왼쪽 대괄호 36"/>
            <p:cNvSpPr/>
            <p:nvPr/>
          </p:nvSpPr>
          <p:spPr>
            <a:xfrm>
              <a:off x="8732585" y="2108200"/>
              <a:ext cx="139958" cy="811795"/>
            </a:xfrm>
            <a:prstGeom prst="leftBracket">
              <a:avLst>
                <a:gd name="adj" fmla="val 0"/>
              </a:avLst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왼쪽 대괄호 37"/>
            <p:cNvSpPr/>
            <p:nvPr/>
          </p:nvSpPr>
          <p:spPr>
            <a:xfrm rot="10800000">
              <a:off x="10409842" y="2108199"/>
              <a:ext cx="139958" cy="811795"/>
            </a:xfrm>
            <a:prstGeom prst="leftBracket">
              <a:avLst>
                <a:gd name="adj" fmla="val 0"/>
              </a:avLst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40" name="직선 화살표 연결선 39"/>
          <p:cNvCxnSpPr>
            <a:stCxn id="12" idx="2"/>
            <a:endCxn id="13" idx="0"/>
          </p:cNvCxnSpPr>
          <p:nvPr/>
        </p:nvCxnSpPr>
        <p:spPr>
          <a:xfrm>
            <a:off x="4581521" y="2418228"/>
            <a:ext cx="0" cy="37297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>
            <a:stCxn id="10" idx="2"/>
            <a:endCxn id="12" idx="0"/>
          </p:cNvCxnSpPr>
          <p:nvPr/>
        </p:nvCxnSpPr>
        <p:spPr>
          <a:xfrm flipH="1">
            <a:off x="4581521" y="1642418"/>
            <a:ext cx="1" cy="24629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4477294" y="4998333"/>
            <a:ext cx="2084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/>
              <a:t>예</a:t>
            </a:r>
            <a:endParaRPr lang="ko-KR" altLang="en-US" sz="800" dirty="0"/>
          </a:p>
        </p:txBody>
      </p:sp>
      <p:cxnSp>
        <p:nvCxnSpPr>
          <p:cNvPr id="94" name="직선 연결선 93"/>
          <p:cNvCxnSpPr>
            <a:stCxn id="92" idx="0"/>
          </p:cNvCxnSpPr>
          <p:nvPr/>
        </p:nvCxnSpPr>
        <p:spPr>
          <a:xfrm flipV="1">
            <a:off x="4581518" y="4958366"/>
            <a:ext cx="0" cy="3996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/>
          <p:cNvCxnSpPr/>
          <p:nvPr/>
        </p:nvCxnSpPr>
        <p:spPr>
          <a:xfrm flipV="1">
            <a:off x="4581518" y="5173249"/>
            <a:ext cx="3" cy="8144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/>
          <p:cNvCxnSpPr>
            <a:stCxn id="15" idx="0"/>
            <a:endCxn id="14" idx="4"/>
          </p:cNvCxnSpPr>
          <p:nvPr/>
        </p:nvCxnSpPr>
        <p:spPr>
          <a:xfrm flipV="1">
            <a:off x="4581521" y="4170549"/>
            <a:ext cx="0" cy="29496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0" name="그룹 219"/>
          <p:cNvGrpSpPr/>
          <p:nvPr/>
        </p:nvGrpSpPr>
        <p:grpSpPr>
          <a:xfrm>
            <a:off x="4477294" y="3285416"/>
            <a:ext cx="208448" cy="419158"/>
            <a:chOff x="4477294" y="3285416"/>
            <a:chExt cx="208448" cy="419158"/>
          </a:xfrm>
        </p:grpSpPr>
        <p:cxnSp>
          <p:nvCxnSpPr>
            <p:cNvPr id="46" name="직선 화살표 연결선 45"/>
            <p:cNvCxnSpPr>
              <a:stCxn id="49" idx="2"/>
              <a:endCxn id="14" idx="0"/>
            </p:cNvCxnSpPr>
            <p:nvPr/>
          </p:nvCxnSpPr>
          <p:spPr>
            <a:xfrm>
              <a:off x="4581518" y="3582302"/>
              <a:ext cx="3" cy="12227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/>
            <p:cNvCxnSpPr>
              <a:stCxn id="49" idx="0"/>
              <a:endCxn id="13" idx="2"/>
            </p:cNvCxnSpPr>
            <p:nvPr/>
          </p:nvCxnSpPr>
          <p:spPr>
            <a:xfrm flipV="1">
              <a:off x="4581518" y="3285416"/>
              <a:ext cx="3" cy="8144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4477294" y="3366858"/>
              <a:ext cx="20844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 smtClean="0"/>
                <a:t>예</a:t>
              </a:r>
              <a:endParaRPr lang="ko-KR" altLang="en-US" sz="800" dirty="0"/>
            </a:p>
          </p:txBody>
        </p:sp>
      </p:grpSp>
      <p:cxnSp>
        <p:nvCxnSpPr>
          <p:cNvPr id="107" name="직선 연결선 106"/>
          <p:cNvCxnSpPr/>
          <p:nvPr/>
        </p:nvCxnSpPr>
        <p:spPr>
          <a:xfrm flipV="1">
            <a:off x="7996090" y="3038254"/>
            <a:ext cx="385513" cy="5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/>
          <p:cNvCxnSpPr/>
          <p:nvPr/>
        </p:nvCxnSpPr>
        <p:spPr>
          <a:xfrm flipV="1">
            <a:off x="8381604" y="2663496"/>
            <a:ext cx="0" cy="38201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/>
          <p:cNvCxnSpPr>
            <a:endCxn id="19" idx="3"/>
          </p:cNvCxnSpPr>
          <p:nvPr/>
        </p:nvCxnSpPr>
        <p:spPr>
          <a:xfrm flipH="1">
            <a:off x="7921011" y="2153469"/>
            <a:ext cx="46860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7899911" y="2448050"/>
            <a:ext cx="9741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NO(</a:t>
            </a:r>
            <a:r>
              <a:rPr lang="ko-KR" altLang="en-US" sz="800" dirty="0" smtClean="0"/>
              <a:t>실패 </a:t>
            </a:r>
            <a:r>
              <a:rPr lang="ko-KR" altLang="en-US" sz="800" dirty="0" err="1" smtClean="0"/>
              <a:t>실패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  <p:cxnSp>
        <p:nvCxnSpPr>
          <p:cNvPr id="122" name="직선 연결선 121"/>
          <p:cNvCxnSpPr/>
          <p:nvPr/>
        </p:nvCxnSpPr>
        <p:spPr>
          <a:xfrm flipV="1">
            <a:off x="8381603" y="2150717"/>
            <a:ext cx="0" cy="30677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7" name="그룹 156"/>
          <p:cNvGrpSpPr/>
          <p:nvPr/>
        </p:nvGrpSpPr>
        <p:grpSpPr>
          <a:xfrm>
            <a:off x="4581518" y="5784212"/>
            <a:ext cx="870268" cy="405374"/>
            <a:chOff x="4581518" y="5784212"/>
            <a:chExt cx="870268" cy="405374"/>
          </a:xfrm>
        </p:grpSpPr>
        <p:cxnSp>
          <p:nvCxnSpPr>
            <p:cNvPr id="128" name="직선 연결선 127"/>
            <p:cNvCxnSpPr/>
            <p:nvPr/>
          </p:nvCxnSpPr>
          <p:spPr>
            <a:xfrm flipV="1">
              <a:off x="4581521" y="5784212"/>
              <a:ext cx="0" cy="40537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직선 화살표 연결선 133"/>
            <p:cNvCxnSpPr>
              <a:endCxn id="33" idx="1"/>
            </p:cNvCxnSpPr>
            <p:nvPr/>
          </p:nvCxnSpPr>
          <p:spPr>
            <a:xfrm>
              <a:off x="4581518" y="6182278"/>
              <a:ext cx="870268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5" name="직선 화살표 연결선 144"/>
          <p:cNvCxnSpPr/>
          <p:nvPr/>
        </p:nvCxnSpPr>
        <p:spPr>
          <a:xfrm>
            <a:off x="7455032" y="1584005"/>
            <a:ext cx="1" cy="30470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연결선 145"/>
          <p:cNvCxnSpPr>
            <a:stCxn id="21" idx="0"/>
            <a:endCxn id="19" idx="2"/>
          </p:cNvCxnSpPr>
          <p:nvPr/>
        </p:nvCxnSpPr>
        <p:spPr>
          <a:xfrm flipV="1">
            <a:off x="7455035" y="2418228"/>
            <a:ext cx="1" cy="37297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연결선 150"/>
          <p:cNvCxnSpPr/>
          <p:nvPr/>
        </p:nvCxnSpPr>
        <p:spPr>
          <a:xfrm flipV="1">
            <a:off x="7455032" y="3314331"/>
            <a:ext cx="4" cy="85621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/>
          <p:cNvSpPr txBox="1"/>
          <p:nvPr/>
        </p:nvSpPr>
        <p:spPr>
          <a:xfrm>
            <a:off x="6970824" y="4208389"/>
            <a:ext cx="9741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/>
              <a:t>예</a:t>
            </a:r>
            <a:r>
              <a:rPr lang="en-US" altLang="ko-KR" sz="800" dirty="0" smtClean="0"/>
              <a:t>(</a:t>
            </a:r>
            <a:r>
              <a:rPr lang="ko-KR" altLang="en-US" sz="800" dirty="0" smtClean="0"/>
              <a:t>로그인 성공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  <p:cxnSp>
        <p:nvCxnSpPr>
          <p:cNvPr id="155" name="직선 화살표 연결선 154"/>
          <p:cNvCxnSpPr>
            <a:endCxn id="22" idx="0"/>
          </p:cNvCxnSpPr>
          <p:nvPr/>
        </p:nvCxnSpPr>
        <p:spPr>
          <a:xfrm>
            <a:off x="7455034" y="4405813"/>
            <a:ext cx="1" cy="71073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직선 연결선 158"/>
          <p:cNvCxnSpPr>
            <a:endCxn id="22" idx="2"/>
          </p:cNvCxnSpPr>
          <p:nvPr/>
        </p:nvCxnSpPr>
        <p:spPr>
          <a:xfrm flipV="1">
            <a:off x="7455032" y="5646066"/>
            <a:ext cx="3" cy="54352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직선 화살표 연결선 159"/>
          <p:cNvCxnSpPr>
            <a:endCxn id="33" idx="3"/>
          </p:cNvCxnSpPr>
          <p:nvPr/>
        </p:nvCxnSpPr>
        <p:spPr>
          <a:xfrm flipH="1">
            <a:off x="6582224" y="6182278"/>
            <a:ext cx="87141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TextBox 182"/>
          <p:cNvSpPr txBox="1"/>
          <p:nvPr/>
        </p:nvSpPr>
        <p:spPr>
          <a:xfrm>
            <a:off x="8883663" y="2418228"/>
            <a:ext cx="20747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/>
              <a:t>아이디 또는 비밀번호를 다시 확인하세요</a:t>
            </a:r>
            <a:r>
              <a:rPr lang="en-US" altLang="ko-KR" sz="800" dirty="0" smtClean="0"/>
              <a:t>.</a:t>
            </a:r>
          </a:p>
          <a:p>
            <a:pPr algn="ctr"/>
            <a:r>
              <a:rPr lang="ko-KR" altLang="en-US" sz="800" dirty="0" smtClean="0"/>
              <a:t>등록되지 않은 아이디이거나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아이디 또는</a:t>
            </a:r>
            <a:endParaRPr lang="en-US" altLang="ko-KR" sz="800" dirty="0" smtClean="0"/>
          </a:p>
          <a:p>
            <a:pPr algn="ctr"/>
            <a:r>
              <a:rPr lang="ko-KR" altLang="en-US" sz="800" dirty="0" smtClean="0"/>
              <a:t>비밀번호를 잘못 입력하셨습니다</a:t>
            </a:r>
            <a:r>
              <a:rPr lang="en-US" altLang="ko-KR" sz="800" dirty="0" smtClean="0"/>
              <a:t>.</a:t>
            </a:r>
          </a:p>
          <a:p>
            <a:pPr algn="ctr"/>
            <a:endParaRPr lang="ko-KR" altLang="en-US" sz="800" dirty="0"/>
          </a:p>
        </p:txBody>
      </p:sp>
      <p:sp>
        <p:nvSpPr>
          <p:cNvPr id="187" name="모서리가 둥근 직사각형 186"/>
          <p:cNvSpPr/>
          <p:nvPr/>
        </p:nvSpPr>
        <p:spPr>
          <a:xfrm>
            <a:off x="8442119" y="3976998"/>
            <a:ext cx="491605" cy="255992"/>
          </a:xfrm>
          <a:prstGeom prst="roundRect">
            <a:avLst/>
          </a:prstGeom>
          <a:gradFill>
            <a:gsLst>
              <a:gs pos="100000">
                <a:srgbClr val="CCFFFF"/>
              </a:gs>
              <a:gs pos="0">
                <a:srgbClr val="FFFF00"/>
              </a:gs>
              <a:gs pos="52000">
                <a:srgbClr val="99CCFF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8" name="직선 화살표 연결선 187"/>
          <p:cNvCxnSpPr/>
          <p:nvPr/>
        </p:nvCxnSpPr>
        <p:spPr>
          <a:xfrm>
            <a:off x="8442119" y="4465512"/>
            <a:ext cx="51007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평행 사변형 193"/>
          <p:cNvSpPr/>
          <p:nvPr/>
        </p:nvSpPr>
        <p:spPr>
          <a:xfrm>
            <a:off x="8424847" y="4658489"/>
            <a:ext cx="533225" cy="266612"/>
          </a:xfrm>
          <a:prstGeom prst="parallelogram">
            <a:avLst/>
          </a:prstGeom>
          <a:gradFill>
            <a:gsLst>
              <a:gs pos="100000">
                <a:srgbClr val="CCFFFF"/>
              </a:gs>
              <a:gs pos="0">
                <a:srgbClr val="FFFF00"/>
              </a:gs>
              <a:gs pos="52000">
                <a:srgbClr val="99CCFF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96" name="직선 화살표 연결선 195"/>
          <p:cNvCxnSpPr>
            <a:stCxn id="8" idx="2"/>
            <a:endCxn id="9" idx="0"/>
          </p:cNvCxnSpPr>
          <p:nvPr/>
        </p:nvCxnSpPr>
        <p:spPr>
          <a:xfrm>
            <a:off x="6018279" y="849827"/>
            <a:ext cx="0" cy="36396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직선 연결선 198"/>
          <p:cNvCxnSpPr/>
          <p:nvPr/>
        </p:nvCxnSpPr>
        <p:spPr>
          <a:xfrm flipV="1">
            <a:off x="5142644" y="1460113"/>
            <a:ext cx="385513" cy="5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직선 연결선 199"/>
          <p:cNvCxnSpPr/>
          <p:nvPr/>
        </p:nvCxnSpPr>
        <p:spPr>
          <a:xfrm flipV="1">
            <a:off x="6570976" y="1460059"/>
            <a:ext cx="385513" cy="5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모서리가 둥근 직사각형 202"/>
          <p:cNvSpPr/>
          <p:nvPr/>
        </p:nvSpPr>
        <p:spPr>
          <a:xfrm>
            <a:off x="8449194" y="4998462"/>
            <a:ext cx="484530" cy="275301"/>
          </a:xfrm>
          <a:prstGeom prst="roundRect">
            <a:avLst/>
          </a:prstGeom>
          <a:gradFill>
            <a:gsLst>
              <a:gs pos="100000">
                <a:srgbClr val="CCFFFF"/>
              </a:gs>
              <a:gs pos="0">
                <a:srgbClr val="FFFF00"/>
              </a:gs>
              <a:gs pos="52000">
                <a:srgbClr val="99CCFF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6" name="다이아몬드 205"/>
          <p:cNvSpPr/>
          <p:nvPr/>
        </p:nvSpPr>
        <p:spPr>
          <a:xfrm>
            <a:off x="8454395" y="5347124"/>
            <a:ext cx="486406" cy="257942"/>
          </a:xfrm>
          <a:prstGeom prst="diamond">
            <a:avLst/>
          </a:prstGeom>
          <a:gradFill>
            <a:gsLst>
              <a:gs pos="100000">
                <a:srgbClr val="CCFFFF"/>
              </a:gs>
              <a:gs pos="0">
                <a:srgbClr val="FFFF00"/>
              </a:gs>
              <a:gs pos="52000">
                <a:srgbClr val="99CCFF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8" name="그룹 207"/>
          <p:cNvGrpSpPr/>
          <p:nvPr/>
        </p:nvGrpSpPr>
        <p:grpSpPr>
          <a:xfrm>
            <a:off x="1513971" y="2597105"/>
            <a:ext cx="2024103" cy="811796"/>
            <a:chOff x="8742217" y="2108199"/>
            <a:chExt cx="1811483" cy="811796"/>
          </a:xfrm>
        </p:grpSpPr>
        <p:sp>
          <p:nvSpPr>
            <p:cNvPr id="209" name="직사각형 208"/>
            <p:cNvSpPr/>
            <p:nvPr/>
          </p:nvSpPr>
          <p:spPr>
            <a:xfrm>
              <a:off x="8743252" y="2108200"/>
              <a:ext cx="1810448" cy="811795"/>
            </a:xfrm>
            <a:prstGeom prst="rect">
              <a:avLst/>
            </a:prstGeom>
            <a:gradFill>
              <a:gsLst>
                <a:gs pos="100000">
                  <a:srgbClr val="CCFFFF"/>
                </a:gs>
                <a:gs pos="0">
                  <a:srgbClr val="FFFF00"/>
                </a:gs>
                <a:gs pos="52000">
                  <a:srgbClr val="99CCFF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[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시스템 </a:t>
              </a:r>
              <a:r>
                <a:rPr lang="ko-KR" altLang="en-US" sz="1200" dirty="0" err="1" smtClean="0">
                  <a:solidFill>
                    <a:schemeClr val="tx1"/>
                  </a:solidFill>
                </a:rPr>
                <a:t>알럿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]</a:t>
              </a:r>
            </a:p>
            <a:p>
              <a:pPr algn="ctr"/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10" name="왼쪽 대괄호 209"/>
            <p:cNvSpPr/>
            <p:nvPr/>
          </p:nvSpPr>
          <p:spPr>
            <a:xfrm>
              <a:off x="8742217" y="2108200"/>
              <a:ext cx="139958" cy="811795"/>
            </a:xfrm>
            <a:prstGeom prst="leftBracket">
              <a:avLst>
                <a:gd name="adj" fmla="val 0"/>
              </a:avLst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1" name="왼쪽 대괄호 210"/>
            <p:cNvSpPr/>
            <p:nvPr/>
          </p:nvSpPr>
          <p:spPr>
            <a:xfrm rot="10800000">
              <a:off x="10409842" y="2108199"/>
              <a:ext cx="139958" cy="811795"/>
            </a:xfrm>
            <a:prstGeom prst="leftBracket">
              <a:avLst>
                <a:gd name="adj" fmla="val 0"/>
              </a:avLst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8" name="TextBox 217"/>
          <p:cNvSpPr txBox="1"/>
          <p:nvPr/>
        </p:nvSpPr>
        <p:spPr>
          <a:xfrm>
            <a:off x="1468639" y="2962514"/>
            <a:ext cx="20502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이용 안내 및 개인정보 수집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모두 동의 해주세요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grpSp>
        <p:nvGrpSpPr>
          <p:cNvPr id="240" name="그룹 239"/>
          <p:cNvGrpSpPr/>
          <p:nvPr/>
        </p:nvGrpSpPr>
        <p:grpSpPr>
          <a:xfrm>
            <a:off x="3538076" y="2937790"/>
            <a:ext cx="583649" cy="215444"/>
            <a:chOff x="3444774" y="2937790"/>
            <a:chExt cx="676952" cy="215444"/>
          </a:xfrm>
        </p:grpSpPr>
        <p:cxnSp>
          <p:nvCxnSpPr>
            <p:cNvPr id="222" name="직선 화살표 연결선 221"/>
            <p:cNvCxnSpPr/>
            <p:nvPr/>
          </p:nvCxnSpPr>
          <p:spPr>
            <a:xfrm rot="5400000">
              <a:off x="3543509" y="2939085"/>
              <a:ext cx="3" cy="19747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직선 연결선 222"/>
            <p:cNvCxnSpPr/>
            <p:nvPr/>
          </p:nvCxnSpPr>
          <p:spPr>
            <a:xfrm>
              <a:off x="3990196" y="3037821"/>
              <a:ext cx="131530" cy="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6" name="TextBox 225"/>
            <p:cNvSpPr txBox="1"/>
            <p:nvPr/>
          </p:nvSpPr>
          <p:spPr>
            <a:xfrm>
              <a:off x="3604965" y="2937790"/>
              <a:ext cx="38985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smtClean="0"/>
                <a:t>아니</a:t>
              </a:r>
              <a:endParaRPr lang="ko-KR" altLang="en-US" sz="800"/>
            </a:p>
          </p:txBody>
        </p:sp>
      </p:grpSp>
      <p:sp>
        <p:nvSpPr>
          <p:cNvPr id="230" name="직사각형 229"/>
          <p:cNvSpPr/>
          <p:nvPr/>
        </p:nvSpPr>
        <p:spPr>
          <a:xfrm>
            <a:off x="1515285" y="3734990"/>
            <a:ext cx="2049228" cy="435559"/>
          </a:xfrm>
          <a:prstGeom prst="rect">
            <a:avLst/>
          </a:prstGeom>
          <a:gradFill>
            <a:gsLst>
              <a:gs pos="100000">
                <a:srgbClr val="CCFFFF"/>
              </a:gs>
              <a:gs pos="0">
                <a:srgbClr val="FFFF00"/>
              </a:gs>
              <a:gs pos="52000">
                <a:srgbClr val="99CCFF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900" dirty="0" smtClean="0">
              <a:solidFill>
                <a:schemeClr val="tx1"/>
              </a:solidFill>
            </a:endParaRPr>
          </a:p>
          <a:p>
            <a:pPr algn="ctr"/>
            <a:endParaRPr lang="en-US" altLang="ko-KR" sz="900" dirty="0" smtClean="0">
              <a:solidFill>
                <a:schemeClr val="tx1"/>
              </a:solidFill>
            </a:endParaRPr>
          </a:p>
        </p:txBody>
      </p:sp>
      <p:cxnSp>
        <p:nvCxnSpPr>
          <p:cNvPr id="234" name="직선 화살표 연결선 233"/>
          <p:cNvCxnSpPr/>
          <p:nvPr/>
        </p:nvCxnSpPr>
        <p:spPr>
          <a:xfrm>
            <a:off x="3560099" y="3952768"/>
            <a:ext cx="495862" cy="1"/>
          </a:xfrm>
          <a:prstGeom prst="straightConnector1">
            <a:avLst/>
          </a:prstGeom>
          <a:ln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TextBox 242"/>
          <p:cNvSpPr txBox="1"/>
          <p:nvPr/>
        </p:nvSpPr>
        <p:spPr>
          <a:xfrm>
            <a:off x="1665683" y="3839057"/>
            <a:ext cx="1729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/>
              <a:t>필수 정보 실시간 유효성 체크</a:t>
            </a:r>
            <a:endParaRPr lang="en-US" altLang="ko-KR" sz="900" b="1" dirty="0"/>
          </a:p>
          <a:p>
            <a:endParaRPr lang="ko-KR" altLang="en-US" sz="900" b="1" dirty="0"/>
          </a:p>
        </p:txBody>
      </p:sp>
      <p:sp>
        <p:nvSpPr>
          <p:cNvPr id="244" name="직사각형 243"/>
          <p:cNvSpPr/>
          <p:nvPr/>
        </p:nvSpPr>
        <p:spPr>
          <a:xfrm>
            <a:off x="1522268" y="4161559"/>
            <a:ext cx="2037831" cy="1773637"/>
          </a:xfrm>
          <a:prstGeom prst="rect">
            <a:avLst/>
          </a:prstGeom>
          <a:solidFill>
            <a:schemeClr val="bg1"/>
          </a:solidFill>
          <a:ln>
            <a:solidFill>
              <a:srgbClr val="99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5" name="직사각형 244"/>
          <p:cNvSpPr/>
          <p:nvPr/>
        </p:nvSpPr>
        <p:spPr>
          <a:xfrm>
            <a:off x="1569027" y="4260678"/>
            <a:ext cx="1949837" cy="282719"/>
          </a:xfrm>
          <a:prstGeom prst="rect">
            <a:avLst/>
          </a:prstGeom>
          <a:solidFill>
            <a:srgbClr val="CC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아이디 이메일 체크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47" name="직사각형 246"/>
          <p:cNvSpPr/>
          <p:nvPr/>
        </p:nvSpPr>
        <p:spPr>
          <a:xfrm>
            <a:off x="1569027" y="4593019"/>
            <a:ext cx="1949837" cy="282719"/>
          </a:xfrm>
          <a:prstGeom prst="rect">
            <a:avLst/>
          </a:prstGeom>
          <a:solidFill>
            <a:srgbClr val="CC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비밀번호 규칙 체크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48" name="직사각형 247"/>
          <p:cNvSpPr/>
          <p:nvPr/>
        </p:nvSpPr>
        <p:spPr>
          <a:xfrm>
            <a:off x="1569027" y="4925101"/>
            <a:ext cx="1949837" cy="282719"/>
          </a:xfrm>
          <a:prstGeom prst="rect">
            <a:avLst/>
          </a:prstGeom>
          <a:solidFill>
            <a:srgbClr val="CC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비밀번호 재확인 체크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49" name="직사각형 248"/>
          <p:cNvSpPr/>
          <p:nvPr/>
        </p:nvSpPr>
        <p:spPr>
          <a:xfrm>
            <a:off x="1569027" y="5262325"/>
            <a:ext cx="1949837" cy="282719"/>
          </a:xfrm>
          <a:prstGeom prst="rect">
            <a:avLst/>
          </a:prstGeom>
          <a:solidFill>
            <a:srgbClr val="CC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생년월일 입력 체크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50" name="직사각형 249"/>
          <p:cNvSpPr/>
          <p:nvPr/>
        </p:nvSpPr>
        <p:spPr>
          <a:xfrm>
            <a:off x="1569027" y="5599549"/>
            <a:ext cx="1949837" cy="282719"/>
          </a:xfrm>
          <a:prstGeom prst="rect">
            <a:avLst/>
          </a:prstGeom>
          <a:solidFill>
            <a:srgbClr val="CC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휴대폰 번호 인증 체크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251" name="그룹 250"/>
          <p:cNvGrpSpPr/>
          <p:nvPr/>
        </p:nvGrpSpPr>
        <p:grpSpPr>
          <a:xfrm rot="10800000">
            <a:off x="684996" y="186515"/>
            <a:ext cx="1141265" cy="1136503"/>
            <a:chOff x="532437" y="571500"/>
            <a:chExt cx="1141265" cy="1136503"/>
          </a:xfrm>
        </p:grpSpPr>
        <p:sp>
          <p:nvSpPr>
            <p:cNvPr id="217" name="타원 216"/>
            <p:cNvSpPr/>
            <p:nvPr/>
          </p:nvSpPr>
          <p:spPr>
            <a:xfrm>
              <a:off x="661197" y="571500"/>
              <a:ext cx="1012505" cy="1012505"/>
            </a:xfrm>
            <a:prstGeom prst="ellipse">
              <a:avLst/>
            </a:prstGeom>
            <a:solidFill>
              <a:srgbClr val="CC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6" name="원형 215"/>
            <p:cNvSpPr/>
            <p:nvPr/>
          </p:nvSpPr>
          <p:spPr>
            <a:xfrm>
              <a:off x="532437" y="571500"/>
              <a:ext cx="1136503" cy="1136503"/>
            </a:xfrm>
            <a:prstGeom prst="pie">
              <a:avLst>
                <a:gd name="adj1" fmla="val 3"/>
                <a:gd name="adj2" fmla="val 1620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55" name="그룹 254"/>
          <p:cNvGrpSpPr/>
          <p:nvPr/>
        </p:nvGrpSpPr>
        <p:grpSpPr>
          <a:xfrm>
            <a:off x="895407" y="393678"/>
            <a:ext cx="725203" cy="722177"/>
            <a:chOff x="1653967" y="741282"/>
            <a:chExt cx="897079" cy="893336"/>
          </a:xfrm>
        </p:grpSpPr>
        <p:sp>
          <p:nvSpPr>
            <p:cNvPr id="253" name="타원 252"/>
            <p:cNvSpPr/>
            <p:nvPr/>
          </p:nvSpPr>
          <p:spPr>
            <a:xfrm rot="10800000">
              <a:off x="1653967" y="838749"/>
              <a:ext cx="795869" cy="795869"/>
            </a:xfrm>
            <a:prstGeom prst="ellipse">
              <a:avLst/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4" name="원형 253"/>
            <p:cNvSpPr/>
            <p:nvPr/>
          </p:nvSpPr>
          <p:spPr>
            <a:xfrm rot="10800000">
              <a:off x="1657710" y="741282"/>
              <a:ext cx="893336" cy="893336"/>
            </a:xfrm>
            <a:prstGeom prst="pie">
              <a:avLst>
                <a:gd name="adj1" fmla="val 3"/>
                <a:gd name="adj2" fmla="val 1620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60" name="TextBox 259"/>
          <p:cNvSpPr txBox="1"/>
          <p:nvPr/>
        </p:nvSpPr>
        <p:spPr>
          <a:xfrm>
            <a:off x="9648553" y="302798"/>
            <a:ext cx="2215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/>
              <a:t>2020-10-12 </a:t>
            </a:r>
            <a:r>
              <a:rPr lang="ko-KR" altLang="en-US" b="1" dirty="0" err="1" smtClean="0"/>
              <a:t>이승빈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621246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161</Words>
  <Application>Microsoft Office PowerPoint</Application>
  <PresentationFormat>와이드스크린</PresentationFormat>
  <Paragraphs>52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dw-004</dc:creator>
  <cp:lastModifiedBy>dw-004</cp:lastModifiedBy>
  <cp:revision>13</cp:revision>
  <dcterms:created xsi:type="dcterms:W3CDTF">2023-10-12T01:18:49Z</dcterms:created>
  <dcterms:modified xsi:type="dcterms:W3CDTF">2023-10-12T02:57:14Z</dcterms:modified>
</cp:coreProperties>
</file>