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9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5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24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8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6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7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3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111CF-0B39-4292-98BE-61C033140BB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5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안지윤</a:t>
            </a:r>
            <a:r>
              <a:rPr lang="en-US" altLang="ko-KR" dirty="0" smtClean="0">
                <a:solidFill>
                  <a:srgbClr val="99FFCC"/>
                </a:solidFill>
              </a:rPr>
              <a:t>(</a:t>
            </a:r>
            <a:r>
              <a:rPr lang="ko-KR" altLang="en-US" dirty="0" smtClean="0">
                <a:solidFill>
                  <a:srgbClr val="99FFCC"/>
                </a:solidFill>
              </a:rPr>
              <a:t>페르소나</a:t>
            </a:r>
            <a:r>
              <a:rPr lang="en-US" altLang="ko-KR" smtClean="0">
                <a:solidFill>
                  <a:srgbClr val="99FFCC"/>
                </a:solidFill>
              </a:rPr>
              <a:t>)</a:t>
            </a:r>
            <a:endParaRPr lang="ko-KR" altLang="en-US" dirty="0">
              <a:solidFill>
                <a:srgbClr val="99FFC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1009" r="24740" b="1009"/>
          <a:stretch/>
        </p:blipFill>
        <p:spPr>
          <a:xfrm>
            <a:off x="186917" y="808623"/>
            <a:ext cx="2053580" cy="21388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49" y="3044757"/>
            <a:ext cx="2247089" cy="4766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99FFCC"/>
                </a:solidFill>
              </a:rPr>
              <a:t>“I like coffee and my life”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549" y="3618691"/>
            <a:ext cx="2247089" cy="1274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99FFCC"/>
                </a:solidFill>
              </a:rPr>
              <a:t>Age: 28</a:t>
            </a: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Work:</a:t>
            </a:r>
            <a:r>
              <a:rPr lang="en-US" altLang="ko-KR" sz="1000" dirty="0" smtClean="0">
                <a:solidFill>
                  <a:srgbClr val="FFCCFF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팀 </a:t>
            </a:r>
            <a:r>
              <a:rPr lang="en-US" altLang="ko-KR" sz="1000" dirty="0" smtClean="0">
                <a:solidFill>
                  <a:schemeClr val="tx1"/>
                </a:solidFill>
              </a:rPr>
              <a:t>/ 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신입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Family: </a:t>
            </a:r>
            <a:r>
              <a:rPr lang="ko-KR" altLang="en-US" sz="1000" dirty="0" smtClean="0">
                <a:solidFill>
                  <a:schemeClr val="tx1"/>
                </a:solidFill>
              </a:rPr>
              <a:t>독신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Location: </a:t>
            </a:r>
            <a:r>
              <a:rPr lang="ko-KR" altLang="en-US" sz="1000" dirty="0" smtClean="0">
                <a:solidFill>
                  <a:schemeClr val="tx1"/>
                </a:solidFill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용산구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Character: </a:t>
            </a:r>
            <a:r>
              <a:rPr lang="ko-KR" altLang="en-US" sz="1000" dirty="0" smtClean="0">
                <a:solidFill>
                  <a:schemeClr val="tx1"/>
                </a:solidFill>
              </a:rPr>
              <a:t>현실주의자</a:t>
            </a:r>
            <a:r>
              <a:rPr lang="en-US" altLang="ko-KR" sz="1000" dirty="0" smtClean="0">
                <a:solidFill>
                  <a:schemeClr val="tx1"/>
                </a:solidFill>
              </a:rPr>
              <a:t>(ISTJ)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사용자 정의 유형</a:t>
            </a:r>
            <a:r>
              <a:rPr lang="en-US" altLang="ko-KR" sz="1000" dirty="0" smtClean="0">
                <a:solidFill>
                  <a:srgbClr val="99FFCC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계획적인 출</a:t>
            </a:r>
            <a:r>
              <a:rPr lang="en-US" altLang="ko-KR" sz="1000" dirty="0" smtClean="0">
                <a:solidFill>
                  <a:schemeClr val="tx1"/>
                </a:solidFill>
              </a:rPr>
              <a:t>*</a:t>
            </a:r>
            <a:r>
              <a:rPr lang="ko-KR" altLang="en-US" sz="1000" dirty="0" smtClean="0">
                <a:solidFill>
                  <a:schemeClr val="tx1"/>
                </a:solidFill>
              </a:rPr>
              <a:t>퇴근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초보운전자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1021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99FFCC"/>
                </a:solidFill>
              </a:rPr>
              <a:t>신선한 원두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2519" y="808623"/>
            <a:ext cx="1126681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</a:t>
            </a:r>
            <a:r>
              <a:rPr lang="ko-KR" altLang="en-US" sz="1100" dirty="0" err="1" smtClean="0">
                <a:solidFill>
                  <a:srgbClr val="99FFCC"/>
                </a:solidFill>
              </a:rPr>
              <a:t>카라멜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8749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시원한 음료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1021" y="1178274"/>
            <a:ext cx="2461098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디저트와 함께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425" y="1547925"/>
            <a:ext cx="5286984" cy="244296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라이프 스타일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endParaRPr lang="en-US" altLang="ko-KR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안지윤 씨는 </a:t>
            </a:r>
            <a:r>
              <a:rPr lang="en-US" altLang="ko-KR" sz="1000" dirty="0" smtClean="0">
                <a:solidFill>
                  <a:srgbClr val="99FFCC"/>
                </a:solidFill>
              </a:rPr>
              <a:t>3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년차</a:t>
            </a:r>
            <a:r>
              <a:rPr lang="ko-KR" altLang="en-US" sz="1000" dirty="0" smtClean="0">
                <a:solidFill>
                  <a:srgbClr val="99FFCC"/>
                </a:solidFill>
              </a:rPr>
              <a:t> 신입으로 회사에서 적응하는 중인 인재에 속한다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많고 사수와 함께 다니며 업무를 배우는 일상이다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r>
              <a:rPr lang="ko-KR" altLang="en-US" sz="1000" dirty="0" smtClean="0">
                <a:solidFill>
                  <a:srgbClr val="99FFCC"/>
                </a:solidFill>
              </a:rPr>
              <a:t>운전면허는 있지만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초보운전자이기 때문에 운전에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능숙하지는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않다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많아 날씨가 더우면 많이 커피를 마시는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근처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자주가는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카페 브랜드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어플을</a:t>
            </a:r>
            <a:r>
              <a:rPr lang="ko-KR" altLang="en-US" sz="1000" dirty="0" smtClean="0">
                <a:solidFill>
                  <a:srgbClr val="99FFCC"/>
                </a:solidFill>
              </a:rPr>
              <a:t> 설치하여 커피를 시간에 맞춰 주문하거나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멤버쉽을</a:t>
            </a:r>
            <a:r>
              <a:rPr lang="ko-KR" altLang="en-US" sz="1000" dirty="0" smtClean="0">
                <a:solidFill>
                  <a:srgbClr val="99FFCC"/>
                </a:solidFill>
              </a:rPr>
              <a:t> 등록하여 할인혜택을 누린다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커피를 자주 마시고 앉아 있는 상황이 많아 최근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애플워치를</a:t>
            </a:r>
            <a:r>
              <a:rPr lang="ko-KR" altLang="en-US" sz="1000" dirty="0" smtClean="0">
                <a:solidFill>
                  <a:srgbClr val="99FFCC"/>
                </a:solidFill>
              </a:rPr>
              <a:t> 구매하면서</a:t>
            </a:r>
            <a:r>
              <a:rPr lang="en-US" altLang="ko-KR" sz="1000" dirty="0" smtClean="0">
                <a:solidFill>
                  <a:srgbClr val="99FFCC"/>
                </a:solidFill>
              </a:rPr>
              <a:t>,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애플워치에</a:t>
            </a:r>
            <a:r>
              <a:rPr lang="ko-KR" altLang="en-US" sz="1000" dirty="0" smtClean="0">
                <a:solidFill>
                  <a:srgbClr val="99FFCC"/>
                </a:solidFill>
              </a:rPr>
              <a:t> 있는 헬스케어기능으로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틈틈히</a:t>
            </a:r>
            <a:r>
              <a:rPr lang="ko-KR" altLang="en-US" sz="1000" dirty="0" smtClean="0">
                <a:solidFill>
                  <a:srgbClr val="99FFCC"/>
                </a:solidFill>
              </a:rPr>
              <a:t> 건강상태를 체크하는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425" y="4060207"/>
            <a:ext cx="5286984" cy="267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목표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algn="ctr"/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 실력 향상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애플워치</a:t>
            </a:r>
            <a:r>
              <a:rPr lang="ko-KR" altLang="en-US" sz="1000" dirty="0" smtClean="0">
                <a:solidFill>
                  <a:srgbClr val="99FFCC"/>
                </a:solidFill>
              </a:rPr>
              <a:t> 운동시간 늘리기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업무에 가능한 빨리 적응하기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운전해서 여행가기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dirty="0" smtClean="0">
                <a:solidFill>
                  <a:srgbClr val="99FFCC"/>
                </a:solidFill>
              </a:rPr>
              <a:t>불만사항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카페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어플의</a:t>
            </a:r>
            <a:r>
              <a:rPr lang="ko-KR" altLang="en-US" sz="1000" dirty="0" smtClean="0">
                <a:solidFill>
                  <a:srgbClr val="99FFCC"/>
                </a:solidFill>
              </a:rPr>
              <a:t> 혜택과 서비스가 브랜드 지점마다 다름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어플로</a:t>
            </a:r>
            <a:r>
              <a:rPr lang="ko-KR" altLang="en-US" sz="1000" dirty="0" smtClean="0">
                <a:solidFill>
                  <a:srgbClr val="99FFCC"/>
                </a:solidFill>
              </a:rPr>
              <a:t>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결제시</a:t>
            </a:r>
            <a:r>
              <a:rPr lang="ko-KR" altLang="en-US" sz="1000" dirty="0" smtClean="0">
                <a:solidFill>
                  <a:srgbClr val="99FFCC"/>
                </a:solidFill>
              </a:rPr>
              <a:t> 때때로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결제오류가</a:t>
            </a:r>
            <a:r>
              <a:rPr lang="ko-KR" altLang="en-US" sz="1000" dirty="0" smtClean="0">
                <a:solidFill>
                  <a:srgbClr val="99FFCC"/>
                </a:solidFill>
              </a:rPr>
              <a:t> 뜨는 경우가 있음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endParaRPr lang="en-US" altLang="ko-KR" sz="16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789107"/>
            <a:ext cx="779318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성격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106" y="532950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275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내향적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7997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99FFCC"/>
                </a:solidFill>
              </a:rPr>
              <a:t>외</a:t>
            </a:r>
            <a:r>
              <a:rPr lang="ko-KR" altLang="en-US" sz="900" dirty="0" smtClean="0">
                <a:solidFill>
                  <a:srgbClr val="99FFCC"/>
                </a:solidFill>
              </a:rPr>
              <a:t>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7421" y="532950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0106" y="566696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6275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분석적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7997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창의적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989" y="566696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0106" y="5993555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275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보수적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17997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진보적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7932" y="599355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0106" y="6346204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275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수동적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17997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활동적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34303" y="634620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5958" y="811112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동기부여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69963" y="1040712"/>
            <a:ext cx="93792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Incentive(</a:t>
            </a:r>
            <a:r>
              <a:rPr lang="ko-KR" altLang="en-US" sz="900" dirty="0" smtClean="0">
                <a:solidFill>
                  <a:srgbClr val="99FFCC"/>
                </a:solidFill>
              </a:rPr>
              <a:t>자극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249721" y="1351511"/>
            <a:ext cx="3617382" cy="123050"/>
            <a:chOff x="8249721" y="1351511"/>
            <a:chExt cx="2047110" cy="123050"/>
          </a:xfrm>
        </p:grpSpPr>
        <p:sp>
          <p:nvSpPr>
            <p:cNvPr id="43" name="직사각형 42"/>
            <p:cNvSpPr/>
            <p:nvPr/>
          </p:nvSpPr>
          <p:spPr>
            <a:xfrm>
              <a:off x="8249721" y="135151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249722" y="1351511"/>
              <a:ext cx="125236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169964" y="1378171"/>
            <a:ext cx="87545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Fear(</a:t>
            </a:r>
            <a:r>
              <a:rPr lang="ko-KR" altLang="en-US" sz="900" dirty="0" smtClean="0">
                <a:solidFill>
                  <a:srgbClr val="99FFCC"/>
                </a:solidFill>
              </a:rPr>
              <a:t>무서움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249721" y="1688970"/>
            <a:ext cx="3617382" cy="123051"/>
            <a:chOff x="8249721" y="1688970"/>
            <a:chExt cx="2047110" cy="123051"/>
          </a:xfrm>
        </p:grpSpPr>
        <p:sp>
          <p:nvSpPr>
            <p:cNvPr id="47" name="직사각형 46"/>
            <p:cNvSpPr/>
            <p:nvPr/>
          </p:nvSpPr>
          <p:spPr>
            <a:xfrm>
              <a:off x="8249721" y="168897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49722" y="1688970"/>
              <a:ext cx="19561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169964" y="1704761"/>
            <a:ext cx="1184964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Achievement(</a:t>
            </a:r>
            <a:r>
              <a:rPr lang="ko-KR" altLang="en-US" sz="900" dirty="0" smtClean="0">
                <a:solidFill>
                  <a:srgbClr val="99FFCC"/>
                </a:solidFill>
              </a:rPr>
              <a:t>성취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249721" y="2015559"/>
            <a:ext cx="3617382" cy="123051"/>
            <a:chOff x="8249721" y="2015559"/>
            <a:chExt cx="2047110" cy="123051"/>
          </a:xfrm>
        </p:grpSpPr>
        <p:sp>
          <p:nvSpPr>
            <p:cNvPr id="51" name="직사각형 50"/>
            <p:cNvSpPr/>
            <p:nvPr/>
          </p:nvSpPr>
          <p:spPr>
            <a:xfrm>
              <a:off x="8249721" y="2015560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49721" y="2015559"/>
              <a:ext cx="1856579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169964" y="2057410"/>
            <a:ext cx="156534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Growth(</a:t>
            </a:r>
            <a:r>
              <a:rPr lang="ko-KR" altLang="en-US" sz="900" dirty="0" smtClean="0">
                <a:solidFill>
                  <a:srgbClr val="99FFCC"/>
                </a:solidFill>
              </a:rPr>
              <a:t>성장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249722" y="2368209"/>
            <a:ext cx="3617382" cy="126865"/>
            <a:chOff x="8308606" y="2368209"/>
            <a:chExt cx="3558497" cy="126865"/>
          </a:xfrm>
        </p:grpSpPr>
        <p:sp>
          <p:nvSpPr>
            <p:cNvPr id="55" name="직사각형 54"/>
            <p:cNvSpPr/>
            <p:nvPr/>
          </p:nvSpPr>
          <p:spPr>
            <a:xfrm>
              <a:off x="8308606" y="2368209"/>
              <a:ext cx="3558497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308606" y="2372024"/>
              <a:ext cx="2176993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169964" y="2450796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Power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249721" y="2759456"/>
            <a:ext cx="3617382" cy="129004"/>
            <a:chOff x="8249721" y="2759456"/>
            <a:chExt cx="2047110" cy="129004"/>
          </a:xfrm>
        </p:grpSpPr>
        <p:sp>
          <p:nvSpPr>
            <p:cNvPr id="61" name="직사각형 60"/>
            <p:cNvSpPr/>
            <p:nvPr/>
          </p:nvSpPr>
          <p:spPr>
            <a:xfrm>
              <a:off x="8249721" y="2761595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249721" y="2759456"/>
              <a:ext cx="858165" cy="12900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169964" y="2801399"/>
            <a:ext cx="3697139" cy="422271"/>
            <a:chOff x="8169964" y="2801399"/>
            <a:chExt cx="3697139" cy="422271"/>
          </a:xfrm>
        </p:grpSpPr>
        <p:sp>
          <p:nvSpPr>
            <p:cNvPr id="66" name="직사각형 65"/>
            <p:cNvSpPr/>
            <p:nvPr/>
          </p:nvSpPr>
          <p:spPr>
            <a:xfrm>
              <a:off x="8169964" y="2801399"/>
              <a:ext cx="900500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Social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8065958" y="3370224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Brands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445337" y="3707683"/>
            <a:ext cx="3171572" cy="1598366"/>
            <a:chOff x="8065958" y="3990886"/>
            <a:chExt cx="3550951" cy="1789560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87" y="4034273"/>
              <a:ext cx="893699" cy="66610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886" y="3990886"/>
              <a:ext cx="1034624" cy="90012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2510" y="4027194"/>
              <a:ext cx="1474399" cy="82750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958" y="5098795"/>
              <a:ext cx="1288970" cy="676709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91" y="5127295"/>
              <a:ext cx="1076014" cy="62077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854" y="5023649"/>
              <a:ext cx="1228568" cy="756797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8065958" y="5258888"/>
            <a:ext cx="2704541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Preferred Channels 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169963" y="5741610"/>
            <a:ext cx="3697140" cy="422271"/>
            <a:chOff x="8169963" y="2801399"/>
            <a:chExt cx="3697140" cy="422271"/>
          </a:xfrm>
        </p:grpSpPr>
        <p:sp>
          <p:nvSpPr>
            <p:cNvPr id="89" name="직사각형 88"/>
            <p:cNvSpPr/>
            <p:nvPr/>
          </p:nvSpPr>
          <p:spPr>
            <a:xfrm>
              <a:off x="8169963" y="2801399"/>
              <a:ext cx="1513755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Online &amp; Social Media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직사각형 93"/>
          <p:cNvSpPr/>
          <p:nvPr/>
        </p:nvSpPr>
        <p:spPr>
          <a:xfrm>
            <a:off x="8169964" y="6052410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Referral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8239327" y="6359394"/>
            <a:ext cx="3627776" cy="115287"/>
            <a:chOff x="8239327" y="3108383"/>
            <a:chExt cx="2057504" cy="115287"/>
          </a:xfrm>
        </p:grpSpPr>
        <p:sp>
          <p:nvSpPr>
            <p:cNvPr id="96" name="직사각형 9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39327" y="3108383"/>
              <a:ext cx="991216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169963" y="6359514"/>
            <a:ext cx="159619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Guerrilla Efforts &amp; PR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239327" y="6666498"/>
            <a:ext cx="3627776" cy="115287"/>
            <a:chOff x="8239327" y="3108383"/>
            <a:chExt cx="2057504" cy="115287"/>
          </a:xfrm>
        </p:grpSpPr>
        <p:sp>
          <p:nvSpPr>
            <p:cNvPr id="101" name="직사각형 100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239327" y="3108383"/>
              <a:ext cx="796423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8169964" y="5435918"/>
            <a:ext cx="173655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Traditional Ads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8239327" y="5742902"/>
            <a:ext cx="3627776" cy="115287"/>
            <a:chOff x="8239327" y="3108383"/>
            <a:chExt cx="2057504" cy="115287"/>
          </a:xfrm>
        </p:grpSpPr>
        <p:sp>
          <p:nvSpPr>
            <p:cNvPr id="116" name="직사각형 11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239327" y="3108383"/>
              <a:ext cx="728119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317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208</Words>
  <Application>Microsoft Office PowerPoint</Application>
  <PresentationFormat>와이드스크린</PresentationFormat>
  <Paragraphs>63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11</cp:revision>
  <dcterms:created xsi:type="dcterms:W3CDTF">2023-10-11T02:37:37Z</dcterms:created>
  <dcterms:modified xsi:type="dcterms:W3CDTF">2023-10-13T00:33:55Z</dcterms:modified>
</cp:coreProperties>
</file>