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0" autoAdjust="0"/>
    <p:restoredTop sz="95520" autoAdjust="0"/>
  </p:normalViewPr>
  <p:slideViewPr>
    <p:cSldViewPr snapToGrid="0">
      <p:cViewPr varScale="1">
        <p:scale>
          <a:sx n="115" d="100"/>
          <a:sy n="115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5F47-528A-47D7-A043-DC6F6C112AC8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768-76BB-4DFE-B72C-0152B41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4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5F47-528A-47D7-A043-DC6F6C112AC8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768-76BB-4DFE-B72C-0152B41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1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5F47-528A-47D7-A043-DC6F6C112AC8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768-76BB-4DFE-B72C-0152B41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50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5F47-528A-47D7-A043-DC6F6C112AC8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768-76BB-4DFE-B72C-0152B41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52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5F47-528A-47D7-A043-DC6F6C112AC8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768-76BB-4DFE-B72C-0152B41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53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5F47-528A-47D7-A043-DC6F6C112AC8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768-76BB-4DFE-B72C-0152B41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15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5F47-528A-47D7-A043-DC6F6C112AC8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768-76BB-4DFE-B72C-0152B41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49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5F47-528A-47D7-A043-DC6F6C112AC8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768-76BB-4DFE-B72C-0152B41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2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5F47-528A-47D7-A043-DC6F6C112AC8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768-76BB-4DFE-B72C-0152B41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43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5F47-528A-47D7-A043-DC6F6C112AC8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768-76BB-4DFE-B72C-0152B41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77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5F47-528A-47D7-A043-DC6F6C112AC8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768-76BB-4DFE-B72C-0152B41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51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E5F47-528A-47D7-A043-DC6F6C112AC8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B7768-76BB-4DFE-B72C-0152B41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85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436844" y="1670403"/>
            <a:ext cx="2593909" cy="2639442"/>
            <a:chOff x="436844" y="1670403"/>
            <a:chExt cx="2593909" cy="2639442"/>
          </a:xfrm>
        </p:grpSpPr>
        <p:sp>
          <p:nvSpPr>
            <p:cNvPr id="48" name="직사각형 47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57142" y="2774591"/>
              <a:ext cx="1706652" cy="46641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288" name="TextBox 287"/>
          <p:cNvSpPr txBox="1"/>
          <p:nvPr/>
        </p:nvSpPr>
        <p:spPr>
          <a:xfrm>
            <a:off x="857142" y="5563299"/>
            <a:ext cx="17066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SCROLL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36" name="그룹 335"/>
          <p:cNvGrpSpPr/>
          <p:nvPr/>
        </p:nvGrpSpPr>
        <p:grpSpPr>
          <a:xfrm>
            <a:off x="4282725" y="3392707"/>
            <a:ext cx="310197" cy="247607"/>
            <a:chOff x="3321677" y="3380863"/>
            <a:chExt cx="310197" cy="247607"/>
          </a:xfrm>
        </p:grpSpPr>
        <p:cxnSp>
          <p:nvCxnSpPr>
            <p:cNvPr id="337" name="직선 연결선 336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1-1</a:t>
            </a:r>
            <a:endParaRPr lang="ko-KR" altLang="en-US" sz="12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797830" y="1162173"/>
            <a:ext cx="278406" cy="100812"/>
            <a:chOff x="2752347" y="1079543"/>
            <a:chExt cx="278406" cy="100812"/>
          </a:xfrm>
        </p:grpSpPr>
        <p:cxnSp>
          <p:nvCxnSpPr>
            <p:cNvPr id="272" name="직선 연결선 271"/>
            <p:cNvCxnSpPr/>
            <p:nvPr/>
          </p:nvCxnSpPr>
          <p:spPr>
            <a:xfrm>
              <a:off x="2752348" y="1079543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/>
            <p:cNvCxnSpPr/>
            <p:nvPr/>
          </p:nvCxnSpPr>
          <p:spPr>
            <a:xfrm>
              <a:off x="2752348" y="1130551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>
              <a:off x="2752347" y="1180355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모서리가 둥근 직사각형 26"/>
          <p:cNvSpPr/>
          <p:nvPr/>
        </p:nvSpPr>
        <p:spPr>
          <a:xfrm>
            <a:off x="427840" y="4465340"/>
            <a:ext cx="2602914" cy="60367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전시안내</a:t>
            </a:r>
            <a:r>
              <a:rPr lang="ko-KR" altLang="en-US" dirty="0" smtClean="0">
                <a:solidFill>
                  <a:schemeClr val="tx1"/>
                </a:solidFill>
              </a:rPr>
              <a:t> 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2538608" y="4690357"/>
            <a:ext cx="163383" cy="1353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그룹 292"/>
          <p:cNvGrpSpPr/>
          <p:nvPr/>
        </p:nvGrpSpPr>
        <p:grpSpPr>
          <a:xfrm>
            <a:off x="3461468" y="1036562"/>
            <a:ext cx="2593909" cy="2639442"/>
            <a:chOff x="436844" y="1670403"/>
            <a:chExt cx="2593909" cy="2639442"/>
          </a:xfrm>
        </p:grpSpPr>
        <p:sp>
          <p:nvSpPr>
            <p:cNvPr id="297" name="직사각형 296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8" name="직선 연결선 297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TextBox 301"/>
            <p:cNvSpPr txBox="1"/>
            <p:nvPr/>
          </p:nvSpPr>
          <p:spPr>
            <a:xfrm>
              <a:off x="857142" y="2774591"/>
              <a:ext cx="1706652" cy="46641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5311833" y="1036561"/>
            <a:ext cx="743544" cy="761501"/>
            <a:chOff x="3366641" y="2992230"/>
            <a:chExt cx="2593909" cy="2090058"/>
          </a:xfrm>
        </p:grpSpPr>
        <p:sp>
          <p:nvSpPr>
            <p:cNvPr id="215" name="직사각형 214"/>
            <p:cNvSpPr/>
            <p:nvPr/>
          </p:nvSpPr>
          <p:spPr>
            <a:xfrm>
              <a:off x="3366641" y="2992230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6" name="직선 연결선 21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3847252" y="3464928"/>
              <a:ext cx="1632687" cy="11403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b="1" dirty="0" smtClean="0"/>
                <a:t>단체</a:t>
              </a:r>
              <a:endParaRPr lang="en-US" altLang="ko-KR" sz="700" b="1" dirty="0" smtClean="0"/>
            </a:p>
            <a:p>
              <a:pPr algn="ctr"/>
              <a:r>
                <a:rPr lang="ko-KR" altLang="en-US" sz="700" b="1" dirty="0" smtClean="0"/>
                <a:t>예약</a:t>
              </a:r>
              <a:endParaRPr lang="en-US" altLang="ko-KR" sz="700" b="1" dirty="0" smtClean="0"/>
            </a:p>
            <a:p>
              <a:pPr algn="ctr"/>
              <a:r>
                <a:rPr lang="ko-KR" altLang="en-US" sz="700" b="1" dirty="0" smtClean="0"/>
                <a:t>신청</a:t>
              </a:r>
              <a:endParaRPr lang="ko-KR" altLang="en-US" sz="700" b="1" dirty="0"/>
            </a:p>
          </p:txBody>
        </p:sp>
      </p:grpSp>
      <p:sp>
        <p:nvSpPr>
          <p:cNvPr id="303" name="TextBox 302"/>
          <p:cNvSpPr txBox="1"/>
          <p:nvPr/>
        </p:nvSpPr>
        <p:spPr>
          <a:xfrm>
            <a:off x="3529029" y="3220091"/>
            <a:ext cx="1227558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바로가기</a:t>
            </a:r>
            <a:endParaRPr lang="ko-KR" altLang="en-US" sz="1600" dirty="0"/>
          </a:p>
        </p:txBody>
      </p:sp>
      <p:sp>
        <p:nvSpPr>
          <p:cNvPr id="308" name="직사각형 307"/>
          <p:cNvSpPr/>
          <p:nvPr/>
        </p:nvSpPr>
        <p:spPr>
          <a:xfrm>
            <a:off x="3461468" y="3785836"/>
            <a:ext cx="2593909" cy="2224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관람안내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 044-999-6393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</a:p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12" name="모서리가 둥근 직사각형 311"/>
          <p:cNvSpPr/>
          <p:nvPr/>
        </p:nvSpPr>
        <p:spPr>
          <a:xfrm>
            <a:off x="4934384" y="4140878"/>
            <a:ext cx="1039070" cy="2583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관람 문의하기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3392" y="4594873"/>
            <a:ext cx="2414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관람시간 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화요일  토요일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9:00~17:00</a:t>
            </a:r>
          </a:p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            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점심시간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12:00~13:00,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입장마감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             16:30)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             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※ 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관람시간은 </a:t>
            </a:r>
            <a:r>
              <a:rPr lang="ko-KR" altLang="en-US" sz="900" dirty="0" err="1" smtClean="0">
                <a:solidFill>
                  <a:schemeClr val="bg1">
                    <a:lumMod val="75000"/>
                  </a:schemeClr>
                </a:solidFill>
              </a:rPr>
              <a:t>학교사정에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 따라</a:t>
            </a:r>
            <a:endParaRPr lang="en-US" altLang="ko-KR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                 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변경될 수 있습니다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900" b="1" dirty="0" err="1" smtClean="0">
                <a:solidFill>
                  <a:schemeClr val="bg1">
                    <a:lumMod val="50000"/>
                  </a:schemeClr>
                </a:solidFill>
              </a:rPr>
              <a:t>휴관안내</a:t>
            </a: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일요일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월요일 및 공휴일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9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위      치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세종특별자치시 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세롬서로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68</a:t>
            </a:r>
          </a:p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새롬고등학교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층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313" name="TextBox 312"/>
          <p:cNvSpPr txBox="1"/>
          <p:nvPr/>
        </p:nvSpPr>
        <p:spPr>
          <a:xfrm>
            <a:off x="4512429" y="4633818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315" name="TextBox 314"/>
          <p:cNvSpPr txBox="1"/>
          <p:nvPr/>
        </p:nvSpPr>
        <p:spPr>
          <a:xfrm>
            <a:off x="3494124" y="5317610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320" name="TextBox 319"/>
          <p:cNvSpPr txBox="1"/>
          <p:nvPr/>
        </p:nvSpPr>
        <p:spPr>
          <a:xfrm>
            <a:off x="3494124" y="558888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333" name="그룹 332"/>
          <p:cNvGrpSpPr/>
          <p:nvPr/>
        </p:nvGrpSpPr>
        <p:grpSpPr>
          <a:xfrm>
            <a:off x="6498190" y="2152052"/>
            <a:ext cx="2508330" cy="1245078"/>
            <a:chOff x="436844" y="1670403"/>
            <a:chExt cx="2593909" cy="2639442"/>
          </a:xfrm>
        </p:grpSpPr>
        <p:sp>
          <p:nvSpPr>
            <p:cNvPr id="334" name="직사각형 333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2" name="직선 연결선 341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연결선 343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TextBox 350"/>
            <p:cNvSpPr txBox="1"/>
            <p:nvPr/>
          </p:nvSpPr>
          <p:spPr>
            <a:xfrm>
              <a:off x="499126" y="2493052"/>
              <a:ext cx="2494721" cy="103206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6438827" y="1050366"/>
            <a:ext cx="2629026" cy="267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TextBox 360"/>
          <p:cNvSpPr txBox="1"/>
          <p:nvPr/>
        </p:nvSpPr>
        <p:spPr>
          <a:xfrm>
            <a:off x="6438826" y="1211157"/>
            <a:ext cx="2629027" cy="49244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공지사항</a:t>
            </a:r>
            <a:endParaRPr lang="en-US" altLang="ko-KR" sz="1600" dirty="0" smtClean="0"/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6342113" y="1384686"/>
            <a:ext cx="2822454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    독도의 미래를 생각하는 공간으로 앞으로도 지속적                                  </a:t>
            </a:r>
            <a:r>
              <a:rPr lang="ko-KR" altLang="en-US" sz="800" dirty="0" smtClean="0">
                <a:solidFill>
                  <a:schemeClr val="bg1"/>
                </a:solidFill>
              </a:rPr>
              <a:t>으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</a:rPr>
              <a:t>으로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활용되기를 바랍니다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65" name="그룹 364"/>
          <p:cNvGrpSpPr/>
          <p:nvPr/>
        </p:nvGrpSpPr>
        <p:grpSpPr>
          <a:xfrm>
            <a:off x="6498190" y="3848055"/>
            <a:ext cx="2508330" cy="1039666"/>
            <a:chOff x="436844" y="1670403"/>
            <a:chExt cx="2593909" cy="2639442"/>
          </a:xfrm>
        </p:grpSpPr>
        <p:sp>
          <p:nvSpPr>
            <p:cNvPr id="366" name="직사각형 365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7" name="직선 연결선 366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 367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TextBox 368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370" name="그룹 369"/>
          <p:cNvGrpSpPr/>
          <p:nvPr/>
        </p:nvGrpSpPr>
        <p:grpSpPr>
          <a:xfrm>
            <a:off x="6498190" y="4876995"/>
            <a:ext cx="2508330" cy="1039666"/>
            <a:chOff x="436844" y="1670403"/>
            <a:chExt cx="2593909" cy="2639442"/>
          </a:xfrm>
        </p:grpSpPr>
        <p:sp>
          <p:nvSpPr>
            <p:cNvPr id="371" name="직사각형 370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3" name="직선 연결선 372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 379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TextBox 380"/>
            <p:cNvSpPr txBox="1"/>
            <p:nvPr/>
          </p:nvSpPr>
          <p:spPr>
            <a:xfrm>
              <a:off x="483080" y="2521305"/>
              <a:ext cx="2510766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75493" y="1047003"/>
            <a:ext cx="2695427" cy="453589"/>
            <a:chOff x="275493" y="1047003"/>
            <a:chExt cx="2695427" cy="453589"/>
          </a:xfrm>
        </p:grpSpPr>
        <p:sp>
          <p:nvSpPr>
            <p:cNvPr id="97" name="TextBox 96"/>
            <p:cNvSpPr txBox="1"/>
            <p:nvPr/>
          </p:nvSpPr>
          <p:spPr>
            <a:xfrm>
              <a:off x="275493" y="1077142"/>
              <a:ext cx="1462418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000" dirty="0" err="1" smtClean="0"/>
                <a:t>세종특별자치시교육청</a:t>
              </a:r>
              <a:endParaRPr lang="ko-KR" altLang="en-US" sz="10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87549" y="1231288"/>
              <a:ext cx="1462419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75" dirty="0" smtClean="0"/>
                <a:t>SEJONG CITY OFFICE OF EDUCATION</a:t>
              </a:r>
              <a:r>
                <a:rPr lang="ko-KR" altLang="en-US" sz="575" dirty="0" smtClean="0"/>
                <a:t> </a:t>
              </a:r>
              <a:endParaRPr lang="en-US" altLang="ko-KR" sz="575" dirty="0" smtClean="0"/>
            </a:p>
            <a:p>
              <a:endParaRPr lang="ko-KR" altLang="en-US" sz="575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611769" y="1047003"/>
              <a:ext cx="13591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/>
                <a:t>독도전시관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577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1-2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5264603" y="5623131"/>
            <a:ext cx="824170" cy="458204"/>
            <a:chOff x="446174" y="1670403"/>
            <a:chExt cx="2584579" cy="2639442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327327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91" name="그룹 90"/>
          <p:cNvGrpSpPr/>
          <p:nvPr/>
        </p:nvGrpSpPr>
        <p:grpSpPr>
          <a:xfrm>
            <a:off x="437760" y="1428705"/>
            <a:ext cx="2520386" cy="2086902"/>
            <a:chOff x="424377" y="1670403"/>
            <a:chExt cx="2606376" cy="5298102"/>
          </a:xfrm>
        </p:grpSpPr>
        <p:sp>
          <p:nvSpPr>
            <p:cNvPr id="92" name="직사각형 91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83079" y="1696636"/>
              <a:ext cx="2510768" cy="7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/>
                <a:t>체험존</a:t>
              </a:r>
              <a:r>
                <a:rPr lang="ko-KR" altLang="en-US" sz="1400" b="1" dirty="0" smtClean="0"/>
                <a:t> 안내</a:t>
              </a:r>
              <a:endParaRPr lang="ko-KR" altLang="en-US" sz="1400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24377" y="2384094"/>
              <a:ext cx="1857924" cy="1289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독도체험관은 대한민국 동쪽 끝</a:t>
              </a:r>
              <a:r>
                <a:rPr lang="en-US" altLang="ko-KR" sz="900" dirty="0" smtClean="0"/>
                <a:t>,</a:t>
              </a:r>
            </a:p>
            <a:p>
              <a:r>
                <a:rPr lang="ko-KR" altLang="en-US" sz="900" dirty="0" smtClean="0"/>
                <a:t>우리의 섬 독도를 만나는 체험 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공간입니다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36844" y="432906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83079" y="4466318"/>
              <a:ext cx="2510768" cy="7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/>
                <a:t>영상관 안내</a:t>
              </a:r>
              <a:endParaRPr lang="ko-KR" altLang="en-US" sz="1400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24377" y="5244840"/>
              <a:ext cx="1857924" cy="1289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가상현실</a:t>
              </a:r>
              <a:r>
                <a:rPr lang="en-US" altLang="ko-KR" sz="900" dirty="0" smtClean="0"/>
                <a:t>(VR)</a:t>
              </a:r>
              <a:r>
                <a:rPr lang="ko-KR" altLang="en-US" sz="900" dirty="0" smtClean="0"/>
                <a:t>과 같은 최신 기법을 활용하여 </a:t>
              </a:r>
              <a:r>
                <a:rPr lang="ko-KR" altLang="en-US" sz="900" dirty="0" err="1" smtClean="0"/>
                <a:t>실감형</a:t>
              </a:r>
              <a:r>
                <a:rPr lang="ko-KR" altLang="en-US" sz="900" dirty="0" smtClean="0"/>
                <a:t> 콘텐츠 등을</a:t>
              </a:r>
              <a:r>
                <a:rPr lang="en-US" altLang="ko-KR" sz="900" dirty="0"/>
                <a:t> </a:t>
              </a:r>
              <a:r>
                <a:rPr lang="ko-KR" altLang="en-US" sz="900" dirty="0" smtClean="0"/>
                <a:t>적용한 독도 </a:t>
              </a:r>
              <a:r>
                <a:rPr lang="ko-KR" altLang="en-US" sz="900" dirty="0" err="1" smtClean="0"/>
                <a:t>영상관입니다</a:t>
              </a:r>
              <a:r>
                <a:rPr lang="en-US" altLang="ko-KR" sz="900" dirty="0" smtClean="0"/>
                <a:t>.</a:t>
              </a: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2215990" y="1566857"/>
            <a:ext cx="743544" cy="761501"/>
            <a:chOff x="3366641" y="2992230"/>
            <a:chExt cx="2593909" cy="2090058"/>
          </a:xfrm>
        </p:grpSpPr>
        <p:sp>
          <p:nvSpPr>
            <p:cNvPr id="126" name="직사각형 125"/>
            <p:cNvSpPr/>
            <p:nvPr/>
          </p:nvSpPr>
          <p:spPr>
            <a:xfrm>
              <a:off x="3366641" y="2992230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7" name="직선 연결선 126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3675216" y="3758456"/>
              <a:ext cx="1976759" cy="633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ICON</a:t>
              </a:r>
              <a:endParaRPr lang="en-US" altLang="ko-KR" sz="900" b="1" dirty="0" smtClean="0"/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2214572" y="2615023"/>
            <a:ext cx="743544" cy="761501"/>
            <a:chOff x="3366641" y="2992230"/>
            <a:chExt cx="2593909" cy="2090058"/>
          </a:xfrm>
        </p:grpSpPr>
        <p:sp>
          <p:nvSpPr>
            <p:cNvPr id="132" name="직사각형 131"/>
            <p:cNvSpPr/>
            <p:nvPr/>
          </p:nvSpPr>
          <p:spPr>
            <a:xfrm>
              <a:off x="3366641" y="2992230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3" name="직선 연결선 13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3675216" y="3758456"/>
              <a:ext cx="1976759" cy="633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smtClean="0"/>
                <a:t>ICON</a:t>
              </a:r>
              <a:endParaRPr lang="en-US" altLang="ko-KR" sz="900" b="1" dirty="0" smtClean="0"/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-266700" y="4851838"/>
            <a:ext cx="28575" cy="186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2133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/>
          <p:cNvGrpSpPr/>
          <p:nvPr/>
        </p:nvGrpSpPr>
        <p:grpSpPr>
          <a:xfrm>
            <a:off x="413513" y="1469467"/>
            <a:ext cx="2593909" cy="2206536"/>
            <a:chOff x="436844" y="1670403"/>
            <a:chExt cx="2593909" cy="2639442"/>
          </a:xfrm>
        </p:grpSpPr>
        <p:sp>
          <p:nvSpPr>
            <p:cNvPr id="92" name="직사각형 91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3" name="직선 연결선 92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857142" y="2774591"/>
              <a:ext cx="17066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인사말</a:t>
              </a:r>
              <a:endParaRPr lang="ko-KR" altLang="en-US" b="1" dirty="0"/>
            </a:p>
          </p:txBody>
        </p:sp>
      </p:grpSp>
      <p:sp>
        <p:nvSpPr>
          <p:cNvPr id="96" name="모서리가 둥근 직사각형 95"/>
          <p:cNvSpPr/>
          <p:nvPr/>
        </p:nvSpPr>
        <p:spPr>
          <a:xfrm>
            <a:off x="427840" y="3810049"/>
            <a:ext cx="2602914" cy="6373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smtClean="0">
                <a:solidFill>
                  <a:schemeClr val="tx1"/>
                </a:solidFill>
              </a:rPr>
              <a:t>인사말 전시관 연혁 오시는 길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469607" y="4577461"/>
            <a:ext cx="2508330" cy="1439422"/>
            <a:chOff x="436844" y="1670403"/>
            <a:chExt cx="2593909" cy="2639442"/>
          </a:xfrm>
        </p:grpSpPr>
        <p:sp>
          <p:nvSpPr>
            <p:cNvPr id="98" name="직사각형 97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3327326" y="1036562"/>
            <a:ext cx="2845839" cy="80021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안녕하십니까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독도의 </a:t>
            </a:r>
            <a:r>
              <a:rPr lang="ko-KR" altLang="en-US" sz="1200" dirty="0" smtClean="0">
                <a:solidFill>
                  <a:srgbClr val="00B0F0"/>
                </a:solidFill>
              </a:rPr>
              <a:t>독도전시관</a:t>
            </a:r>
            <a:r>
              <a:rPr lang="ko-KR" altLang="en-US" sz="1200" dirty="0" smtClean="0"/>
              <a:t>을</a:t>
            </a:r>
            <a:endParaRPr lang="en-US" altLang="ko-KR" sz="1200" dirty="0" smtClean="0"/>
          </a:p>
          <a:p>
            <a:r>
              <a:rPr lang="ko-KR" altLang="en-US" sz="1200" dirty="0" smtClean="0"/>
              <a:t>사랑해주셔서 진심으로 </a:t>
            </a:r>
            <a:endParaRPr lang="en-US" altLang="ko-KR" sz="1200" dirty="0" smtClean="0"/>
          </a:p>
          <a:p>
            <a:r>
              <a:rPr lang="ko-KR" altLang="en-US" sz="1200" dirty="0" smtClean="0"/>
              <a:t>감사드립니다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333666" y="1741808"/>
            <a:ext cx="2845839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</a:t>
            </a:r>
            <a:r>
              <a:rPr lang="ko-KR" altLang="en-US" sz="800" dirty="0" smtClean="0"/>
              <a:t> 독도전시관은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찾아가는 독도교육의장</a:t>
            </a:r>
            <a:r>
              <a:rPr lang="en-US" altLang="ko-KR" sz="800" dirty="0" smtClean="0"/>
              <a:t>＇</a:t>
            </a:r>
            <a:r>
              <a:rPr lang="ko-KR" altLang="en-US" sz="800" dirty="0" smtClean="0"/>
              <a:t>으로서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  세종시 지역의 학생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교원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학부모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시민들에게</a:t>
            </a:r>
            <a:r>
              <a:rPr lang="en-US" altLang="ko-KR" sz="800" dirty="0"/>
              <a:t> </a:t>
            </a:r>
            <a:r>
              <a:rPr lang="ko-KR" altLang="en-US" sz="800" dirty="0" smtClean="0"/>
              <a:t>독도에 대한 이해를 높이고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독도에 대한 사랑과 영토 </a:t>
            </a:r>
            <a:r>
              <a:rPr lang="ko-KR" altLang="en-US" sz="800" dirty="0" err="1" smtClean="0"/>
              <a:t>주권의식을</a:t>
            </a:r>
            <a:r>
              <a:rPr lang="ko-KR" altLang="en-US" sz="800" dirty="0" smtClean="0"/>
              <a:t> 확산시키고자 개관하였습니다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    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3482034" y="2401387"/>
            <a:ext cx="2508330" cy="1039666"/>
            <a:chOff x="436844" y="1670403"/>
            <a:chExt cx="2593909" cy="2639442"/>
          </a:xfrm>
        </p:grpSpPr>
        <p:sp>
          <p:nvSpPr>
            <p:cNvPr id="105" name="직사각형 104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3327326" y="3515857"/>
            <a:ext cx="2845839" cy="80021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B0F0"/>
                </a:solidFill>
              </a:rPr>
              <a:t>우리민족의 정신이자 자존심인 독도</a:t>
            </a:r>
            <a:r>
              <a:rPr lang="ko-KR" altLang="en-US" sz="1200" dirty="0" smtClean="0"/>
              <a:t>에</a:t>
            </a:r>
            <a:endParaRPr lang="en-US" altLang="ko-KR" sz="1200" dirty="0" smtClean="0"/>
          </a:p>
          <a:p>
            <a:r>
              <a:rPr lang="ko-KR" altLang="en-US" sz="1200" dirty="0" smtClean="0"/>
              <a:t>대한 명확한 역사관과 </a:t>
            </a:r>
            <a:r>
              <a:rPr lang="ko-KR" altLang="en-US" sz="1200" dirty="0" err="1" smtClean="0"/>
              <a:t>영토관을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갖게되기를</a:t>
            </a:r>
            <a:r>
              <a:rPr lang="ko-KR" altLang="en-US" sz="1200" dirty="0" smtClean="0"/>
              <a:t> 희망합니다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327326" y="4208354"/>
            <a:ext cx="2845839" cy="144655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독도는 우리민족의 정신이자 자존심이므로 우리 학생</a:t>
            </a:r>
            <a:r>
              <a:rPr lang="en-US" altLang="ko-KR" sz="800" dirty="0"/>
              <a:t>, </a:t>
            </a:r>
            <a:r>
              <a:rPr lang="ko-KR" altLang="en-US" sz="800" dirty="0"/>
              <a:t>교원</a:t>
            </a:r>
            <a:r>
              <a:rPr lang="en-US" altLang="ko-KR" sz="800" dirty="0"/>
              <a:t>, </a:t>
            </a:r>
            <a:r>
              <a:rPr lang="ko-KR" altLang="en-US" sz="800" dirty="0"/>
              <a:t>학부모</a:t>
            </a:r>
            <a:r>
              <a:rPr lang="en-US" altLang="ko-KR" sz="800" dirty="0"/>
              <a:t>, </a:t>
            </a:r>
            <a:r>
              <a:rPr lang="ko-KR" altLang="en-US" sz="800" dirty="0"/>
              <a:t>시민들 모두에게 독도에 대한 명확한 역사관과 </a:t>
            </a:r>
            <a:r>
              <a:rPr lang="ko-KR" altLang="en-US" sz="800" dirty="0" err="1"/>
              <a:t>영토관을</a:t>
            </a:r>
            <a:r>
              <a:rPr lang="ko-KR" altLang="en-US" sz="800" dirty="0"/>
              <a:t> </a:t>
            </a:r>
            <a:r>
              <a:rPr lang="ko-KR" altLang="en-US" sz="800" dirty="0" err="1"/>
              <a:t>갖게하고</a:t>
            </a:r>
            <a:r>
              <a:rPr lang="en-US" altLang="ko-KR" sz="800" dirty="0"/>
              <a:t>, </a:t>
            </a:r>
            <a:r>
              <a:rPr lang="ko-KR" altLang="en-US" sz="800" dirty="0"/>
              <a:t>우리의 소중한 땅 독도를 지키고 가꾸려는 의지를 키우는 것이 이 시대를 사는 우리의 중요한 </a:t>
            </a:r>
            <a:r>
              <a:rPr lang="ko-KR" altLang="en-US" sz="800" dirty="0" err="1"/>
              <a:t>임무이자</a:t>
            </a:r>
            <a:r>
              <a:rPr lang="ko-KR" altLang="en-US" sz="800" dirty="0"/>
              <a:t> 역사적 사명이라 생각합니다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독도전시관의 다양한 정보가 이곳을 찾는 모든 분들께서 유의미하게 학습</a:t>
            </a:r>
            <a:r>
              <a:rPr lang="en-US" altLang="ko-KR" sz="800" dirty="0"/>
              <a:t>‧</a:t>
            </a:r>
            <a:r>
              <a:rPr lang="ko-KR" altLang="en-US" sz="800" dirty="0" err="1"/>
              <a:t>체험하시는데</a:t>
            </a:r>
            <a:r>
              <a:rPr lang="ko-KR" altLang="en-US" sz="800" dirty="0"/>
              <a:t> 작은 도움이 되기를 바라고</a:t>
            </a:r>
            <a:r>
              <a:rPr lang="en-US" altLang="ko-KR" sz="800" dirty="0"/>
              <a:t>, </a:t>
            </a:r>
            <a:r>
              <a:rPr lang="ko-KR" altLang="en-US" sz="800" dirty="0"/>
              <a:t>우리 모두가 독도를 사랑하고 실천하는 계기가 되기를 희망하며</a:t>
            </a:r>
            <a:r>
              <a:rPr lang="en-US" altLang="ko-KR" sz="800" dirty="0"/>
              <a:t>, </a:t>
            </a:r>
            <a:r>
              <a:rPr lang="ko-KR" altLang="en-US" sz="800" dirty="0"/>
              <a:t>독도전시관이 지역사회의 교육 및 문화공간이 되기를 기대합니다</a:t>
            </a:r>
            <a:r>
              <a:rPr lang="en-US" altLang="ko-KR" sz="800" dirty="0"/>
              <a:t>. </a:t>
            </a:r>
            <a:r>
              <a:rPr lang="ko-KR" altLang="en-US" sz="800" dirty="0"/>
              <a:t>감사합니다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 smtClean="0"/>
              <a:t>    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 flipH="1">
            <a:off x="6367105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6367104" y="1036562"/>
            <a:ext cx="2845839" cy="147732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---------------------------------------------------_______________________________________________-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한쪽 모서리가 둥근 사각형 8"/>
          <p:cNvSpPr/>
          <p:nvPr/>
        </p:nvSpPr>
        <p:spPr>
          <a:xfrm>
            <a:off x="6367104" y="2901820"/>
            <a:ext cx="2845838" cy="3216167"/>
          </a:xfrm>
          <a:prstGeom prst="round1Rect">
            <a:avLst>
              <a:gd name="adj" fmla="val 23663"/>
            </a:avLst>
          </a:prstGeom>
          <a:solidFill>
            <a:schemeClr val="tx1"/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8" name="그룹 117"/>
          <p:cNvGrpSpPr/>
          <p:nvPr/>
        </p:nvGrpSpPr>
        <p:grpSpPr>
          <a:xfrm>
            <a:off x="6445377" y="3515857"/>
            <a:ext cx="2689292" cy="1039666"/>
            <a:chOff x="436844" y="1670403"/>
            <a:chExt cx="2593909" cy="2639442"/>
          </a:xfrm>
        </p:grpSpPr>
        <p:sp>
          <p:nvSpPr>
            <p:cNvPr id="119" name="직사각형 118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6367103" y="4664677"/>
            <a:ext cx="2845839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hlinkClick r:id="rId2"/>
              </a:rPr>
              <a:t> 이용약관</a:t>
            </a:r>
            <a:r>
              <a:rPr lang="ko-KR" altLang="en-US" sz="800" dirty="0" smtClean="0">
                <a:solidFill>
                  <a:schemeClr val="bg1"/>
                </a:solidFill>
              </a:rPr>
              <a:t>    </a:t>
            </a:r>
            <a:r>
              <a:rPr lang="ko-KR" altLang="en-US" sz="800" dirty="0" smtClean="0">
                <a:solidFill>
                  <a:schemeClr val="bg1"/>
                </a:solidFill>
                <a:hlinkClick r:id="rId3"/>
              </a:rPr>
              <a:t>개인정보취급방침</a:t>
            </a:r>
            <a:r>
              <a:rPr lang="ko-KR" altLang="en-US" sz="800" dirty="0" smtClean="0">
                <a:solidFill>
                  <a:schemeClr val="bg1"/>
                </a:solidFill>
              </a:rPr>
              <a:t>   </a:t>
            </a:r>
            <a:r>
              <a:rPr lang="ko-KR" altLang="en-US" sz="800" dirty="0" err="1" smtClean="0">
                <a:solidFill>
                  <a:schemeClr val="bg1"/>
                </a:solidFill>
                <a:hlinkClick r:id="rId4"/>
              </a:rPr>
              <a:t>이메일주소무단수집거부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주소</a:t>
            </a:r>
            <a:r>
              <a:rPr lang="en-US" altLang="ko-KR" sz="800" dirty="0">
                <a:solidFill>
                  <a:schemeClr val="bg1"/>
                </a:solidFill>
              </a:rPr>
              <a:t>. (30126) </a:t>
            </a:r>
            <a:r>
              <a:rPr lang="ko-KR" altLang="en-US" sz="800" dirty="0">
                <a:solidFill>
                  <a:schemeClr val="bg1"/>
                </a:solidFill>
              </a:rPr>
              <a:t>세종특별자치시 </a:t>
            </a:r>
            <a:r>
              <a:rPr lang="ko-KR" altLang="en-US" sz="800" dirty="0" err="1">
                <a:solidFill>
                  <a:schemeClr val="bg1"/>
                </a:solidFill>
              </a:rPr>
              <a:t>새롬서로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68 </a:t>
            </a:r>
            <a:r>
              <a:rPr lang="ko-KR" altLang="en-US" sz="800" dirty="0">
                <a:solidFill>
                  <a:schemeClr val="bg1"/>
                </a:solidFill>
              </a:rPr>
              <a:t>새롬고등학교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층 </a:t>
            </a:r>
            <a:r>
              <a:rPr lang="ko-KR" altLang="en-US" sz="800" dirty="0" err="1">
                <a:solidFill>
                  <a:schemeClr val="bg1"/>
                </a:solidFill>
              </a:rPr>
              <a:t>독도전시관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문의전화</a:t>
            </a:r>
            <a:r>
              <a:rPr lang="en-US" altLang="ko-KR" sz="800" dirty="0">
                <a:solidFill>
                  <a:schemeClr val="bg1"/>
                </a:solidFill>
              </a:rPr>
              <a:t>. 044-999-6393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© 2022 </a:t>
            </a:r>
            <a:r>
              <a:rPr lang="en-US" altLang="ko-KR" sz="800" dirty="0" err="1">
                <a:solidFill>
                  <a:schemeClr val="bg1"/>
                </a:solidFill>
              </a:rPr>
              <a:t>Dokdo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</a:rPr>
              <a:t>Exhibitonon</a:t>
            </a:r>
            <a:r>
              <a:rPr lang="en-US" altLang="ko-KR" sz="800" dirty="0">
                <a:solidFill>
                  <a:schemeClr val="bg1"/>
                </a:solidFill>
              </a:rPr>
              <a:t> All rights reserved .</a:t>
            </a:r>
          </a:p>
          <a:p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6448404" y="5574240"/>
            <a:ext cx="1072069" cy="474126"/>
            <a:chOff x="436844" y="1670403"/>
            <a:chExt cx="2593909" cy="2639442"/>
          </a:xfrm>
        </p:grpSpPr>
        <p:sp>
          <p:nvSpPr>
            <p:cNvPr id="125" name="직사각형 124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6" name="직선 연결선 12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478412" y="2304770"/>
              <a:ext cx="2510769" cy="13707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ICON</a:t>
              </a:r>
              <a:endParaRPr lang="ko-KR" altLang="en-US" sz="1000" b="1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626419" y="456120"/>
            <a:ext cx="202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전시관 소개 클릭 </a:t>
            </a:r>
            <a:r>
              <a:rPr lang="en-US" altLang="ko-KR" sz="1200" dirty="0"/>
              <a:t>&gt;</a:t>
            </a:r>
            <a:r>
              <a:rPr lang="ko-KR" altLang="en-US" sz="1200" dirty="0"/>
              <a:t>인사말</a:t>
            </a:r>
          </a:p>
          <a:p>
            <a:endParaRPr lang="ko-KR" altLang="en-US" sz="1200" dirty="0"/>
          </a:p>
        </p:txBody>
      </p:sp>
      <p:grpSp>
        <p:nvGrpSpPr>
          <p:cNvPr id="133" name="그룹 132"/>
          <p:cNvGrpSpPr/>
          <p:nvPr/>
        </p:nvGrpSpPr>
        <p:grpSpPr>
          <a:xfrm>
            <a:off x="7604839" y="5574240"/>
            <a:ext cx="1072069" cy="474126"/>
            <a:chOff x="436844" y="1670403"/>
            <a:chExt cx="2593909" cy="2639442"/>
          </a:xfrm>
        </p:grpSpPr>
        <p:sp>
          <p:nvSpPr>
            <p:cNvPr id="134" name="직사각형 133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5" name="직선 연결선 134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478412" y="2304770"/>
              <a:ext cx="2510769" cy="13707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ICON</a:t>
              </a:r>
              <a:endParaRPr lang="ko-KR" altLang="en-US" sz="1000" b="1" dirty="0"/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59" name="그룹 158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166" name="직선 연결선 165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그룹 159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61" name="그룹 160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63" name="TextBox 162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62" name="직선 연결선 161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8496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전시관 연혁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76" name="TextBox 75"/>
          <p:cNvSpPr txBox="1"/>
          <p:nvPr/>
        </p:nvSpPr>
        <p:spPr>
          <a:xfrm>
            <a:off x="514317" y="1463565"/>
            <a:ext cx="242793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History</a:t>
            </a:r>
          </a:p>
          <a:p>
            <a:pPr algn="ctr"/>
            <a:r>
              <a:rPr lang="ko-KR" altLang="en-US" sz="1600" b="1" dirty="0" err="1" smtClean="0"/>
              <a:t>전시관연혁</a:t>
            </a:r>
            <a:r>
              <a:rPr lang="ko-KR" altLang="en-US" sz="1600" b="1" dirty="0" smtClean="0"/>
              <a:t> 및 주요행사</a:t>
            </a:r>
            <a:endParaRPr lang="ko-KR" altLang="en-US" sz="1600" b="1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13513" y="2244586"/>
            <a:ext cx="2593909" cy="1698510"/>
            <a:chOff x="436844" y="1670403"/>
            <a:chExt cx="2593909" cy="2639442"/>
          </a:xfrm>
        </p:grpSpPr>
        <p:sp>
          <p:nvSpPr>
            <p:cNvPr id="79" name="직사각형 78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892969" y="2812962"/>
              <a:ext cx="1706652" cy="573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7" name="직선 연결선 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422843" y="4121277"/>
            <a:ext cx="2584579" cy="184665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F0"/>
                </a:solidFill>
              </a:rPr>
              <a:t>2017</a:t>
            </a:r>
            <a:r>
              <a:rPr lang="ko-KR" altLang="en-US" sz="1400" dirty="0" smtClean="0">
                <a:solidFill>
                  <a:srgbClr val="00B0F0"/>
                </a:solidFill>
              </a:rPr>
              <a:t>년</a:t>
            </a:r>
            <a:endParaRPr lang="en-US" altLang="ko-KR" sz="1400" dirty="0" smtClean="0">
              <a:solidFill>
                <a:srgbClr val="00B0F0"/>
              </a:solidFill>
            </a:endParaRPr>
          </a:p>
          <a:p>
            <a:endParaRPr lang="en-US" altLang="ko-KR" sz="1000" dirty="0">
              <a:solidFill>
                <a:srgbClr val="00B0F0"/>
              </a:solidFill>
            </a:endParaRPr>
          </a:p>
          <a:p>
            <a:r>
              <a:rPr lang="en-US" altLang="ko-KR" sz="1000" b="1" dirty="0" smtClean="0"/>
              <a:t>08.28.</a:t>
            </a:r>
          </a:p>
          <a:p>
            <a:r>
              <a:rPr lang="ko-KR" altLang="en-US" sz="1000" dirty="0" err="1" smtClean="0"/>
              <a:t>독도전시관</a:t>
            </a:r>
            <a:r>
              <a:rPr lang="ko-KR" altLang="en-US" sz="1000" dirty="0" smtClean="0"/>
              <a:t> 개관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08.28.</a:t>
            </a:r>
          </a:p>
          <a:p>
            <a:r>
              <a:rPr lang="ko-KR" altLang="en-US" sz="1000" dirty="0" smtClean="0"/>
              <a:t>초대 </a:t>
            </a:r>
            <a:r>
              <a:rPr lang="ko-KR" altLang="en-US" sz="1000" dirty="0" err="1" smtClean="0"/>
              <a:t>윤재국</a:t>
            </a:r>
            <a:r>
              <a:rPr lang="ko-KR" altLang="en-US" sz="1000" dirty="0" smtClean="0"/>
              <a:t> 관장 취임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08.28.~</a:t>
            </a:r>
            <a:r>
              <a:rPr lang="ko-KR" altLang="en-US" sz="1000" b="1" dirty="0" smtClean="0"/>
              <a:t>현재</a:t>
            </a:r>
            <a:endParaRPr lang="en-US" altLang="ko-KR" sz="1000" b="1" dirty="0" smtClean="0"/>
          </a:p>
          <a:p>
            <a:r>
              <a:rPr lang="ko-KR" altLang="en-US" sz="1000" dirty="0" smtClean="0"/>
              <a:t>대한민국 독도 사진전 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상실전시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422843" y="4218915"/>
            <a:ext cx="0" cy="1801639"/>
          </a:xfrm>
          <a:prstGeom prst="straightConnector1">
            <a:avLst/>
          </a:prstGeom>
          <a:ln w="9525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464296" y="1077142"/>
            <a:ext cx="2584579" cy="132343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11.10.</a:t>
            </a:r>
          </a:p>
          <a:p>
            <a:r>
              <a:rPr lang="ko-KR" altLang="en-US" sz="1000" dirty="0" smtClean="0"/>
              <a:t>독도의 날 </a:t>
            </a:r>
            <a:r>
              <a:rPr lang="en-US" altLang="ko-KR" sz="1000" dirty="0" smtClean="0"/>
              <a:t>UCC </a:t>
            </a:r>
            <a:r>
              <a:rPr lang="ko-KR" altLang="en-US" sz="1000" dirty="0" smtClean="0"/>
              <a:t>대회 개최</a:t>
            </a:r>
            <a:endParaRPr lang="en-US" altLang="ko-KR" sz="1000" dirty="0" smtClean="0"/>
          </a:p>
          <a:p>
            <a:endParaRPr lang="en-US" altLang="ko-KR" sz="1000" b="1" dirty="0"/>
          </a:p>
          <a:p>
            <a:r>
              <a:rPr lang="en-US" altLang="ko-KR" sz="1000" b="1" dirty="0" smtClean="0"/>
              <a:t>12.21.</a:t>
            </a:r>
          </a:p>
          <a:p>
            <a:r>
              <a:rPr lang="ko-KR" altLang="en-US" sz="1000" dirty="0" smtClean="0"/>
              <a:t>독도 </a:t>
            </a:r>
            <a:r>
              <a:rPr lang="ko-KR" altLang="en-US" sz="1000" dirty="0" err="1" smtClean="0"/>
              <a:t>골든벨</a:t>
            </a:r>
            <a:r>
              <a:rPr lang="ko-KR" altLang="en-US" sz="1000" dirty="0" smtClean="0"/>
              <a:t> 대회 개최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12.26.</a:t>
            </a:r>
          </a:p>
          <a:p>
            <a:r>
              <a:rPr lang="ko-KR" altLang="en-US" sz="1000" dirty="0" smtClean="0"/>
              <a:t>독도 인문학 특강 실시</a:t>
            </a:r>
            <a:endParaRPr lang="ko-KR" altLang="en-US" sz="1000" dirty="0"/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3491454" y="1047003"/>
            <a:ext cx="0" cy="1261631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327327" y="3446699"/>
            <a:ext cx="2845838" cy="49244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X5</a:t>
            </a:r>
          </a:p>
          <a:p>
            <a:pPr algn="ctr"/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6348405" y="2901820"/>
            <a:ext cx="2839546" cy="3216167"/>
            <a:chOff x="3327327" y="2901820"/>
            <a:chExt cx="2839546" cy="3216167"/>
          </a:xfrm>
        </p:grpSpPr>
        <p:sp>
          <p:nvSpPr>
            <p:cNvPr id="136" name="한쪽 모서리가 둥근 사각형 135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51" name="직사각형 150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40" name="TextBox 139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41" name="그룹 140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8" name="직선 연결선 147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176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491</Words>
  <Application>Microsoft Office PowerPoint</Application>
  <PresentationFormat>와이드스크린</PresentationFormat>
  <Paragraphs>207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dw-004</dc:creator>
  <cp:lastModifiedBy>dw-004</cp:lastModifiedBy>
  <cp:revision>24</cp:revision>
  <dcterms:created xsi:type="dcterms:W3CDTF">2023-10-13T01:29:16Z</dcterms:created>
  <dcterms:modified xsi:type="dcterms:W3CDTF">2023-10-13T03:48:42Z</dcterms:modified>
</cp:coreProperties>
</file>