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8" r:id="rId5"/>
    <p:sldId id="289" r:id="rId6"/>
    <p:sldId id="291" r:id="rId7"/>
    <p:sldId id="280" r:id="rId8"/>
    <p:sldId id="292" r:id="rId9"/>
    <p:sldId id="281" r:id="rId10"/>
    <p:sldId id="282" r:id="rId11"/>
    <p:sldId id="293" r:id="rId12"/>
    <p:sldId id="294" r:id="rId13"/>
    <p:sldId id="295" r:id="rId14"/>
    <p:sldId id="296" r:id="rId15"/>
    <p:sldId id="287" r:id="rId16"/>
    <p:sldId id="297" r:id="rId17"/>
    <p:sldId id="298" r:id="rId18"/>
    <p:sldId id="302" r:id="rId19"/>
    <p:sldId id="303" r:id="rId20"/>
    <p:sldId id="304" r:id="rId21"/>
    <p:sldId id="305" r:id="rId22"/>
    <p:sldId id="312" r:id="rId23"/>
    <p:sldId id="313" r:id="rId24"/>
    <p:sldId id="314" r:id="rId25"/>
    <p:sldId id="315" r:id="rId26"/>
    <p:sldId id="316" r:id="rId27"/>
    <p:sldId id="317" r:id="rId28"/>
    <p:sldId id="318" r:id="rId29"/>
    <p:sldId id="319" r:id="rId30"/>
    <p:sldId id="320" r:id="rId31"/>
    <p:sldId id="321" r:id="rId32"/>
    <p:sldId id="322" r:id="rId33"/>
    <p:sldId id="323" r:id="rId34"/>
    <p:sldId id="324" r:id="rId35"/>
    <p:sldId id="325" r:id="rId36"/>
    <p:sldId id="329" r:id="rId37"/>
    <p:sldId id="326" r:id="rId38"/>
    <p:sldId id="328" r:id="rId39"/>
    <p:sldId id="327" r:id="rId40"/>
    <p:sldId id="27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196" autoAdjust="0"/>
  </p:normalViewPr>
  <p:slideViewPr>
    <p:cSldViewPr>
      <p:cViewPr varScale="1">
        <p:scale>
          <a:sx n="85" d="100"/>
          <a:sy n="85" d="100"/>
        </p:scale>
        <p:origin x="56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7999"/>
          </a:xfrm>
          <a:prstGeom prst="rect">
            <a:avLst/>
          </a:prstGeom>
          <a:blipFill>
            <a:blip r:embed="rId2"/>
            <a:srcRect/>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p:nvPr/>
        </p:nvSpPr>
        <p:spPr>
          <a:xfrm>
            <a:off x="0" y="0"/>
            <a:ext cx="12192000" cy="6857999"/>
          </a:xfrm>
          <a:prstGeom prst="rect">
            <a:avLst/>
          </a:prstGeom>
          <a:solidFill>
            <a:srgbClr val="000000">
              <a:alpha val="20000"/>
            </a:srgbClr>
          </a:solidFill>
          <a:ln cap="flat" cmpd="sng">
            <a:prstDash val="solid"/>
          </a:ln>
        </p:spPr>
        <p:txBody>
          <a:bodyPr vert="horz" lIns="91440" tIns="45720" rIns="91440" bIns="45720" anchor="ctr">
            <a:normAutofit/>
          </a:bodyPr>
          <a:lstStyle/>
          <a:p>
            <a:pPr marL="0" algn="ctr"/>
            <a:endParaRPr/>
          </a:p>
        </p:txBody>
      </p:sp>
      <p:sp>
        <p:nvSpPr>
          <p:cNvPr id="4" name="AutoShape 4"/>
          <p:cNvSpPr>
            <a:spLocks noGrp="1"/>
          </p:cNvSpPr>
          <p:nvPr>
            <p:ph type="subTitle" idx="1"/>
          </p:nvPr>
        </p:nvSpPr>
        <p:spPr>
          <a:xfrm>
            <a:off x="685006" y="1828891"/>
            <a:ext cx="10821988" cy="558799"/>
          </a:xfrm>
        </p:spPr>
        <p:txBody>
          <a:bodyPr vert="horz" lIns="91440" tIns="45720" rIns="91440" bIns="45720" anchor="ctr">
            <a:normAutofit/>
          </a:bodyPr>
          <a:lstStyle/>
          <a:p>
            <a:pPr marL="0" indent="0" algn="ctr">
              <a:lnSpc>
                <a:spcPct val="90000"/>
              </a:lnSpc>
              <a:spcBef>
                <a:spcPts val="1000"/>
              </a:spcBef>
            </a:pPr>
            <a:r>
              <a:rPr lang="en-US" sz="2000" b="0" i="0" u="none" baseline="0">
                <a:solidFill>
                  <a:srgbClr val="FFFFFF"/>
                </a:solidFill>
                <a:latin typeface="Arial"/>
                <a:ea typeface="Arial"/>
              </a:rPr>
              <a:t>Click to edit Master subtitle style</a:t>
            </a:r>
          </a:p>
        </p:txBody>
      </p:sp>
      <p:sp>
        <p:nvSpPr>
          <p:cNvPr id="5" name="AutoShape 5"/>
          <p:cNvSpPr>
            <a:spLocks noGrp="1"/>
          </p:cNvSpPr>
          <p:nvPr>
            <p:ph type="ctrTitle"/>
          </p:nvPr>
        </p:nvSpPr>
        <p:spPr>
          <a:xfrm>
            <a:off x="685006" y="1130300"/>
            <a:ext cx="10821988" cy="698591"/>
          </a:xfrm>
        </p:spPr>
        <p:txBody>
          <a:bodyPr vert="horz" lIns="91440" tIns="45720" rIns="91440" bIns="45720" anchor="ctr">
            <a:normAutofit/>
          </a:bodyPr>
          <a:lstStyle/>
          <a:p>
            <a:pPr algn="ctr">
              <a:lnSpc>
                <a:spcPct val="90000"/>
              </a:lnSpc>
              <a:spcBef>
                <a:spcPct val="0"/>
              </a:spcBef>
            </a:pPr>
            <a:r>
              <a:rPr lang="en-US" sz="4000" b="1" i="0" u="none" baseline="0">
                <a:solidFill>
                  <a:srgbClr val="FFFFFF"/>
                </a:solidFill>
                <a:latin typeface="Arial"/>
                <a:ea typeface="Arial"/>
              </a:rPr>
              <a:t>Click to edit Master title style</a:t>
            </a:r>
          </a:p>
        </p:txBody>
      </p:sp>
      <p:sp>
        <p:nvSpPr>
          <p:cNvPr id="6" name="AutoShape 6"/>
          <p:cNvSpPr>
            <a:spLocks noGrp="1"/>
          </p:cNvSpPr>
          <p:nvPr>
            <p:ph type="body" sz="quarter" idx="10"/>
          </p:nvPr>
        </p:nvSpPr>
        <p:spPr>
          <a:xfrm>
            <a:off x="685006" y="5544733"/>
            <a:ext cx="10845800"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rgbClr val="FFFFFF"/>
                </a:solidFill>
                <a:latin typeface="Arial"/>
                <a:ea typeface="Arial"/>
              </a:rPr>
              <a:t>Signature</a:t>
            </a:r>
          </a:p>
        </p:txBody>
      </p:sp>
      <p:sp>
        <p:nvSpPr>
          <p:cNvPr id="7" name="AutoShape 7"/>
          <p:cNvSpPr>
            <a:spLocks noGrp="1"/>
          </p:cNvSpPr>
          <p:nvPr>
            <p:ph type="body" sz="quarter" idx="11"/>
          </p:nvPr>
        </p:nvSpPr>
        <p:spPr>
          <a:xfrm>
            <a:off x="685006" y="5841004"/>
            <a:ext cx="10845800"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rgbClr val="FFFFFF"/>
                </a:solidFill>
                <a:latin typeface="Arial"/>
                <a:ea typeface="Arial"/>
              </a:rPr>
              <a:t>Date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2024/8/12</a:t>
            </a:r>
          </a:p>
        </p:txBody>
      </p:sp>
      <p:sp>
        <p:nvSpPr>
          <p:cNvPr id="3" name="AutoShape 3"/>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
        <p:nvSpPr>
          <p:cNvPr id="4" name="AutoShape 4"/>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5" name="AutoShape 5"/>
          <p:cNvSpPr>
            <a:spLocks noGrp="1"/>
          </p:cNvSpPr>
          <p:nvPr>
            <p:ph sz="quarter" idx="13"/>
          </p:nvPr>
        </p:nvSpPr>
        <p:spPr>
          <a:xfrm>
            <a:off x="669925" y="1130299"/>
            <a:ext cx="10850563" cy="5006975"/>
          </a:xfr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rot="10800000">
            <a:off x="669925" y="1130300"/>
            <a:ext cx="769443" cy="2021676"/>
          </a:xfrm>
          <a:prstGeom prst="rect">
            <a:avLst/>
          </a:prstGeom>
          <a:solidFill>
            <a:schemeClr val="accent3">
              <a:lumMod val="60000"/>
              <a:lumOff val="40000"/>
            </a:schemeClr>
          </a:solid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title"/>
          </p:nvPr>
        </p:nvSpPr>
        <p:spPr>
          <a:xfrm>
            <a:off x="3522731" y="2204626"/>
            <a:ext cx="5419185" cy="895350"/>
          </a:xfrm>
        </p:spPr>
        <p:txBody>
          <a:bodyPr vert="horz" lIns="91440" tIns="45720" rIns="91440" bIns="45720" anchor="b">
            <a:normAutofit/>
          </a:bodyPr>
          <a:lstStyle/>
          <a:p>
            <a:pPr algn="l">
              <a:lnSpc>
                <a:spcPct val="90000"/>
              </a:lnSpc>
              <a:spcBef>
                <a:spcPct val="0"/>
              </a:spcBef>
            </a:pPr>
            <a:r>
              <a:rPr lang="en-US" sz="2400" b="1" i="0" u="none" baseline="0">
                <a:solidFill>
                  <a:srgbClr val="000000"/>
                </a:solidFill>
                <a:latin typeface="Arial"/>
                <a:ea typeface="Arial"/>
              </a:rPr>
              <a:t>Click to edit Master title style</a:t>
            </a:r>
          </a:p>
        </p:txBody>
      </p:sp>
      <p:sp>
        <p:nvSpPr>
          <p:cNvPr id="4" name="AutoShape 4"/>
          <p:cNvSpPr>
            <a:spLocks noGrp="1"/>
          </p:cNvSpPr>
          <p:nvPr>
            <p:ph type="body" idx="1"/>
          </p:nvPr>
        </p:nvSpPr>
        <p:spPr>
          <a:xfrm>
            <a:off x="3523847" y="3099976"/>
            <a:ext cx="5419185" cy="1015623"/>
          </a:xfrm>
        </p:spPr>
        <p:txBody>
          <a:bodyPr vert="horz" lIns="91440" tIns="45720" rIns="91440" bIns="45720" anchor="t">
            <a:normAutofit/>
          </a:bodyPr>
          <a:lstStyle/>
          <a:p>
            <a:pPr marL="0" indent="0" algn="l">
              <a:lnSpc>
                <a:spcPct val="100000"/>
              </a:lnSpc>
              <a:spcBef>
                <a:spcPts val="1000"/>
              </a:spcBef>
            </a:pPr>
            <a:r>
              <a:rPr lang="en-US" sz="1100" b="0" i="0" u="none" baseline="0">
                <a:solidFill>
                  <a:srgbClr val="000000"/>
                </a:solidFill>
                <a:latin typeface="Arial"/>
                <a:ea typeface="Arial"/>
              </a:rPr>
              <a:t>Edit Master text styles</a:t>
            </a:r>
          </a:p>
        </p:txBody>
      </p:sp>
      <p:sp>
        <p:nvSpPr>
          <p:cNvPr id="5" name="AutoShape 5"/>
          <p:cNvSpPr/>
          <p:nvPr/>
        </p:nvSpPr>
        <p:spPr>
          <a:xfrm rot="10800000">
            <a:off x="1439367" y="1130300"/>
            <a:ext cx="2083364" cy="2021676"/>
          </a:xfrm>
          <a:prstGeom prst="rect">
            <a:avLst/>
          </a:prstGeom>
          <a:blipFill>
            <a:blip r:embed="rId2"/>
            <a:srcRect/>
            <a:tile tx="0" ty="-603250" sx="100000" sy="100000" algn="tl"/>
          </a:blip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rot="10800000" flipV="1">
            <a:off x="8667681" y="4115599"/>
            <a:ext cx="2083364" cy="2021676"/>
          </a:xfrm>
          <a:prstGeom prst="rect">
            <a:avLst/>
          </a:prstGeom>
          <a:blipFill>
            <a:blip r:embed="rId2"/>
            <a:srcRect/>
            <a:tile tx="0" ty="-603250" sx="100000" sy="100000" algn="tl"/>
          </a:blip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rot="10800000">
            <a:off x="10751045" y="4115599"/>
            <a:ext cx="769443" cy="2021676"/>
          </a:xfrm>
          <a:prstGeom prst="rect">
            <a:avLst/>
          </a:prstGeom>
          <a:solidFill>
            <a:schemeClr val="accent2">
              <a:lumMod val="60000"/>
              <a:lumOff val="40000"/>
            </a:schemeClr>
          </a:solidFill>
          <a:ln cap="flat" cmpd="sng">
            <a:prstDash val="solid"/>
          </a:ln>
        </p:spPr>
        <p:txBody>
          <a:bodyPr vert="horz" lIns="91440" tIns="45720" rIns="91440" bIns="45720" anchor="ctr">
            <a:normAutofit/>
          </a:bodyPr>
          <a:lstStyle/>
          <a:p>
            <a:pPr marL="0" algn="ct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页">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dt" sz="half" idx="10"/>
          </p:nvPr>
        </p:nvSpPr>
        <p:spPr>
          <a:xfrm>
            <a:off x="5401732" y="6240463"/>
            <a:ext cx="1388536" cy="206381"/>
          </a:xfrm>
        </p:spPr>
        <p:txBody>
          <a:bodyPr vert="horz" lIns="91440" tIns="45720" rIns="91440" bIns="45720" anchor="ctr">
            <a:normAutofit/>
          </a:bodyPr>
          <a:lstStyle/>
          <a:p>
            <a:pPr marL="0" algn="ctr"/>
            <a:r>
              <a:rPr lang="zh-CN" altLang="en-US" sz="1000" b="0" i="0" u="none" baseline="0">
                <a:solidFill>
                  <a:srgbClr val="000000">
                    <a:lumMod val="50000"/>
                    <a:lumOff val="50000"/>
                  </a:srgbClr>
                </a:solidFill>
                <a:latin typeface="Arial"/>
                <a:ea typeface="Arial"/>
              </a:rPr>
              <a:t>2024/8/12</a:t>
            </a:r>
          </a:p>
        </p:txBody>
      </p:sp>
      <p:sp>
        <p:nvSpPr>
          <p:cNvPr id="4" name="AutoShape 4"/>
          <p:cNvSpPr>
            <a:spLocks noGrp="1"/>
          </p:cNvSpPr>
          <p:nvPr>
            <p:ph type="sldNum" sz="quarter" idx="12"/>
          </p:nvPr>
        </p:nvSpPr>
        <p:spPr>
          <a:xfrm>
            <a:off x="8610599" y="6240463"/>
            <a:ext cx="2909888" cy="206381"/>
          </a:xfrm>
        </p:spPr>
        <p:txBody>
          <a:bodyPr vert="horz" lIns="91440" tIns="45720" rIns="91440" bIns="45720" anchor="ctr">
            <a:normAutofit/>
          </a:bodyPr>
          <a:lstStyle/>
          <a:p>
            <a:pPr marL="0" algn="r"/>
            <a:fld id="{3386411A-70EE-422D-B97C-F56BEE3FF077}" type="slidenum">
              <a:rPr lang="zh-CN" altLang="en-US" sz="1000" b="0" i="0" u="none" baseline="0">
                <a:solidFill>
                  <a:srgbClr val="000000">
                    <a:lumMod val="50000"/>
                    <a:lumOff val="50000"/>
                  </a:srgbClr>
                </a:solidFill>
                <a:latin typeface="Arial"/>
                <a:ea typeface="Arial"/>
              </a:rPr>
              <a:t>‹#›</a:t>
            </a:fld>
            <a:endParaRPr lang="zh-CN" altLang="en-US" sz="1000" b="0" i="0" u="none" baseline="0">
              <a:solidFill>
                <a:srgbClr val="000000">
                  <a:lumMod val="50000"/>
                  <a:lumOff val="50000"/>
                </a:srgbClr>
              </a:solidFill>
              <a:latin typeface="Arial"/>
              <a:ea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FFFFFF"/>
        </a:solidFill>
        <a:effectLst/>
      </p:bgPr>
    </p:bg>
    <p:spTree>
      <p:nvGrpSpPr>
        <p:cNvPr id="1" name=""/>
        <p:cNvGrpSpPr/>
        <p:nvPr/>
      </p:nvGrpSpPr>
      <p:grpSpPr>
        <a:xfrm>
          <a:off x="0" y="0"/>
          <a:ext cx="0" cy="0"/>
          <a:chOff x="0" y="0"/>
          <a:chExt cx="0" cy="0"/>
        </a:xfrm>
      </p:grpSpPr>
      <p:sp>
        <p:nvSpPr>
          <p:cNvPr id="2" name="AutoShape 2"/>
          <p:cNvSpPr/>
          <p:nvPr/>
        </p:nvSpPr>
        <p:spPr>
          <a:xfrm>
            <a:off x="-12700" y="-12700"/>
            <a:ext cx="12192000" cy="6857999"/>
          </a:xfrm>
          <a:prstGeom prst="rect">
            <a:avLst/>
          </a:prstGeom>
          <a:blipFill>
            <a:blip r:embed="rId2"/>
            <a:srcRect/>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p:nvPr/>
        </p:nvSpPr>
        <p:spPr>
          <a:xfrm>
            <a:off x="-12700" y="0"/>
            <a:ext cx="12192000" cy="6857999"/>
          </a:xfrm>
          <a:prstGeom prst="rect">
            <a:avLst/>
          </a:prstGeom>
          <a:solidFill>
            <a:srgbClr val="000000">
              <a:alpha val="20000"/>
            </a:srgbClr>
          </a:solidFill>
          <a:ln cap="flat" cmpd="sng">
            <a:prstDash val="solid"/>
          </a:ln>
        </p:spPr>
        <p:txBody>
          <a:bodyPr vert="horz" lIns="91440" tIns="45720" rIns="91440" bIns="45720" anchor="ctr">
            <a:normAutofit/>
          </a:bodyPr>
          <a:lstStyle/>
          <a:p>
            <a:pPr marL="0" algn="ctr"/>
            <a:endParaRPr/>
          </a:p>
        </p:txBody>
      </p:sp>
      <p:sp>
        <p:nvSpPr>
          <p:cNvPr id="4" name="AutoShape 4"/>
          <p:cNvSpPr>
            <a:spLocks noGrp="1"/>
          </p:cNvSpPr>
          <p:nvPr>
            <p:ph type="ctrTitle"/>
          </p:nvPr>
        </p:nvSpPr>
        <p:spPr>
          <a:xfrm>
            <a:off x="673100" y="1135063"/>
            <a:ext cx="10845798" cy="1621509"/>
          </a:xfrm>
        </p:spPr>
        <p:txBody>
          <a:bodyPr vert="horz" lIns="91440" tIns="45720" rIns="91440" bIns="45720" anchor="b">
            <a:normAutofit/>
          </a:bodyPr>
          <a:lstStyle/>
          <a:p>
            <a:pPr marL="0" indent="0" algn="ctr">
              <a:lnSpc>
                <a:spcPct val="90000"/>
              </a:lnSpc>
              <a:spcBef>
                <a:spcPct val="0"/>
              </a:spcBef>
            </a:pPr>
            <a:r>
              <a:rPr lang="en-US" sz="3200" b="1" i="0" u="none" baseline="0">
                <a:solidFill>
                  <a:srgbClr val="FFFFFF"/>
                </a:solidFill>
                <a:latin typeface="Arial"/>
                <a:ea typeface="Arial"/>
              </a:rPr>
              <a:t>Conclusion</a:t>
            </a:r>
          </a:p>
        </p:txBody>
      </p:sp>
      <p:sp>
        <p:nvSpPr>
          <p:cNvPr id="5" name="AutoShape 5"/>
          <p:cNvSpPr>
            <a:spLocks noGrp="1"/>
          </p:cNvSpPr>
          <p:nvPr>
            <p:ph type="body" sz="quarter" idx="18"/>
          </p:nvPr>
        </p:nvSpPr>
        <p:spPr>
          <a:xfrm>
            <a:off x="673100" y="3441299"/>
            <a:ext cx="10845798" cy="310871"/>
          </a:xfrm>
        </p:spPr>
        <p:txBody>
          <a:bodyPr vert="horz" lIns="91440" tIns="45720" rIns="91440" bIns="45720" anchor="t">
            <a:normAutofit/>
          </a:bodyPr>
          <a:lstStyle/>
          <a:p>
            <a:pPr marL="228589" marR="0" indent="-228589" algn="ctr" fontAlgn="auto">
              <a:lnSpc>
                <a:spcPct val="90000"/>
              </a:lnSpc>
              <a:spcBef>
                <a:spcPts val="1000"/>
              </a:spcBef>
              <a:spcAft>
                <a:spcPct val="0"/>
              </a:spcAft>
            </a:pPr>
            <a:r>
              <a:rPr lang="en-US" sz="1500" b="0" i="0" u="none" baseline="0">
                <a:solidFill>
                  <a:srgbClr val="FFFFFF"/>
                </a:solidFill>
                <a:latin typeface="Arial"/>
                <a:ea typeface="Arial"/>
              </a:rPr>
              <a:t>Data</a:t>
            </a:r>
          </a:p>
        </p:txBody>
      </p:sp>
      <p:sp>
        <p:nvSpPr>
          <p:cNvPr id="6" name="AutoShape 6"/>
          <p:cNvSpPr>
            <a:spLocks noGrp="1"/>
          </p:cNvSpPr>
          <p:nvPr>
            <p:ph type="body" sz="quarter" idx="10"/>
          </p:nvPr>
        </p:nvSpPr>
        <p:spPr>
          <a:xfrm>
            <a:off x="673102" y="3145028"/>
            <a:ext cx="10845798" cy="296271"/>
          </a:xfrm>
        </p:spPr>
        <p:txBody>
          <a:bodyPr vert="horz" lIns="91440" tIns="45720" rIns="91440" bIns="45720" anchor="ctr">
            <a:noAutofit/>
          </a:bodyPr>
          <a:lstStyle/>
          <a:p>
            <a:pPr marL="0" indent="0" algn="ctr">
              <a:lnSpc>
                <a:spcPct val="90000"/>
              </a:lnSpc>
              <a:spcBef>
                <a:spcPts val="1000"/>
              </a:spcBef>
            </a:pPr>
            <a:r>
              <a:rPr lang="en-US" sz="1500" b="0" i="0" u="none" baseline="0">
                <a:solidFill>
                  <a:srgbClr val="FFFFFF"/>
                </a:solidFill>
                <a:latin typeface="Arial"/>
                <a:ea typeface="Arial"/>
              </a:rPr>
              <a:t>Signature</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cxnSp>
        <p:nvCxnSpPr>
          <p:cNvPr id="4" name="Connector 4"/>
          <p:cNvCxnSpPr/>
          <p:nvPr/>
        </p:nvCxnSpPr>
        <p:spPr>
          <a:xfrm>
            <a:off x="669924" y="1028700"/>
            <a:ext cx="10850563" cy="0"/>
          </a:xfrm>
          <a:prstGeom prst="line">
            <a:avLst/>
          </a:prstGeom>
          <a:ln w="3175" cap="flat" cmpd="sng">
            <a:solidFill>
              <a:srgbClr val="000000">
                <a:lumMod val="50000"/>
                <a:lumOff val="50000"/>
              </a:srgbClr>
            </a:solidFill>
            <a:prstDash val="solid"/>
          </a:ln>
        </p:spPr>
      </p:cxnSp>
      <p:sp>
        <p:nvSpPr>
          <p:cNvPr id="5" name="AutoShape 5"/>
          <p:cNvSpPr>
            <a:spLocks noGrp="1"/>
          </p:cNvSpPr>
          <p:nvPr>
            <p:ph type="dt" sz="half" idx="2"/>
          </p:nvPr>
        </p:nvSpPr>
        <p:spPr>
          <a:xfrm>
            <a:off x="5401732" y="6240463"/>
            <a:ext cx="1388536" cy="206381"/>
          </a:xfrm>
          <a:prstGeom prst="rect">
            <a:avLst/>
          </a:prstGeom>
        </p:spPr>
        <p:txBody>
          <a:bodyPr vert="horz" lIns="91440" tIns="45720" rIns="91440" bIns="45720" anchor="ctr">
            <a:normAutofit/>
          </a:bodyPr>
          <a:lstStyle/>
          <a:p>
            <a:pPr marL="0" algn="l"/>
            <a:r>
              <a:rPr lang="zh-CN" altLang="en-US" sz="1800" b="0" i="0" u="none" baseline="0">
                <a:solidFill>
                  <a:srgbClr val="000000"/>
                </a:solidFill>
                <a:latin typeface="Arial"/>
                <a:ea typeface="Arial"/>
              </a:rPr>
              <a:t>2024/8/12</a:t>
            </a:r>
          </a:p>
        </p:txBody>
      </p:sp>
      <p:sp>
        <p:nvSpPr>
          <p:cNvPr id="6" name="AutoShape 6"/>
          <p:cNvSpPr>
            <a:spLocks noGrp="1"/>
          </p:cNvSpPr>
          <p:nvPr>
            <p:ph type="sldNum" sz="quarter" idx="4"/>
          </p:nvPr>
        </p:nvSpPr>
        <p:spPr>
          <a:xfrm>
            <a:off x="8610599" y="6240463"/>
            <a:ext cx="2909888" cy="206381"/>
          </a:xfrm>
          <a:prstGeom prst="rect">
            <a:avLst/>
          </a:prstGeom>
        </p:spPr>
        <p:txBody>
          <a:bodyPr vert="horz" lIns="91440" tIns="45720" rIns="91440" bIns="45720" anchor="ctr">
            <a:normAutofit/>
          </a:bodyPr>
          <a:lstStyle/>
          <a:p>
            <a:pPr marL="0" algn="l"/>
            <a:fld id="{3386411A-70EE-422D-B97C-F56BEE3FF077}" type="slidenum">
              <a:rPr lang="zh-CN" altLang="en-US" sz="1800" b="0" i="0" u="none" baseline="0">
                <a:solidFill>
                  <a:srgbClr val="000000"/>
                </a:solidFill>
                <a:latin typeface="Arial"/>
                <a:ea typeface="Arial"/>
              </a:rPr>
              <a:t>‹#›</a:t>
            </a:fld>
            <a:endParaRPr lang="zh-CN" altLang="en-US" sz="1800" b="0" i="0" u="none" baseline="0">
              <a:solidFill>
                <a:srgbClr val="000000"/>
              </a:solidFill>
              <a:latin typeface="Arial"/>
              <a:ea typeface="Arial"/>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hf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subTitle" idx="1"/>
          </p:nvPr>
        </p:nvSpPr>
        <p:spPr>
          <a:xfrm>
            <a:off x="658810" y="3429000"/>
            <a:ext cx="10850563" cy="2819400"/>
          </a:xfrm>
        </p:spPr>
        <p:txBody>
          <a:bodyPr vert="horz" lIns="91440" tIns="45720" rIns="91440" bIns="45720" anchor="ctr">
            <a:normAutofit/>
          </a:bodyPr>
          <a:lstStyle/>
          <a:p>
            <a:pPr marL="0" indent="0" algn="ctr">
              <a:lnSpc>
                <a:spcPct val="90000"/>
              </a:lnSpc>
              <a:spcBef>
                <a:spcPts val="1000"/>
              </a:spcBef>
            </a:pPr>
            <a:r>
              <a:rPr lang="en-IN" altLang="zh-CN" sz="2800" b="1" i="0" u="none" baseline="0" dirty="0">
                <a:solidFill>
                  <a:srgbClr val="FFFFFF"/>
                </a:solidFill>
                <a:latin typeface="微软雅黑"/>
                <a:ea typeface="微软雅黑"/>
              </a:rPr>
              <a:t>Sahil Lalani (212308043)</a:t>
            </a:r>
          </a:p>
          <a:p>
            <a:pPr marL="0" indent="0" algn="ctr">
              <a:lnSpc>
                <a:spcPct val="90000"/>
              </a:lnSpc>
              <a:spcBef>
                <a:spcPts val="1000"/>
              </a:spcBef>
            </a:pPr>
            <a:r>
              <a:rPr lang="en-IN" altLang="zh-CN" sz="2800" b="1" dirty="0">
                <a:solidFill>
                  <a:srgbClr val="FFFFFF"/>
                </a:solidFill>
                <a:latin typeface="微软雅黑"/>
                <a:ea typeface="微软雅黑"/>
              </a:rPr>
              <a:t>Internal Guide: </a:t>
            </a:r>
            <a:r>
              <a:rPr lang="en-IN" altLang="zh-CN" sz="2800" b="1" dirty="0" err="1">
                <a:solidFill>
                  <a:srgbClr val="FFFFFF"/>
                </a:solidFill>
                <a:latin typeface="微软雅黑"/>
                <a:ea typeface="微软雅黑"/>
              </a:rPr>
              <a:t>Dr.</a:t>
            </a:r>
            <a:r>
              <a:rPr lang="en-IN" altLang="zh-CN" sz="2800" b="1" dirty="0">
                <a:solidFill>
                  <a:srgbClr val="FFFFFF"/>
                </a:solidFill>
                <a:latin typeface="微软雅黑"/>
                <a:ea typeface="微软雅黑"/>
              </a:rPr>
              <a:t> Dhiren Patel</a:t>
            </a:r>
          </a:p>
          <a:p>
            <a:pPr marL="0" indent="0" algn="ctr">
              <a:lnSpc>
                <a:spcPct val="90000"/>
              </a:lnSpc>
              <a:spcBef>
                <a:spcPts val="1000"/>
              </a:spcBef>
            </a:pPr>
            <a:r>
              <a:rPr lang="en-IN" altLang="zh-CN" sz="2800" b="1" i="0" u="none" baseline="0" dirty="0">
                <a:solidFill>
                  <a:srgbClr val="FFFFFF"/>
                </a:solidFill>
                <a:latin typeface="微软雅黑"/>
                <a:ea typeface="微软雅黑"/>
              </a:rPr>
              <a:t>Department of Computer Science</a:t>
            </a:r>
          </a:p>
          <a:p>
            <a:pPr marL="0" indent="0" algn="ctr">
              <a:lnSpc>
                <a:spcPct val="90000"/>
              </a:lnSpc>
              <a:spcBef>
                <a:spcPts val="1000"/>
              </a:spcBef>
            </a:pPr>
            <a:r>
              <a:rPr lang="en-IN" altLang="zh-CN" sz="2800" b="1" dirty="0">
                <a:solidFill>
                  <a:srgbClr val="FFFFFF"/>
                </a:solidFill>
                <a:latin typeface="微软雅黑"/>
                <a:ea typeface="微软雅黑"/>
              </a:rPr>
              <a:t>Gujarat Vidyapith</a:t>
            </a:r>
            <a:endParaRPr lang="zh-CN" altLang="en-US" sz="2800" b="1" i="0" u="none" baseline="0" dirty="0">
              <a:solidFill>
                <a:srgbClr val="FFFFFF"/>
              </a:solidFill>
              <a:latin typeface="微软雅黑"/>
              <a:ea typeface="微软雅黑"/>
            </a:endParaRPr>
          </a:p>
        </p:txBody>
      </p:sp>
      <p:sp>
        <p:nvSpPr>
          <p:cNvPr id="4" name="AutoShape 4"/>
          <p:cNvSpPr>
            <a:spLocks noGrp="1"/>
          </p:cNvSpPr>
          <p:nvPr>
            <p:ph type="ctrTitle"/>
          </p:nvPr>
        </p:nvSpPr>
        <p:spPr>
          <a:xfrm>
            <a:off x="457200" y="914400"/>
            <a:ext cx="10850563" cy="698591"/>
          </a:xfrm>
        </p:spPr>
        <p:txBody>
          <a:bodyPr vert="horz" lIns="91440" tIns="45720" rIns="91440" bIns="45720" anchor="ctr">
            <a:noAutofit/>
          </a:bodyPr>
          <a:lstStyle/>
          <a:p>
            <a:pPr algn="ctr">
              <a:lnSpc>
                <a:spcPct val="90000"/>
              </a:lnSpc>
              <a:spcBef>
                <a:spcPct val="0"/>
              </a:spcBef>
            </a:pPr>
            <a:r>
              <a:rPr lang="en-US" sz="4400" b="1" i="0" u="none" baseline="0" dirty="0" err="1">
                <a:solidFill>
                  <a:srgbClr val="FFFFFF"/>
                </a:solidFill>
                <a:latin typeface="+mn-ea"/>
                <a:ea typeface="+mn-ea"/>
              </a:rPr>
              <a:t>Quantarks</a:t>
            </a:r>
            <a:r>
              <a:rPr lang="en-US" sz="4400" b="1" i="0" u="none" baseline="0" dirty="0">
                <a:solidFill>
                  <a:srgbClr val="FFFFFF"/>
                </a:solidFill>
                <a:latin typeface="+mn-ea"/>
                <a:ea typeface="+mn-ea"/>
              </a:rPr>
              <a:t> Chat Application</a:t>
            </a:r>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afterEffect">
                                  <p:stCondLst>
                                    <p:cond delay="0"/>
                                  </p:stCondLst>
                                  <p:iterate type="lt">
                                    <p:tmPct val="10000"/>
                                  </p:iterate>
                                  <p:childTnLst>
                                    <p:anim calcmode="lin" valueType="num">
                                      <p:cBhvr>
                                        <p:cTn id="6" dur="10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7" dur="1000" fill="hold"/>
                                        <p:tgtEl>
                                          <p:spTgt spid="4"/>
                                        </p:tgtEl>
                                        <p:attrNameLst>
                                          <p:attrName>ppt_y</p:attrName>
                                        </p:attrNameLst>
                                      </p:cBhvr>
                                      <p:tavLst>
                                        <p:tav tm="0">
                                          <p:val>
                                            <p:strVal val="#ppt_y"/>
                                          </p:val>
                                        </p:tav>
                                        <p:tav tm="100000">
                                          <p:val>
                                            <p:strVal val="#ppt_y"/>
                                          </p:val>
                                        </p:tav>
                                      </p:tavLst>
                                    </p:anim>
                                    <p:anim calcmode="lin" valueType="num">
                                      <p:cBhvr>
                                        <p:cTn id="8" dur="10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9" dur="10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0" dur="1000" tmFilter="0,0; .5, 1; 1, 1"/>
                                        <p:tgtEl>
                                          <p:spTgt spid="4"/>
                                        </p:tgtEl>
                                      </p:cBhvr>
                                    </p:animEffect>
                                    <p:set>
                                      <p:cBhvr>
                                        <p:cTn id="11" dur="1000"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6E23D-4B0F-2E81-3D8C-7FA8305B0B07}"/>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579CEB02-61F3-F1A8-1A90-35EE1FEF7E4F}"/>
              </a:ext>
            </a:extLst>
          </p:cNvPr>
          <p:cNvSpPr>
            <a:spLocks noGrp="1"/>
          </p:cNvSpPr>
          <p:nvPr>
            <p:ph type="subTitle" idx="1"/>
          </p:nvPr>
        </p:nvSpPr>
        <p:spPr>
          <a:xfrm>
            <a:off x="533400" y="838200"/>
            <a:ext cx="10821988" cy="609600"/>
          </a:xfrm>
        </p:spPr>
        <p:txBody>
          <a:bodyPr>
            <a:normAutofit/>
          </a:bodyPr>
          <a:lstStyle/>
          <a:p>
            <a:pPr marL="0" indent="0">
              <a:buNone/>
            </a:pPr>
            <a:r>
              <a:rPr lang="en-IN" dirty="0">
                <a:solidFill>
                  <a:schemeClr val="bg1"/>
                </a:solidFill>
              </a:rPr>
              <a:t>ER Diagram</a:t>
            </a:r>
          </a:p>
        </p:txBody>
      </p:sp>
      <p:pic>
        <p:nvPicPr>
          <p:cNvPr id="6" name="Picture 5">
            <a:extLst>
              <a:ext uri="{FF2B5EF4-FFF2-40B4-BE49-F238E27FC236}">
                <a16:creationId xmlns:a16="http://schemas.microsoft.com/office/drawing/2014/main" id="{3CE32073-75C4-5EA9-3665-0D336A4032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9400" y="1752600"/>
            <a:ext cx="4419600" cy="3930087"/>
          </a:xfrm>
          <a:prstGeom prst="rect">
            <a:avLst/>
          </a:prstGeom>
        </p:spPr>
      </p:pic>
    </p:spTree>
    <p:extLst>
      <p:ext uri="{BB962C8B-B14F-4D97-AF65-F5344CB8AC3E}">
        <p14:creationId xmlns:p14="http://schemas.microsoft.com/office/powerpoint/2010/main" val="1328962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D54E4-2902-6240-A33F-DB11B1FA5B57}"/>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9414A521-0E97-BB47-347C-B2198DD4B25A}"/>
              </a:ext>
            </a:extLst>
          </p:cNvPr>
          <p:cNvSpPr>
            <a:spLocks noGrp="1"/>
          </p:cNvSpPr>
          <p:nvPr>
            <p:ph type="subTitle" idx="1"/>
          </p:nvPr>
        </p:nvSpPr>
        <p:spPr>
          <a:xfrm>
            <a:off x="533400" y="838200"/>
            <a:ext cx="10821988" cy="609600"/>
          </a:xfrm>
        </p:spPr>
        <p:txBody>
          <a:bodyPr>
            <a:normAutofit/>
          </a:bodyPr>
          <a:lstStyle/>
          <a:p>
            <a:pPr marL="0" indent="0">
              <a:buNone/>
            </a:pPr>
            <a:r>
              <a:rPr lang="en-US" dirty="0">
                <a:solidFill>
                  <a:schemeClr val="bg1"/>
                </a:solidFill>
              </a:rPr>
              <a:t>Data flow diagram(DFD) - Level 0</a:t>
            </a:r>
            <a:endParaRPr lang="en-IN" dirty="0">
              <a:solidFill>
                <a:schemeClr val="bg1"/>
              </a:solidFill>
            </a:endParaRPr>
          </a:p>
        </p:txBody>
      </p:sp>
      <p:pic>
        <p:nvPicPr>
          <p:cNvPr id="3" name="Picture 2">
            <a:extLst>
              <a:ext uri="{FF2B5EF4-FFF2-40B4-BE49-F238E27FC236}">
                <a16:creationId xmlns:a16="http://schemas.microsoft.com/office/drawing/2014/main" id="{E7A21D89-8702-FCD3-5F82-E36A280F6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174" y="1985963"/>
            <a:ext cx="6448425" cy="3861409"/>
          </a:xfrm>
          <a:prstGeom prst="rect">
            <a:avLst/>
          </a:prstGeom>
        </p:spPr>
      </p:pic>
    </p:spTree>
    <p:extLst>
      <p:ext uri="{BB962C8B-B14F-4D97-AF65-F5344CB8AC3E}">
        <p14:creationId xmlns:p14="http://schemas.microsoft.com/office/powerpoint/2010/main" val="208874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D4494-48F3-4358-9A71-895B1EED0B5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157C9383-0335-994F-C292-3827FCF49A56}"/>
              </a:ext>
            </a:extLst>
          </p:cNvPr>
          <p:cNvSpPr>
            <a:spLocks noGrp="1"/>
          </p:cNvSpPr>
          <p:nvPr>
            <p:ph type="subTitle" idx="1"/>
          </p:nvPr>
        </p:nvSpPr>
        <p:spPr>
          <a:xfrm>
            <a:off x="533400" y="838200"/>
            <a:ext cx="10821988" cy="609600"/>
          </a:xfrm>
        </p:spPr>
        <p:txBody>
          <a:bodyPr>
            <a:normAutofit/>
          </a:bodyPr>
          <a:lstStyle/>
          <a:p>
            <a:pPr marL="0" indent="0">
              <a:buNone/>
            </a:pPr>
            <a:r>
              <a:rPr lang="en-IN" dirty="0">
                <a:solidFill>
                  <a:schemeClr val="bg1"/>
                </a:solidFill>
              </a:rPr>
              <a:t>DFD(Level 1)</a:t>
            </a:r>
          </a:p>
        </p:txBody>
      </p:sp>
      <p:pic>
        <p:nvPicPr>
          <p:cNvPr id="3" name="Picture 2">
            <a:extLst>
              <a:ext uri="{FF2B5EF4-FFF2-40B4-BE49-F238E27FC236}">
                <a16:creationId xmlns:a16="http://schemas.microsoft.com/office/drawing/2014/main" id="{CF2CA6EC-783E-C50A-543C-165EEE23AB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1165412"/>
            <a:ext cx="4560570" cy="5204460"/>
          </a:xfrm>
          <a:prstGeom prst="rect">
            <a:avLst/>
          </a:prstGeom>
        </p:spPr>
      </p:pic>
    </p:spTree>
    <p:extLst>
      <p:ext uri="{BB962C8B-B14F-4D97-AF65-F5344CB8AC3E}">
        <p14:creationId xmlns:p14="http://schemas.microsoft.com/office/powerpoint/2010/main" val="385078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6D91-6DF9-BBBF-78F4-578D2C13F757}"/>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92E8EFA9-3838-54B7-5E4A-86214FC37B52}"/>
              </a:ext>
            </a:extLst>
          </p:cNvPr>
          <p:cNvSpPr>
            <a:spLocks noGrp="1"/>
          </p:cNvSpPr>
          <p:nvPr>
            <p:ph type="subTitle" idx="1"/>
          </p:nvPr>
        </p:nvSpPr>
        <p:spPr>
          <a:xfrm>
            <a:off x="533400" y="838200"/>
            <a:ext cx="10821988" cy="609600"/>
          </a:xfrm>
        </p:spPr>
        <p:txBody>
          <a:bodyPr>
            <a:normAutofit/>
          </a:bodyPr>
          <a:lstStyle/>
          <a:p>
            <a:pPr marL="0" indent="0">
              <a:buNone/>
            </a:pPr>
            <a:r>
              <a:rPr lang="en-IN" dirty="0" err="1">
                <a:solidFill>
                  <a:schemeClr val="bg1"/>
                </a:solidFill>
              </a:rPr>
              <a:t>Usecase</a:t>
            </a:r>
            <a:r>
              <a:rPr lang="en-IN" dirty="0">
                <a:solidFill>
                  <a:schemeClr val="bg1"/>
                </a:solidFill>
              </a:rPr>
              <a:t> Diagram</a:t>
            </a:r>
          </a:p>
        </p:txBody>
      </p:sp>
      <p:pic>
        <p:nvPicPr>
          <p:cNvPr id="3" name="Picture 2">
            <a:extLst>
              <a:ext uri="{FF2B5EF4-FFF2-40B4-BE49-F238E27FC236}">
                <a16:creationId xmlns:a16="http://schemas.microsoft.com/office/drawing/2014/main" id="{E95FBF82-F930-E8D1-A863-FA5E381E23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914400"/>
            <a:ext cx="2987040" cy="5612130"/>
          </a:xfrm>
          <a:prstGeom prst="rect">
            <a:avLst/>
          </a:prstGeom>
        </p:spPr>
      </p:pic>
    </p:spTree>
    <p:extLst>
      <p:ext uri="{BB962C8B-B14F-4D97-AF65-F5344CB8AC3E}">
        <p14:creationId xmlns:p14="http://schemas.microsoft.com/office/powerpoint/2010/main" val="243381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302B7-CCD8-0A79-40B0-3679A014BB6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D89C21BE-2004-A48A-6623-6EAE7688B57F}"/>
              </a:ext>
            </a:extLst>
          </p:cNvPr>
          <p:cNvSpPr>
            <a:spLocks noGrp="1"/>
          </p:cNvSpPr>
          <p:nvPr>
            <p:ph type="subTitle" idx="1"/>
          </p:nvPr>
        </p:nvSpPr>
        <p:spPr>
          <a:xfrm>
            <a:off x="533400" y="838200"/>
            <a:ext cx="10821988" cy="609600"/>
          </a:xfrm>
        </p:spPr>
        <p:txBody>
          <a:bodyPr>
            <a:normAutofit/>
          </a:bodyPr>
          <a:lstStyle/>
          <a:p>
            <a:pPr marL="0" indent="0">
              <a:buNone/>
            </a:pPr>
            <a:r>
              <a:rPr lang="en-IN" dirty="0">
                <a:solidFill>
                  <a:schemeClr val="bg1"/>
                </a:solidFill>
              </a:rPr>
              <a:t>Activity Diagram</a:t>
            </a:r>
          </a:p>
        </p:txBody>
      </p:sp>
      <p:pic>
        <p:nvPicPr>
          <p:cNvPr id="3" name="Picture 2">
            <a:extLst>
              <a:ext uri="{FF2B5EF4-FFF2-40B4-BE49-F238E27FC236}">
                <a16:creationId xmlns:a16="http://schemas.microsoft.com/office/drawing/2014/main" id="{92C2CDE7-F669-3810-7421-10AED4E32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92185"/>
            <a:ext cx="7851272" cy="6673629"/>
          </a:xfrm>
          <a:prstGeom prst="rect">
            <a:avLst/>
          </a:prstGeom>
        </p:spPr>
      </p:pic>
    </p:spTree>
    <p:extLst>
      <p:ext uri="{BB962C8B-B14F-4D97-AF65-F5344CB8AC3E}">
        <p14:creationId xmlns:p14="http://schemas.microsoft.com/office/powerpoint/2010/main" val="1185868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6CD45-6832-5BB0-11F9-9F45DB00820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6D6C5C-0AA4-17A5-819D-BFE3075E8026}"/>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Data Dictionary</a:t>
            </a:r>
          </a:p>
        </p:txBody>
      </p:sp>
      <p:graphicFrame>
        <p:nvGraphicFramePr>
          <p:cNvPr id="4" name="Table 3">
            <a:extLst>
              <a:ext uri="{FF2B5EF4-FFF2-40B4-BE49-F238E27FC236}">
                <a16:creationId xmlns:a16="http://schemas.microsoft.com/office/drawing/2014/main" id="{9E03137C-9229-A928-4EA0-A37A3DEAD001}"/>
              </a:ext>
            </a:extLst>
          </p:cNvPr>
          <p:cNvGraphicFramePr>
            <a:graphicFrameLocks noGrp="1"/>
          </p:cNvGraphicFramePr>
          <p:nvPr>
            <p:extLst>
              <p:ext uri="{D42A27DB-BD31-4B8C-83A1-F6EECF244321}">
                <p14:modId xmlns:p14="http://schemas.microsoft.com/office/powerpoint/2010/main" val="2890902108"/>
              </p:ext>
            </p:extLst>
          </p:nvPr>
        </p:nvGraphicFramePr>
        <p:xfrm>
          <a:off x="381000" y="1676400"/>
          <a:ext cx="11353800" cy="1295400"/>
        </p:xfrm>
        <a:graphic>
          <a:graphicData uri="http://schemas.openxmlformats.org/drawingml/2006/table">
            <a:tbl>
              <a:tblPr firstRow="1" firstCol="1" bandRow="1">
                <a:tableStyleId>{5C22544A-7EE6-4342-B048-85BDC9FD1C3A}</a:tableStyleId>
              </a:tblPr>
              <a:tblGrid>
                <a:gridCol w="3784600">
                  <a:extLst>
                    <a:ext uri="{9D8B030D-6E8A-4147-A177-3AD203B41FA5}">
                      <a16:colId xmlns:a16="http://schemas.microsoft.com/office/drawing/2014/main" val="2054663084"/>
                    </a:ext>
                  </a:extLst>
                </a:gridCol>
                <a:gridCol w="3784600">
                  <a:extLst>
                    <a:ext uri="{9D8B030D-6E8A-4147-A177-3AD203B41FA5}">
                      <a16:colId xmlns:a16="http://schemas.microsoft.com/office/drawing/2014/main" val="2126886748"/>
                    </a:ext>
                  </a:extLst>
                </a:gridCol>
                <a:gridCol w="3784600">
                  <a:extLst>
                    <a:ext uri="{9D8B030D-6E8A-4147-A177-3AD203B41FA5}">
                      <a16:colId xmlns:a16="http://schemas.microsoft.com/office/drawing/2014/main" val="1191147987"/>
                    </a:ext>
                  </a:extLst>
                </a:gridCol>
              </a:tblGrid>
              <a:tr h="431800">
                <a:tc>
                  <a:txBody>
                    <a:bodyPr/>
                    <a:lstStyle/>
                    <a:p>
                      <a:pPr marL="0" marR="0" algn="ctr">
                        <a:lnSpc>
                          <a:spcPct val="107000"/>
                        </a:lnSpc>
                        <a:spcAft>
                          <a:spcPts val="800"/>
                        </a:spcAft>
                      </a:pPr>
                      <a:r>
                        <a:rPr lang="en-IN" sz="1200" kern="100">
                          <a:effectLst/>
                        </a:rPr>
                        <a:t>Field Name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Data Type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Description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732229193"/>
                  </a:ext>
                </a:extLst>
              </a:tr>
              <a:tr h="431800">
                <a:tc>
                  <a:txBody>
                    <a:bodyPr/>
                    <a:lstStyle/>
                    <a:p>
                      <a:pPr marL="0" marR="0">
                        <a:lnSpc>
                          <a:spcPct val="107000"/>
                        </a:lnSpc>
                        <a:spcAft>
                          <a:spcPts val="800"/>
                        </a:spcAft>
                      </a:pPr>
                      <a:r>
                        <a:rPr lang="en-IN" sz="1200" kern="100">
                          <a:effectLst/>
                        </a:rPr>
                        <a:t>createdAt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timestamp</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The timestamp indicating when the chat was created.</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3203764564"/>
                  </a:ext>
                </a:extLst>
              </a:tr>
              <a:tr h="431800">
                <a:tc>
                  <a:txBody>
                    <a:bodyPr/>
                    <a:lstStyle/>
                    <a:p>
                      <a:pPr marL="0" marR="0">
                        <a:lnSpc>
                          <a:spcPct val="107000"/>
                        </a:lnSpc>
                        <a:spcAft>
                          <a:spcPts val="800"/>
                        </a:spcAft>
                      </a:pPr>
                      <a:r>
                        <a:rPr lang="en-IN" sz="1200" kern="100">
                          <a:effectLst/>
                        </a:rPr>
                        <a:t>users</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array of strings</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Array containing the user IDs of the participants in the chat.</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696755075"/>
                  </a:ext>
                </a:extLst>
              </a:tr>
            </a:tbl>
          </a:graphicData>
        </a:graphic>
      </p:graphicFrame>
      <p:graphicFrame>
        <p:nvGraphicFramePr>
          <p:cNvPr id="5" name="Table 4">
            <a:extLst>
              <a:ext uri="{FF2B5EF4-FFF2-40B4-BE49-F238E27FC236}">
                <a16:creationId xmlns:a16="http://schemas.microsoft.com/office/drawing/2014/main" id="{053833E1-1E89-E2AB-22D9-2EC21BD9B188}"/>
              </a:ext>
            </a:extLst>
          </p:cNvPr>
          <p:cNvGraphicFramePr>
            <a:graphicFrameLocks noGrp="1"/>
          </p:cNvGraphicFramePr>
          <p:nvPr>
            <p:extLst>
              <p:ext uri="{D42A27DB-BD31-4B8C-83A1-F6EECF244321}">
                <p14:modId xmlns:p14="http://schemas.microsoft.com/office/powerpoint/2010/main" val="339227482"/>
              </p:ext>
            </p:extLst>
          </p:nvPr>
        </p:nvGraphicFramePr>
        <p:xfrm>
          <a:off x="407894" y="4563236"/>
          <a:ext cx="11403105" cy="1989966"/>
        </p:xfrm>
        <a:graphic>
          <a:graphicData uri="http://schemas.openxmlformats.org/drawingml/2006/table">
            <a:tbl>
              <a:tblPr firstRow="1" firstCol="1" bandRow="1">
                <a:tableStyleId>{5C22544A-7EE6-4342-B048-85BDC9FD1C3A}</a:tableStyleId>
              </a:tblPr>
              <a:tblGrid>
                <a:gridCol w="3801035">
                  <a:extLst>
                    <a:ext uri="{9D8B030D-6E8A-4147-A177-3AD203B41FA5}">
                      <a16:colId xmlns:a16="http://schemas.microsoft.com/office/drawing/2014/main" val="2172208323"/>
                    </a:ext>
                  </a:extLst>
                </a:gridCol>
                <a:gridCol w="3801035">
                  <a:extLst>
                    <a:ext uri="{9D8B030D-6E8A-4147-A177-3AD203B41FA5}">
                      <a16:colId xmlns:a16="http://schemas.microsoft.com/office/drawing/2014/main" val="4172053308"/>
                    </a:ext>
                  </a:extLst>
                </a:gridCol>
                <a:gridCol w="3801035">
                  <a:extLst>
                    <a:ext uri="{9D8B030D-6E8A-4147-A177-3AD203B41FA5}">
                      <a16:colId xmlns:a16="http://schemas.microsoft.com/office/drawing/2014/main" val="1873599432"/>
                    </a:ext>
                  </a:extLst>
                </a:gridCol>
              </a:tblGrid>
              <a:tr h="331661">
                <a:tc>
                  <a:txBody>
                    <a:bodyPr/>
                    <a:lstStyle/>
                    <a:p>
                      <a:pPr marL="0" marR="0" algn="ctr">
                        <a:lnSpc>
                          <a:spcPct val="107000"/>
                        </a:lnSpc>
                        <a:spcAft>
                          <a:spcPts val="800"/>
                        </a:spcAft>
                      </a:pPr>
                      <a:r>
                        <a:rPr lang="en-IN" sz="1200" kern="100">
                          <a:effectLst/>
                        </a:rPr>
                        <a:t>Field Name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Data Type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Description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997360072"/>
                  </a:ext>
                </a:extLst>
              </a:tr>
              <a:tr h="331661">
                <a:tc>
                  <a:txBody>
                    <a:bodyPr/>
                    <a:lstStyle/>
                    <a:p>
                      <a:pPr marL="0" marR="0">
                        <a:lnSpc>
                          <a:spcPct val="107000"/>
                        </a:lnSpc>
                        <a:spcAft>
                          <a:spcPts val="800"/>
                        </a:spcAft>
                      </a:pPr>
                      <a:r>
                        <a:rPr lang="en-IN" sz="1200" kern="100">
                          <a:effectLst/>
                        </a:rPr>
                        <a:t>recipientId</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user ID of the recipient of the message.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298031131"/>
                  </a:ext>
                </a:extLst>
              </a:tr>
              <a:tr h="331661">
                <a:tc>
                  <a:txBody>
                    <a:bodyPr/>
                    <a:lstStyle/>
                    <a:p>
                      <a:pPr marL="0" marR="0">
                        <a:lnSpc>
                          <a:spcPct val="107000"/>
                        </a:lnSpc>
                        <a:spcAft>
                          <a:spcPts val="800"/>
                        </a:spcAft>
                      </a:pPr>
                      <a:r>
                        <a:rPr lang="en-IN" sz="1200" kern="100">
                          <a:effectLst/>
                        </a:rPr>
                        <a:t>senderId</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user ID of the sender of the message.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835679963"/>
                  </a:ext>
                </a:extLst>
              </a:tr>
              <a:tr h="331661">
                <a:tc>
                  <a:txBody>
                    <a:bodyPr/>
                    <a:lstStyle/>
                    <a:p>
                      <a:pPr marL="0" marR="0">
                        <a:lnSpc>
                          <a:spcPct val="107000"/>
                        </a:lnSpc>
                        <a:spcAft>
                          <a:spcPts val="800"/>
                        </a:spcAft>
                      </a:pPr>
                      <a:r>
                        <a:rPr lang="en-IN" sz="1200" kern="100">
                          <a:effectLst/>
                        </a:rPr>
                        <a:t>text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content of the message sent in the chat.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25736311"/>
                  </a:ext>
                </a:extLst>
              </a:tr>
              <a:tr h="331661">
                <a:tc>
                  <a:txBody>
                    <a:bodyPr/>
                    <a:lstStyle/>
                    <a:p>
                      <a:pPr marL="0" marR="0">
                        <a:lnSpc>
                          <a:spcPct val="107000"/>
                        </a:lnSpc>
                        <a:spcAft>
                          <a:spcPts val="800"/>
                        </a:spcAft>
                      </a:pPr>
                      <a:r>
                        <a:rPr lang="en-IN" sz="1200" kern="100">
                          <a:effectLst/>
                        </a:rPr>
                        <a:t>timestamp</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timestamp</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timestamp indicating when the message was sent.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2955736491"/>
                  </a:ext>
                </a:extLst>
              </a:tr>
              <a:tr h="331661">
                <a:tc>
                  <a:txBody>
                    <a:bodyPr/>
                    <a:lstStyle/>
                    <a:p>
                      <a:pPr marL="0" marR="0">
                        <a:lnSpc>
                          <a:spcPct val="107000"/>
                        </a:lnSpc>
                        <a:spcAft>
                          <a:spcPts val="800"/>
                        </a:spcAft>
                      </a:pPr>
                      <a:r>
                        <a:rPr lang="en-IN" sz="1200" kern="100">
                          <a:effectLst/>
                        </a:rPr>
                        <a:t>type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The type of message (e.g., text, image, video).</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825230535"/>
                  </a:ext>
                </a:extLst>
              </a:tr>
            </a:tbl>
          </a:graphicData>
        </a:graphic>
      </p:graphicFrame>
      <p:sp>
        <p:nvSpPr>
          <p:cNvPr id="6" name="TextBox 5">
            <a:extLst>
              <a:ext uri="{FF2B5EF4-FFF2-40B4-BE49-F238E27FC236}">
                <a16:creationId xmlns:a16="http://schemas.microsoft.com/office/drawing/2014/main" id="{3073E3DD-3AA6-5F3E-E38F-34B0E0027814}"/>
              </a:ext>
            </a:extLst>
          </p:cNvPr>
          <p:cNvSpPr txBox="1"/>
          <p:nvPr/>
        </p:nvSpPr>
        <p:spPr>
          <a:xfrm>
            <a:off x="762000" y="1219200"/>
            <a:ext cx="2514600" cy="381000"/>
          </a:xfrm>
          <a:prstGeom prst="rect">
            <a:avLst/>
          </a:prstGeom>
          <a:noFill/>
        </p:spPr>
        <p:txBody>
          <a:bodyPr wrap="square" rtlCol="0">
            <a:spAutoFit/>
          </a:bodyPr>
          <a:lstStyle/>
          <a:p>
            <a:r>
              <a:rPr lang="en-IN" dirty="0">
                <a:solidFill>
                  <a:schemeClr val="bg1"/>
                </a:solidFill>
              </a:rPr>
              <a:t>Collection: chat</a:t>
            </a:r>
          </a:p>
        </p:txBody>
      </p:sp>
      <p:sp>
        <p:nvSpPr>
          <p:cNvPr id="7" name="TextBox 6">
            <a:extLst>
              <a:ext uri="{FF2B5EF4-FFF2-40B4-BE49-F238E27FC236}">
                <a16:creationId xmlns:a16="http://schemas.microsoft.com/office/drawing/2014/main" id="{9D920B00-4559-8CBF-E3DF-E617CA6915F7}"/>
              </a:ext>
            </a:extLst>
          </p:cNvPr>
          <p:cNvSpPr txBox="1"/>
          <p:nvPr/>
        </p:nvSpPr>
        <p:spPr>
          <a:xfrm>
            <a:off x="609600" y="4000501"/>
            <a:ext cx="2971800" cy="369332"/>
          </a:xfrm>
          <a:prstGeom prst="rect">
            <a:avLst/>
          </a:prstGeom>
          <a:noFill/>
        </p:spPr>
        <p:txBody>
          <a:bodyPr wrap="square" rtlCol="0">
            <a:spAutoFit/>
          </a:bodyPr>
          <a:lstStyle/>
          <a:p>
            <a:r>
              <a:rPr lang="en-IN" dirty="0">
                <a:solidFill>
                  <a:schemeClr val="bg1"/>
                </a:solidFill>
              </a:rPr>
              <a:t>Sub-Collection: messages</a:t>
            </a:r>
          </a:p>
        </p:txBody>
      </p:sp>
    </p:spTree>
    <p:extLst>
      <p:ext uri="{BB962C8B-B14F-4D97-AF65-F5344CB8AC3E}">
        <p14:creationId xmlns:p14="http://schemas.microsoft.com/office/powerpoint/2010/main" val="247596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7D8C8-8593-178D-1801-DB969522088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691EF40-1CE6-06FB-6890-0EE3E73EC0E1}"/>
              </a:ext>
            </a:extLst>
          </p:cNvPr>
          <p:cNvSpPr txBox="1"/>
          <p:nvPr/>
        </p:nvSpPr>
        <p:spPr>
          <a:xfrm>
            <a:off x="762000" y="1219200"/>
            <a:ext cx="2514600" cy="381000"/>
          </a:xfrm>
          <a:prstGeom prst="rect">
            <a:avLst/>
          </a:prstGeom>
          <a:noFill/>
        </p:spPr>
        <p:txBody>
          <a:bodyPr wrap="square" rtlCol="0">
            <a:spAutoFit/>
          </a:bodyPr>
          <a:lstStyle/>
          <a:p>
            <a:r>
              <a:rPr lang="en-IN" dirty="0">
                <a:solidFill>
                  <a:schemeClr val="bg1"/>
                </a:solidFill>
              </a:rPr>
              <a:t>Collection: users</a:t>
            </a:r>
          </a:p>
        </p:txBody>
      </p:sp>
      <p:sp>
        <p:nvSpPr>
          <p:cNvPr id="7" name="TextBox 6">
            <a:extLst>
              <a:ext uri="{FF2B5EF4-FFF2-40B4-BE49-F238E27FC236}">
                <a16:creationId xmlns:a16="http://schemas.microsoft.com/office/drawing/2014/main" id="{89EE9BC8-AC5D-ED6C-2803-53F718248F48}"/>
              </a:ext>
            </a:extLst>
          </p:cNvPr>
          <p:cNvSpPr txBox="1"/>
          <p:nvPr/>
        </p:nvSpPr>
        <p:spPr>
          <a:xfrm>
            <a:off x="609600" y="4000501"/>
            <a:ext cx="2971800" cy="369332"/>
          </a:xfrm>
          <a:prstGeom prst="rect">
            <a:avLst/>
          </a:prstGeom>
          <a:noFill/>
        </p:spPr>
        <p:txBody>
          <a:bodyPr wrap="square" rtlCol="0">
            <a:spAutoFit/>
          </a:bodyPr>
          <a:lstStyle/>
          <a:p>
            <a:r>
              <a:rPr lang="en-IN" dirty="0">
                <a:solidFill>
                  <a:schemeClr val="bg1"/>
                </a:solidFill>
              </a:rPr>
              <a:t>Sub-Collection: feedback</a:t>
            </a:r>
          </a:p>
        </p:txBody>
      </p:sp>
      <p:graphicFrame>
        <p:nvGraphicFramePr>
          <p:cNvPr id="9" name="Table 8">
            <a:extLst>
              <a:ext uri="{FF2B5EF4-FFF2-40B4-BE49-F238E27FC236}">
                <a16:creationId xmlns:a16="http://schemas.microsoft.com/office/drawing/2014/main" id="{9E04C98E-13FF-1E0F-8531-9285165CDB2A}"/>
              </a:ext>
            </a:extLst>
          </p:cNvPr>
          <p:cNvGraphicFramePr>
            <a:graphicFrameLocks noGrp="1"/>
          </p:cNvGraphicFramePr>
          <p:nvPr>
            <p:extLst>
              <p:ext uri="{D42A27DB-BD31-4B8C-83A1-F6EECF244321}">
                <p14:modId xmlns:p14="http://schemas.microsoft.com/office/powerpoint/2010/main" val="2883053526"/>
              </p:ext>
            </p:extLst>
          </p:nvPr>
        </p:nvGraphicFramePr>
        <p:xfrm>
          <a:off x="304800" y="1676400"/>
          <a:ext cx="11201400" cy="1752600"/>
        </p:xfrm>
        <a:graphic>
          <a:graphicData uri="http://schemas.openxmlformats.org/drawingml/2006/table">
            <a:tbl>
              <a:tblPr firstRow="1" firstCol="1" bandRow="1">
                <a:tableStyleId>{5C22544A-7EE6-4342-B048-85BDC9FD1C3A}</a:tableStyleId>
              </a:tblPr>
              <a:tblGrid>
                <a:gridCol w="3733800">
                  <a:extLst>
                    <a:ext uri="{9D8B030D-6E8A-4147-A177-3AD203B41FA5}">
                      <a16:colId xmlns:a16="http://schemas.microsoft.com/office/drawing/2014/main" val="3901865151"/>
                    </a:ext>
                  </a:extLst>
                </a:gridCol>
                <a:gridCol w="3733800">
                  <a:extLst>
                    <a:ext uri="{9D8B030D-6E8A-4147-A177-3AD203B41FA5}">
                      <a16:colId xmlns:a16="http://schemas.microsoft.com/office/drawing/2014/main" val="1074380478"/>
                    </a:ext>
                  </a:extLst>
                </a:gridCol>
                <a:gridCol w="3733800">
                  <a:extLst>
                    <a:ext uri="{9D8B030D-6E8A-4147-A177-3AD203B41FA5}">
                      <a16:colId xmlns:a16="http://schemas.microsoft.com/office/drawing/2014/main" val="2739286637"/>
                    </a:ext>
                  </a:extLst>
                </a:gridCol>
              </a:tblGrid>
              <a:tr h="350520">
                <a:tc>
                  <a:txBody>
                    <a:bodyPr/>
                    <a:lstStyle/>
                    <a:p>
                      <a:pPr marL="0" marR="0" algn="ctr">
                        <a:lnSpc>
                          <a:spcPct val="107000"/>
                        </a:lnSpc>
                        <a:spcAft>
                          <a:spcPts val="800"/>
                        </a:spcAft>
                      </a:pPr>
                      <a:r>
                        <a:rPr lang="en-IN" sz="1200" kern="100">
                          <a:effectLst/>
                        </a:rPr>
                        <a:t>Field Name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Data Type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dirty="0">
                          <a:effectLst/>
                        </a:rPr>
                        <a:t>Description</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2602953436"/>
                  </a:ext>
                </a:extLst>
              </a:tr>
              <a:tr h="350520">
                <a:tc>
                  <a:txBody>
                    <a:bodyPr/>
                    <a:lstStyle/>
                    <a:p>
                      <a:pPr marL="0" marR="0">
                        <a:lnSpc>
                          <a:spcPct val="107000"/>
                        </a:lnSpc>
                        <a:spcAft>
                          <a:spcPts val="800"/>
                        </a:spcAft>
                      </a:pPr>
                      <a:r>
                        <a:rPr lang="en-IN" sz="1200" kern="100">
                          <a:effectLst/>
                        </a:rPr>
                        <a:t>email</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email address of the user.</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3036534185"/>
                  </a:ext>
                </a:extLst>
              </a:tr>
              <a:tr h="350520">
                <a:tc>
                  <a:txBody>
                    <a:bodyPr/>
                    <a:lstStyle/>
                    <a:p>
                      <a:pPr marL="0" marR="0">
                        <a:lnSpc>
                          <a:spcPct val="107000"/>
                        </a:lnSpc>
                        <a:spcAft>
                          <a:spcPts val="800"/>
                        </a:spcAft>
                      </a:pPr>
                      <a:r>
                        <a:rPr lang="en-IN" sz="1200" kern="100">
                          <a:effectLst/>
                        </a:rPr>
                        <a:t>Name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name of the user.</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4127025412"/>
                  </a:ext>
                </a:extLst>
              </a:tr>
              <a:tr h="350520">
                <a:tc>
                  <a:txBody>
                    <a:bodyPr/>
                    <a:lstStyle/>
                    <a:p>
                      <a:pPr marL="0" marR="0">
                        <a:lnSpc>
                          <a:spcPct val="107000"/>
                        </a:lnSpc>
                        <a:spcAft>
                          <a:spcPts val="800"/>
                        </a:spcAft>
                      </a:pPr>
                      <a:r>
                        <a:rPr lang="en-IN" sz="1200" kern="100">
                          <a:effectLst/>
                        </a:rPr>
                        <a:t>City</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The city where the user resides.</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881421442"/>
                  </a:ext>
                </a:extLst>
              </a:tr>
              <a:tr h="350520">
                <a:tc>
                  <a:txBody>
                    <a:bodyPr/>
                    <a:lstStyle/>
                    <a:p>
                      <a:pPr marL="0" marR="0">
                        <a:lnSpc>
                          <a:spcPct val="107000"/>
                        </a:lnSpc>
                        <a:spcAft>
                          <a:spcPts val="800"/>
                        </a:spcAft>
                      </a:pPr>
                      <a:r>
                        <a:rPr lang="en-IN" sz="1200" kern="100">
                          <a:effectLst/>
                        </a:rPr>
                        <a:t>Status</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The user status(online/offline)</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035195843"/>
                  </a:ext>
                </a:extLst>
              </a:tr>
            </a:tbl>
          </a:graphicData>
        </a:graphic>
      </p:graphicFrame>
      <p:graphicFrame>
        <p:nvGraphicFramePr>
          <p:cNvPr id="10" name="Table 9">
            <a:extLst>
              <a:ext uri="{FF2B5EF4-FFF2-40B4-BE49-F238E27FC236}">
                <a16:creationId xmlns:a16="http://schemas.microsoft.com/office/drawing/2014/main" id="{225175EA-DB70-A2C9-88ED-87B657DFAB7D}"/>
              </a:ext>
            </a:extLst>
          </p:cNvPr>
          <p:cNvGraphicFramePr>
            <a:graphicFrameLocks noGrp="1"/>
          </p:cNvGraphicFramePr>
          <p:nvPr>
            <p:extLst>
              <p:ext uri="{D42A27DB-BD31-4B8C-83A1-F6EECF244321}">
                <p14:modId xmlns:p14="http://schemas.microsoft.com/office/powerpoint/2010/main" val="1446240888"/>
              </p:ext>
            </p:extLst>
          </p:nvPr>
        </p:nvGraphicFramePr>
        <p:xfrm>
          <a:off x="381000" y="4774564"/>
          <a:ext cx="11125200" cy="1245235"/>
        </p:xfrm>
        <a:graphic>
          <a:graphicData uri="http://schemas.openxmlformats.org/drawingml/2006/table">
            <a:tbl>
              <a:tblPr firstRow="1" firstCol="1" bandRow="1">
                <a:tableStyleId>{5C22544A-7EE6-4342-B048-85BDC9FD1C3A}</a:tableStyleId>
              </a:tblPr>
              <a:tblGrid>
                <a:gridCol w="3708400">
                  <a:extLst>
                    <a:ext uri="{9D8B030D-6E8A-4147-A177-3AD203B41FA5}">
                      <a16:colId xmlns:a16="http://schemas.microsoft.com/office/drawing/2014/main" val="1432377135"/>
                    </a:ext>
                  </a:extLst>
                </a:gridCol>
                <a:gridCol w="3708400">
                  <a:extLst>
                    <a:ext uri="{9D8B030D-6E8A-4147-A177-3AD203B41FA5}">
                      <a16:colId xmlns:a16="http://schemas.microsoft.com/office/drawing/2014/main" val="2335008350"/>
                    </a:ext>
                  </a:extLst>
                </a:gridCol>
                <a:gridCol w="3708400">
                  <a:extLst>
                    <a:ext uri="{9D8B030D-6E8A-4147-A177-3AD203B41FA5}">
                      <a16:colId xmlns:a16="http://schemas.microsoft.com/office/drawing/2014/main" val="3745577659"/>
                    </a:ext>
                  </a:extLst>
                </a:gridCol>
              </a:tblGrid>
              <a:tr h="315291">
                <a:tc>
                  <a:txBody>
                    <a:bodyPr/>
                    <a:lstStyle/>
                    <a:p>
                      <a:pPr marL="0" marR="0" algn="ctr">
                        <a:lnSpc>
                          <a:spcPct val="107000"/>
                        </a:lnSpc>
                        <a:spcAft>
                          <a:spcPts val="800"/>
                        </a:spcAft>
                      </a:pPr>
                      <a:r>
                        <a:rPr lang="en-IN" sz="1200" kern="100">
                          <a:effectLst/>
                        </a:rPr>
                        <a:t>Field Name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Data Type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gn="ctr">
                        <a:lnSpc>
                          <a:spcPct val="107000"/>
                        </a:lnSpc>
                        <a:spcAft>
                          <a:spcPts val="800"/>
                        </a:spcAft>
                      </a:pPr>
                      <a:r>
                        <a:rPr lang="en-IN" sz="1200" kern="100">
                          <a:effectLst/>
                        </a:rPr>
                        <a:t>Description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349772234"/>
                  </a:ext>
                </a:extLst>
              </a:tr>
              <a:tr h="614653">
                <a:tc>
                  <a:txBody>
                    <a:bodyPr/>
                    <a:lstStyle/>
                    <a:p>
                      <a:pPr marL="0" marR="0">
                        <a:lnSpc>
                          <a:spcPct val="107000"/>
                        </a:lnSpc>
                        <a:spcAft>
                          <a:spcPts val="800"/>
                        </a:spcAft>
                      </a:pPr>
                      <a:r>
                        <a:rPr lang="en-IN" sz="1200" kern="100">
                          <a:effectLst/>
                        </a:rPr>
                        <a:t>email</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The email address of the user who submitted the feedback.</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2506422614"/>
                  </a:ext>
                </a:extLst>
              </a:tr>
              <a:tr h="315291">
                <a:tc>
                  <a:txBody>
                    <a:bodyPr/>
                    <a:lstStyle/>
                    <a:p>
                      <a:pPr marL="0" marR="0">
                        <a:lnSpc>
                          <a:spcPct val="107000"/>
                        </a:lnSpc>
                        <a:spcAft>
                          <a:spcPts val="800"/>
                        </a:spcAft>
                      </a:pPr>
                      <a:r>
                        <a:rPr lang="en-IN" sz="1200" kern="100">
                          <a:effectLst/>
                        </a:rPr>
                        <a:t>Review</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string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The review or feedback content provided by the user.</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697161954"/>
                  </a:ext>
                </a:extLst>
              </a:tr>
            </a:tbl>
          </a:graphicData>
        </a:graphic>
      </p:graphicFrame>
    </p:spTree>
    <p:extLst>
      <p:ext uri="{BB962C8B-B14F-4D97-AF65-F5344CB8AC3E}">
        <p14:creationId xmlns:p14="http://schemas.microsoft.com/office/powerpoint/2010/main" val="155486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8535FA8-4FD3-073C-90F8-6F10794EA2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 y="990599"/>
            <a:ext cx="11049000" cy="5449169"/>
          </a:xfrm>
          <a:prstGeom prst="rect">
            <a:avLst/>
          </a:prstGeom>
        </p:spPr>
      </p:pic>
      <p:sp>
        <p:nvSpPr>
          <p:cNvPr id="7" name="TextBox 6">
            <a:extLst>
              <a:ext uri="{FF2B5EF4-FFF2-40B4-BE49-F238E27FC236}">
                <a16:creationId xmlns:a16="http://schemas.microsoft.com/office/drawing/2014/main" id="{109EDD3F-7843-C856-6807-531A465AEB29}"/>
              </a:ext>
            </a:extLst>
          </p:cNvPr>
          <p:cNvSpPr txBox="1"/>
          <p:nvPr/>
        </p:nvSpPr>
        <p:spPr>
          <a:xfrm>
            <a:off x="762000" y="228600"/>
            <a:ext cx="3429000" cy="369332"/>
          </a:xfrm>
          <a:prstGeom prst="rect">
            <a:avLst/>
          </a:prstGeom>
          <a:noFill/>
        </p:spPr>
        <p:txBody>
          <a:bodyPr wrap="square" rtlCol="0">
            <a:spAutoFit/>
          </a:bodyPr>
          <a:lstStyle/>
          <a:p>
            <a:r>
              <a:rPr lang="en-IN" dirty="0">
                <a:solidFill>
                  <a:schemeClr val="bg1"/>
                </a:solidFill>
              </a:rPr>
              <a:t>Collections: chats</a:t>
            </a:r>
          </a:p>
        </p:txBody>
      </p:sp>
    </p:spTree>
    <p:extLst>
      <p:ext uri="{BB962C8B-B14F-4D97-AF65-F5344CB8AC3E}">
        <p14:creationId xmlns:p14="http://schemas.microsoft.com/office/powerpoint/2010/main" val="2592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6F85C-C88D-B8F8-50D1-91F90091556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46BE6DF-6931-8DE3-DF88-478CA926C4B5}"/>
              </a:ext>
            </a:extLst>
          </p:cNvPr>
          <p:cNvSpPr txBox="1"/>
          <p:nvPr/>
        </p:nvSpPr>
        <p:spPr>
          <a:xfrm>
            <a:off x="762000" y="228600"/>
            <a:ext cx="3429000" cy="369332"/>
          </a:xfrm>
          <a:prstGeom prst="rect">
            <a:avLst/>
          </a:prstGeom>
          <a:noFill/>
        </p:spPr>
        <p:txBody>
          <a:bodyPr wrap="square" rtlCol="0">
            <a:spAutoFit/>
          </a:bodyPr>
          <a:lstStyle/>
          <a:p>
            <a:r>
              <a:rPr lang="en-IN" dirty="0">
                <a:solidFill>
                  <a:schemeClr val="bg1"/>
                </a:solidFill>
              </a:rPr>
              <a:t>Collections: messages</a:t>
            </a:r>
          </a:p>
        </p:txBody>
      </p:sp>
      <p:pic>
        <p:nvPicPr>
          <p:cNvPr id="2" name="Picture 1">
            <a:extLst>
              <a:ext uri="{FF2B5EF4-FFF2-40B4-BE49-F238E27FC236}">
                <a16:creationId xmlns:a16="http://schemas.microsoft.com/office/drawing/2014/main" id="{ACD1D5F9-43F9-38CB-AC50-C24098F076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 y="914400"/>
            <a:ext cx="11353800" cy="5715000"/>
          </a:xfrm>
          <a:prstGeom prst="rect">
            <a:avLst/>
          </a:prstGeom>
        </p:spPr>
      </p:pic>
    </p:spTree>
    <p:extLst>
      <p:ext uri="{BB962C8B-B14F-4D97-AF65-F5344CB8AC3E}">
        <p14:creationId xmlns:p14="http://schemas.microsoft.com/office/powerpoint/2010/main" val="3749125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B424C-5E20-BE7C-9D85-ACB98D352DB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7F5A0CD-9CEB-D533-6756-EF90CFF86E29}"/>
              </a:ext>
            </a:extLst>
          </p:cNvPr>
          <p:cNvSpPr txBox="1"/>
          <p:nvPr/>
        </p:nvSpPr>
        <p:spPr>
          <a:xfrm>
            <a:off x="762000" y="228600"/>
            <a:ext cx="3429000" cy="369332"/>
          </a:xfrm>
          <a:prstGeom prst="rect">
            <a:avLst/>
          </a:prstGeom>
          <a:noFill/>
        </p:spPr>
        <p:txBody>
          <a:bodyPr wrap="square" rtlCol="0">
            <a:spAutoFit/>
          </a:bodyPr>
          <a:lstStyle/>
          <a:p>
            <a:r>
              <a:rPr lang="en-IN" dirty="0">
                <a:solidFill>
                  <a:schemeClr val="bg1"/>
                </a:solidFill>
              </a:rPr>
              <a:t>Collections: users</a:t>
            </a:r>
          </a:p>
        </p:txBody>
      </p:sp>
      <p:pic>
        <p:nvPicPr>
          <p:cNvPr id="3" name="Picture 2">
            <a:extLst>
              <a:ext uri="{FF2B5EF4-FFF2-40B4-BE49-F238E27FC236}">
                <a16:creationId xmlns:a16="http://schemas.microsoft.com/office/drawing/2014/main" id="{7CE4C465-AAC4-DB39-2FA0-06252EB484B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 y="838200"/>
            <a:ext cx="11492276" cy="5638800"/>
          </a:xfrm>
          <a:prstGeom prst="rect">
            <a:avLst/>
          </a:prstGeom>
        </p:spPr>
      </p:pic>
    </p:spTree>
    <p:extLst>
      <p:ext uri="{BB962C8B-B14F-4D97-AF65-F5344CB8AC3E}">
        <p14:creationId xmlns:p14="http://schemas.microsoft.com/office/powerpoint/2010/main" val="271626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EBFE3F8-855E-276D-B387-03B739BB4579}"/>
              </a:ext>
            </a:extLst>
          </p:cNvPr>
          <p:cNvSpPr>
            <a:spLocks noGrp="1"/>
          </p:cNvSpPr>
          <p:nvPr>
            <p:ph type="subTitle" idx="1"/>
          </p:nvPr>
        </p:nvSpPr>
        <p:spPr>
          <a:xfrm>
            <a:off x="685006" y="1219200"/>
            <a:ext cx="10821988" cy="6159410"/>
          </a:xfrm>
        </p:spPr>
        <p:txBody>
          <a:bodyPr>
            <a:normAutofit/>
          </a:bodyPr>
          <a:lstStyle/>
          <a:p>
            <a:r>
              <a:rPr lang="en-IN" dirty="0">
                <a:solidFill>
                  <a:schemeClr val="bg1"/>
                </a:solidFill>
              </a:rPr>
              <a:t>Introduction</a:t>
            </a:r>
          </a:p>
          <a:p>
            <a:r>
              <a:rPr lang="en-IN" dirty="0">
                <a:solidFill>
                  <a:schemeClr val="bg1"/>
                </a:solidFill>
              </a:rPr>
              <a:t>Project Overview</a:t>
            </a:r>
          </a:p>
          <a:p>
            <a:r>
              <a:rPr lang="en-IN" dirty="0">
                <a:solidFill>
                  <a:schemeClr val="bg1"/>
                </a:solidFill>
              </a:rPr>
              <a:t>Objectives</a:t>
            </a:r>
          </a:p>
          <a:p>
            <a:r>
              <a:rPr lang="en-IN" dirty="0">
                <a:solidFill>
                  <a:schemeClr val="bg1"/>
                </a:solidFill>
              </a:rPr>
              <a:t>Development Environment</a:t>
            </a:r>
          </a:p>
          <a:p>
            <a:r>
              <a:rPr lang="en-IN" dirty="0">
                <a:solidFill>
                  <a:schemeClr val="bg1"/>
                </a:solidFill>
              </a:rPr>
              <a:t>Diagrams</a:t>
            </a:r>
          </a:p>
          <a:p>
            <a:r>
              <a:rPr lang="en-IN" dirty="0">
                <a:solidFill>
                  <a:schemeClr val="bg1"/>
                </a:solidFill>
              </a:rPr>
              <a:t>Data Dictionary</a:t>
            </a:r>
          </a:p>
          <a:p>
            <a:r>
              <a:rPr lang="en-IN" dirty="0">
                <a:solidFill>
                  <a:schemeClr val="bg1"/>
                </a:solidFill>
              </a:rPr>
              <a:t>Screenshots</a:t>
            </a:r>
          </a:p>
          <a:p>
            <a:r>
              <a:rPr lang="en-IN" dirty="0">
                <a:solidFill>
                  <a:schemeClr val="bg1"/>
                </a:solidFill>
              </a:rPr>
              <a:t>Limitations</a:t>
            </a:r>
          </a:p>
          <a:p>
            <a:r>
              <a:rPr lang="en-IN" dirty="0">
                <a:solidFill>
                  <a:schemeClr val="bg1"/>
                </a:solidFill>
              </a:rPr>
              <a:t>Future Scope</a:t>
            </a:r>
          </a:p>
          <a:p>
            <a:r>
              <a:rPr lang="en-IN" dirty="0">
                <a:solidFill>
                  <a:schemeClr val="bg1"/>
                </a:solidFill>
              </a:rPr>
              <a:t>References</a:t>
            </a:r>
          </a:p>
          <a:p>
            <a:endParaRPr lang="en-IN" dirty="0">
              <a:solidFill>
                <a:schemeClr val="bg1"/>
              </a:solidFill>
            </a:endParaRPr>
          </a:p>
          <a:p>
            <a:endParaRPr lang="en-IN" dirty="0">
              <a:solidFill>
                <a:schemeClr val="bg1"/>
              </a:solidFill>
            </a:endParaRPr>
          </a:p>
        </p:txBody>
      </p:sp>
      <p:sp>
        <p:nvSpPr>
          <p:cNvPr id="3" name="Title 2">
            <a:extLst>
              <a:ext uri="{FF2B5EF4-FFF2-40B4-BE49-F238E27FC236}">
                <a16:creationId xmlns:a16="http://schemas.microsoft.com/office/drawing/2014/main" id="{E6BE02EF-ACFB-CC3A-676C-E8E806D42902}"/>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Index</a:t>
            </a:r>
          </a:p>
        </p:txBody>
      </p:sp>
    </p:spTree>
    <p:extLst>
      <p:ext uri="{BB962C8B-B14F-4D97-AF65-F5344CB8AC3E}">
        <p14:creationId xmlns:p14="http://schemas.microsoft.com/office/powerpoint/2010/main" val="3874255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50C7F-3041-02F5-E870-31771E14CC2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8E3B6A5-290E-5576-9912-34BAA4DAD479}"/>
              </a:ext>
            </a:extLst>
          </p:cNvPr>
          <p:cNvSpPr txBox="1"/>
          <p:nvPr/>
        </p:nvSpPr>
        <p:spPr>
          <a:xfrm>
            <a:off x="762000" y="228600"/>
            <a:ext cx="3429000" cy="369332"/>
          </a:xfrm>
          <a:prstGeom prst="rect">
            <a:avLst/>
          </a:prstGeom>
          <a:noFill/>
        </p:spPr>
        <p:txBody>
          <a:bodyPr wrap="square" rtlCol="0">
            <a:spAutoFit/>
          </a:bodyPr>
          <a:lstStyle/>
          <a:p>
            <a:r>
              <a:rPr lang="en-IN" dirty="0">
                <a:solidFill>
                  <a:schemeClr val="bg1"/>
                </a:solidFill>
              </a:rPr>
              <a:t>Collections: feedback</a:t>
            </a:r>
          </a:p>
        </p:txBody>
      </p:sp>
      <p:pic>
        <p:nvPicPr>
          <p:cNvPr id="2" name="Picture 1">
            <a:extLst>
              <a:ext uri="{FF2B5EF4-FFF2-40B4-BE49-F238E27FC236}">
                <a16:creationId xmlns:a16="http://schemas.microsoft.com/office/drawing/2014/main" id="{0CEFDD1A-089C-0315-B3C5-62A19729E6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40" y="747817"/>
            <a:ext cx="11398959" cy="5877101"/>
          </a:xfrm>
          <a:prstGeom prst="rect">
            <a:avLst/>
          </a:prstGeom>
        </p:spPr>
      </p:pic>
    </p:spTree>
    <p:extLst>
      <p:ext uri="{BB962C8B-B14F-4D97-AF65-F5344CB8AC3E}">
        <p14:creationId xmlns:p14="http://schemas.microsoft.com/office/powerpoint/2010/main" val="3203310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4CB32B-2C12-CC74-25D6-77516DDA4A14}"/>
              </a:ext>
            </a:extLst>
          </p:cNvPr>
          <p:cNvSpPr>
            <a:spLocks noGrp="1"/>
          </p:cNvSpPr>
          <p:nvPr>
            <p:ph type="ctrTitle"/>
          </p:nvPr>
        </p:nvSpPr>
        <p:spPr>
          <a:xfrm>
            <a:off x="76200" y="2819400"/>
            <a:ext cx="10821988" cy="698591"/>
          </a:xfrm>
        </p:spPr>
        <p:txBody>
          <a:bodyPr>
            <a:normAutofit fontScale="90000"/>
          </a:bodyPr>
          <a:lstStyle/>
          <a:p>
            <a:r>
              <a:rPr lang="en-IN" dirty="0">
                <a:solidFill>
                  <a:schemeClr val="bg1"/>
                </a:solidFill>
              </a:rPr>
              <a:t>Screenshots</a:t>
            </a:r>
          </a:p>
        </p:txBody>
      </p:sp>
    </p:spTree>
    <p:extLst>
      <p:ext uri="{BB962C8B-B14F-4D97-AF65-F5344CB8AC3E}">
        <p14:creationId xmlns:p14="http://schemas.microsoft.com/office/powerpoint/2010/main" val="337458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79661-71AD-713A-52DC-58E9610043C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8469467-A07F-DFB4-A87F-C28E014C3A2A}"/>
              </a:ext>
            </a:extLst>
          </p:cNvPr>
          <p:cNvSpPr txBox="1"/>
          <p:nvPr/>
        </p:nvSpPr>
        <p:spPr>
          <a:xfrm>
            <a:off x="1371600" y="914400"/>
            <a:ext cx="1219200" cy="523220"/>
          </a:xfrm>
          <a:prstGeom prst="rect">
            <a:avLst/>
          </a:prstGeom>
          <a:noFill/>
        </p:spPr>
        <p:txBody>
          <a:bodyPr wrap="square" rtlCol="0">
            <a:spAutoFit/>
          </a:bodyPr>
          <a:lstStyle/>
          <a:p>
            <a:r>
              <a:rPr lang="en-IN" sz="2800" dirty="0">
                <a:solidFill>
                  <a:schemeClr val="bg1"/>
                </a:solidFill>
              </a:rPr>
              <a:t>Signup</a:t>
            </a:r>
          </a:p>
        </p:txBody>
      </p:sp>
      <p:pic>
        <p:nvPicPr>
          <p:cNvPr id="8" name="Picture 7">
            <a:extLst>
              <a:ext uri="{FF2B5EF4-FFF2-40B4-BE49-F238E27FC236}">
                <a16:creationId xmlns:a16="http://schemas.microsoft.com/office/drawing/2014/main" id="{224DE085-6818-CDB5-313F-E7043D3A1C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57200"/>
            <a:ext cx="3962400" cy="6111363"/>
          </a:xfrm>
          <a:prstGeom prst="rect">
            <a:avLst/>
          </a:prstGeom>
        </p:spPr>
      </p:pic>
    </p:spTree>
    <p:extLst>
      <p:ext uri="{BB962C8B-B14F-4D97-AF65-F5344CB8AC3E}">
        <p14:creationId xmlns:p14="http://schemas.microsoft.com/office/powerpoint/2010/main" val="2090278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3CEFF-461B-C296-078C-E6CE0FA075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D1FF928-8BD5-28E9-3A3A-227C33B80961}"/>
              </a:ext>
            </a:extLst>
          </p:cNvPr>
          <p:cNvSpPr txBox="1"/>
          <p:nvPr/>
        </p:nvSpPr>
        <p:spPr>
          <a:xfrm>
            <a:off x="1371600" y="914400"/>
            <a:ext cx="1219200" cy="523220"/>
          </a:xfrm>
          <a:prstGeom prst="rect">
            <a:avLst/>
          </a:prstGeom>
          <a:noFill/>
        </p:spPr>
        <p:txBody>
          <a:bodyPr wrap="square" rtlCol="0">
            <a:spAutoFit/>
          </a:bodyPr>
          <a:lstStyle/>
          <a:p>
            <a:r>
              <a:rPr lang="en-IN" sz="2800" dirty="0">
                <a:solidFill>
                  <a:schemeClr val="bg1"/>
                </a:solidFill>
              </a:rPr>
              <a:t>Login</a:t>
            </a:r>
          </a:p>
        </p:txBody>
      </p:sp>
      <p:pic>
        <p:nvPicPr>
          <p:cNvPr id="2" name="Picture 1">
            <a:extLst>
              <a:ext uri="{FF2B5EF4-FFF2-40B4-BE49-F238E27FC236}">
                <a16:creationId xmlns:a16="http://schemas.microsoft.com/office/drawing/2014/main" id="{AC9120C5-9B40-BF52-FFF2-E8B943F90B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76200"/>
            <a:ext cx="3535328" cy="6705600"/>
          </a:xfrm>
          <a:prstGeom prst="rect">
            <a:avLst/>
          </a:prstGeom>
        </p:spPr>
      </p:pic>
    </p:spTree>
    <p:extLst>
      <p:ext uri="{BB962C8B-B14F-4D97-AF65-F5344CB8AC3E}">
        <p14:creationId xmlns:p14="http://schemas.microsoft.com/office/powerpoint/2010/main" val="3105907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2EF81-DCF1-7BC3-5A82-720F68E78E7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5C85C35-A3A1-9E4A-8042-2386E407EC07}"/>
              </a:ext>
            </a:extLst>
          </p:cNvPr>
          <p:cNvSpPr txBox="1"/>
          <p:nvPr/>
        </p:nvSpPr>
        <p:spPr>
          <a:xfrm>
            <a:off x="1371600" y="914400"/>
            <a:ext cx="1219200" cy="954107"/>
          </a:xfrm>
          <a:prstGeom prst="rect">
            <a:avLst/>
          </a:prstGeom>
          <a:noFill/>
        </p:spPr>
        <p:txBody>
          <a:bodyPr wrap="square" rtlCol="0">
            <a:spAutoFit/>
          </a:bodyPr>
          <a:lstStyle/>
          <a:p>
            <a:r>
              <a:rPr lang="en-IN" sz="2800" dirty="0">
                <a:solidFill>
                  <a:schemeClr val="bg1"/>
                </a:solidFill>
              </a:rPr>
              <a:t>Home Screen</a:t>
            </a:r>
          </a:p>
        </p:txBody>
      </p:sp>
      <p:pic>
        <p:nvPicPr>
          <p:cNvPr id="3" name="Picture 2">
            <a:extLst>
              <a:ext uri="{FF2B5EF4-FFF2-40B4-BE49-F238E27FC236}">
                <a16:creationId xmlns:a16="http://schemas.microsoft.com/office/drawing/2014/main" id="{B33A9E42-D339-972B-5138-6491C4284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457200"/>
            <a:ext cx="3360014" cy="6172200"/>
          </a:xfrm>
          <a:prstGeom prst="rect">
            <a:avLst/>
          </a:prstGeom>
        </p:spPr>
      </p:pic>
    </p:spTree>
    <p:extLst>
      <p:ext uri="{BB962C8B-B14F-4D97-AF65-F5344CB8AC3E}">
        <p14:creationId xmlns:p14="http://schemas.microsoft.com/office/powerpoint/2010/main" val="924116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78066-622C-E6F6-B78F-FA9D51713BC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3F24111-96C7-64B4-9DF8-6ED034863504}"/>
              </a:ext>
            </a:extLst>
          </p:cNvPr>
          <p:cNvSpPr txBox="1"/>
          <p:nvPr/>
        </p:nvSpPr>
        <p:spPr>
          <a:xfrm>
            <a:off x="1371600" y="914400"/>
            <a:ext cx="2057400" cy="954107"/>
          </a:xfrm>
          <a:prstGeom prst="rect">
            <a:avLst/>
          </a:prstGeom>
          <a:noFill/>
        </p:spPr>
        <p:txBody>
          <a:bodyPr wrap="square" rtlCol="0">
            <a:spAutoFit/>
          </a:bodyPr>
          <a:lstStyle/>
          <a:p>
            <a:r>
              <a:rPr lang="en-IN" sz="2800" dirty="0">
                <a:solidFill>
                  <a:schemeClr val="bg1"/>
                </a:solidFill>
              </a:rPr>
              <a:t>Search and Filter Screen</a:t>
            </a:r>
          </a:p>
        </p:txBody>
      </p:sp>
      <p:pic>
        <p:nvPicPr>
          <p:cNvPr id="2" name="Picture 1">
            <a:extLst>
              <a:ext uri="{FF2B5EF4-FFF2-40B4-BE49-F238E27FC236}">
                <a16:creationId xmlns:a16="http://schemas.microsoft.com/office/drawing/2014/main" id="{5A0D7B8D-0C51-C3E0-A3E3-C97B0ECF58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0" y="457200"/>
            <a:ext cx="3152000" cy="6172200"/>
          </a:xfrm>
          <a:prstGeom prst="rect">
            <a:avLst/>
          </a:prstGeom>
        </p:spPr>
      </p:pic>
      <p:pic>
        <p:nvPicPr>
          <p:cNvPr id="4" name="Picture 3">
            <a:extLst>
              <a:ext uri="{FF2B5EF4-FFF2-40B4-BE49-F238E27FC236}">
                <a16:creationId xmlns:a16="http://schemas.microsoft.com/office/drawing/2014/main" id="{F2B46F6B-EDD5-FEC3-2D97-4EA936A9E8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0097" y="304800"/>
            <a:ext cx="3541653" cy="6400800"/>
          </a:xfrm>
          <a:prstGeom prst="rect">
            <a:avLst/>
          </a:prstGeom>
        </p:spPr>
      </p:pic>
    </p:spTree>
    <p:extLst>
      <p:ext uri="{BB962C8B-B14F-4D97-AF65-F5344CB8AC3E}">
        <p14:creationId xmlns:p14="http://schemas.microsoft.com/office/powerpoint/2010/main" val="23061867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E597C-0BC5-3116-4E70-0B562329597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26CF47A-52D1-9570-627F-6F65EE56CC47}"/>
              </a:ext>
            </a:extLst>
          </p:cNvPr>
          <p:cNvSpPr txBox="1"/>
          <p:nvPr/>
        </p:nvSpPr>
        <p:spPr>
          <a:xfrm>
            <a:off x="1371600" y="914400"/>
            <a:ext cx="1219200" cy="954107"/>
          </a:xfrm>
          <a:prstGeom prst="rect">
            <a:avLst/>
          </a:prstGeom>
          <a:noFill/>
        </p:spPr>
        <p:txBody>
          <a:bodyPr wrap="square" rtlCol="0">
            <a:spAutoFit/>
          </a:bodyPr>
          <a:lstStyle/>
          <a:p>
            <a:r>
              <a:rPr lang="en-IN" sz="2800" dirty="0">
                <a:solidFill>
                  <a:schemeClr val="bg1"/>
                </a:solidFill>
              </a:rPr>
              <a:t>Home Screen</a:t>
            </a:r>
          </a:p>
        </p:txBody>
      </p:sp>
      <p:pic>
        <p:nvPicPr>
          <p:cNvPr id="3" name="Picture 2">
            <a:extLst>
              <a:ext uri="{FF2B5EF4-FFF2-40B4-BE49-F238E27FC236}">
                <a16:creationId xmlns:a16="http://schemas.microsoft.com/office/drawing/2014/main" id="{42E5A2D1-B62E-9D77-4E5F-16B6CB815E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400" y="457200"/>
            <a:ext cx="3360014" cy="6172200"/>
          </a:xfrm>
          <a:prstGeom prst="rect">
            <a:avLst/>
          </a:prstGeom>
        </p:spPr>
      </p:pic>
    </p:spTree>
    <p:extLst>
      <p:ext uri="{BB962C8B-B14F-4D97-AF65-F5344CB8AC3E}">
        <p14:creationId xmlns:p14="http://schemas.microsoft.com/office/powerpoint/2010/main" val="17961557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712E-9FBF-C6F1-849E-46112988610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AA5BF09-A413-06B4-A5A2-48777D019C2A}"/>
              </a:ext>
            </a:extLst>
          </p:cNvPr>
          <p:cNvSpPr txBox="1"/>
          <p:nvPr/>
        </p:nvSpPr>
        <p:spPr>
          <a:xfrm>
            <a:off x="1371600" y="914400"/>
            <a:ext cx="2209800" cy="954107"/>
          </a:xfrm>
          <a:prstGeom prst="rect">
            <a:avLst/>
          </a:prstGeom>
          <a:noFill/>
        </p:spPr>
        <p:txBody>
          <a:bodyPr wrap="square" rtlCol="0">
            <a:spAutoFit/>
          </a:bodyPr>
          <a:lstStyle/>
          <a:p>
            <a:r>
              <a:rPr lang="en-IN" sz="2800" dirty="0">
                <a:solidFill>
                  <a:schemeClr val="bg1"/>
                </a:solidFill>
              </a:rPr>
              <a:t>Home Screen Drawer</a:t>
            </a:r>
          </a:p>
        </p:txBody>
      </p:sp>
      <p:pic>
        <p:nvPicPr>
          <p:cNvPr id="2" name="Picture 1">
            <a:extLst>
              <a:ext uri="{FF2B5EF4-FFF2-40B4-BE49-F238E27FC236}">
                <a16:creationId xmlns:a16="http://schemas.microsoft.com/office/drawing/2014/main" id="{4E95B68E-E171-E835-863A-BC51F86A478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38600" y="457200"/>
            <a:ext cx="3457762" cy="6172200"/>
          </a:xfrm>
          <a:prstGeom prst="rect">
            <a:avLst/>
          </a:prstGeom>
        </p:spPr>
      </p:pic>
    </p:spTree>
    <p:extLst>
      <p:ext uri="{BB962C8B-B14F-4D97-AF65-F5344CB8AC3E}">
        <p14:creationId xmlns:p14="http://schemas.microsoft.com/office/powerpoint/2010/main" val="41463531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F90C5-6886-94B8-01C0-1FA3EB7D029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6E8805B-D9BD-A403-6FE1-3FDB4AE0F8D3}"/>
              </a:ext>
            </a:extLst>
          </p:cNvPr>
          <p:cNvSpPr txBox="1"/>
          <p:nvPr/>
        </p:nvSpPr>
        <p:spPr>
          <a:xfrm>
            <a:off x="1371600" y="914400"/>
            <a:ext cx="1981200" cy="954107"/>
          </a:xfrm>
          <a:prstGeom prst="rect">
            <a:avLst/>
          </a:prstGeom>
          <a:noFill/>
        </p:spPr>
        <p:txBody>
          <a:bodyPr wrap="square" rtlCol="0">
            <a:spAutoFit/>
          </a:bodyPr>
          <a:lstStyle/>
          <a:p>
            <a:r>
              <a:rPr lang="en-IN" sz="2800" dirty="0">
                <a:solidFill>
                  <a:schemeClr val="bg1"/>
                </a:solidFill>
              </a:rPr>
              <a:t>Edit Profile Screen</a:t>
            </a:r>
          </a:p>
        </p:txBody>
      </p:sp>
      <p:pic>
        <p:nvPicPr>
          <p:cNvPr id="2" name="Picture 1">
            <a:extLst>
              <a:ext uri="{FF2B5EF4-FFF2-40B4-BE49-F238E27FC236}">
                <a16:creationId xmlns:a16="http://schemas.microsoft.com/office/drawing/2014/main" id="{8823ED2B-038C-0372-59F1-805A8259DE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6200" y="533400"/>
            <a:ext cx="3733800" cy="6024153"/>
          </a:xfrm>
          <a:prstGeom prst="rect">
            <a:avLst/>
          </a:prstGeom>
        </p:spPr>
      </p:pic>
    </p:spTree>
    <p:extLst>
      <p:ext uri="{BB962C8B-B14F-4D97-AF65-F5344CB8AC3E}">
        <p14:creationId xmlns:p14="http://schemas.microsoft.com/office/powerpoint/2010/main" val="1563506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3BA7C-8054-01D1-60F6-30887390004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7D0A7B7-4036-73F5-175D-845D691040C8}"/>
              </a:ext>
            </a:extLst>
          </p:cNvPr>
          <p:cNvSpPr txBox="1"/>
          <p:nvPr/>
        </p:nvSpPr>
        <p:spPr>
          <a:xfrm>
            <a:off x="1371600" y="914401"/>
            <a:ext cx="1981200" cy="1384995"/>
          </a:xfrm>
          <a:prstGeom prst="rect">
            <a:avLst/>
          </a:prstGeom>
          <a:noFill/>
        </p:spPr>
        <p:txBody>
          <a:bodyPr wrap="square" rtlCol="0">
            <a:spAutoFit/>
          </a:bodyPr>
          <a:lstStyle/>
          <a:p>
            <a:r>
              <a:rPr lang="en-IN" sz="2800" dirty="0">
                <a:solidFill>
                  <a:schemeClr val="bg1"/>
                </a:solidFill>
              </a:rPr>
              <a:t>Change Password  Screen</a:t>
            </a:r>
          </a:p>
        </p:txBody>
      </p:sp>
      <p:pic>
        <p:nvPicPr>
          <p:cNvPr id="2" name="Picture 1">
            <a:extLst>
              <a:ext uri="{FF2B5EF4-FFF2-40B4-BE49-F238E27FC236}">
                <a16:creationId xmlns:a16="http://schemas.microsoft.com/office/drawing/2014/main" id="{0B923FEC-A88A-6A56-6B51-C0F8413B13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524649"/>
            <a:ext cx="4648200" cy="6216329"/>
          </a:xfrm>
          <a:prstGeom prst="rect">
            <a:avLst/>
          </a:prstGeom>
        </p:spPr>
      </p:pic>
    </p:spTree>
    <p:extLst>
      <p:ext uri="{BB962C8B-B14F-4D97-AF65-F5344CB8AC3E}">
        <p14:creationId xmlns:p14="http://schemas.microsoft.com/office/powerpoint/2010/main" val="305571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9BEAB-12A6-06E0-E813-595403F2D693}"/>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9A72C482-5407-4C7F-30C9-315BAB00131F}"/>
              </a:ext>
            </a:extLst>
          </p:cNvPr>
          <p:cNvSpPr>
            <a:spLocks noGrp="1"/>
          </p:cNvSpPr>
          <p:nvPr>
            <p:ph type="subTitle" idx="1"/>
          </p:nvPr>
        </p:nvSpPr>
        <p:spPr>
          <a:xfrm>
            <a:off x="533400" y="990599"/>
            <a:ext cx="10821988" cy="5791200"/>
          </a:xfrm>
        </p:spPr>
        <p:txBody>
          <a:bodyPr>
            <a:normAutofit/>
          </a:bodyPr>
          <a:lstStyle/>
          <a:p>
            <a:r>
              <a:rPr lang="en-IN" sz="2400" b="1" dirty="0">
                <a:solidFill>
                  <a:schemeClr val="bg1"/>
                </a:solidFill>
              </a:rPr>
              <a:t>Developed during Summer Internship at Sparks to Ideas</a:t>
            </a:r>
            <a:endParaRPr lang="en-IN" sz="2400" dirty="0">
              <a:solidFill>
                <a:schemeClr val="bg1"/>
              </a:solidFill>
            </a:endParaRPr>
          </a:p>
          <a:p>
            <a:pPr>
              <a:buFont typeface="Arial" panose="020B0604020202020204" pitchFamily="34" charset="0"/>
              <a:buChar char="•"/>
            </a:pPr>
            <a:r>
              <a:rPr lang="en-IN" sz="2400" b="1" dirty="0">
                <a:solidFill>
                  <a:schemeClr val="bg1"/>
                </a:solidFill>
              </a:rPr>
              <a:t>Purpose</a:t>
            </a:r>
            <a:r>
              <a:rPr lang="en-IN" sz="2400" dirty="0">
                <a:solidFill>
                  <a:schemeClr val="bg1"/>
                </a:solidFill>
              </a:rPr>
              <a:t>: Seamless, instant communication across platforms using Flutter &amp; Firebase.</a:t>
            </a:r>
          </a:p>
          <a:p>
            <a:pPr>
              <a:buFont typeface="Arial" panose="020B0604020202020204" pitchFamily="34" charset="0"/>
              <a:buChar char="•"/>
            </a:pPr>
            <a:r>
              <a:rPr lang="en-IN" sz="2400" b="1" dirty="0">
                <a:solidFill>
                  <a:schemeClr val="bg1"/>
                </a:solidFill>
              </a:rPr>
              <a:t>Core Features</a:t>
            </a:r>
            <a:r>
              <a:rPr lang="en-IN" sz="2400" dirty="0">
                <a:solidFill>
                  <a:schemeClr val="bg1"/>
                </a:solidFill>
              </a:rPr>
              <a:t>:</a:t>
            </a:r>
          </a:p>
          <a:p>
            <a:pPr marL="742950" lvl="1" indent="-285750">
              <a:buFont typeface="Arial" panose="020B0604020202020204" pitchFamily="34" charset="0"/>
              <a:buChar char="•"/>
            </a:pPr>
            <a:r>
              <a:rPr lang="en-IN" sz="2400" dirty="0">
                <a:solidFill>
                  <a:schemeClr val="bg1"/>
                </a:solidFill>
              </a:rPr>
              <a:t>Real-time one-on-one messaging.</a:t>
            </a:r>
          </a:p>
          <a:p>
            <a:pPr marL="742950" lvl="1" indent="-285750">
              <a:buFont typeface="Arial" panose="020B0604020202020204" pitchFamily="34" charset="0"/>
              <a:buChar char="•"/>
            </a:pPr>
            <a:r>
              <a:rPr lang="en-IN" sz="2400" dirty="0">
                <a:solidFill>
                  <a:schemeClr val="bg1"/>
                </a:solidFill>
              </a:rPr>
              <a:t>Search and filter users by name or city.</a:t>
            </a:r>
          </a:p>
          <a:p>
            <a:pPr marL="742950" lvl="1" indent="-285750">
              <a:buFont typeface="Arial" panose="020B0604020202020204" pitchFamily="34" charset="0"/>
              <a:buChar char="•"/>
            </a:pPr>
            <a:r>
              <a:rPr lang="en-IN" sz="2400" dirty="0">
                <a:solidFill>
                  <a:schemeClr val="bg1"/>
                </a:solidFill>
              </a:rPr>
              <a:t>Media sharing capabilities.</a:t>
            </a:r>
          </a:p>
          <a:p>
            <a:pPr>
              <a:buFont typeface="Arial" panose="020B0604020202020204" pitchFamily="34" charset="0"/>
              <a:buChar char="•"/>
            </a:pPr>
            <a:r>
              <a:rPr lang="en-IN" sz="2400" b="1" dirty="0">
                <a:solidFill>
                  <a:schemeClr val="bg1"/>
                </a:solidFill>
              </a:rPr>
              <a:t>Technology Stack</a:t>
            </a:r>
            <a:r>
              <a:rPr lang="en-IN" sz="2400" dirty="0">
                <a:solidFill>
                  <a:schemeClr val="bg1"/>
                </a:solidFill>
              </a:rPr>
              <a:t>:</a:t>
            </a:r>
          </a:p>
          <a:p>
            <a:pPr marL="742950" lvl="1" indent="-285750">
              <a:buFont typeface="Arial" panose="020B0604020202020204" pitchFamily="34" charset="0"/>
              <a:buChar char="•"/>
            </a:pPr>
            <a:r>
              <a:rPr lang="en-IN" sz="2400" b="1" dirty="0">
                <a:solidFill>
                  <a:schemeClr val="bg1"/>
                </a:solidFill>
              </a:rPr>
              <a:t>Flutter</a:t>
            </a:r>
            <a:r>
              <a:rPr lang="en-IN" sz="2400" dirty="0">
                <a:solidFill>
                  <a:schemeClr val="bg1"/>
                </a:solidFill>
              </a:rPr>
              <a:t>: Cross-platform, responsive UI for Android, iOS, web, and desktop.</a:t>
            </a:r>
          </a:p>
          <a:p>
            <a:pPr marL="742950" lvl="1" indent="-285750">
              <a:buFont typeface="Arial" panose="020B0604020202020204" pitchFamily="34" charset="0"/>
              <a:buChar char="•"/>
            </a:pPr>
            <a:r>
              <a:rPr lang="en-IN" sz="2400" b="1" dirty="0">
                <a:solidFill>
                  <a:schemeClr val="bg1"/>
                </a:solidFill>
              </a:rPr>
              <a:t>Firebase</a:t>
            </a:r>
            <a:r>
              <a:rPr lang="en-IN" sz="2400" dirty="0">
                <a:solidFill>
                  <a:schemeClr val="bg1"/>
                </a:solidFill>
              </a:rPr>
              <a:t>: Authentication, real-time database, cloud storage, scalability.</a:t>
            </a:r>
          </a:p>
          <a:p>
            <a:pPr marL="0" indent="0">
              <a:buNone/>
            </a:pPr>
            <a:endParaRPr lang="en-IN" dirty="0">
              <a:solidFill>
                <a:schemeClr val="bg1"/>
              </a:solidFill>
            </a:endParaRPr>
          </a:p>
        </p:txBody>
      </p:sp>
      <p:sp>
        <p:nvSpPr>
          <p:cNvPr id="3" name="Title 2">
            <a:extLst>
              <a:ext uri="{FF2B5EF4-FFF2-40B4-BE49-F238E27FC236}">
                <a16:creationId xmlns:a16="http://schemas.microsoft.com/office/drawing/2014/main" id="{6FED29FF-0D68-518F-DA21-2AE583EA93C4}"/>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Introduction</a:t>
            </a:r>
          </a:p>
        </p:txBody>
      </p:sp>
    </p:spTree>
    <p:extLst>
      <p:ext uri="{BB962C8B-B14F-4D97-AF65-F5344CB8AC3E}">
        <p14:creationId xmlns:p14="http://schemas.microsoft.com/office/powerpoint/2010/main" val="32023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0890F-0A15-F1A0-BA78-18A53F64FB2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85B5C53-0ACE-5702-BA5D-B96DED290AB7}"/>
              </a:ext>
            </a:extLst>
          </p:cNvPr>
          <p:cNvSpPr txBox="1"/>
          <p:nvPr/>
        </p:nvSpPr>
        <p:spPr>
          <a:xfrm>
            <a:off x="1371600" y="914400"/>
            <a:ext cx="2438400" cy="954107"/>
          </a:xfrm>
          <a:prstGeom prst="rect">
            <a:avLst/>
          </a:prstGeom>
          <a:noFill/>
        </p:spPr>
        <p:txBody>
          <a:bodyPr wrap="square" rtlCol="0">
            <a:spAutoFit/>
          </a:bodyPr>
          <a:lstStyle/>
          <a:p>
            <a:r>
              <a:rPr lang="en-IN" sz="2800" dirty="0">
                <a:solidFill>
                  <a:schemeClr val="bg1"/>
                </a:solidFill>
              </a:rPr>
              <a:t>Help/Feedback Screen</a:t>
            </a:r>
          </a:p>
        </p:txBody>
      </p:sp>
      <p:pic>
        <p:nvPicPr>
          <p:cNvPr id="2" name="Picture 1">
            <a:extLst>
              <a:ext uri="{FF2B5EF4-FFF2-40B4-BE49-F238E27FC236}">
                <a16:creationId xmlns:a16="http://schemas.microsoft.com/office/drawing/2014/main" id="{9215B76F-D3BB-423C-FDFD-5C5E021F4B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9596" y="762000"/>
            <a:ext cx="3761590" cy="5715000"/>
          </a:xfrm>
          <a:prstGeom prst="rect">
            <a:avLst/>
          </a:prstGeom>
        </p:spPr>
      </p:pic>
    </p:spTree>
    <p:extLst>
      <p:ext uri="{BB962C8B-B14F-4D97-AF65-F5344CB8AC3E}">
        <p14:creationId xmlns:p14="http://schemas.microsoft.com/office/powerpoint/2010/main" val="6081888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42059-E6CC-FDB6-EFF5-7CE5EC390BD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B7D0F13-842E-FBE2-139D-C77AC61C0610}"/>
              </a:ext>
            </a:extLst>
          </p:cNvPr>
          <p:cNvSpPr txBox="1"/>
          <p:nvPr/>
        </p:nvSpPr>
        <p:spPr>
          <a:xfrm>
            <a:off x="1371600" y="914400"/>
            <a:ext cx="1219200" cy="954107"/>
          </a:xfrm>
          <a:prstGeom prst="rect">
            <a:avLst/>
          </a:prstGeom>
          <a:noFill/>
        </p:spPr>
        <p:txBody>
          <a:bodyPr wrap="square" rtlCol="0">
            <a:spAutoFit/>
          </a:bodyPr>
          <a:lstStyle/>
          <a:p>
            <a:r>
              <a:rPr lang="en-IN" sz="2800" dirty="0">
                <a:solidFill>
                  <a:schemeClr val="bg1"/>
                </a:solidFill>
              </a:rPr>
              <a:t>Chat Screen</a:t>
            </a:r>
          </a:p>
        </p:txBody>
      </p:sp>
      <p:pic>
        <p:nvPicPr>
          <p:cNvPr id="2" name="Picture 1">
            <a:extLst>
              <a:ext uri="{FF2B5EF4-FFF2-40B4-BE49-F238E27FC236}">
                <a16:creationId xmlns:a16="http://schemas.microsoft.com/office/drawing/2014/main" id="{AEDB8268-C5D5-E132-6FB9-D623C4E706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7600" y="457200"/>
            <a:ext cx="4181649" cy="6172200"/>
          </a:xfrm>
          <a:prstGeom prst="rect">
            <a:avLst/>
          </a:prstGeom>
        </p:spPr>
      </p:pic>
    </p:spTree>
    <p:extLst>
      <p:ext uri="{BB962C8B-B14F-4D97-AF65-F5344CB8AC3E}">
        <p14:creationId xmlns:p14="http://schemas.microsoft.com/office/powerpoint/2010/main" val="3736545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68828-24F0-C6F1-FFCD-46D80853E1D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05F667C-B125-4472-3572-4EF8D48F6112}"/>
              </a:ext>
            </a:extLst>
          </p:cNvPr>
          <p:cNvSpPr txBox="1"/>
          <p:nvPr/>
        </p:nvSpPr>
        <p:spPr>
          <a:xfrm>
            <a:off x="1371600" y="914400"/>
            <a:ext cx="2209800" cy="1384995"/>
          </a:xfrm>
          <a:prstGeom prst="rect">
            <a:avLst/>
          </a:prstGeom>
          <a:noFill/>
        </p:spPr>
        <p:txBody>
          <a:bodyPr wrap="square" rtlCol="0">
            <a:spAutoFit/>
          </a:bodyPr>
          <a:lstStyle/>
          <a:p>
            <a:r>
              <a:rPr lang="en-IN" sz="2800" dirty="0">
                <a:solidFill>
                  <a:schemeClr val="bg1"/>
                </a:solidFill>
              </a:rPr>
              <a:t>Forget Password Option</a:t>
            </a:r>
          </a:p>
        </p:txBody>
      </p:sp>
      <p:pic>
        <p:nvPicPr>
          <p:cNvPr id="2" name="Picture 1">
            <a:extLst>
              <a:ext uri="{FF2B5EF4-FFF2-40B4-BE49-F238E27FC236}">
                <a16:creationId xmlns:a16="http://schemas.microsoft.com/office/drawing/2014/main" id="{0BD7B121-DF2A-2BA1-F13D-AECE0CC79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4847" y="533400"/>
            <a:ext cx="4504765" cy="5978224"/>
          </a:xfrm>
          <a:prstGeom prst="rect">
            <a:avLst/>
          </a:prstGeom>
        </p:spPr>
      </p:pic>
    </p:spTree>
    <p:extLst>
      <p:ext uri="{BB962C8B-B14F-4D97-AF65-F5344CB8AC3E}">
        <p14:creationId xmlns:p14="http://schemas.microsoft.com/office/powerpoint/2010/main" val="2834733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BED66-A10B-F3B7-F153-D96574AD50C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D69C87C-E869-CA4C-F82A-CCE5B700C2A2}"/>
              </a:ext>
            </a:extLst>
          </p:cNvPr>
          <p:cNvSpPr txBox="1"/>
          <p:nvPr/>
        </p:nvSpPr>
        <p:spPr>
          <a:xfrm>
            <a:off x="1371600" y="914400"/>
            <a:ext cx="2209800" cy="1384995"/>
          </a:xfrm>
          <a:prstGeom prst="rect">
            <a:avLst/>
          </a:prstGeom>
          <a:noFill/>
        </p:spPr>
        <p:txBody>
          <a:bodyPr wrap="square" rtlCol="0">
            <a:spAutoFit/>
          </a:bodyPr>
          <a:lstStyle/>
          <a:p>
            <a:r>
              <a:rPr lang="en-IN" sz="2800" dirty="0">
                <a:solidFill>
                  <a:schemeClr val="bg1"/>
                </a:solidFill>
              </a:rPr>
              <a:t>Email Link to Reset Password</a:t>
            </a:r>
          </a:p>
        </p:txBody>
      </p:sp>
      <p:pic>
        <p:nvPicPr>
          <p:cNvPr id="2" name="Picture 1">
            <a:extLst>
              <a:ext uri="{FF2B5EF4-FFF2-40B4-BE49-F238E27FC236}">
                <a16:creationId xmlns:a16="http://schemas.microsoft.com/office/drawing/2014/main" id="{7ECDA93D-A4C9-3079-0990-E69A41429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152400"/>
            <a:ext cx="4724400" cy="6538136"/>
          </a:xfrm>
          <a:prstGeom prst="rect">
            <a:avLst/>
          </a:prstGeom>
        </p:spPr>
      </p:pic>
    </p:spTree>
    <p:extLst>
      <p:ext uri="{BB962C8B-B14F-4D97-AF65-F5344CB8AC3E}">
        <p14:creationId xmlns:p14="http://schemas.microsoft.com/office/powerpoint/2010/main" val="30362620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194CD-DC87-17E6-0C17-3F022907860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22343CA-5EAA-0D5B-96B7-9BEF3837A517}"/>
              </a:ext>
            </a:extLst>
          </p:cNvPr>
          <p:cNvSpPr txBox="1"/>
          <p:nvPr/>
        </p:nvSpPr>
        <p:spPr>
          <a:xfrm>
            <a:off x="685800" y="914400"/>
            <a:ext cx="2743200" cy="954107"/>
          </a:xfrm>
          <a:prstGeom prst="rect">
            <a:avLst/>
          </a:prstGeom>
          <a:noFill/>
        </p:spPr>
        <p:txBody>
          <a:bodyPr wrap="square" rtlCol="0">
            <a:spAutoFit/>
          </a:bodyPr>
          <a:lstStyle/>
          <a:p>
            <a:r>
              <a:rPr lang="en-IN" sz="2800" dirty="0">
                <a:solidFill>
                  <a:schemeClr val="bg1"/>
                </a:solidFill>
              </a:rPr>
              <a:t>Reset Password page in Browser</a:t>
            </a:r>
          </a:p>
        </p:txBody>
      </p:sp>
      <p:pic>
        <p:nvPicPr>
          <p:cNvPr id="2" name="Picture 1">
            <a:extLst>
              <a:ext uri="{FF2B5EF4-FFF2-40B4-BE49-F238E27FC236}">
                <a16:creationId xmlns:a16="http://schemas.microsoft.com/office/drawing/2014/main" id="{33F60686-FE9E-C4D7-6508-2E624A1880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381000"/>
            <a:ext cx="4343400" cy="6302800"/>
          </a:xfrm>
          <a:prstGeom prst="rect">
            <a:avLst/>
          </a:prstGeom>
        </p:spPr>
      </p:pic>
    </p:spTree>
    <p:extLst>
      <p:ext uri="{BB962C8B-B14F-4D97-AF65-F5344CB8AC3E}">
        <p14:creationId xmlns:p14="http://schemas.microsoft.com/office/powerpoint/2010/main" val="196235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9DFC1-4715-3EEC-A35C-58BD1287862E}"/>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4CEB0B1B-6A3A-4D71-2075-0BDB570B44C1}"/>
              </a:ext>
            </a:extLst>
          </p:cNvPr>
          <p:cNvSpPr>
            <a:spLocks noGrp="1"/>
          </p:cNvSpPr>
          <p:nvPr>
            <p:ph type="subTitle" idx="1"/>
          </p:nvPr>
        </p:nvSpPr>
        <p:spPr>
          <a:xfrm>
            <a:off x="533400" y="990599"/>
            <a:ext cx="10821988" cy="5791200"/>
          </a:xfrm>
        </p:spPr>
        <p:txBody>
          <a:bodyPr>
            <a:normAutofit/>
          </a:bodyPr>
          <a:lstStyle/>
          <a:p>
            <a:pPr marL="0" marR="0"/>
            <a:r>
              <a:rPr lang="en-IN" sz="2400" b="1" dirty="0">
                <a:solidFill>
                  <a:schemeClr val="bg1"/>
                </a:solidFill>
                <a:effectLst/>
                <a:latin typeface="Times New Roman" panose="02020603050405020304" pitchFamily="18" charset="0"/>
                <a:ea typeface="Times New Roman" panose="02020603050405020304" pitchFamily="18" charset="0"/>
              </a:rPr>
              <a:t>Lack of Notification System</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The system currently does not support push notifications or real-time alerts for new messages. This limitation can lead to delayed communication, especially if users are not actively monitoring the app.</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Scalability Challenges</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With an increasing number of users and messages, the system may face performance issues. Efficient database management and optimization techniques will be crucial to prevent delays and ensure smooth operation.</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Limited Media Support</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The system does not allow multimedia file sharing such as images, videos, or documents. This restricts the type of communication users can engage in, which is a common feature in modern chat applications.</a:t>
            </a:r>
          </a:p>
        </p:txBody>
      </p:sp>
      <p:sp>
        <p:nvSpPr>
          <p:cNvPr id="3" name="Title 2">
            <a:extLst>
              <a:ext uri="{FF2B5EF4-FFF2-40B4-BE49-F238E27FC236}">
                <a16:creationId xmlns:a16="http://schemas.microsoft.com/office/drawing/2014/main" id="{C661F0D9-0466-0D39-F4C4-0563727790E9}"/>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Limitations</a:t>
            </a:r>
          </a:p>
        </p:txBody>
      </p:sp>
    </p:spTree>
    <p:extLst>
      <p:ext uri="{BB962C8B-B14F-4D97-AF65-F5344CB8AC3E}">
        <p14:creationId xmlns:p14="http://schemas.microsoft.com/office/powerpoint/2010/main" val="878852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69FD1-B003-3564-B25B-B6192BF46FAC}"/>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CA4ED9F6-4C82-3C2F-14E8-0A0A3A0E4624}"/>
              </a:ext>
            </a:extLst>
          </p:cNvPr>
          <p:cNvSpPr>
            <a:spLocks noGrp="1"/>
          </p:cNvSpPr>
          <p:nvPr>
            <p:ph type="subTitle" idx="1"/>
          </p:nvPr>
        </p:nvSpPr>
        <p:spPr>
          <a:xfrm>
            <a:off x="533400" y="304800"/>
            <a:ext cx="10821988" cy="6476999"/>
          </a:xfrm>
        </p:spPr>
        <p:txBody>
          <a:bodyPr>
            <a:normAutofit/>
          </a:bodyPr>
          <a:lstStyle/>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Absence of End-to-End Encryption</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While the system ensures basic security, it lacks advanced end-to-end encryption protocols, making it less suitable for users concerned about privacy.</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No Offline Functionality</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Users cannot compose or view messages without an internet connection. This can be a significant limitation for users in areas with intermittent or limited connectivity.</a:t>
            </a:r>
          </a:p>
          <a:p>
            <a:r>
              <a:rPr lang="en-IN" sz="2400" dirty="0">
                <a:solidFill>
                  <a:schemeClr val="bg1"/>
                </a:solidFill>
                <a:effectLst/>
                <a:latin typeface="Times New Roman" panose="02020603050405020304" pitchFamily="18" charset="0"/>
                <a:ea typeface="Calibri" panose="020F0502020204030204" pitchFamily="34" charset="0"/>
              </a:rPr>
              <a:t>  </a:t>
            </a:r>
            <a:r>
              <a:rPr lang="en-IN" sz="2400" b="1" dirty="0">
                <a:solidFill>
                  <a:schemeClr val="bg1"/>
                </a:solidFill>
                <a:effectLst/>
                <a:latin typeface="Times New Roman" panose="02020603050405020304" pitchFamily="18" charset="0"/>
                <a:ea typeface="Calibri" panose="020F0502020204030204" pitchFamily="34" charset="0"/>
              </a:rPr>
              <a:t>Limited Personalization</a:t>
            </a:r>
            <a:r>
              <a:rPr lang="en-IN" sz="2400" dirty="0">
                <a:solidFill>
                  <a:schemeClr val="bg1"/>
                </a:solidFill>
                <a:effectLst/>
                <a:latin typeface="Times New Roman" panose="02020603050405020304" pitchFamily="18" charset="0"/>
                <a:ea typeface="Calibri" panose="020F0502020204030204" pitchFamily="34" charset="0"/>
              </a:rPr>
              <a:t>:</a:t>
            </a:r>
            <a:br>
              <a:rPr lang="en-IN" sz="2400" dirty="0">
                <a:solidFill>
                  <a:schemeClr val="bg1"/>
                </a:solidFill>
                <a:effectLst/>
                <a:latin typeface="Times New Roman" panose="02020603050405020304" pitchFamily="18" charset="0"/>
                <a:ea typeface="Calibri" panose="020F0502020204030204" pitchFamily="34" charset="0"/>
              </a:rPr>
            </a:br>
            <a:r>
              <a:rPr lang="en-IN" sz="2400" dirty="0">
                <a:solidFill>
                  <a:schemeClr val="bg1"/>
                </a:solidFill>
                <a:effectLst/>
                <a:latin typeface="Times New Roman" panose="02020603050405020304" pitchFamily="18" charset="0"/>
                <a:ea typeface="Calibri" panose="020F0502020204030204" pitchFamily="34" charset="0"/>
              </a:rPr>
              <a:t>Users are currently unable to set profile images, create groups, or manage group chats. This restricts personalization and collaborative features, which are often expected in chat systems.</a:t>
            </a:r>
            <a:endParaRPr lang="en-IN" sz="24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8242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BF3D6-51AC-339A-C4C2-0D2468C5C392}"/>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AEEF4E0F-E2E2-1404-121F-F77FFCC20E13}"/>
              </a:ext>
            </a:extLst>
          </p:cNvPr>
          <p:cNvSpPr>
            <a:spLocks noGrp="1"/>
          </p:cNvSpPr>
          <p:nvPr>
            <p:ph type="subTitle" idx="1"/>
          </p:nvPr>
        </p:nvSpPr>
        <p:spPr>
          <a:xfrm>
            <a:off x="533400" y="990599"/>
            <a:ext cx="10821988" cy="5791200"/>
          </a:xfrm>
        </p:spPr>
        <p:txBody>
          <a:bodyPr>
            <a:normAutofit/>
          </a:bodyPr>
          <a:lstStyle/>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Integration of Real-Time Notifications</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Introducing push notifications to notify users of new messages instantly. This feature will enhance communication efficiency and improve the overall user experience.</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Enhanced Security Features</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Incorporating end-to-end encryption to ensure user privacy and secure message transmission. Additional security measures like two-factor authentication can also bolster account protection.</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Support for Multimedia Communication</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Upgrading the system to support the exchange of media files, such as images, videos, and documents, which will diversify the communication options available to users.</a:t>
            </a:r>
          </a:p>
          <a:p>
            <a:pPr marL="0" marR="0"/>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AI-Based Chat Assistance</a:t>
            </a:r>
            <a:r>
              <a:rPr lang="en-IN" sz="2400" dirty="0">
                <a:solidFill>
                  <a:schemeClr val="bg1"/>
                </a:solidFill>
                <a:effectLst/>
                <a:latin typeface="Times New Roman" panose="02020603050405020304" pitchFamily="18" charset="0"/>
                <a:ea typeface="Times New Roman" panose="02020603050405020304" pitchFamily="18" charset="0"/>
              </a:rPr>
              <a:t>:</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Adding features like chatbots for automated responses and customer support. AI-driven message suggestions and assistance can further improve user engagement and functionality.</a:t>
            </a:r>
          </a:p>
        </p:txBody>
      </p:sp>
      <p:sp>
        <p:nvSpPr>
          <p:cNvPr id="3" name="Title 2">
            <a:extLst>
              <a:ext uri="{FF2B5EF4-FFF2-40B4-BE49-F238E27FC236}">
                <a16:creationId xmlns:a16="http://schemas.microsoft.com/office/drawing/2014/main" id="{8B7364CE-3EA0-B6B4-51CF-26B5D8966ACF}"/>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Future Scope</a:t>
            </a:r>
          </a:p>
        </p:txBody>
      </p:sp>
    </p:spTree>
    <p:extLst>
      <p:ext uri="{BB962C8B-B14F-4D97-AF65-F5344CB8AC3E}">
        <p14:creationId xmlns:p14="http://schemas.microsoft.com/office/powerpoint/2010/main" val="25646036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A6047-5258-6633-C95A-C8A37F206246}"/>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C80DD00-9D76-20BE-7E6E-EAD56917EDB5}"/>
              </a:ext>
            </a:extLst>
          </p:cNvPr>
          <p:cNvSpPr>
            <a:spLocks noGrp="1"/>
          </p:cNvSpPr>
          <p:nvPr>
            <p:ph type="subTitle" idx="1"/>
          </p:nvPr>
        </p:nvSpPr>
        <p:spPr>
          <a:xfrm>
            <a:off x="533400" y="76200"/>
            <a:ext cx="10821988" cy="6705599"/>
          </a:xfrm>
        </p:spPr>
        <p:txBody>
          <a:bodyPr>
            <a:normAutofit/>
          </a:bodyPr>
          <a:lstStyle/>
          <a:p>
            <a:pPr marL="0" marR="0"/>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b="1" dirty="0">
                <a:solidFill>
                  <a:schemeClr val="bg1"/>
                </a:solidFill>
                <a:effectLst/>
                <a:latin typeface="Times New Roman" panose="02020603050405020304" pitchFamily="18" charset="0"/>
                <a:ea typeface="Times New Roman" panose="02020603050405020304" pitchFamily="18" charset="0"/>
              </a:rPr>
              <a:t>Cross-Platform Compatibility</a:t>
            </a:r>
            <a:r>
              <a:rPr lang="en-IN" sz="2000" dirty="0">
                <a:solidFill>
                  <a:schemeClr val="bg1"/>
                </a:solidFill>
                <a:effectLst/>
                <a:latin typeface="Times New Roman" panose="02020603050405020304" pitchFamily="18" charset="0"/>
                <a:ea typeface="Times New Roman" panose="02020603050405020304" pitchFamily="18" charset="0"/>
              </a:rPr>
              <a:t>:</a:t>
            </a:r>
            <a:br>
              <a:rPr lang="en-IN" sz="2000" dirty="0">
                <a:solidFill>
                  <a:schemeClr val="bg1"/>
                </a:solidFill>
                <a:effectLst/>
                <a:latin typeface="Times New Roman" panose="02020603050405020304" pitchFamily="18" charset="0"/>
                <a:ea typeface="Times New Roman" panose="02020603050405020304" pitchFamily="18" charset="0"/>
              </a:rPr>
            </a:br>
            <a:r>
              <a:rPr lang="en-IN" sz="2000" dirty="0">
                <a:solidFill>
                  <a:schemeClr val="bg1"/>
                </a:solidFill>
                <a:effectLst/>
                <a:latin typeface="Times New Roman" panose="02020603050405020304" pitchFamily="18" charset="0"/>
                <a:ea typeface="Times New Roman" panose="02020603050405020304" pitchFamily="18" charset="0"/>
              </a:rPr>
              <a:t>Expanding the application to work seamlessly on web and desktop platforms, allowing users to access the system from various devices.</a:t>
            </a:r>
          </a:p>
          <a:p>
            <a:pPr marL="0" marR="0"/>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b="1" dirty="0">
                <a:solidFill>
                  <a:schemeClr val="bg1"/>
                </a:solidFill>
                <a:effectLst/>
                <a:latin typeface="Times New Roman" panose="02020603050405020304" pitchFamily="18" charset="0"/>
                <a:ea typeface="Times New Roman" panose="02020603050405020304" pitchFamily="18" charset="0"/>
              </a:rPr>
              <a:t>Scalability Improvements</a:t>
            </a:r>
            <a:r>
              <a:rPr lang="en-IN" sz="2000" dirty="0">
                <a:solidFill>
                  <a:schemeClr val="bg1"/>
                </a:solidFill>
                <a:effectLst/>
                <a:latin typeface="Times New Roman" panose="02020603050405020304" pitchFamily="18" charset="0"/>
                <a:ea typeface="Times New Roman" panose="02020603050405020304" pitchFamily="18" charset="0"/>
              </a:rPr>
              <a:t>:</a:t>
            </a:r>
            <a:br>
              <a:rPr lang="en-IN" sz="2000" dirty="0">
                <a:solidFill>
                  <a:schemeClr val="bg1"/>
                </a:solidFill>
                <a:effectLst/>
                <a:latin typeface="Times New Roman" panose="02020603050405020304" pitchFamily="18" charset="0"/>
                <a:ea typeface="Times New Roman" panose="02020603050405020304" pitchFamily="18" charset="0"/>
              </a:rPr>
            </a:br>
            <a:r>
              <a:rPr lang="en-IN" sz="2000" dirty="0">
                <a:solidFill>
                  <a:schemeClr val="bg1"/>
                </a:solidFill>
                <a:effectLst/>
                <a:latin typeface="Times New Roman" panose="02020603050405020304" pitchFamily="18" charset="0"/>
                <a:ea typeface="Times New Roman" panose="02020603050405020304" pitchFamily="18" charset="0"/>
              </a:rPr>
              <a:t>Implementing a microservices architecture and leveraging cloud-based solutions to handle increased user demand and data volume. This will ensure system reliability and performance as the user base grows.</a:t>
            </a:r>
          </a:p>
          <a:p>
            <a:pPr marL="0" marR="0"/>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b="1" dirty="0">
                <a:solidFill>
                  <a:schemeClr val="bg1"/>
                </a:solidFill>
                <a:effectLst/>
                <a:latin typeface="Times New Roman" panose="02020603050405020304" pitchFamily="18" charset="0"/>
                <a:ea typeface="Times New Roman" panose="02020603050405020304" pitchFamily="18" charset="0"/>
              </a:rPr>
              <a:t>Offline Messaging</a:t>
            </a:r>
            <a:r>
              <a:rPr lang="en-IN" sz="2000" dirty="0">
                <a:solidFill>
                  <a:schemeClr val="bg1"/>
                </a:solidFill>
                <a:effectLst/>
                <a:latin typeface="Times New Roman" panose="02020603050405020304" pitchFamily="18" charset="0"/>
                <a:ea typeface="Times New Roman" panose="02020603050405020304" pitchFamily="18" charset="0"/>
              </a:rPr>
              <a:t>:</a:t>
            </a:r>
            <a:br>
              <a:rPr lang="en-IN" sz="2000" dirty="0">
                <a:solidFill>
                  <a:schemeClr val="bg1"/>
                </a:solidFill>
                <a:effectLst/>
                <a:latin typeface="Times New Roman" panose="02020603050405020304" pitchFamily="18" charset="0"/>
                <a:ea typeface="Times New Roman" panose="02020603050405020304" pitchFamily="18" charset="0"/>
              </a:rPr>
            </a:br>
            <a:r>
              <a:rPr lang="en-IN" sz="2000" dirty="0">
                <a:solidFill>
                  <a:schemeClr val="bg1"/>
                </a:solidFill>
                <a:effectLst/>
                <a:latin typeface="Times New Roman" panose="02020603050405020304" pitchFamily="18" charset="0"/>
                <a:ea typeface="Times New Roman" panose="02020603050405020304" pitchFamily="18" charset="0"/>
              </a:rPr>
              <a:t>Developing offline functionality to enable users to draft messages without an active internet connection. Messages can be queued and sent once the user reconnects, enhancing usability in areas with limited connectivity.</a:t>
            </a:r>
          </a:p>
          <a:p>
            <a:pPr marL="0" marR="0"/>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b="1" dirty="0">
                <a:solidFill>
                  <a:schemeClr val="bg1"/>
                </a:solidFill>
                <a:effectLst/>
                <a:latin typeface="Times New Roman" panose="02020603050405020304" pitchFamily="18" charset="0"/>
                <a:ea typeface="Times New Roman" panose="02020603050405020304" pitchFamily="18" charset="0"/>
              </a:rPr>
              <a:t>Group Chat Functionality</a:t>
            </a:r>
            <a:r>
              <a:rPr lang="en-IN" sz="2000" dirty="0">
                <a:solidFill>
                  <a:schemeClr val="bg1"/>
                </a:solidFill>
                <a:effectLst/>
                <a:latin typeface="Times New Roman" panose="02020603050405020304" pitchFamily="18" charset="0"/>
                <a:ea typeface="Times New Roman" panose="02020603050405020304" pitchFamily="18" charset="0"/>
              </a:rPr>
              <a:t>:</a:t>
            </a:r>
            <a:br>
              <a:rPr lang="en-IN" sz="2000" dirty="0">
                <a:solidFill>
                  <a:schemeClr val="bg1"/>
                </a:solidFill>
                <a:effectLst/>
                <a:latin typeface="Times New Roman" panose="02020603050405020304" pitchFamily="18" charset="0"/>
                <a:ea typeface="Times New Roman" panose="02020603050405020304" pitchFamily="18" charset="0"/>
              </a:rPr>
            </a:br>
            <a:r>
              <a:rPr lang="en-IN" sz="2000" dirty="0">
                <a:solidFill>
                  <a:schemeClr val="bg1"/>
                </a:solidFill>
                <a:effectLst/>
                <a:latin typeface="Times New Roman" panose="02020603050405020304" pitchFamily="18" charset="0"/>
                <a:ea typeface="Times New Roman" panose="02020603050405020304" pitchFamily="18" charset="0"/>
              </a:rPr>
              <a:t>Adding support for group creation and management to enable collaborative conversations. This includes features like group messaging, member management, and assigning group roles.</a:t>
            </a:r>
          </a:p>
          <a:p>
            <a:pPr marL="0" marR="0"/>
            <a:r>
              <a:rPr lang="en-IN" sz="2000" dirty="0">
                <a:solidFill>
                  <a:schemeClr val="bg1"/>
                </a:solidFill>
                <a:effectLst/>
                <a:latin typeface="Times New Roman" panose="02020603050405020304" pitchFamily="18" charset="0"/>
                <a:ea typeface="Times New Roman" panose="02020603050405020304" pitchFamily="18" charset="0"/>
              </a:rPr>
              <a:t>  </a:t>
            </a:r>
            <a:r>
              <a:rPr lang="en-IN" sz="2000" b="1" dirty="0">
                <a:solidFill>
                  <a:schemeClr val="bg1"/>
                </a:solidFill>
                <a:effectLst/>
                <a:latin typeface="Times New Roman" panose="02020603050405020304" pitchFamily="18" charset="0"/>
                <a:ea typeface="Times New Roman" panose="02020603050405020304" pitchFamily="18" charset="0"/>
              </a:rPr>
              <a:t>Profile Image Customization</a:t>
            </a:r>
            <a:r>
              <a:rPr lang="en-IN" sz="2000" dirty="0">
                <a:solidFill>
                  <a:schemeClr val="bg1"/>
                </a:solidFill>
                <a:effectLst/>
                <a:latin typeface="Times New Roman" panose="02020603050405020304" pitchFamily="18" charset="0"/>
                <a:ea typeface="Times New Roman" panose="02020603050405020304" pitchFamily="18" charset="0"/>
              </a:rPr>
              <a:t>:</a:t>
            </a:r>
            <a:br>
              <a:rPr lang="en-IN" sz="2000" dirty="0">
                <a:solidFill>
                  <a:schemeClr val="bg1"/>
                </a:solidFill>
                <a:effectLst/>
                <a:latin typeface="Times New Roman" panose="02020603050405020304" pitchFamily="18" charset="0"/>
                <a:ea typeface="Times New Roman" panose="02020603050405020304" pitchFamily="18" charset="0"/>
              </a:rPr>
            </a:br>
            <a:r>
              <a:rPr lang="en-IN" sz="2000" dirty="0">
                <a:solidFill>
                  <a:schemeClr val="bg1"/>
                </a:solidFill>
                <a:effectLst/>
                <a:latin typeface="Times New Roman" panose="02020603050405020304" pitchFamily="18" charset="0"/>
                <a:ea typeface="Times New Roman" panose="02020603050405020304" pitchFamily="18" charset="0"/>
              </a:rPr>
              <a:t>Allowing users to set and update profile images for better personalization and a more interactive user experience.</a:t>
            </a:r>
          </a:p>
        </p:txBody>
      </p:sp>
    </p:spTree>
    <p:extLst>
      <p:ext uri="{BB962C8B-B14F-4D97-AF65-F5344CB8AC3E}">
        <p14:creationId xmlns:p14="http://schemas.microsoft.com/office/powerpoint/2010/main" val="36896351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9E56-312E-255E-765C-62AF67CB11C0}"/>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0D7934DA-FBFB-C887-A97B-B75CCF594028}"/>
              </a:ext>
            </a:extLst>
          </p:cNvPr>
          <p:cNvSpPr>
            <a:spLocks noGrp="1"/>
          </p:cNvSpPr>
          <p:nvPr>
            <p:ph type="subTitle" idx="1"/>
          </p:nvPr>
        </p:nvSpPr>
        <p:spPr>
          <a:xfrm>
            <a:off x="533400" y="990599"/>
            <a:ext cx="10821988" cy="5791200"/>
          </a:xfrm>
        </p:spPr>
        <p:txBody>
          <a:bodyPr>
            <a:normAutofit/>
          </a:bodyPr>
          <a:lstStyle/>
          <a:p>
            <a:r>
              <a:rPr lang="en-IN" dirty="0">
                <a:solidFill>
                  <a:schemeClr val="bg1"/>
                </a:solidFill>
              </a:rPr>
              <a:t>https://flutter.dev/</a:t>
            </a:r>
          </a:p>
          <a:p>
            <a:r>
              <a:rPr lang="en-IN" dirty="0">
                <a:solidFill>
                  <a:schemeClr val="bg1"/>
                </a:solidFill>
              </a:rPr>
              <a:t>https://dart.dev/</a:t>
            </a:r>
          </a:p>
          <a:p>
            <a:r>
              <a:rPr lang="en-IN" dirty="0">
                <a:solidFill>
                  <a:schemeClr val="bg1"/>
                </a:solidFill>
              </a:rPr>
              <a:t>https://firebase.google.com/docs/</a:t>
            </a:r>
          </a:p>
          <a:p>
            <a:r>
              <a:rPr lang="en-IN" dirty="0">
                <a:solidFill>
                  <a:schemeClr val="bg1"/>
                </a:solidFill>
              </a:rPr>
              <a:t>https://www.youtube.com/c/flutterdev/videos</a:t>
            </a:r>
          </a:p>
          <a:p>
            <a:pPr marL="0" indent="0">
              <a:buNone/>
            </a:pPr>
            <a:endParaRPr lang="en-IN" dirty="0">
              <a:solidFill>
                <a:schemeClr val="bg1"/>
              </a:solidFill>
            </a:endParaRPr>
          </a:p>
        </p:txBody>
      </p:sp>
      <p:sp>
        <p:nvSpPr>
          <p:cNvPr id="3" name="Title 2">
            <a:extLst>
              <a:ext uri="{FF2B5EF4-FFF2-40B4-BE49-F238E27FC236}">
                <a16:creationId xmlns:a16="http://schemas.microsoft.com/office/drawing/2014/main" id="{9B1091EF-5D6A-EEA1-589B-CC66E9E5F03C}"/>
              </a:ext>
            </a:extLst>
          </p:cNvPr>
          <p:cNvSpPr>
            <a:spLocks noGrp="1"/>
          </p:cNvSpPr>
          <p:nvPr>
            <p:ph type="ctrTitle"/>
          </p:nvPr>
        </p:nvSpPr>
        <p:spPr>
          <a:xfrm>
            <a:off x="497541" y="685799"/>
            <a:ext cx="10821988" cy="609600"/>
          </a:xfrm>
        </p:spPr>
        <p:txBody>
          <a:bodyPr>
            <a:normAutofit fontScale="90000"/>
          </a:bodyPr>
          <a:lstStyle/>
          <a:p>
            <a:r>
              <a:rPr lang="en-IN" dirty="0">
                <a:solidFill>
                  <a:schemeClr val="bg1"/>
                </a:solidFill>
              </a:rPr>
              <a:t>References</a:t>
            </a:r>
          </a:p>
        </p:txBody>
      </p:sp>
    </p:spTree>
    <p:extLst>
      <p:ext uri="{BB962C8B-B14F-4D97-AF65-F5344CB8AC3E}">
        <p14:creationId xmlns:p14="http://schemas.microsoft.com/office/powerpoint/2010/main" val="3138754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C6308-ED1B-C023-3068-37607F54F7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B72EDF-6910-88F9-D321-0889DC93F343}"/>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Project Overview</a:t>
            </a:r>
          </a:p>
        </p:txBody>
      </p:sp>
      <p:sp>
        <p:nvSpPr>
          <p:cNvPr id="5" name="Rectangle 2">
            <a:extLst>
              <a:ext uri="{FF2B5EF4-FFF2-40B4-BE49-F238E27FC236}">
                <a16:creationId xmlns:a16="http://schemas.microsoft.com/office/drawing/2014/main" id="{0ABF4752-4FBA-BE8A-7B49-34773D43DB01}"/>
              </a:ext>
            </a:extLst>
          </p:cNvPr>
          <p:cNvSpPr>
            <a:spLocks noGrp="1" noChangeArrowheads="1"/>
          </p:cNvSpPr>
          <p:nvPr>
            <p:ph type="subTitle" idx="1"/>
          </p:nvPr>
        </p:nvSpPr>
        <p:spPr bwMode="auto">
          <a:xfrm>
            <a:off x="1066800" y="701936"/>
            <a:ext cx="11201400" cy="5816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Key Features</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Instant one-on-one messaging.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Media sharing (images) stored securely in Firebase Cloud 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User search and filter by name/location.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Real-time presence updates (online/offline status).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latin typeface="Arial" panose="020B0604020202020204" pitchFamily="34" charset="0"/>
              </a:rPr>
              <a:t>Edit profile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Change password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latin typeface="Arial" panose="020B0604020202020204" pitchFamily="34" charset="0"/>
              </a:rPr>
              <a:t>Forget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Feedback/help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bg1"/>
                </a:solidFill>
                <a:effectLst/>
                <a:latin typeface="Arial" panose="020B0604020202020204" pitchFamily="34" charset="0"/>
              </a:rPr>
              <a:t>Security</a:t>
            </a:r>
            <a:r>
              <a:rPr kumimoji="0" lang="en-US" altLang="en-US" sz="2400" b="0" i="0" u="none" strike="noStrike" cap="none" normalizeH="0" baseline="0" dirty="0">
                <a:ln>
                  <a:noFill/>
                </a:ln>
                <a:solidFill>
                  <a:schemeClr val="bg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Firebase Authentication for secure login/registration.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bg1"/>
                </a:solidFill>
                <a:effectLst/>
                <a:latin typeface="Arial" panose="020B0604020202020204" pitchFamily="34" charset="0"/>
              </a:rPr>
              <a:t>Built-in Firebase security rules and data encryption.</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7843689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ctrTitle"/>
          </p:nvPr>
        </p:nvSpPr>
        <p:spPr>
          <a:xfrm>
            <a:off x="663575" y="2507886"/>
            <a:ext cx="10845798" cy="1621509"/>
          </a:xfrm>
        </p:spPr>
        <p:txBody>
          <a:bodyPr vert="horz" lIns="91440" tIns="45720" rIns="91440" bIns="45720" anchor="b">
            <a:normAutofit fontScale="90000"/>
          </a:bodyPr>
          <a:lstStyle/>
          <a:p>
            <a:pPr marL="0" indent="0" algn="ctr">
              <a:lnSpc>
                <a:spcPct val="90000"/>
              </a:lnSpc>
              <a:spcBef>
                <a:spcPct val="0"/>
              </a:spcBef>
            </a:pPr>
            <a:r>
              <a:rPr lang="en-US" sz="8000" b="1" i="0" u="none" baseline="0" dirty="0">
                <a:gradFill>
                  <a:gsLst>
                    <a:gs pos="0">
                      <a:srgbClr val="000000">
                        <a:alpha val="20000"/>
                      </a:srgbClr>
                    </a:gs>
                    <a:gs pos="37000">
                      <a:srgbClr val="FFFFFF"/>
                    </a:gs>
                  </a:gsLst>
                  <a:lin ang="16200000"/>
                </a:gradFill>
                <a:latin typeface="+mn-ea"/>
                <a:ea typeface="+mn-ea"/>
              </a:rPr>
              <a:t>Thank</a:t>
            </a:r>
            <a:r>
              <a:rPr lang="en-US" sz="8000" b="1" i="0" u="none" dirty="0">
                <a:gradFill>
                  <a:gsLst>
                    <a:gs pos="0">
                      <a:srgbClr val="000000">
                        <a:alpha val="20000"/>
                      </a:srgbClr>
                    </a:gs>
                    <a:gs pos="37000">
                      <a:srgbClr val="FFFFFF"/>
                    </a:gs>
                  </a:gsLst>
                  <a:lin ang="16200000"/>
                </a:gradFill>
                <a:latin typeface="+mn-ea"/>
                <a:ea typeface="+mn-ea"/>
              </a:rPr>
              <a:t> You</a:t>
            </a:r>
            <a:r>
              <a:rPr lang="en-US" sz="8000" b="1" i="0" u="none" baseline="0" dirty="0">
                <a:gradFill>
                  <a:gsLst>
                    <a:gs pos="0">
                      <a:srgbClr val="000000">
                        <a:alpha val="20000"/>
                      </a:srgbClr>
                    </a:gs>
                    <a:gs pos="37000">
                      <a:srgbClr val="FFFFFF"/>
                    </a:gs>
                  </a:gsLst>
                  <a:lin ang="16200000"/>
                </a:gradFill>
                <a:latin typeface="+mn-ea"/>
                <a:ea typeface="+mn-ea"/>
              </a:rPr>
              <a:t>,</a:t>
            </a:r>
            <a:br>
              <a:rPr lang="en-US" sz="8000" b="1" i="0" u="none" baseline="0" dirty="0">
                <a:gradFill>
                  <a:gsLst>
                    <a:gs pos="0">
                      <a:srgbClr val="000000">
                        <a:alpha val="20000"/>
                      </a:srgbClr>
                    </a:gs>
                    <a:gs pos="37000">
                      <a:srgbClr val="FFFFFF"/>
                    </a:gs>
                  </a:gsLst>
                  <a:lin ang="16200000"/>
                </a:gradFill>
                <a:latin typeface="+mn-ea"/>
                <a:ea typeface="+mn-ea"/>
              </a:rPr>
            </a:br>
            <a:r>
              <a:rPr lang="en-US" sz="8000" b="1" i="0" u="none" baseline="0" dirty="0">
                <a:gradFill>
                  <a:gsLst>
                    <a:gs pos="0">
                      <a:srgbClr val="000000">
                        <a:alpha val="20000"/>
                      </a:srgbClr>
                    </a:gs>
                    <a:gs pos="37000">
                      <a:srgbClr val="FFFFFF"/>
                    </a:gs>
                  </a:gsLst>
                  <a:lin ang="16200000"/>
                </a:gradFill>
                <a:latin typeface="+mn-ea"/>
                <a:ea typeface="+mn-ea"/>
              </a:rPr>
              <a:t> Appreciate Your Time</a:t>
            </a:r>
            <a:br>
              <a:rPr lang="en-US" sz="8000" b="1" i="0" u="none" baseline="0" dirty="0">
                <a:gradFill>
                  <a:gsLst>
                    <a:gs pos="0">
                      <a:srgbClr val="000000">
                        <a:alpha val="20000"/>
                      </a:srgbClr>
                    </a:gs>
                    <a:gs pos="37000">
                      <a:srgbClr val="FFFFFF"/>
                    </a:gs>
                  </a:gsLst>
                  <a:lin ang="16200000"/>
                </a:gradFill>
                <a:latin typeface="+mn-ea"/>
                <a:ea typeface="+mn-ea"/>
              </a:rPr>
            </a:br>
            <a:endParaRPr lang="zh-CN" altLang="en-US" sz="2800" b="1" i="0" u="none" baseline="0" dirty="0">
              <a:solidFill>
                <a:srgbClr val="FFFFFF"/>
              </a:solidFill>
              <a:latin typeface="+mn-ea"/>
              <a:ea typeface="+mn-ea"/>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8" presetClass="entr" presetSubtype="0" fill="hold" grpId="0" nodeType="afterEffect">
                                  <p:stCondLst>
                                    <p:cond delay="0"/>
                                  </p:stCondLst>
                                  <p:iterate type="lt">
                                    <p:tmPct val="30000"/>
                                  </p:iterate>
                                  <p:childTnLst>
                                    <p:anim calcmode="lin" valueType="num">
                                      <p:cBhvr>
                                        <p:cTn id="6" dur="455" fill="hold">
                                          <p:stCondLst>
                                            <p:cond delay="455"/>
                                          </p:stCondLst>
                                        </p:cTn>
                                        <p:tgtEl>
                                          <p:spTgt spid="3"/>
                                        </p:tgtEl>
                                        <p:attrNameLst>
                                          <p:attrName>style.rotation</p:attrName>
                                        </p:attrNameLst>
                                      </p:cBhvr>
                                      <p:tavLst>
                                        <p:tav tm="0">
                                          <p:val>
                                            <p:fltVal val="-45"/>
                                          </p:val>
                                        </p:tav>
                                        <p:tav tm="69900">
                                          <p:val>
                                            <p:fltVal val="45"/>
                                          </p:val>
                                        </p:tav>
                                        <p:tav tm="100000">
                                          <p:val>
                                            <p:fltVal val="0"/>
                                          </p:val>
                                        </p:tav>
                                      </p:tavLst>
                                    </p:anim>
                                    <p:anim calcmode="lin" valueType="num">
                                      <p:cBhvr>
                                        <p:cTn id="7" dur="455" fill="hold">
                                          <p:stCondLst>
                                            <p:cond delay="0"/>
                                          </p:stCondLst>
                                        </p:cTn>
                                        <p:tgtEl>
                                          <p:spTgt spid="3"/>
                                        </p:tgtEl>
                                        <p:attrNameLst>
                                          <p:attrName>ppt_y</p:attrName>
                                        </p:attrNameLst>
                                      </p:cBhvr>
                                      <p:tavLst>
                                        <p:tav tm="0">
                                          <p:val>
                                            <p:strVal val="#ppt_y-1"/>
                                          </p:val>
                                        </p:tav>
                                        <p:tav tm="100000">
                                          <p:val>
                                            <p:strVal val="#ppt_y-(0.354*#ppt_w-0.172*#ppt_h)"/>
                                          </p:val>
                                        </p:tav>
                                      </p:tavLst>
                                    </p:anim>
                                    <p:anim calcmode="lin" valueType="num">
                                      <p:cBhvr>
                                        <p:cTn id="8" dur="156" decel="50000" autoRev="1" fill="hold">
                                          <p:stCondLst>
                                            <p:cond delay="455"/>
                                          </p:stCondLst>
                                        </p:cTn>
                                        <p:tgtEl>
                                          <p:spTgt spid="3"/>
                                        </p:tgtEl>
                                        <p:attrNameLst>
                                          <p:attrName>ppt_y</p:attrName>
                                        </p:attrNameLst>
                                      </p:cBhvr>
                                      <p:tavLst>
                                        <p:tav tm="0">
                                          <p:val>
                                            <p:strVal val="#ppt_y-(0.354*#ppt_w-0.172*#ppt_h)"/>
                                          </p:val>
                                        </p:tav>
                                        <p:tav tm="100000">
                                          <p:val>
                                            <p:strVal val="#ppt_y-(0.354*#ppt_w-0.172*#ppt_h)-#ppt_h/2"/>
                                          </p:val>
                                        </p:tav>
                                      </p:tavLst>
                                    </p:anim>
                                    <p:anim calcmode="lin" valueType="num">
                                      <p:cBhvr>
                                        <p:cTn id="9" dur="136" fill="hold">
                                          <p:stCondLst>
                                            <p:cond delay="864"/>
                                          </p:stCondLst>
                                        </p:cTn>
                                        <p:tgtEl>
                                          <p:spTgt spid="3"/>
                                        </p:tgtEl>
                                        <p:attrNameLst>
                                          <p:attrName>ppt_y</p:attrName>
                                        </p:attrNameLst>
                                      </p:cBhvr>
                                      <p:tavLst>
                                        <p:tav tm="0">
                                          <p:val>
                                            <p:strVal val="#ppt_y-(0.354*#ppt_w-0.172*#ppt_h)"/>
                                          </p:val>
                                        </p:tav>
                                        <p:tav tm="100000">
                                          <p:val>
                                            <p:strVal val="#ppt_y"/>
                                          </p:val>
                                        </p:tav>
                                      </p:tavLst>
                                    </p:anim>
                                    <p:set>
                                      <p:cBhvr>
                                        <p:cTn id="10" dur="1" fill="hold">
                                          <p:stCondLst>
                                            <p:cond delay="0"/>
                                          </p:stCondLst>
                                        </p:cTn>
                                        <p:tgtEl>
                                          <p:spTgt spid="3"/>
                                        </p:tgtEl>
                                        <p:attrNameLst>
                                          <p:attrName>style.visibility</p:attrName>
                                        </p:attrNameLst>
                                      </p:cBhvr>
                                      <p:to>
                                        <p:strVal val="visible"/>
                                      </p:to>
                                    </p:set>
                                    <p:set>
                                      <p:cBhvr>
                                        <p:cTn id="11" dur="455" fill="hold">
                                          <p:stCondLst>
                                            <p:cond delay="0"/>
                                          </p:stCondLst>
                                        </p:cTn>
                                        <p:tgtEl>
                                          <p:spTgt spid="3"/>
                                        </p:tgtEl>
                                        <p:attrNameLst>
                                          <p:attrName>style.rotation</p:attrName>
                                        </p:attrNameLst>
                                      </p:cBhvr>
                                      <p:to>
                                        <p:strVal val="-45.0"/>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FD1B0-6277-0FC5-AF7A-E82E4748DACA}"/>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7C0BEDCB-F947-34E0-7745-687C52072E40}"/>
              </a:ext>
            </a:extLst>
          </p:cNvPr>
          <p:cNvSpPr>
            <a:spLocks noGrp="1"/>
          </p:cNvSpPr>
          <p:nvPr>
            <p:ph type="subTitle" idx="1"/>
          </p:nvPr>
        </p:nvSpPr>
        <p:spPr>
          <a:xfrm>
            <a:off x="533400" y="990599"/>
            <a:ext cx="10821988" cy="5791200"/>
          </a:xfrm>
        </p:spPr>
        <p:txBody>
          <a:bodyPr>
            <a:normAutofit/>
          </a:bodyPr>
          <a:lstStyle/>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Real-Time Communication</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implement real-time messaging between users using </a:t>
            </a:r>
            <a:r>
              <a:rPr lang="en-IN" sz="2400" b="1" dirty="0">
                <a:solidFill>
                  <a:schemeClr val="bg1"/>
                </a:solidFill>
                <a:effectLst/>
                <a:latin typeface="Times New Roman" panose="02020603050405020304" pitchFamily="18" charset="0"/>
                <a:ea typeface="Times New Roman" panose="02020603050405020304" pitchFamily="18" charset="0"/>
              </a:rPr>
              <a:t>Firebase's Realtime Database</a:t>
            </a:r>
            <a:r>
              <a:rPr lang="en-IN" sz="2400" dirty="0">
                <a:solidFill>
                  <a:schemeClr val="bg1"/>
                </a:solidFill>
                <a:effectLst/>
                <a:latin typeface="Times New Roman" panose="02020603050405020304" pitchFamily="18" charset="0"/>
                <a:ea typeface="Times New Roman" panose="02020603050405020304" pitchFamily="18" charset="0"/>
              </a:rPr>
              <a:t> or </a:t>
            </a:r>
            <a:r>
              <a:rPr lang="en-IN" sz="2400" b="1" dirty="0">
                <a:solidFill>
                  <a:schemeClr val="bg1"/>
                </a:solidFill>
                <a:effectLst/>
                <a:latin typeface="Times New Roman" panose="02020603050405020304" pitchFamily="18" charset="0"/>
                <a:ea typeface="Times New Roman" panose="02020603050405020304" pitchFamily="18" charset="0"/>
              </a:rPr>
              <a:t>Cloud </a:t>
            </a:r>
            <a:r>
              <a:rPr lang="en-IN" sz="2400" b="1" dirty="0" err="1">
                <a:solidFill>
                  <a:schemeClr val="bg1"/>
                </a:solidFill>
                <a:effectLst/>
                <a:latin typeface="Times New Roman" panose="02020603050405020304" pitchFamily="18" charset="0"/>
                <a:ea typeface="Times New Roman" panose="02020603050405020304" pitchFamily="18" charset="0"/>
              </a:rPr>
              <a:t>Firestore</a:t>
            </a:r>
            <a:r>
              <a:rPr lang="en-IN" sz="2400" dirty="0">
                <a:solidFill>
                  <a:schemeClr val="bg1"/>
                </a:solidFill>
                <a:effectLst/>
                <a:latin typeface="Times New Roman" panose="02020603050405020304" pitchFamily="18" charset="0"/>
                <a:ea typeface="Times New Roman" panose="02020603050405020304" pitchFamily="18" charset="0"/>
              </a:rPr>
              <a:t>, ensuring instant message delivery and seamless updates within the chat interface.</a:t>
            </a:r>
          </a:p>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Cross-Platform Compatibility</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create a seamless user experience on </a:t>
            </a:r>
            <a:r>
              <a:rPr lang="en-IN" sz="2400" b="1" dirty="0">
                <a:solidFill>
                  <a:schemeClr val="bg1"/>
                </a:solidFill>
                <a:effectLst/>
                <a:latin typeface="Times New Roman" panose="02020603050405020304" pitchFamily="18" charset="0"/>
                <a:ea typeface="Times New Roman" panose="02020603050405020304" pitchFamily="18" charset="0"/>
              </a:rPr>
              <a:t>Android, iOS, Web, and Desktop platforms</a:t>
            </a:r>
            <a:r>
              <a:rPr lang="en-IN" sz="2400" dirty="0">
                <a:solidFill>
                  <a:schemeClr val="bg1"/>
                </a:solidFill>
                <a:effectLst/>
                <a:latin typeface="Times New Roman" panose="02020603050405020304" pitchFamily="18" charset="0"/>
                <a:ea typeface="Times New Roman" panose="02020603050405020304" pitchFamily="18" charset="0"/>
              </a:rPr>
              <a:t> by using </a:t>
            </a:r>
            <a:r>
              <a:rPr lang="en-IN" sz="2400" b="1" dirty="0">
                <a:solidFill>
                  <a:schemeClr val="bg1"/>
                </a:solidFill>
                <a:effectLst/>
                <a:latin typeface="Times New Roman" panose="02020603050405020304" pitchFamily="18" charset="0"/>
                <a:ea typeface="Times New Roman" panose="02020603050405020304" pitchFamily="18" charset="0"/>
              </a:rPr>
              <a:t>Flutter</a:t>
            </a:r>
            <a:r>
              <a:rPr lang="en-IN" sz="2400" dirty="0">
                <a:solidFill>
                  <a:schemeClr val="bg1"/>
                </a:solidFill>
                <a:effectLst/>
                <a:latin typeface="Times New Roman" panose="02020603050405020304" pitchFamily="18" charset="0"/>
                <a:ea typeface="Times New Roman" panose="02020603050405020304" pitchFamily="18" charset="0"/>
              </a:rPr>
              <a:t>, providing a consistent, optimized chat interface across different devices.</a:t>
            </a:r>
          </a:p>
          <a:p>
            <a:r>
              <a:rPr lang="en-IN" sz="2400" dirty="0">
                <a:solidFill>
                  <a:schemeClr val="bg1"/>
                </a:solidFill>
                <a:effectLst/>
                <a:latin typeface="Symbol" panose="05050102010706020507" pitchFamily="18" charset="2"/>
                <a:ea typeface="Calibri" panose="020F0502020204030204" pitchFamily="34" charset="0"/>
                <a:cs typeface="Droid Sans"/>
              </a:rPr>
              <a:t>·</a:t>
            </a:r>
            <a:r>
              <a:rPr lang="en-IN" sz="2400" dirty="0">
                <a:solidFill>
                  <a:schemeClr val="bg1"/>
                </a:solidFill>
                <a:effectLst/>
                <a:latin typeface="Calibri" panose="020F0502020204030204" pitchFamily="34" charset="0"/>
                <a:ea typeface="Calibri" panose="020F0502020204030204" pitchFamily="34" charset="0"/>
                <a:cs typeface="Droid Sans"/>
              </a:rPr>
              <a:t>  </a:t>
            </a:r>
            <a:r>
              <a:rPr lang="en-IN" sz="2400" b="1" dirty="0">
                <a:solidFill>
                  <a:schemeClr val="bg1"/>
                </a:solidFill>
                <a:effectLst/>
                <a:latin typeface="Calibri" panose="020F0502020204030204" pitchFamily="34" charset="0"/>
                <a:ea typeface="Calibri" panose="020F0502020204030204" pitchFamily="34" charset="0"/>
                <a:cs typeface="Droid Sans"/>
              </a:rPr>
              <a:t>User Authentication with Firebase</a:t>
            </a:r>
            <a:br>
              <a:rPr lang="en-IN" sz="2400" dirty="0">
                <a:solidFill>
                  <a:schemeClr val="bg1"/>
                </a:solidFill>
                <a:effectLst/>
                <a:latin typeface="Calibri" panose="020F0502020204030204" pitchFamily="34" charset="0"/>
                <a:ea typeface="Calibri" panose="020F0502020204030204" pitchFamily="34" charset="0"/>
                <a:cs typeface="Droid Sans"/>
              </a:rPr>
            </a:br>
            <a:r>
              <a:rPr lang="en-IN" sz="2400" dirty="0">
                <a:solidFill>
                  <a:schemeClr val="bg1"/>
                </a:solidFill>
                <a:effectLst/>
                <a:latin typeface="Calibri" panose="020F0502020204030204" pitchFamily="34" charset="0"/>
                <a:ea typeface="Calibri" panose="020F0502020204030204" pitchFamily="34" charset="0"/>
                <a:cs typeface="Droid Sans"/>
              </a:rPr>
              <a:t>To integrate </a:t>
            </a:r>
            <a:r>
              <a:rPr lang="en-IN" sz="2400" b="1" dirty="0">
                <a:solidFill>
                  <a:schemeClr val="bg1"/>
                </a:solidFill>
                <a:effectLst/>
                <a:latin typeface="Calibri" panose="020F0502020204030204" pitchFamily="34" charset="0"/>
                <a:ea typeface="Calibri" panose="020F0502020204030204" pitchFamily="34" charset="0"/>
                <a:cs typeface="Droid Sans"/>
              </a:rPr>
              <a:t>Firebase Authentication</a:t>
            </a:r>
            <a:r>
              <a:rPr lang="en-IN" sz="2400" dirty="0">
                <a:solidFill>
                  <a:schemeClr val="bg1"/>
                </a:solidFill>
                <a:effectLst/>
                <a:latin typeface="Calibri" panose="020F0502020204030204" pitchFamily="34" charset="0"/>
                <a:ea typeface="Calibri" panose="020F0502020204030204" pitchFamily="34" charset="0"/>
                <a:cs typeface="Droid Sans"/>
              </a:rPr>
              <a:t> for secure user login and registration. This will include options like email/password authentication, with future plans for phone and third-party logins such as Google and Facebook.</a:t>
            </a:r>
            <a:endParaRPr lang="en-IN" sz="2400" dirty="0">
              <a:solidFill>
                <a:schemeClr val="bg1"/>
              </a:solidFill>
            </a:endParaRPr>
          </a:p>
        </p:txBody>
      </p:sp>
      <p:sp>
        <p:nvSpPr>
          <p:cNvPr id="3" name="Title 2">
            <a:extLst>
              <a:ext uri="{FF2B5EF4-FFF2-40B4-BE49-F238E27FC236}">
                <a16:creationId xmlns:a16="http://schemas.microsoft.com/office/drawing/2014/main" id="{1752DBC6-1D7F-5A54-AC62-998250522D96}"/>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Objectives</a:t>
            </a:r>
          </a:p>
        </p:txBody>
      </p:sp>
    </p:spTree>
    <p:extLst>
      <p:ext uri="{BB962C8B-B14F-4D97-AF65-F5344CB8AC3E}">
        <p14:creationId xmlns:p14="http://schemas.microsoft.com/office/powerpoint/2010/main" val="137072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A61A-8693-9440-49DB-B4320F82E95A}"/>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34620D98-0667-4013-D427-2084141BDD4C}"/>
              </a:ext>
            </a:extLst>
          </p:cNvPr>
          <p:cNvSpPr>
            <a:spLocks noGrp="1"/>
          </p:cNvSpPr>
          <p:nvPr>
            <p:ph type="subTitle" idx="1"/>
          </p:nvPr>
        </p:nvSpPr>
        <p:spPr>
          <a:xfrm>
            <a:off x="457200" y="381000"/>
            <a:ext cx="10821988" cy="5791200"/>
          </a:xfrm>
        </p:spPr>
        <p:txBody>
          <a:bodyPr>
            <a:normAutofit/>
          </a:bodyPr>
          <a:lstStyle/>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Message Management and Storage</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store and manage messages in </a:t>
            </a:r>
            <a:r>
              <a:rPr lang="en-IN" sz="2400" b="1" dirty="0">
                <a:solidFill>
                  <a:schemeClr val="bg1"/>
                </a:solidFill>
                <a:effectLst/>
                <a:latin typeface="Times New Roman" panose="02020603050405020304" pitchFamily="18" charset="0"/>
                <a:ea typeface="Times New Roman" panose="02020603050405020304" pitchFamily="18" charset="0"/>
              </a:rPr>
              <a:t>Firebase </a:t>
            </a:r>
            <a:r>
              <a:rPr lang="en-IN" sz="2400" b="1" dirty="0" err="1">
                <a:solidFill>
                  <a:schemeClr val="bg1"/>
                </a:solidFill>
                <a:effectLst/>
                <a:latin typeface="Times New Roman" panose="02020603050405020304" pitchFamily="18" charset="0"/>
                <a:ea typeface="Times New Roman" panose="02020603050405020304" pitchFamily="18" charset="0"/>
              </a:rPr>
              <a:t>Firestore</a:t>
            </a:r>
            <a:r>
              <a:rPr lang="en-IN" sz="2400" dirty="0">
                <a:solidFill>
                  <a:schemeClr val="bg1"/>
                </a:solidFill>
                <a:effectLst/>
                <a:latin typeface="Times New Roman" panose="02020603050405020304" pitchFamily="18" charset="0"/>
                <a:ea typeface="Times New Roman" panose="02020603050405020304" pitchFamily="18" charset="0"/>
              </a:rPr>
              <a:t> or </a:t>
            </a:r>
            <a:r>
              <a:rPr lang="en-IN" sz="2400" b="1" dirty="0">
                <a:solidFill>
                  <a:schemeClr val="bg1"/>
                </a:solidFill>
                <a:effectLst/>
                <a:latin typeface="Times New Roman" panose="02020603050405020304" pitchFamily="18" charset="0"/>
                <a:ea typeface="Times New Roman" panose="02020603050405020304" pitchFamily="18" charset="0"/>
              </a:rPr>
              <a:t>Realtime Database</a:t>
            </a:r>
            <a:r>
              <a:rPr lang="en-IN" sz="2400" dirty="0">
                <a:solidFill>
                  <a:schemeClr val="bg1"/>
                </a:solidFill>
                <a:effectLst/>
                <a:latin typeface="Times New Roman" panose="02020603050405020304" pitchFamily="18" charset="0"/>
                <a:ea typeface="Times New Roman" panose="02020603050405020304" pitchFamily="18" charset="0"/>
              </a:rPr>
              <a:t>, allowing users to access chat history and synchronize messages in real-time. Additionally, users will be able to share images through </a:t>
            </a:r>
            <a:r>
              <a:rPr lang="en-IN" sz="2400" b="1" dirty="0">
                <a:solidFill>
                  <a:schemeClr val="bg1"/>
                </a:solidFill>
                <a:effectLst/>
                <a:latin typeface="Times New Roman" panose="02020603050405020304" pitchFamily="18" charset="0"/>
                <a:ea typeface="Times New Roman" panose="02020603050405020304" pitchFamily="18" charset="0"/>
              </a:rPr>
              <a:t>Firebase Cloud Storage</a:t>
            </a:r>
            <a:r>
              <a:rPr lang="en-IN" sz="2400" dirty="0">
                <a:solidFill>
                  <a:schemeClr val="bg1"/>
                </a:solidFill>
                <a:effectLst/>
                <a:latin typeface="Times New Roman" panose="02020603050405020304" pitchFamily="18" charset="0"/>
                <a:ea typeface="Times New Roman" panose="02020603050405020304" pitchFamily="18" charset="0"/>
              </a:rPr>
              <a:t>.</a:t>
            </a:r>
          </a:p>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Responsive User Interface (UI)</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develop a clean and intuitive user interface that works seamlessly on all devices, ensuring a user-friendly chat experience. The UI will include essential features such as a message input box, chat history, and user profile management.</a:t>
            </a:r>
          </a:p>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User Status</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show users' </a:t>
            </a:r>
            <a:r>
              <a:rPr lang="en-IN" sz="2400" b="1" dirty="0">
                <a:solidFill>
                  <a:schemeClr val="bg1"/>
                </a:solidFill>
                <a:effectLst/>
                <a:latin typeface="Times New Roman" panose="02020603050405020304" pitchFamily="18" charset="0"/>
                <a:ea typeface="Times New Roman" panose="02020603050405020304" pitchFamily="18" charset="0"/>
              </a:rPr>
              <a:t>online/offline status</a:t>
            </a:r>
            <a:r>
              <a:rPr lang="en-IN" sz="2400" dirty="0">
                <a:solidFill>
                  <a:schemeClr val="bg1"/>
                </a:solidFill>
                <a:effectLst/>
                <a:latin typeface="Times New Roman" panose="02020603050405020304" pitchFamily="18" charset="0"/>
                <a:ea typeface="Times New Roman" panose="02020603050405020304" pitchFamily="18" charset="0"/>
              </a:rPr>
              <a:t> in real time, allowing them to know the availability of their contacts.</a:t>
            </a:r>
          </a:p>
          <a:p>
            <a:pPr marL="457200" marR="0"/>
            <a:r>
              <a:rPr lang="en-IN" sz="2400" dirty="0">
                <a:solidFill>
                  <a:schemeClr val="bg1"/>
                </a:solidFill>
                <a:effectLst/>
                <a:latin typeface="Symbol" panose="05050102010706020507" pitchFamily="18" charset="2"/>
                <a:ea typeface="Times New Roman" panose="02020603050405020304" pitchFamily="18" charset="0"/>
              </a:rPr>
              <a:t>·</a:t>
            </a:r>
            <a:r>
              <a:rPr lang="en-IN" sz="2400" dirty="0">
                <a:solidFill>
                  <a:schemeClr val="bg1"/>
                </a:solidFill>
                <a:effectLst/>
                <a:latin typeface="Times New Roman" panose="02020603050405020304" pitchFamily="18" charset="0"/>
                <a:ea typeface="Times New Roman" panose="02020603050405020304" pitchFamily="18" charset="0"/>
              </a:rPr>
              <a:t>  </a:t>
            </a:r>
            <a:r>
              <a:rPr lang="en-IN" sz="2400" b="1" dirty="0">
                <a:solidFill>
                  <a:schemeClr val="bg1"/>
                </a:solidFill>
                <a:effectLst/>
                <a:latin typeface="Times New Roman" panose="02020603050405020304" pitchFamily="18" charset="0"/>
                <a:ea typeface="Times New Roman" panose="02020603050405020304" pitchFamily="18" charset="0"/>
              </a:rPr>
              <a:t>Search and Filter</a:t>
            </a:r>
            <a:br>
              <a:rPr lang="en-IN" sz="2400" dirty="0">
                <a:solidFill>
                  <a:schemeClr val="bg1"/>
                </a:solidFill>
                <a:effectLst/>
                <a:latin typeface="Times New Roman" panose="02020603050405020304" pitchFamily="18" charset="0"/>
                <a:ea typeface="Times New Roman" panose="02020603050405020304" pitchFamily="18" charset="0"/>
              </a:rPr>
            </a:br>
            <a:r>
              <a:rPr lang="en-IN" sz="2400" dirty="0">
                <a:solidFill>
                  <a:schemeClr val="bg1"/>
                </a:solidFill>
                <a:effectLst/>
                <a:latin typeface="Times New Roman" panose="02020603050405020304" pitchFamily="18" charset="0"/>
                <a:ea typeface="Times New Roman" panose="02020603050405020304" pitchFamily="18" charset="0"/>
              </a:rPr>
              <a:t>To enable users to search for others by name or city, with the ability to filter the displayed users by city.</a:t>
            </a:r>
          </a:p>
        </p:txBody>
      </p:sp>
    </p:spTree>
    <p:extLst>
      <p:ext uri="{BB962C8B-B14F-4D97-AF65-F5344CB8AC3E}">
        <p14:creationId xmlns:p14="http://schemas.microsoft.com/office/powerpoint/2010/main" val="22354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39D10-E8EF-AD47-4EFE-D1FED8366B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C4B5E6D-F04D-266E-611C-F7B3C3844DEB}"/>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Development Environment</a:t>
            </a:r>
          </a:p>
        </p:txBody>
      </p:sp>
      <p:graphicFrame>
        <p:nvGraphicFramePr>
          <p:cNvPr id="4" name="Table 3">
            <a:extLst>
              <a:ext uri="{FF2B5EF4-FFF2-40B4-BE49-F238E27FC236}">
                <a16:creationId xmlns:a16="http://schemas.microsoft.com/office/drawing/2014/main" id="{37244633-8741-2426-409E-0D18CBA1F806}"/>
              </a:ext>
            </a:extLst>
          </p:cNvPr>
          <p:cNvGraphicFramePr>
            <a:graphicFrameLocks noGrp="1"/>
          </p:cNvGraphicFramePr>
          <p:nvPr>
            <p:extLst>
              <p:ext uri="{D42A27DB-BD31-4B8C-83A1-F6EECF244321}">
                <p14:modId xmlns:p14="http://schemas.microsoft.com/office/powerpoint/2010/main" val="1620808069"/>
              </p:ext>
            </p:extLst>
          </p:nvPr>
        </p:nvGraphicFramePr>
        <p:xfrm>
          <a:off x="669925" y="838201"/>
          <a:ext cx="10850562" cy="5334000"/>
        </p:xfrm>
        <a:graphic>
          <a:graphicData uri="http://schemas.openxmlformats.org/drawingml/2006/table">
            <a:tbl>
              <a:tblPr firstRow="1" firstCol="1" bandRow="1">
                <a:tableStyleId>{5C22544A-7EE6-4342-B048-85BDC9FD1C3A}</a:tableStyleId>
              </a:tblPr>
              <a:tblGrid>
                <a:gridCol w="3616854">
                  <a:extLst>
                    <a:ext uri="{9D8B030D-6E8A-4147-A177-3AD203B41FA5}">
                      <a16:colId xmlns:a16="http://schemas.microsoft.com/office/drawing/2014/main" val="432222293"/>
                    </a:ext>
                  </a:extLst>
                </a:gridCol>
                <a:gridCol w="3616854">
                  <a:extLst>
                    <a:ext uri="{9D8B030D-6E8A-4147-A177-3AD203B41FA5}">
                      <a16:colId xmlns:a16="http://schemas.microsoft.com/office/drawing/2014/main" val="1568240836"/>
                    </a:ext>
                  </a:extLst>
                </a:gridCol>
                <a:gridCol w="3616854">
                  <a:extLst>
                    <a:ext uri="{9D8B030D-6E8A-4147-A177-3AD203B41FA5}">
                      <a16:colId xmlns:a16="http://schemas.microsoft.com/office/drawing/2014/main" val="996716815"/>
                    </a:ext>
                  </a:extLst>
                </a:gridCol>
              </a:tblGrid>
              <a:tr h="413522">
                <a:tc>
                  <a:txBody>
                    <a:bodyPr/>
                    <a:lstStyle/>
                    <a:p>
                      <a:pPr marL="0" marR="0">
                        <a:lnSpc>
                          <a:spcPct val="107000"/>
                        </a:lnSpc>
                        <a:spcAft>
                          <a:spcPts val="800"/>
                        </a:spcAft>
                      </a:pPr>
                      <a:r>
                        <a:rPr lang="en-IN" sz="1200" kern="100">
                          <a:effectLst/>
                        </a:rPr>
                        <a:t>Category</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Software/Tools</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Version/Details</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4266236825"/>
                  </a:ext>
                </a:extLst>
              </a:tr>
              <a:tr h="413522">
                <a:tc>
                  <a:txBody>
                    <a:bodyPr/>
                    <a:lstStyle/>
                    <a:p>
                      <a:pPr marL="0" marR="0">
                        <a:lnSpc>
                          <a:spcPct val="107000"/>
                        </a:lnSpc>
                        <a:spcAft>
                          <a:spcPts val="800"/>
                        </a:spcAft>
                      </a:pPr>
                      <a:r>
                        <a:rPr lang="en-IN" sz="1200" kern="100">
                          <a:effectLst/>
                        </a:rPr>
                        <a:t>Frontend Development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Flutter SDK</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Version: 3.0.0 or above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4129101622"/>
                  </a:ext>
                </a:extLst>
              </a:tr>
              <a:tr h="413522">
                <a:tc>
                  <a:txBody>
                    <a:bodyPr/>
                    <a:lstStyle/>
                    <a:p>
                      <a:pPr>
                        <a:lnSpc>
                          <a:spcPct val="107000"/>
                        </a:lnSpc>
                      </a:pPr>
                      <a:endParaRPr lang="en-IN" sz="1100" kern="100">
                        <a:effectLst/>
                        <a:latin typeface="Calibri" panose="020F0502020204030204" pitchFamily="34" charset="0"/>
                        <a:cs typeface="Shruti" panose="020B0502040204020203" pitchFamily="34" charset="0"/>
                      </a:endParaRPr>
                    </a:p>
                  </a:txBody>
                  <a:tcPr marL="9525" marR="9525" marT="9525" marB="9525" anchor="ctr"/>
                </a:tc>
                <a:tc>
                  <a:txBody>
                    <a:bodyPr/>
                    <a:lstStyle/>
                    <a:p>
                      <a:pPr marL="0" marR="0">
                        <a:lnSpc>
                          <a:spcPct val="107000"/>
                        </a:lnSpc>
                        <a:spcAft>
                          <a:spcPts val="800"/>
                        </a:spcAft>
                      </a:pPr>
                      <a:r>
                        <a:rPr lang="en-IN" sz="1200" kern="100">
                          <a:effectLst/>
                        </a:rPr>
                        <a:t>Dart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Version: 2.10 or above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418809180"/>
                  </a:ext>
                </a:extLst>
              </a:tr>
              <a:tr h="413522">
                <a:tc>
                  <a:txBody>
                    <a:bodyPr/>
                    <a:lstStyle/>
                    <a:p>
                      <a:pPr>
                        <a:lnSpc>
                          <a:spcPct val="107000"/>
                        </a:lnSpc>
                      </a:pPr>
                      <a:endParaRPr lang="en-IN" sz="1100" kern="100">
                        <a:effectLst/>
                        <a:latin typeface="Calibri" panose="020F0502020204030204" pitchFamily="34" charset="0"/>
                        <a:cs typeface="Shruti" panose="020B0502040204020203" pitchFamily="34" charset="0"/>
                      </a:endParaRPr>
                    </a:p>
                  </a:txBody>
                  <a:tcPr marL="9525" marR="9525" marT="9525" marB="9525" anchor="ctr"/>
                </a:tc>
                <a:tc>
                  <a:txBody>
                    <a:bodyPr/>
                    <a:lstStyle/>
                    <a:p>
                      <a:pPr marL="0" marR="0">
                        <a:lnSpc>
                          <a:spcPct val="107000"/>
                        </a:lnSpc>
                        <a:spcAft>
                          <a:spcPts val="800"/>
                        </a:spcAft>
                      </a:pPr>
                      <a:r>
                        <a:rPr lang="en-IN" sz="1200" kern="100" dirty="0">
                          <a:effectLst/>
                        </a:rPr>
                        <a:t>Android Studio</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Version: Latest stable release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314687847"/>
                  </a:ext>
                </a:extLst>
              </a:tr>
              <a:tr h="806151">
                <a:tc>
                  <a:txBody>
                    <a:bodyPr/>
                    <a:lstStyle/>
                    <a:p>
                      <a:pPr marL="0" marR="0">
                        <a:lnSpc>
                          <a:spcPct val="107000"/>
                        </a:lnSpc>
                        <a:spcAft>
                          <a:spcPts val="800"/>
                        </a:spcAft>
                      </a:pPr>
                      <a:r>
                        <a:rPr lang="en-IN" sz="1200" kern="100">
                          <a:effectLst/>
                        </a:rPr>
                        <a:t>Backend Development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Firebase (Firebase Authentication, Firestore, Firebase Storage)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Firebase SDK for Flutter, Latest Version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665607959"/>
                  </a:ext>
                </a:extLst>
              </a:tr>
              <a:tr h="413522">
                <a:tc>
                  <a:txBody>
                    <a:bodyPr/>
                    <a:lstStyle/>
                    <a:p>
                      <a:pPr>
                        <a:lnSpc>
                          <a:spcPct val="107000"/>
                        </a:lnSpc>
                      </a:pPr>
                      <a:endParaRPr lang="en-IN" sz="1100" kern="100">
                        <a:effectLst/>
                        <a:latin typeface="Calibri" panose="020F0502020204030204" pitchFamily="34" charset="0"/>
                        <a:cs typeface="Shruti" panose="020B0502040204020203" pitchFamily="34" charset="0"/>
                      </a:endParaRPr>
                    </a:p>
                  </a:txBody>
                  <a:tcPr marL="9525" marR="9525" marT="9525" marB="9525" anchor="ctr"/>
                </a:tc>
                <a:tc>
                  <a:txBody>
                    <a:bodyPr/>
                    <a:lstStyle/>
                    <a:p>
                      <a:pPr marL="0" marR="0">
                        <a:lnSpc>
                          <a:spcPct val="107000"/>
                        </a:lnSpc>
                        <a:spcAft>
                          <a:spcPts val="800"/>
                        </a:spcAft>
                      </a:pPr>
                      <a:r>
                        <a:rPr lang="en-IN" sz="1200" kern="100">
                          <a:effectLst/>
                        </a:rPr>
                        <a:t>Firebase CLI</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Latest Version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050670059"/>
                  </a:ext>
                </a:extLst>
              </a:tr>
              <a:tr h="413522">
                <a:tc>
                  <a:txBody>
                    <a:bodyPr/>
                    <a:lstStyle/>
                    <a:p>
                      <a:pPr marL="0" marR="0">
                        <a:lnSpc>
                          <a:spcPct val="107000"/>
                        </a:lnSpc>
                        <a:spcAft>
                          <a:spcPts val="800"/>
                        </a:spcAft>
                      </a:pPr>
                      <a:r>
                        <a:rPr lang="en-IN" sz="1200" kern="100">
                          <a:effectLst/>
                        </a:rPr>
                        <a:t>Operating System</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Windows 11</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Latest stable version of Windows 11</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149861110"/>
                  </a:ext>
                </a:extLst>
              </a:tr>
              <a:tr h="806151">
                <a:tc>
                  <a:txBody>
                    <a:bodyPr/>
                    <a:lstStyle/>
                    <a:p>
                      <a:pPr marL="0" marR="0">
                        <a:lnSpc>
                          <a:spcPct val="107000"/>
                        </a:lnSpc>
                        <a:spcAft>
                          <a:spcPts val="800"/>
                        </a:spcAft>
                      </a:pPr>
                      <a:r>
                        <a:rPr lang="en-IN" sz="1200" kern="100">
                          <a:effectLst/>
                        </a:rPr>
                        <a:t>Web Development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Google Chrome or any modern browser for testing and debugging</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Latest stable version</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4086051268"/>
                  </a:ext>
                </a:extLst>
              </a:tr>
              <a:tr h="413522">
                <a:tc>
                  <a:txBody>
                    <a:bodyPr/>
                    <a:lstStyle/>
                    <a:p>
                      <a:pPr marL="0" marR="0">
                        <a:lnSpc>
                          <a:spcPct val="107000"/>
                        </a:lnSpc>
                        <a:spcAft>
                          <a:spcPts val="800"/>
                        </a:spcAft>
                      </a:pPr>
                      <a:r>
                        <a:rPr lang="en-IN" sz="1200" kern="100">
                          <a:effectLst/>
                        </a:rPr>
                        <a:t>Version Control</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Git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Version: 2.x and above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875110739"/>
                  </a:ext>
                </a:extLst>
              </a:tr>
              <a:tr h="413522">
                <a:tc>
                  <a:txBody>
                    <a:bodyPr/>
                    <a:lstStyle/>
                    <a:p>
                      <a:pPr marL="0" marR="0">
                        <a:lnSpc>
                          <a:spcPct val="107000"/>
                        </a:lnSpc>
                        <a:spcAft>
                          <a:spcPts val="800"/>
                        </a:spcAft>
                      </a:pPr>
                      <a:r>
                        <a:rPr lang="en-IN" sz="1200" kern="100">
                          <a:effectLst/>
                        </a:rPr>
                        <a:t>Database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Firebase Realtime Database or Firestore</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Firebase Hosting &amp; Firestore SDK</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239931126"/>
                  </a:ext>
                </a:extLst>
              </a:tr>
              <a:tr h="413522">
                <a:tc>
                  <a:txBody>
                    <a:bodyPr/>
                    <a:lstStyle/>
                    <a:p>
                      <a:pPr marL="0" marR="0">
                        <a:lnSpc>
                          <a:spcPct val="107000"/>
                        </a:lnSpc>
                        <a:spcAft>
                          <a:spcPts val="800"/>
                        </a:spcAft>
                      </a:pPr>
                      <a:r>
                        <a:rPr lang="en-IN" sz="1200" kern="100">
                          <a:effectLst/>
                        </a:rPr>
                        <a:t>Deployment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a:effectLst/>
                        </a:rPr>
                        <a:t>Firebase Console (for deployment and management)</a:t>
                      </a:r>
                      <a:endParaRPr lang="en-IN" sz="1100" kern="100">
                        <a:effectLst/>
                        <a:latin typeface="Calibri" panose="020F0502020204030204" pitchFamily="34" charset="0"/>
                        <a:ea typeface="Calibri" panose="020F0502020204030204" pitchFamily="34" charset="0"/>
                        <a:cs typeface="Droid Sans"/>
                      </a:endParaRPr>
                    </a:p>
                  </a:txBody>
                  <a:tcPr marL="9525" marR="9525" marT="9525" marB="9525" anchor="ctr"/>
                </a:tc>
                <a:tc>
                  <a:txBody>
                    <a:bodyPr/>
                    <a:lstStyle/>
                    <a:p>
                      <a:pPr marL="0" marR="0">
                        <a:lnSpc>
                          <a:spcPct val="107000"/>
                        </a:lnSpc>
                        <a:spcAft>
                          <a:spcPts val="800"/>
                        </a:spcAft>
                      </a:pPr>
                      <a:r>
                        <a:rPr lang="en-IN" sz="1200" kern="100" dirty="0">
                          <a:effectLst/>
                        </a:rPr>
                        <a:t>Web-based console, Latest Version</a:t>
                      </a:r>
                      <a:endParaRPr lang="en-IN" sz="1100" kern="100" dirty="0">
                        <a:effectLst/>
                        <a:latin typeface="Calibri" panose="020F0502020204030204" pitchFamily="34" charset="0"/>
                        <a:ea typeface="Calibri" panose="020F0502020204030204" pitchFamily="34" charset="0"/>
                        <a:cs typeface="Droid Sans"/>
                      </a:endParaRPr>
                    </a:p>
                  </a:txBody>
                  <a:tcPr marL="9525" marR="9525" marT="9525" marB="9525" anchor="ctr"/>
                </a:tc>
                <a:extLst>
                  <a:ext uri="{0D108BD9-81ED-4DB2-BD59-A6C34878D82A}">
                    <a16:rowId xmlns:a16="http://schemas.microsoft.com/office/drawing/2014/main" val="1185668438"/>
                  </a:ext>
                </a:extLst>
              </a:tr>
            </a:tbl>
          </a:graphicData>
        </a:graphic>
      </p:graphicFrame>
    </p:spTree>
    <p:extLst>
      <p:ext uri="{BB962C8B-B14F-4D97-AF65-F5344CB8AC3E}">
        <p14:creationId xmlns:p14="http://schemas.microsoft.com/office/powerpoint/2010/main" val="1739862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701AC-DE31-501F-7C94-145648E89EB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61168C-AF9E-F805-00FE-4BB7335A8721}"/>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Hardware/Resources</a:t>
            </a:r>
          </a:p>
        </p:txBody>
      </p:sp>
      <p:sp>
        <p:nvSpPr>
          <p:cNvPr id="2" name="TextBox 1">
            <a:extLst>
              <a:ext uri="{FF2B5EF4-FFF2-40B4-BE49-F238E27FC236}">
                <a16:creationId xmlns:a16="http://schemas.microsoft.com/office/drawing/2014/main" id="{35A2E7E7-C584-30B5-9488-44C856D42D8A}"/>
              </a:ext>
            </a:extLst>
          </p:cNvPr>
          <p:cNvSpPr txBox="1"/>
          <p:nvPr/>
        </p:nvSpPr>
        <p:spPr>
          <a:xfrm>
            <a:off x="1066800" y="2057400"/>
            <a:ext cx="8305800" cy="1200329"/>
          </a:xfrm>
          <a:prstGeom prst="rect">
            <a:avLst/>
          </a:prstGeom>
          <a:noFill/>
        </p:spPr>
        <p:txBody>
          <a:bodyPr wrap="square" rtlCol="0">
            <a:spAutoFit/>
          </a:bodyPr>
          <a:lstStyle/>
          <a:p>
            <a:r>
              <a:rPr lang="en-IN" sz="1800" dirty="0">
                <a:solidFill>
                  <a:schemeClr val="bg1"/>
                </a:solidFill>
                <a:effectLst/>
                <a:latin typeface="Times New Roman" panose="02020603050405020304" pitchFamily="18" charset="0"/>
                <a:ea typeface="Calibri" panose="020F0502020204030204" pitchFamily="34" charset="0"/>
              </a:rPr>
              <a:t>The </a:t>
            </a:r>
            <a:r>
              <a:rPr lang="en-IN" sz="1800" dirty="0" err="1">
                <a:solidFill>
                  <a:schemeClr val="bg1"/>
                </a:solidFill>
                <a:effectLst/>
                <a:latin typeface="Times New Roman" panose="02020603050405020304" pitchFamily="18" charset="0"/>
                <a:ea typeface="Calibri" panose="020F0502020204030204" pitchFamily="34" charset="0"/>
              </a:rPr>
              <a:t>Quantarks</a:t>
            </a:r>
            <a:r>
              <a:rPr lang="en-IN" sz="1800" dirty="0">
                <a:solidFill>
                  <a:schemeClr val="bg1"/>
                </a:solidFill>
                <a:effectLst/>
                <a:latin typeface="Times New Roman" panose="02020603050405020304" pitchFamily="18" charset="0"/>
                <a:ea typeface="Calibri" panose="020F0502020204030204" pitchFamily="34" charset="0"/>
              </a:rPr>
              <a:t> Chat Application was developed on a system with an </a:t>
            </a:r>
            <a:r>
              <a:rPr lang="en-IN" sz="1800" b="1" dirty="0">
                <a:solidFill>
                  <a:schemeClr val="bg1"/>
                </a:solidFill>
                <a:effectLst/>
                <a:latin typeface="Times New Roman" panose="02020603050405020304" pitchFamily="18" charset="0"/>
                <a:ea typeface="Calibri" panose="020F0502020204030204" pitchFamily="34" charset="0"/>
              </a:rPr>
              <a:t>Intel Core i3 processor</a:t>
            </a:r>
            <a:r>
              <a:rPr lang="en-IN" sz="1800" dirty="0">
                <a:solidFill>
                  <a:schemeClr val="bg1"/>
                </a:solidFill>
                <a:effectLst/>
                <a:latin typeface="Times New Roman" panose="02020603050405020304" pitchFamily="18" charset="0"/>
                <a:ea typeface="Calibri" panose="020F0502020204030204" pitchFamily="34" charset="0"/>
              </a:rPr>
              <a:t>, </a:t>
            </a:r>
            <a:r>
              <a:rPr lang="en-IN" sz="1800" b="1" dirty="0">
                <a:solidFill>
                  <a:schemeClr val="bg1"/>
                </a:solidFill>
                <a:effectLst/>
                <a:latin typeface="Times New Roman" panose="02020603050405020304" pitchFamily="18" charset="0"/>
                <a:ea typeface="Calibri" panose="020F0502020204030204" pitchFamily="34" charset="0"/>
              </a:rPr>
              <a:t>12 GB of RAM</a:t>
            </a:r>
            <a:r>
              <a:rPr lang="en-IN" sz="1800" dirty="0">
                <a:solidFill>
                  <a:schemeClr val="bg1"/>
                </a:solidFill>
                <a:effectLst/>
                <a:latin typeface="Times New Roman" panose="02020603050405020304" pitchFamily="18" charset="0"/>
                <a:ea typeface="Calibri" panose="020F0502020204030204" pitchFamily="34" charset="0"/>
              </a:rPr>
              <a:t>, and a </a:t>
            </a:r>
            <a:r>
              <a:rPr lang="en-IN" sz="1800" b="1" dirty="0">
                <a:solidFill>
                  <a:schemeClr val="bg1"/>
                </a:solidFill>
                <a:effectLst/>
                <a:latin typeface="Times New Roman" panose="02020603050405020304" pitchFamily="18" charset="0"/>
                <a:ea typeface="Calibri" panose="020F0502020204030204" pitchFamily="34" charset="0"/>
              </a:rPr>
              <a:t>Solid State Drive (SSD)</a:t>
            </a:r>
            <a:r>
              <a:rPr lang="en-IN" sz="1800" dirty="0">
                <a:solidFill>
                  <a:schemeClr val="bg1"/>
                </a:solidFill>
                <a:effectLst/>
                <a:latin typeface="Times New Roman" panose="02020603050405020304" pitchFamily="18" charset="0"/>
                <a:ea typeface="Calibri" panose="020F0502020204030204" pitchFamily="34" charset="0"/>
              </a:rPr>
              <a:t>. The system runs on </a:t>
            </a:r>
            <a:r>
              <a:rPr lang="en-IN" sz="1800" b="1" dirty="0">
                <a:solidFill>
                  <a:schemeClr val="bg1"/>
                </a:solidFill>
                <a:effectLst/>
                <a:latin typeface="Times New Roman" panose="02020603050405020304" pitchFamily="18" charset="0"/>
                <a:ea typeface="Calibri" panose="020F0502020204030204" pitchFamily="34" charset="0"/>
              </a:rPr>
              <a:t>Windows 11</a:t>
            </a:r>
            <a:r>
              <a:rPr lang="en-IN" sz="1800" dirty="0">
                <a:solidFill>
                  <a:schemeClr val="bg1"/>
                </a:solidFill>
                <a:effectLst/>
                <a:latin typeface="Times New Roman" panose="02020603050405020304" pitchFamily="18" charset="0"/>
                <a:ea typeface="Calibri" panose="020F0502020204030204" pitchFamily="34" charset="0"/>
              </a:rPr>
              <a:t>, providing a stable environment for development with efficient performance for Android Studio and other tools.</a:t>
            </a:r>
            <a:endParaRPr lang="en-IN" dirty="0">
              <a:solidFill>
                <a:schemeClr val="bg1"/>
              </a:solidFill>
            </a:endParaRPr>
          </a:p>
        </p:txBody>
      </p:sp>
    </p:spTree>
    <p:extLst>
      <p:ext uri="{BB962C8B-B14F-4D97-AF65-F5344CB8AC3E}">
        <p14:creationId xmlns:p14="http://schemas.microsoft.com/office/powerpoint/2010/main" val="1147161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F9628-7414-8F4F-0C65-938943C7DA1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543E18B3-D88E-4907-B052-80471AE1FAF4}"/>
              </a:ext>
            </a:extLst>
          </p:cNvPr>
          <p:cNvSpPr>
            <a:spLocks noGrp="1"/>
          </p:cNvSpPr>
          <p:nvPr>
            <p:ph type="subTitle" idx="1"/>
          </p:nvPr>
        </p:nvSpPr>
        <p:spPr>
          <a:xfrm>
            <a:off x="533400" y="838200"/>
            <a:ext cx="10821988" cy="609600"/>
          </a:xfrm>
        </p:spPr>
        <p:txBody>
          <a:bodyPr>
            <a:normAutofit/>
          </a:bodyPr>
          <a:lstStyle/>
          <a:p>
            <a:pPr marL="0" indent="0">
              <a:buNone/>
            </a:pPr>
            <a:r>
              <a:rPr lang="en-IN" dirty="0">
                <a:solidFill>
                  <a:schemeClr val="bg1"/>
                </a:solidFill>
              </a:rPr>
              <a:t>System Flowchart</a:t>
            </a:r>
          </a:p>
        </p:txBody>
      </p:sp>
      <p:sp>
        <p:nvSpPr>
          <p:cNvPr id="3" name="Title 2">
            <a:extLst>
              <a:ext uri="{FF2B5EF4-FFF2-40B4-BE49-F238E27FC236}">
                <a16:creationId xmlns:a16="http://schemas.microsoft.com/office/drawing/2014/main" id="{C35898A0-4DBC-42AB-5084-8F204076B9F7}"/>
              </a:ext>
            </a:extLst>
          </p:cNvPr>
          <p:cNvSpPr>
            <a:spLocks noGrp="1"/>
          </p:cNvSpPr>
          <p:nvPr>
            <p:ph type="ctrTitle"/>
          </p:nvPr>
        </p:nvSpPr>
        <p:spPr>
          <a:xfrm>
            <a:off x="533400" y="76201"/>
            <a:ext cx="10821988" cy="609600"/>
          </a:xfrm>
        </p:spPr>
        <p:txBody>
          <a:bodyPr>
            <a:normAutofit fontScale="90000"/>
          </a:bodyPr>
          <a:lstStyle/>
          <a:p>
            <a:r>
              <a:rPr lang="en-IN" dirty="0">
                <a:solidFill>
                  <a:schemeClr val="bg1"/>
                </a:solidFill>
              </a:rPr>
              <a:t>Diagrams</a:t>
            </a:r>
          </a:p>
        </p:txBody>
      </p:sp>
      <p:pic>
        <p:nvPicPr>
          <p:cNvPr id="4" name="Picture 3">
            <a:extLst>
              <a:ext uri="{FF2B5EF4-FFF2-40B4-BE49-F238E27FC236}">
                <a16:creationId xmlns:a16="http://schemas.microsoft.com/office/drawing/2014/main" id="{930B25D1-DE73-951C-6234-3ED6D62B30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334000" y="470646"/>
            <a:ext cx="5709285" cy="6311153"/>
          </a:xfrm>
          <a:prstGeom prst="rect">
            <a:avLst/>
          </a:prstGeom>
          <a:noFill/>
          <a:ln>
            <a:noFill/>
          </a:ln>
        </p:spPr>
      </p:pic>
    </p:spTree>
    <p:extLst>
      <p:ext uri="{BB962C8B-B14F-4D97-AF65-F5344CB8AC3E}">
        <p14:creationId xmlns:p14="http://schemas.microsoft.com/office/powerpoint/2010/main" val="392199118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32CACB"/>
      </a:accent1>
      <a:accent2>
        <a:srgbClr val="1B46A8"/>
      </a:accent2>
      <a:accent3>
        <a:srgbClr val="577AB0"/>
      </a:accent3>
      <a:accent4>
        <a:srgbClr val="002E49"/>
      </a:accent4>
      <a:accent5>
        <a:srgbClr val="7F7F7F"/>
      </a:accent5>
      <a:accent6>
        <a:srgbClr val="59595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83</TotalTime>
  <Words>1415</Words>
  <Application>Microsoft Office PowerPoint</Application>
  <PresentationFormat>Widescreen</PresentationFormat>
  <Paragraphs>186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Microsoft YaHei</vt:lpstr>
      <vt:lpstr>Arial</vt:lpstr>
      <vt:lpstr>Calibri</vt:lpstr>
      <vt:lpstr>Symbol</vt:lpstr>
      <vt:lpstr>Times New Roman</vt:lpstr>
      <vt:lpstr>Office Theme</vt:lpstr>
      <vt:lpstr>Quantarks Chat Application</vt:lpstr>
      <vt:lpstr>Index</vt:lpstr>
      <vt:lpstr>Introduction</vt:lpstr>
      <vt:lpstr>Project Overview</vt:lpstr>
      <vt:lpstr>Objectives</vt:lpstr>
      <vt:lpstr>PowerPoint Presentation</vt:lpstr>
      <vt:lpstr>Development Environment</vt:lpstr>
      <vt:lpstr>Hardware/Resources</vt:lpstr>
      <vt:lpstr>Diagrams</vt:lpstr>
      <vt:lpstr>PowerPoint Presentation</vt:lpstr>
      <vt:lpstr>PowerPoint Presentation</vt:lpstr>
      <vt:lpstr>PowerPoint Presentation</vt:lpstr>
      <vt:lpstr>PowerPoint Presentation</vt:lpstr>
      <vt:lpstr>PowerPoint Presentation</vt:lpstr>
      <vt:lpstr>Data Dictionary</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PowerPoint Presentation</vt:lpstr>
      <vt:lpstr>Future Scope</vt:lpstr>
      <vt:lpstr>PowerPoint Presentation</vt:lpstr>
      <vt:lpstr>References</vt:lpstr>
      <vt:lpstr>Thank You,  Appreciate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sahill lalani</cp:lastModifiedBy>
  <cp:revision>108</cp:revision>
  <dcterms:created xsi:type="dcterms:W3CDTF">2006-08-16T00:00:00Z</dcterms:created>
  <dcterms:modified xsi:type="dcterms:W3CDTF">2024-12-06T11:17:22Z</dcterms:modified>
</cp:coreProperties>
</file>