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9" r:id="rId1"/>
  </p:sldMasterIdLst>
  <p:notesMasterIdLst>
    <p:notesMasterId r:id="rId5"/>
  </p:notesMasterIdLst>
  <p:sldIdLst>
    <p:sldId id="689" r:id="rId2"/>
    <p:sldId id="690" r:id="rId3"/>
    <p:sldId id="691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FFF"/>
    <a:srgbClr val="FFCCFF"/>
    <a:srgbClr val="F8FBFC"/>
    <a:srgbClr val="E4FFFF"/>
    <a:srgbClr val="800000"/>
    <a:srgbClr val="006600"/>
    <a:srgbClr val="000099"/>
    <a:srgbClr val="FFFFCC"/>
    <a:srgbClr val="5A2781"/>
    <a:srgbClr val="D600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9"/>
    <p:restoredTop sz="95238" autoAdjust="0"/>
  </p:normalViewPr>
  <p:slideViewPr>
    <p:cSldViewPr>
      <p:cViewPr varScale="1">
        <p:scale>
          <a:sx n="122" d="100"/>
          <a:sy n="122" d="100"/>
        </p:scale>
        <p:origin x="552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5C105F-1E94-46AD-8BE5-E137B49A382A}" type="datetimeFigureOut">
              <a:rPr lang="en-US" smtClean="0"/>
              <a:pPr/>
              <a:t>4/22/19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C47610-7A54-41C1-82A6-05F591C960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5522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 bwMode="auto">
          <a:xfrm>
            <a:off x="432924" y="914400"/>
            <a:ext cx="8686800" cy="0"/>
          </a:xfrm>
          <a:prstGeom prst="line">
            <a:avLst/>
          </a:prstGeom>
          <a:ln w="12700" cap="rnd">
            <a:solidFill>
              <a:schemeClr val="tx2">
                <a:lumMod val="85000"/>
                <a:lumOff val="15000"/>
                <a:alpha val="65098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561" y="76200"/>
            <a:ext cx="8219526" cy="838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599" cy="5334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534400" y="6477000"/>
            <a:ext cx="4572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EBC6CF-16CA-46A0-BD95-D4B5553FB12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 bwMode="auto">
          <a:xfrm>
            <a:off x="432924" y="914400"/>
            <a:ext cx="8686800" cy="0"/>
          </a:xfrm>
          <a:prstGeom prst="line">
            <a:avLst/>
          </a:prstGeom>
          <a:ln w="12700" cap="rnd">
            <a:solidFill>
              <a:schemeClr val="tx2">
                <a:lumMod val="85000"/>
                <a:lumOff val="15000"/>
                <a:alpha val="65098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067675" cy="838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71000"/>
            <a:ext cx="4110039" cy="5329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9638" y="1071000"/>
            <a:ext cx="4119562" cy="5329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534400" y="6477000"/>
            <a:ext cx="4572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EBC6CF-16CA-46A0-BD95-D4B5553FB12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 bwMode="auto">
          <a:xfrm>
            <a:off x="432924" y="914400"/>
            <a:ext cx="8686800" cy="0"/>
          </a:xfrm>
          <a:prstGeom prst="line">
            <a:avLst/>
          </a:prstGeom>
          <a:ln w="12700" cap="rnd">
            <a:solidFill>
              <a:schemeClr val="tx2">
                <a:lumMod val="85000"/>
                <a:lumOff val="15000"/>
                <a:alpha val="65098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838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534400" y="6477000"/>
            <a:ext cx="4572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EBC6CF-16CA-46A0-BD95-D4B5553FB12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534400" y="6477000"/>
            <a:ext cx="4572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EBC6CF-16CA-46A0-BD95-D4B5553FB12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52475" y="7620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2475" y="1066800"/>
            <a:ext cx="7781925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534400" y="6477000"/>
            <a:ext cx="4572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EBC6CF-16CA-46A0-BD95-D4B5553FB12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0066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0066"/>
          </a:solidFill>
          <a:latin typeface="Times New Roman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0066"/>
          </a:solidFill>
          <a:latin typeface="Times New Roman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0066"/>
          </a:solidFill>
          <a:latin typeface="Times New Roman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0066"/>
          </a:solidFill>
          <a:latin typeface="Times New Roman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0066"/>
          </a:solidFill>
          <a:latin typeface="Times New Roman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0066"/>
          </a:solidFill>
          <a:latin typeface="Times New Roman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0066"/>
          </a:solidFill>
          <a:latin typeface="Times New Roman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0066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HW#2 problem </a:t>
            </a:r>
            <a:r>
              <a:rPr lang="en-US" altLang="zh-CN" dirty="0"/>
              <a:t>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are to compute the averages of the following, averaged over the three classes:</a:t>
            </a:r>
          </a:p>
          <a:p>
            <a:pPr lvl="1"/>
            <a:r>
              <a:rPr lang="en-US" dirty="0"/>
              <a:t>true positive rate</a:t>
            </a:r>
          </a:p>
          <a:p>
            <a:pPr lvl="1"/>
            <a:r>
              <a:rPr lang="en-US" dirty="0"/>
              <a:t>false positive rate</a:t>
            </a:r>
          </a:p>
          <a:p>
            <a:pPr lvl="1"/>
            <a:r>
              <a:rPr lang="en-US" dirty="0"/>
              <a:t>error rate</a:t>
            </a:r>
          </a:p>
          <a:p>
            <a:pPr lvl="1"/>
            <a:r>
              <a:rPr lang="en-US" dirty="0"/>
              <a:t>the accuracy</a:t>
            </a:r>
          </a:p>
          <a:p>
            <a:pPr lvl="1"/>
            <a:r>
              <a:rPr lang="en-US" dirty="0"/>
              <a:t>the precision</a:t>
            </a:r>
          </a:p>
          <a:p>
            <a:r>
              <a:rPr lang="en-US" dirty="0"/>
              <a:t>That is, compute each one for class A, each for class B, and each one for class C, then average all three</a:t>
            </a:r>
          </a:p>
          <a:p>
            <a:pPr lvl="1"/>
            <a:r>
              <a:rPr lang="en-US" dirty="0"/>
              <a:t>E.g., TPR = (TPR</a:t>
            </a:r>
            <a:r>
              <a:rPr lang="en-US" baseline="-25000" dirty="0"/>
              <a:t>A</a:t>
            </a:r>
            <a:r>
              <a:rPr lang="en-US" dirty="0"/>
              <a:t> + TPR</a:t>
            </a:r>
            <a:r>
              <a:rPr lang="en-US" baseline="-25000" dirty="0"/>
              <a:t>B</a:t>
            </a:r>
            <a:r>
              <a:rPr lang="en-US" dirty="0"/>
              <a:t> + TPR</a:t>
            </a:r>
            <a:r>
              <a:rPr lang="en-US" baseline="-25000" dirty="0"/>
              <a:t>C</a:t>
            </a:r>
            <a:r>
              <a:rPr lang="en-US" dirty="0"/>
              <a:t>)/3</a:t>
            </a:r>
          </a:p>
          <a:p>
            <a:pPr lvl="1"/>
            <a:r>
              <a:rPr lang="en-US" dirty="0"/>
              <a:t>FPR = (FPR</a:t>
            </a:r>
            <a:r>
              <a:rPr lang="en-US" baseline="-25000" dirty="0"/>
              <a:t>A</a:t>
            </a:r>
            <a:r>
              <a:rPr lang="en-US" dirty="0"/>
              <a:t> + FPR</a:t>
            </a:r>
            <a:r>
              <a:rPr lang="en-US" baseline="-25000" dirty="0"/>
              <a:t>B</a:t>
            </a:r>
            <a:r>
              <a:rPr lang="en-US" dirty="0"/>
              <a:t> + FPR</a:t>
            </a:r>
            <a:r>
              <a:rPr lang="en-US" baseline="-25000" dirty="0"/>
              <a:t>C</a:t>
            </a:r>
            <a:r>
              <a:rPr lang="en-US" dirty="0"/>
              <a:t>)/3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But how to compute these for a three-class problem?</a:t>
            </a:r>
          </a:p>
        </p:txBody>
      </p:sp>
    </p:spTree>
    <p:extLst>
      <p:ext uri="{BB962C8B-B14F-4D97-AF65-F5344CB8AC3E}">
        <p14:creationId xmlns:p14="http://schemas.microsoft.com/office/powerpoint/2010/main" val="3685671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le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8352593"/>
                  </p:ext>
                </p:extLst>
              </p:nvPr>
            </p:nvGraphicFramePr>
            <p:xfrm>
              <a:off x="1066800" y="2365514"/>
              <a:ext cx="3194686" cy="2074038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4178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4789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144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90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50800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08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B050"/>
                              </a:solidFill>
                            </a:rPr>
                            <a:t>TP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C00000"/>
                              </a:solidFill>
                            </a:rPr>
                            <a:t>FP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i="1" dirty="0">
                              <a:solidFill>
                                <a:srgbClr val="00B050"/>
                              </a:solidFill>
                            </a:rPr>
                            <a:t>Estimated positive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en-US" sz="140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400" b="0" i="1" smtClean="0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</a:rPr>
                                    <m:t>𝑃</m:t>
                                  </m:r>
                                </m:e>
                              </m:acc>
                            </m:oMath>
                          </a14:m>
                          <a:endParaRPr lang="en-US" sz="1400" i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08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7030A0"/>
                              </a:solidFill>
                            </a:rPr>
                            <a:t>FN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9999"/>
                              </a:solidFill>
                            </a:rPr>
                            <a:t>TN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i="1" dirty="0">
                              <a:solidFill>
                                <a:srgbClr val="C00000"/>
                              </a:solidFill>
                            </a:rPr>
                            <a:t>Estimated negative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en-US" sz="140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400" b="0" i="1" smtClean="0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  <m:t>𝑁</m:t>
                                  </m:r>
                                </m:e>
                              </m:acc>
                            </m:oMath>
                          </a14:m>
                          <a:endParaRPr lang="en-US" sz="1400" i="1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0800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i="1" dirty="0">
                              <a:solidFill>
                                <a:srgbClr val="00B050"/>
                              </a:solidFill>
                            </a:rPr>
                            <a:t>Positives P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i="1" dirty="0">
                              <a:solidFill>
                                <a:srgbClr val="C00000"/>
                              </a:solidFill>
                            </a:rPr>
                            <a:t>Negatives</a:t>
                          </a:r>
                          <a:r>
                            <a:rPr lang="en-US" sz="1400" i="1" baseline="0" dirty="0">
                              <a:solidFill>
                                <a:srgbClr val="C00000"/>
                              </a:solidFill>
                            </a:rPr>
                            <a:t> N</a:t>
                          </a:r>
                          <a:endParaRPr lang="en-US" sz="12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TOTAL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le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8352593"/>
                  </p:ext>
                </p:extLst>
              </p:nvPr>
            </p:nvGraphicFramePr>
            <p:xfrm>
              <a:off x="1066800" y="2365514"/>
              <a:ext cx="3194686" cy="2074038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41789"/>
                    <a:gridCol w="847897"/>
                    <a:gridCol w="914400"/>
                    <a:gridCol w="990600"/>
                  </a:tblGrid>
                  <a:tr h="50800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52393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rgbClr val="00B050"/>
                              </a:solidFill>
                            </a:rPr>
                            <a:t>TP</a:t>
                          </a:r>
                          <a:endParaRPr lang="en-US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rgbClr val="C00000"/>
                              </a:solidFill>
                            </a:rPr>
                            <a:t>FP</a:t>
                          </a:r>
                          <a:endParaRPr 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223457" t="-96512" r="-617" b="-210465"/>
                          </a:stretch>
                        </a:blipFill>
                      </a:tcPr>
                    </a:tc>
                  </a:tr>
                  <a:tr h="52393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rgbClr val="7030A0"/>
                              </a:solidFill>
                            </a:rPr>
                            <a:t>FN</a:t>
                          </a:r>
                          <a:endParaRPr lang="en-US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rgbClr val="009999"/>
                              </a:solidFill>
                            </a:rPr>
                            <a:t>TN</a:t>
                          </a:r>
                          <a:endParaRPr lang="en-US" dirty="0">
                            <a:solidFill>
                              <a:srgbClr val="009999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223457" t="-196512" r="-617" b="-110465"/>
                          </a:stretch>
                        </a:blipFill>
                      </a:tcPr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i="1" dirty="0" smtClean="0">
                              <a:solidFill>
                                <a:srgbClr val="00B050"/>
                              </a:solidFill>
                            </a:rPr>
                            <a:t>Positives P</a:t>
                          </a:r>
                          <a:endParaRPr lang="en-US" sz="1400" i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i="1" dirty="0" smtClean="0">
                              <a:solidFill>
                                <a:srgbClr val="C00000"/>
                              </a:solidFill>
                            </a:rPr>
                            <a:t>Negatives</a:t>
                          </a:r>
                          <a:r>
                            <a:rPr lang="en-US" sz="1400" i="1" baseline="0" dirty="0" smtClean="0">
                              <a:solidFill>
                                <a:srgbClr val="C00000"/>
                              </a:solidFill>
                            </a:rPr>
                            <a:t> N</a:t>
                          </a:r>
                          <a:endParaRPr lang="en-US" sz="12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solidFill>
                                <a:schemeClr val="tx1"/>
                              </a:solidFill>
                            </a:rPr>
                            <a:t>TOTAL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28466" y="3198654"/>
                <a:ext cx="45095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𝑐</m:t>
                          </m:r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466" y="3198654"/>
                <a:ext cx="450956" cy="52322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2133600" y="1827054"/>
                <a:ext cx="45095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𝑐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0" y="1827054"/>
                <a:ext cx="450956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1834318" y="1672868"/>
            <a:ext cx="10599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400" dirty="0"/>
              <a:t>Actual class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11044" y="2830334"/>
            <a:ext cx="68580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buNone/>
            </a:pPr>
            <a:r>
              <a:rPr lang="en-US" sz="1400" dirty="0"/>
              <a:t>Predicted class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62000" y="1145232"/>
            <a:ext cx="15129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2400" dirty="0"/>
              <a:t>Two-class:</a:t>
            </a: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1943774"/>
              </p:ext>
            </p:extLst>
          </p:nvPr>
        </p:nvGraphicFramePr>
        <p:xfrm>
          <a:off x="5410200" y="2365514"/>
          <a:ext cx="3194686" cy="20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17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78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i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999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i="1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i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4771866" y="3198654"/>
                <a:ext cx="45095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𝑐</m:t>
                          </m:r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1866" y="3198654"/>
                <a:ext cx="450956" cy="52322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/>
          <p:cNvSpPr txBox="1"/>
          <p:nvPr/>
        </p:nvSpPr>
        <p:spPr>
          <a:xfrm>
            <a:off x="4654444" y="2830334"/>
            <a:ext cx="68580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buNone/>
            </a:pPr>
            <a:r>
              <a:rPr lang="en-US" sz="1400" dirty="0"/>
              <a:t>Predicted class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105400" y="1145232"/>
            <a:ext cx="3157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2400" dirty="0"/>
              <a:t>Three-class, for class A:</a:t>
            </a:r>
          </a:p>
        </p:txBody>
      </p:sp>
      <p:sp>
        <p:nvSpPr>
          <p:cNvPr id="24" name="Rectangle 23"/>
          <p:cNvSpPr>
            <a:spLocks noChangeAspect="1"/>
          </p:cNvSpPr>
          <p:nvPr/>
        </p:nvSpPr>
        <p:spPr>
          <a:xfrm>
            <a:off x="6073582" y="3721874"/>
            <a:ext cx="331886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18288" tIns="0" rIns="18288" bIns="0">
            <a:spAutoFit/>
          </a:bodyPr>
          <a:lstStyle/>
          <a:p>
            <a:pPr algn="ctr"/>
            <a:r>
              <a:rPr lang="en-US" dirty="0"/>
              <a:t>FN</a:t>
            </a:r>
          </a:p>
        </p:txBody>
      </p:sp>
      <p:sp>
        <p:nvSpPr>
          <p:cNvPr id="25" name="Rectangle 24"/>
          <p:cNvSpPr>
            <a:spLocks noChangeAspect="1"/>
          </p:cNvSpPr>
          <p:nvPr/>
        </p:nvSpPr>
        <p:spPr>
          <a:xfrm>
            <a:off x="7467600" y="3010396"/>
            <a:ext cx="293414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18288" tIns="0" rIns="18288" bIns="0">
            <a:spAutoFit/>
          </a:bodyPr>
          <a:lstStyle/>
          <a:p>
            <a:pPr algn="ctr"/>
            <a:r>
              <a:rPr lang="en-US" dirty="0"/>
              <a:t>FP</a:t>
            </a:r>
          </a:p>
        </p:txBody>
      </p:sp>
      <p:sp>
        <p:nvSpPr>
          <p:cNvPr id="26" name="Rectangle 25"/>
          <p:cNvSpPr>
            <a:spLocks noChangeAspect="1"/>
          </p:cNvSpPr>
          <p:nvPr/>
        </p:nvSpPr>
        <p:spPr>
          <a:xfrm>
            <a:off x="7430708" y="3721873"/>
            <a:ext cx="344711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18288" tIns="0" rIns="18288" bIns="0">
            <a:spAutoFit/>
          </a:bodyPr>
          <a:lstStyle/>
          <a:p>
            <a:pPr algn="ctr"/>
            <a:r>
              <a:rPr lang="en-US" dirty="0"/>
              <a:t>TN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6935576" y="1827054"/>
                <a:ext cx="45095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𝑐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5576" y="1827054"/>
                <a:ext cx="450956" cy="5232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/>
          <p:cNvSpPr txBox="1"/>
          <p:nvPr/>
        </p:nvSpPr>
        <p:spPr>
          <a:xfrm>
            <a:off x="6636294" y="1672868"/>
            <a:ext cx="10599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400" dirty="0"/>
              <a:t>Actual class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876800" y="5029200"/>
            <a:ext cx="391645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dirty="0"/>
              <a:t>True positives in white entry</a:t>
            </a:r>
          </a:p>
          <a:p>
            <a:pPr>
              <a:buNone/>
            </a:pPr>
            <a:r>
              <a:rPr lang="en-US" dirty="0"/>
              <a:t>False negatives – sum the orange entries</a:t>
            </a:r>
          </a:p>
          <a:p>
            <a:pPr>
              <a:buNone/>
            </a:pPr>
            <a:r>
              <a:rPr lang="en-US" dirty="0"/>
              <a:t>False positives – sum the blue entries</a:t>
            </a:r>
          </a:p>
          <a:p>
            <a:pPr>
              <a:buNone/>
            </a:pPr>
            <a:r>
              <a:rPr lang="en-US" dirty="0"/>
              <a:t>True negatives – sum the pink entries</a:t>
            </a:r>
          </a:p>
        </p:txBody>
      </p:sp>
    </p:spTree>
    <p:extLst>
      <p:ext uri="{BB962C8B-B14F-4D97-AF65-F5344CB8AC3E}">
        <p14:creationId xmlns:p14="http://schemas.microsoft.com/office/powerpoint/2010/main" val="4067279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8EBC6CF-16CA-46A0-BD95-D4B5553FB128}" type="slidenum">
              <a:rPr lang="en-US" smtClean="0"/>
              <a:pPr/>
              <a:t>3</a:t>
            </a:fld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4373471"/>
              </p:ext>
            </p:extLst>
          </p:nvPr>
        </p:nvGraphicFramePr>
        <p:xfrm>
          <a:off x="5410200" y="2365514"/>
          <a:ext cx="3194686" cy="20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17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78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i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999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i="1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i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B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771866" y="3198654"/>
                <a:ext cx="45095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𝑐</m:t>
                          </m:r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1866" y="3198654"/>
                <a:ext cx="450956" cy="52322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935576" y="1827054"/>
                <a:ext cx="45095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𝑐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5576" y="1827054"/>
                <a:ext cx="450956" cy="52322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6636294" y="1672868"/>
            <a:ext cx="10599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400" dirty="0"/>
              <a:t>Actual class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54444" y="2830334"/>
            <a:ext cx="68580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buNone/>
            </a:pPr>
            <a:r>
              <a:rPr lang="en-US" sz="1400" dirty="0"/>
              <a:t>Predicted class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05400" y="1145232"/>
            <a:ext cx="3157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2400" dirty="0"/>
              <a:t>Three-class, for class C:</a:t>
            </a:r>
          </a:p>
        </p:txBody>
      </p:sp>
      <p:sp>
        <p:nvSpPr>
          <p:cNvPr id="9" name="Rectangle 8"/>
          <p:cNvSpPr>
            <a:spLocks noChangeAspect="1"/>
          </p:cNvSpPr>
          <p:nvPr/>
        </p:nvSpPr>
        <p:spPr>
          <a:xfrm>
            <a:off x="7930789" y="3238361"/>
            <a:ext cx="331886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18288" tIns="0" rIns="18288" bIns="0">
            <a:spAutoFit/>
          </a:bodyPr>
          <a:lstStyle/>
          <a:p>
            <a:pPr algn="ctr"/>
            <a:r>
              <a:rPr lang="en-US" dirty="0"/>
              <a:t>FN</a:t>
            </a:r>
          </a:p>
        </p:txBody>
      </p:sp>
      <p:sp>
        <p:nvSpPr>
          <p:cNvPr id="10" name="Rectangle 9"/>
          <p:cNvSpPr>
            <a:spLocks noChangeAspect="1"/>
          </p:cNvSpPr>
          <p:nvPr/>
        </p:nvSpPr>
        <p:spPr>
          <a:xfrm>
            <a:off x="6558559" y="4014112"/>
            <a:ext cx="293414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18288" tIns="0" rIns="18288" bIns="0">
            <a:spAutoFit/>
          </a:bodyPr>
          <a:lstStyle/>
          <a:p>
            <a:pPr algn="ctr"/>
            <a:r>
              <a:rPr lang="en-US" dirty="0"/>
              <a:t>FP</a:t>
            </a:r>
          </a:p>
        </p:txBody>
      </p:sp>
      <p:sp>
        <p:nvSpPr>
          <p:cNvPr id="11" name="Rectangle 10"/>
          <p:cNvSpPr>
            <a:spLocks noChangeAspect="1"/>
          </p:cNvSpPr>
          <p:nvPr/>
        </p:nvSpPr>
        <p:spPr>
          <a:xfrm>
            <a:off x="6530122" y="3238361"/>
            <a:ext cx="344711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18288" tIns="0" rIns="18288" bIns="0">
            <a:spAutoFit/>
          </a:bodyPr>
          <a:lstStyle/>
          <a:p>
            <a:pPr algn="ctr"/>
            <a:r>
              <a:rPr lang="en-US" dirty="0"/>
              <a:t>TN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6984197"/>
              </p:ext>
            </p:extLst>
          </p:nvPr>
        </p:nvGraphicFramePr>
        <p:xfrm>
          <a:off x="1066800" y="2365514"/>
          <a:ext cx="3194686" cy="20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17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78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i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BF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i="1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i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28466" y="3198654"/>
                <a:ext cx="45095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𝑐</m:t>
                          </m:r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466" y="3198654"/>
                <a:ext cx="450956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2584556" y="1827054"/>
                <a:ext cx="45095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𝑐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4556" y="1827054"/>
                <a:ext cx="450956" cy="52322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2285274" y="1672868"/>
            <a:ext cx="10599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400" dirty="0"/>
              <a:t>Actual class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11044" y="2830334"/>
            <a:ext cx="68580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buNone/>
            </a:pPr>
            <a:r>
              <a:rPr lang="en-US" sz="1400" dirty="0"/>
              <a:t>Predicted class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62000" y="1145232"/>
            <a:ext cx="3157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2400" dirty="0"/>
              <a:t>Three-class, for class B:</a:t>
            </a:r>
          </a:p>
        </p:txBody>
      </p:sp>
      <p:sp>
        <p:nvSpPr>
          <p:cNvPr id="18" name="Rectangle 17"/>
          <p:cNvSpPr>
            <a:spLocks noChangeAspect="1"/>
          </p:cNvSpPr>
          <p:nvPr/>
        </p:nvSpPr>
        <p:spPr>
          <a:xfrm>
            <a:off x="2653136" y="2987535"/>
            <a:ext cx="331886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18288" tIns="0" rIns="18288" bIns="0">
            <a:spAutoFit/>
          </a:bodyPr>
          <a:lstStyle/>
          <a:p>
            <a:pPr algn="ctr"/>
            <a:r>
              <a:rPr lang="en-US" dirty="0"/>
              <a:t>FN</a:t>
            </a:r>
          </a:p>
        </p:txBody>
      </p:sp>
      <p:sp>
        <p:nvSpPr>
          <p:cNvPr id="19" name="Rectangle 18"/>
          <p:cNvSpPr>
            <a:spLocks noChangeAspect="1"/>
          </p:cNvSpPr>
          <p:nvPr/>
        </p:nvSpPr>
        <p:spPr>
          <a:xfrm>
            <a:off x="1788598" y="3515360"/>
            <a:ext cx="293414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18288" tIns="0" rIns="18288" bIns="0">
            <a:spAutoFit/>
          </a:bodyPr>
          <a:lstStyle/>
          <a:p>
            <a:pPr algn="ctr"/>
            <a:r>
              <a:rPr lang="en-US" dirty="0"/>
              <a:t>FP</a:t>
            </a:r>
          </a:p>
        </p:txBody>
      </p:sp>
      <p:sp>
        <p:nvSpPr>
          <p:cNvPr id="20" name="Rectangle 19"/>
          <p:cNvSpPr>
            <a:spLocks noChangeAspect="1"/>
          </p:cNvSpPr>
          <p:nvPr/>
        </p:nvSpPr>
        <p:spPr>
          <a:xfrm>
            <a:off x="3530103" y="3998872"/>
            <a:ext cx="344711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18288" tIns="0" rIns="18288" bIns="0">
            <a:spAutoFit/>
          </a:bodyPr>
          <a:lstStyle/>
          <a:p>
            <a:pPr algn="ctr"/>
            <a:r>
              <a:rPr lang="en-US" dirty="0"/>
              <a:t>TN</a:t>
            </a:r>
          </a:p>
        </p:txBody>
      </p:sp>
      <p:sp>
        <p:nvSpPr>
          <p:cNvPr id="21" name="Rectangle 20"/>
          <p:cNvSpPr>
            <a:spLocks noChangeAspect="1"/>
          </p:cNvSpPr>
          <p:nvPr/>
        </p:nvSpPr>
        <p:spPr>
          <a:xfrm>
            <a:off x="2653136" y="3998872"/>
            <a:ext cx="331886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18288" tIns="0" rIns="18288" bIns="0">
            <a:spAutoFit/>
          </a:bodyPr>
          <a:lstStyle/>
          <a:p>
            <a:pPr algn="ctr"/>
            <a:r>
              <a:rPr lang="en-US" dirty="0"/>
              <a:t>FN</a:t>
            </a:r>
          </a:p>
        </p:txBody>
      </p:sp>
      <p:sp>
        <p:nvSpPr>
          <p:cNvPr id="22" name="Rectangle 21"/>
          <p:cNvSpPr>
            <a:spLocks noChangeAspect="1"/>
          </p:cNvSpPr>
          <p:nvPr/>
        </p:nvSpPr>
        <p:spPr>
          <a:xfrm>
            <a:off x="3581400" y="3515360"/>
            <a:ext cx="293414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18288" tIns="0" rIns="18288" bIns="0">
            <a:spAutoFit/>
          </a:bodyPr>
          <a:lstStyle/>
          <a:p>
            <a:pPr algn="ctr"/>
            <a:r>
              <a:rPr lang="en-US" dirty="0"/>
              <a:t>FP</a:t>
            </a:r>
          </a:p>
        </p:txBody>
      </p:sp>
      <p:sp>
        <p:nvSpPr>
          <p:cNvPr id="23" name="Rectangle 22"/>
          <p:cNvSpPr>
            <a:spLocks noChangeAspect="1"/>
          </p:cNvSpPr>
          <p:nvPr/>
        </p:nvSpPr>
        <p:spPr>
          <a:xfrm>
            <a:off x="3530103" y="2993527"/>
            <a:ext cx="344711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18288" tIns="0" rIns="18288" bIns="0">
            <a:spAutoFit/>
          </a:bodyPr>
          <a:lstStyle/>
          <a:p>
            <a:pPr algn="ctr"/>
            <a:r>
              <a:rPr lang="en-US" dirty="0"/>
              <a:t>TN</a:t>
            </a:r>
          </a:p>
        </p:txBody>
      </p:sp>
      <p:sp>
        <p:nvSpPr>
          <p:cNvPr id="24" name="Rectangle 23"/>
          <p:cNvSpPr>
            <a:spLocks noChangeAspect="1"/>
          </p:cNvSpPr>
          <p:nvPr/>
        </p:nvSpPr>
        <p:spPr>
          <a:xfrm>
            <a:off x="1762949" y="2993527"/>
            <a:ext cx="344711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18288" tIns="0" rIns="18288" bIns="0">
            <a:spAutoFit/>
          </a:bodyPr>
          <a:lstStyle/>
          <a:p>
            <a:pPr algn="ctr"/>
            <a:r>
              <a:rPr lang="en-US" dirty="0"/>
              <a:t>TN</a:t>
            </a:r>
          </a:p>
        </p:txBody>
      </p:sp>
      <p:sp>
        <p:nvSpPr>
          <p:cNvPr id="25" name="Rectangle 24"/>
          <p:cNvSpPr>
            <a:spLocks noChangeAspect="1"/>
          </p:cNvSpPr>
          <p:nvPr/>
        </p:nvSpPr>
        <p:spPr>
          <a:xfrm>
            <a:off x="1762949" y="3998733"/>
            <a:ext cx="344711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18288" tIns="0" rIns="18288" bIns="0">
            <a:spAutoFit/>
          </a:bodyPr>
          <a:lstStyle/>
          <a:p>
            <a:pPr algn="ctr"/>
            <a:r>
              <a:rPr lang="en-US" dirty="0"/>
              <a:t>TN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918571" y="5029200"/>
            <a:ext cx="391645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dirty="0"/>
              <a:t>True positives in white entry</a:t>
            </a:r>
          </a:p>
          <a:p>
            <a:pPr>
              <a:buNone/>
            </a:pPr>
            <a:r>
              <a:rPr lang="en-US" dirty="0"/>
              <a:t>False negatives – sum the orange entries</a:t>
            </a:r>
          </a:p>
          <a:p>
            <a:pPr>
              <a:buNone/>
            </a:pPr>
            <a:r>
              <a:rPr lang="en-US" dirty="0"/>
              <a:t>False positives – sum the blue entries</a:t>
            </a:r>
          </a:p>
          <a:p>
            <a:pPr>
              <a:buNone/>
            </a:pPr>
            <a:r>
              <a:rPr lang="en-US" dirty="0"/>
              <a:t>True negatives – sum the pink entries</a:t>
            </a:r>
          </a:p>
        </p:txBody>
      </p:sp>
    </p:spTree>
    <p:extLst>
      <p:ext uri="{BB962C8B-B14F-4D97-AF65-F5344CB8AC3E}">
        <p14:creationId xmlns:p14="http://schemas.microsoft.com/office/powerpoint/2010/main" val="2420326394"/>
      </p:ext>
    </p:extLst>
  </p:cSld>
  <p:clrMapOvr>
    <a:masterClrMapping/>
  </p:clrMapOvr>
</p:sld>
</file>

<file path=ppt/theme/theme1.xml><?xml version="1.0" encoding="utf-8"?>
<a:theme xmlns:a="http://schemas.openxmlformats.org/drawingml/2006/main" name="4-14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R="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None/>
          <a:tabLst/>
          <a:defRPr kumimoji="0" sz="20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arrow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>
          <a:buNone/>
          <a:defRPr dirty="0"/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4-14</Template>
  <TotalTime>28</TotalTime>
  <Words>245</Words>
  <Application>Microsoft Macintosh PowerPoint</Application>
  <PresentationFormat>On-screen Show (4:3)</PresentationFormat>
  <Paragraphs>89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Cambria Math</vt:lpstr>
      <vt:lpstr>Times New Roman</vt:lpstr>
      <vt:lpstr>4-14</vt:lpstr>
      <vt:lpstr>HW#2 problem 5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HW#1 problem 6</dc:title>
  <dc:creator>mturk</dc:creator>
  <cp:lastModifiedBy>Hongmin Wang</cp:lastModifiedBy>
  <cp:revision>5</cp:revision>
  <dcterms:created xsi:type="dcterms:W3CDTF">2014-04-14T18:26:39Z</dcterms:created>
  <dcterms:modified xsi:type="dcterms:W3CDTF">2019-04-22T20:59:36Z</dcterms:modified>
</cp:coreProperties>
</file>