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merican Airlines Challenge"/>
          <p:cNvSpPr txBox="1"/>
          <p:nvPr>
            <p:ph type="ctrTitle"/>
          </p:nvPr>
        </p:nvSpPr>
        <p:spPr>
          <a:xfrm>
            <a:off x="1269999" y="3479800"/>
            <a:ext cx="10464801" cy="1130301"/>
          </a:xfrm>
          <a:prstGeom prst="rect">
            <a:avLst/>
          </a:prstGeom>
        </p:spPr>
        <p:txBody>
          <a:bodyPr/>
          <a:lstStyle>
            <a:lvl1pPr>
              <a:defRPr sz="4000">
                <a:solidFill>
                  <a:srgbClr val="5E5E5E"/>
                </a:solidFill>
                <a:latin typeface="Avenir Book"/>
                <a:ea typeface="Avenir Book"/>
                <a:cs typeface="Avenir Book"/>
                <a:sym typeface="Avenir Book"/>
              </a:defRPr>
            </a:lvl1pPr>
          </a:lstStyle>
          <a:p>
            <a:pPr/>
            <a:r>
              <a:t>American Airlines Challenge</a:t>
            </a:r>
          </a:p>
        </p:txBody>
      </p:sp>
      <p:sp>
        <p:nvSpPr>
          <p:cNvPr id="120" name="HackTX 2018"/>
          <p:cNvSpPr txBox="1"/>
          <p:nvPr>
            <p:ph type="subTitle" sz="quarter" idx="1"/>
          </p:nvPr>
        </p:nvSpPr>
        <p:spPr>
          <a:xfrm>
            <a:off x="1269999" y="4711700"/>
            <a:ext cx="10464801" cy="1130301"/>
          </a:xfrm>
          <a:prstGeom prst="rect">
            <a:avLst/>
          </a:prstGeom>
        </p:spPr>
        <p:txBody>
          <a:bodyPr/>
          <a:lstStyle>
            <a:lvl1pPr>
              <a:defRPr>
                <a:solidFill>
                  <a:srgbClr val="5E5E5E"/>
                </a:solidFill>
                <a:latin typeface="Acumin Pro Extra Light"/>
                <a:ea typeface="Acumin Pro Extra Light"/>
                <a:cs typeface="Acumin Pro Extra Light"/>
                <a:sym typeface="Acumin Pro Extra Light"/>
              </a:defRPr>
            </a:lvl1pPr>
          </a:lstStyle>
          <a:p>
            <a:pPr/>
            <a:r>
              <a:t>HackTX 2018</a:t>
            </a:r>
          </a:p>
        </p:txBody>
      </p:sp>
      <p:sp>
        <p:nvSpPr>
          <p:cNvPr id="121" name="Arsalan  |  Austin   |  Jie   |  Shashank"/>
          <p:cNvSpPr txBox="1"/>
          <p:nvPr/>
        </p:nvSpPr>
        <p:spPr>
          <a:xfrm>
            <a:off x="1269999" y="5143500"/>
            <a:ext cx="10464801"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b="0" sz="2000">
                <a:solidFill>
                  <a:srgbClr val="5E5E5E"/>
                </a:solidFill>
                <a:latin typeface="Acumin Pro Extra Light"/>
                <a:ea typeface="Acumin Pro Extra Light"/>
                <a:cs typeface="Acumin Pro Extra Light"/>
                <a:sym typeface="Acumin Pro Extra Light"/>
              </a:defRPr>
            </a:pPr>
          </a:p>
          <a:p>
            <a:pPr>
              <a:defRPr b="0" sz="2000">
                <a:solidFill>
                  <a:srgbClr val="5E5E5E"/>
                </a:solidFill>
                <a:latin typeface="Acumin Pro Extra Light"/>
                <a:ea typeface="Acumin Pro Extra Light"/>
                <a:cs typeface="Acumin Pro Extra Light"/>
                <a:sym typeface="Acumin Pro Extra Light"/>
              </a:defRPr>
            </a:pPr>
            <a:r>
              <a:t>Arsalan  |  Austin   |  Jie   |  Shashank </a:t>
            </a:r>
          </a:p>
        </p:txBody>
      </p:sp>
      <p:sp>
        <p:nvSpPr>
          <p:cNvPr id="122" name="Rectangle"/>
          <p:cNvSpPr/>
          <p:nvPr/>
        </p:nvSpPr>
        <p:spPr>
          <a:xfrm>
            <a:off x="2928904" y="3616325"/>
            <a:ext cx="7146992" cy="2616267"/>
          </a:xfrm>
          <a:prstGeom prst="rect">
            <a:avLst/>
          </a:prstGeom>
          <a:ln w="127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3" name="Line"/>
          <p:cNvSpPr/>
          <p:nvPr/>
        </p:nvSpPr>
        <p:spPr>
          <a:xfrm>
            <a:off x="3836458" y="4586287"/>
            <a:ext cx="5080546" cy="1"/>
          </a:xfrm>
          <a:prstGeom prst="line">
            <a:avLst/>
          </a:prstGeom>
          <a:ln w="12700">
            <a:solidFill>
              <a:srgbClr val="929292"/>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24" name="Logo.png" descr="Logo.png"/>
          <p:cNvPicPr>
            <a:picLocks noChangeAspect="1"/>
          </p:cNvPicPr>
          <p:nvPr/>
        </p:nvPicPr>
        <p:blipFill>
          <a:blip r:embed="rId2">
            <a:extLst/>
          </a:blip>
          <a:stretch>
            <a:fillRect/>
          </a:stretch>
        </p:blipFill>
        <p:spPr>
          <a:xfrm>
            <a:off x="4630391" y="10710"/>
            <a:ext cx="3744018" cy="3474051"/>
          </a:xfrm>
          <a:prstGeom prst="rect">
            <a:avLst/>
          </a:prstGeom>
          <a:ln w="12700">
            <a:miter lim="400000"/>
          </a:ln>
          <a:effectLst>
            <a:outerShdw sx="100000" sy="100000" kx="0" ky="0" algn="b" rotWithShape="0" blurRad="254000" dist="86761" dir="5400000">
              <a:srgbClr val="000000">
                <a:alpha val="29595"/>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Vacation Planner"/>
          <p:cNvSpPr txBox="1"/>
          <p:nvPr>
            <p:ph type="title"/>
          </p:nvPr>
        </p:nvSpPr>
        <p:spPr>
          <a:xfrm>
            <a:off x="1270000" y="3479800"/>
            <a:ext cx="10464800" cy="1130300"/>
          </a:xfrm>
          <a:prstGeom prst="rect">
            <a:avLst/>
          </a:prstGeom>
        </p:spPr>
        <p:txBody>
          <a:bodyPr anchor="b"/>
          <a:lstStyle>
            <a:lvl1pPr>
              <a:defRPr sz="4000">
                <a:solidFill>
                  <a:srgbClr val="5E5E5E"/>
                </a:solidFill>
                <a:latin typeface="Avenir Book"/>
                <a:ea typeface="Avenir Book"/>
                <a:cs typeface="Avenir Book"/>
                <a:sym typeface="Avenir Book"/>
              </a:defRPr>
            </a:lvl1pPr>
          </a:lstStyle>
          <a:p>
            <a:pPr/>
            <a:r>
              <a:t>Vacation Planner</a:t>
            </a:r>
          </a:p>
        </p:txBody>
      </p:sp>
      <p:sp>
        <p:nvSpPr>
          <p:cNvPr id="127" name="Realize your vacations. Fast"/>
          <p:cNvSpPr txBox="1"/>
          <p:nvPr>
            <p:ph type="body" sz="quarter" idx="4294967295"/>
          </p:nvPr>
        </p:nvSpPr>
        <p:spPr>
          <a:xfrm>
            <a:off x="4748410" y="4311649"/>
            <a:ext cx="3507980" cy="1130301"/>
          </a:xfrm>
          <a:prstGeom prst="rect">
            <a:avLst/>
          </a:prstGeom>
        </p:spPr>
        <p:txBody>
          <a:bodyPr anchor="t"/>
          <a:lstStyle/>
          <a:p>
            <a:pPr marL="0" indent="0" algn="ctr" defTabSz="572516">
              <a:spcBef>
                <a:spcPts val="0"/>
              </a:spcBef>
              <a:buSzTx/>
              <a:buNone/>
              <a:defRPr sz="2744">
                <a:solidFill>
                  <a:srgbClr val="5E5E5E"/>
                </a:solidFill>
                <a:latin typeface="Acumin Pro Thin"/>
                <a:ea typeface="Acumin Pro Thin"/>
                <a:cs typeface="Acumin Pro Thin"/>
                <a:sym typeface="Acumin Pro Thin"/>
              </a:defRPr>
            </a:pPr>
          </a:p>
          <a:p>
            <a:pPr marL="0" indent="0" algn="ctr" defTabSz="572516">
              <a:spcBef>
                <a:spcPts val="0"/>
              </a:spcBef>
              <a:buSzTx/>
              <a:buNone/>
              <a:defRPr i="1" sz="2352">
                <a:solidFill>
                  <a:srgbClr val="5E5E5E"/>
                </a:solidFill>
                <a:latin typeface="Acumin Pro Extra Light"/>
                <a:ea typeface="Acumin Pro Extra Light"/>
                <a:cs typeface="Acumin Pro Extra Light"/>
                <a:sym typeface="Acumin Pro Extra Light"/>
              </a:defRPr>
            </a:pPr>
            <a:r>
              <a:t>Realize your vacations. Fast</a:t>
            </a:r>
          </a:p>
        </p:txBody>
      </p:sp>
      <p:sp>
        <p:nvSpPr>
          <p:cNvPr id="128" name="Line"/>
          <p:cNvSpPr/>
          <p:nvPr/>
        </p:nvSpPr>
        <p:spPr>
          <a:xfrm>
            <a:off x="3836458" y="4586287"/>
            <a:ext cx="5080546" cy="1"/>
          </a:xfrm>
          <a:prstGeom prst="line">
            <a:avLst/>
          </a:prstGeom>
          <a:ln w="12700">
            <a:solidFill>
              <a:srgbClr val="929292"/>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9" name="With flights going from anywhere to everywhere in these times, deciding a vacation destination has become a nightmarish task. Deciding on a destination has started taking more time than the actual vacation. Our product aims to reduce this mental load on the user, and present him with travel plans curated to his needs, that makes trip selection a child’s play, and the actual trips more worthwhile."/>
          <p:cNvSpPr txBox="1"/>
          <p:nvPr/>
        </p:nvSpPr>
        <p:spPr>
          <a:xfrm>
            <a:off x="594386" y="5607049"/>
            <a:ext cx="11816028" cy="28350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a:defRPr b="0" sz="2800">
                <a:solidFill>
                  <a:srgbClr val="5E5E5E"/>
                </a:solidFill>
                <a:latin typeface="Acumin Pro Thin"/>
                <a:ea typeface="Acumin Pro Thin"/>
                <a:cs typeface="Acumin Pro Thin"/>
                <a:sym typeface="Acumin Pro Thin"/>
              </a:defRPr>
            </a:pPr>
          </a:p>
          <a:p>
            <a:pPr algn="just">
              <a:defRPr b="0" i="1">
                <a:solidFill>
                  <a:srgbClr val="5E5E5E"/>
                </a:solidFill>
                <a:latin typeface="Acumin Pro Extra Light"/>
                <a:ea typeface="Acumin Pro Extra Light"/>
                <a:cs typeface="Acumin Pro Extra Light"/>
                <a:sym typeface="Acumin Pro Extra Light"/>
              </a:defRPr>
            </a:pPr>
            <a:r>
              <a:t>With flights going from anywhere to everywhere in these times, deciding a vacation destination has become a nightmarish task. Deciding on a destination has started taking more time than the actual vacation. Our product aims to reduce this mental load on the user, and present him with travel plans curated to his needs, that makes trip selection a child’s play, and the actual trips more worthwhile.</a:t>
            </a:r>
          </a:p>
        </p:txBody>
      </p:sp>
      <p:pic>
        <p:nvPicPr>
          <p:cNvPr id="130" name="Logo.png" descr="Logo.png"/>
          <p:cNvPicPr>
            <a:picLocks noChangeAspect="1"/>
          </p:cNvPicPr>
          <p:nvPr/>
        </p:nvPicPr>
        <p:blipFill>
          <a:blip r:embed="rId2">
            <a:extLst/>
          </a:blip>
          <a:stretch>
            <a:fillRect/>
          </a:stretch>
        </p:blipFill>
        <p:spPr>
          <a:xfrm>
            <a:off x="4630391" y="10710"/>
            <a:ext cx="3744018" cy="3474051"/>
          </a:xfrm>
          <a:prstGeom prst="rect">
            <a:avLst/>
          </a:prstGeom>
          <a:ln w="12700">
            <a:miter lim="400000"/>
          </a:ln>
          <a:effectLst>
            <a:outerShdw sx="100000" sy="100000" kx="0" ky="0" algn="b" rotWithShape="0" blurRad="254000" dist="86761" dir="5400000">
              <a:srgbClr val="000000">
                <a:alpha val="29595"/>
              </a:srgbClr>
            </a:outerShdw>
          </a:effectLst>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hands earth.png" descr="hands earth.png"/>
          <p:cNvPicPr>
            <a:picLocks noChangeAspect="1"/>
          </p:cNvPicPr>
          <p:nvPr/>
        </p:nvPicPr>
        <p:blipFill>
          <a:blip r:embed="rId2">
            <a:extLst/>
          </a:blip>
          <a:stretch>
            <a:fillRect/>
          </a:stretch>
        </p:blipFill>
        <p:spPr>
          <a:xfrm>
            <a:off x="1070950" y="3302529"/>
            <a:ext cx="2787486" cy="2787485"/>
          </a:xfrm>
          <a:prstGeom prst="rect">
            <a:avLst/>
          </a:prstGeom>
          <a:ln w="12700">
            <a:miter lim="400000"/>
          </a:ln>
        </p:spPr>
      </p:pic>
      <p:pic>
        <p:nvPicPr>
          <p:cNvPr id="133" name="hand globe.png" descr="hand globe.png"/>
          <p:cNvPicPr>
            <a:picLocks noChangeAspect="1"/>
          </p:cNvPicPr>
          <p:nvPr/>
        </p:nvPicPr>
        <p:blipFill>
          <a:blip r:embed="rId3">
            <a:extLst/>
          </a:blip>
          <a:stretch>
            <a:fillRect/>
          </a:stretch>
        </p:blipFill>
        <p:spPr>
          <a:xfrm>
            <a:off x="9274257" y="3238582"/>
            <a:ext cx="2787486" cy="2787486"/>
          </a:xfrm>
          <a:prstGeom prst="rect">
            <a:avLst/>
          </a:prstGeom>
          <a:ln w="12700">
            <a:miter lim="400000"/>
          </a:ln>
        </p:spPr>
      </p:pic>
      <p:pic>
        <p:nvPicPr>
          <p:cNvPr id="134" name="hand clock.png" descr="hand clock.png"/>
          <p:cNvPicPr>
            <a:picLocks noChangeAspect="1"/>
          </p:cNvPicPr>
          <p:nvPr/>
        </p:nvPicPr>
        <p:blipFill>
          <a:blip r:embed="rId4">
            <a:extLst/>
          </a:blip>
          <a:stretch>
            <a:fillRect/>
          </a:stretch>
        </p:blipFill>
        <p:spPr>
          <a:xfrm>
            <a:off x="5108657" y="3238582"/>
            <a:ext cx="2787486" cy="2787486"/>
          </a:xfrm>
          <a:prstGeom prst="rect">
            <a:avLst/>
          </a:prstGeom>
          <a:ln w="12700">
            <a:miter lim="400000"/>
          </a:ln>
        </p:spPr>
      </p:pic>
      <p:sp>
        <p:nvSpPr>
          <p:cNvPr id="135" name="Intuitive…"/>
          <p:cNvSpPr txBox="1"/>
          <p:nvPr>
            <p:ph type="body" sz="quarter" idx="4294967295"/>
          </p:nvPr>
        </p:nvSpPr>
        <p:spPr>
          <a:xfrm>
            <a:off x="710703" y="6072716"/>
            <a:ext cx="3507979" cy="2212579"/>
          </a:xfrm>
          <a:prstGeom prst="rect">
            <a:avLst/>
          </a:prstGeom>
        </p:spPr>
        <p:txBody>
          <a:bodyPr anchor="t"/>
          <a:lstStyle/>
          <a:p>
            <a:pPr marL="0" indent="0" algn="ctr">
              <a:spcBef>
                <a:spcPts val="0"/>
              </a:spcBef>
              <a:buSzTx/>
              <a:buNone/>
              <a:defRPr sz="2000">
                <a:solidFill>
                  <a:srgbClr val="5E5E5E"/>
                </a:solidFill>
                <a:latin typeface="Avenir Medium"/>
                <a:ea typeface="Avenir Medium"/>
                <a:cs typeface="Avenir Medium"/>
                <a:sym typeface="Avenir Medium"/>
              </a:defRPr>
            </a:pPr>
          </a:p>
          <a:p>
            <a:pPr marL="0" indent="0" algn="ctr">
              <a:spcBef>
                <a:spcPts val="0"/>
              </a:spcBef>
              <a:buSzTx/>
              <a:buNone/>
              <a:defRPr sz="2000">
                <a:solidFill>
                  <a:srgbClr val="5E5E5E"/>
                </a:solidFill>
                <a:latin typeface="Avenir Medium"/>
                <a:ea typeface="Avenir Medium"/>
                <a:cs typeface="Avenir Medium"/>
                <a:sym typeface="Avenir Medium"/>
              </a:defRPr>
            </a:pPr>
            <a:r>
              <a:t>Intuitive</a:t>
            </a:r>
          </a:p>
          <a:p>
            <a:pPr marL="0" indent="0" algn="ctr">
              <a:spcBef>
                <a:spcPts val="0"/>
              </a:spcBef>
              <a:buSzTx/>
              <a:buNone/>
              <a:defRPr sz="2000">
                <a:solidFill>
                  <a:srgbClr val="5E5E5E"/>
                </a:solidFill>
                <a:latin typeface="Avenir Medium"/>
                <a:ea typeface="Avenir Medium"/>
                <a:cs typeface="Avenir Medium"/>
                <a:sym typeface="Avenir Medium"/>
              </a:defRPr>
            </a:pPr>
            <a:r>
              <a:t>Usable, Desirable, Findable</a:t>
            </a:r>
          </a:p>
        </p:txBody>
      </p:sp>
      <p:sp>
        <p:nvSpPr>
          <p:cNvPr id="136" name="Consistency…"/>
          <p:cNvSpPr txBox="1"/>
          <p:nvPr/>
        </p:nvSpPr>
        <p:spPr>
          <a:xfrm>
            <a:off x="4748410" y="6072716"/>
            <a:ext cx="3507980" cy="22125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b="0" sz="2000">
                <a:solidFill>
                  <a:srgbClr val="5E5E5E"/>
                </a:solidFill>
                <a:latin typeface="Avenir Medium"/>
                <a:ea typeface="Avenir Medium"/>
                <a:cs typeface="Avenir Medium"/>
                <a:sym typeface="Avenir Medium"/>
              </a:defRPr>
            </a:pPr>
          </a:p>
          <a:p>
            <a:pPr>
              <a:defRPr b="0" sz="2000">
                <a:solidFill>
                  <a:srgbClr val="5E5E5E"/>
                </a:solidFill>
                <a:latin typeface="Avenir Medium"/>
                <a:ea typeface="Avenir Medium"/>
                <a:cs typeface="Avenir Medium"/>
                <a:sym typeface="Avenir Medium"/>
              </a:defRPr>
            </a:pPr>
            <a:r>
              <a:t>Consistency</a:t>
            </a:r>
          </a:p>
          <a:p>
            <a:pPr>
              <a:defRPr b="0" sz="2000">
                <a:solidFill>
                  <a:srgbClr val="5E5E5E"/>
                </a:solidFill>
                <a:latin typeface="Avenir Medium"/>
                <a:ea typeface="Avenir Medium"/>
                <a:cs typeface="Avenir Medium"/>
                <a:sym typeface="Avenir Medium"/>
              </a:defRPr>
            </a:pPr>
            <a:r>
              <a:t>Don’t make me think</a:t>
            </a:r>
          </a:p>
        </p:txBody>
      </p:sp>
      <p:sp>
        <p:nvSpPr>
          <p:cNvPr id="137" name="Personalized Suggestions…"/>
          <p:cNvSpPr txBox="1"/>
          <p:nvPr/>
        </p:nvSpPr>
        <p:spPr>
          <a:xfrm>
            <a:off x="8914010" y="6072716"/>
            <a:ext cx="3507980" cy="22125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b="0" sz="2000">
                <a:solidFill>
                  <a:srgbClr val="5E5E5E"/>
                </a:solidFill>
                <a:latin typeface="Avenir Medium"/>
                <a:ea typeface="Avenir Medium"/>
                <a:cs typeface="Avenir Medium"/>
                <a:sym typeface="Avenir Medium"/>
              </a:defRPr>
            </a:pPr>
          </a:p>
          <a:p>
            <a:pPr>
              <a:defRPr b="0" sz="2000">
                <a:solidFill>
                  <a:srgbClr val="5E5E5E"/>
                </a:solidFill>
                <a:latin typeface="Avenir Medium"/>
                <a:ea typeface="Avenir Medium"/>
                <a:cs typeface="Avenir Medium"/>
                <a:sym typeface="Avenir Medium"/>
              </a:defRPr>
            </a:pPr>
            <a:r>
              <a:t>Personalized Suggestions</a:t>
            </a:r>
          </a:p>
          <a:p>
            <a:pPr>
              <a:defRPr b="0" sz="2000">
                <a:solidFill>
                  <a:srgbClr val="5E5E5E"/>
                </a:solidFill>
                <a:latin typeface="Avenir Medium"/>
                <a:ea typeface="Avenir Medium"/>
                <a:cs typeface="Avenir Medium"/>
                <a:sym typeface="Avenir Medium"/>
              </a:defRPr>
            </a:pPr>
            <a:r>
              <a:t>Real-time itinerary</a:t>
            </a:r>
          </a:p>
        </p:txBody>
      </p:sp>
      <p:sp>
        <p:nvSpPr>
          <p:cNvPr id="138" name="CONCEPTS"/>
          <p:cNvSpPr/>
          <p:nvPr/>
        </p:nvSpPr>
        <p:spPr>
          <a:xfrm>
            <a:off x="-42334" y="-8467"/>
            <a:ext cx="5258727" cy="1708812"/>
          </a:xfrm>
          <a:prstGeom prst="rect">
            <a:avLst/>
          </a:prstGeom>
          <a:solidFill>
            <a:srgbClr val="3178C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600">
                <a:solidFill>
                  <a:srgbClr val="FFFFFF"/>
                </a:solidFill>
                <a:latin typeface="Avenir Medium"/>
                <a:ea typeface="Avenir Medium"/>
                <a:cs typeface="Avenir Medium"/>
                <a:sym typeface="Avenir Medium"/>
              </a:defRPr>
            </a:lvl1pPr>
          </a:lstStyle>
          <a:p>
            <a:pPr/>
            <a:r>
              <a:t>CONCEPTS</a:t>
            </a:r>
          </a:p>
        </p:txBody>
      </p:sp>
      <p:sp>
        <p:nvSpPr>
          <p:cNvPr id="139" name="Line"/>
          <p:cNvSpPr/>
          <p:nvPr/>
        </p:nvSpPr>
        <p:spPr>
          <a:xfrm>
            <a:off x="1443127" y="6211887"/>
            <a:ext cx="2043132" cy="1"/>
          </a:xfrm>
          <a:prstGeom prst="line">
            <a:avLst/>
          </a:prstGeom>
          <a:ln w="12700">
            <a:solidFill>
              <a:srgbClr val="929292"/>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0" name="Line"/>
          <p:cNvSpPr/>
          <p:nvPr/>
        </p:nvSpPr>
        <p:spPr>
          <a:xfrm>
            <a:off x="5480834" y="6211887"/>
            <a:ext cx="2043132" cy="1"/>
          </a:xfrm>
          <a:prstGeom prst="line">
            <a:avLst/>
          </a:prstGeom>
          <a:ln w="12700">
            <a:solidFill>
              <a:srgbClr val="929292"/>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 name="Line"/>
          <p:cNvSpPr/>
          <p:nvPr/>
        </p:nvSpPr>
        <p:spPr>
          <a:xfrm>
            <a:off x="9646434" y="6211887"/>
            <a:ext cx="2043132" cy="1"/>
          </a:xfrm>
          <a:prstGeom prst="line">
            <a:avLst/>
          </a:prstGeom>
          <a:ln w="12700">
            <a:solidFill>
              <a:srgbClr val="929292"/>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144" name="Step 1"/>
          <p:cNvSpPr txBox="1"/>
          <p:nvPr/>
        </p:nvSpPr>
        <p:spPr>
          <a:xfrm>
            <a:off x="1342673" y="4000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1</a:t>
            </a:r>
          </a:p>
        </p:txBody>
      </p:sp>
      <p:sp>
        <p:nvSpPr>
          <p:cNvPr id="145" name="User Inputs…"/>
          <p:cNvSpPr txBox="1"/>
          <p:nvPr/>
        </p:nvSpPr>
        <p:spPr>
          <a:xfrm>
            <a:off x="232816" y="528041"/>
            <a:ext cx="3226165" cy="552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2000">
                <a:solidFill>
                  <a:srgbClr val="FFFFFF"/>
                </a:solidFill>
                <a:latin typeface="Avenir Heavy"/>
                <a:ea typeface="Avenir Heavy"/>
                <a:cs typeface="Avenir Heavy"/>
                <a:sym typeface="Avenir Heavy"/>
              </a:defRPr>
            </a:pPr>
            <a:r>
              <a:t>User Inputs </a:t>
            </a:r>
          </a:p>
          <a:p>
            <a:pPr>
              <a:defRPr b="0" sz="1800">
                <a:solidFill>
                  <a:srgbClr val="FFFFFF"/>
                </a:solidFill>
                <a:latin typeface="Avenir Light"/>
                <a:ea typeface="Avenir Light"/>
                <a:cs typeface="Avenir Light"/>
                <a:sym typeface="Avenir Light"/>
              </a:defRPr>
            </a:pPr>
            <a:r>
              <a:t>Budget</a:t>
            </a:r>
          </a:p>
          <a:p>
            <a:pPr>
              <a:defRPr b="0" sz="1800">
                <a:solidFill>
                  <a:srgbClr val="FFFFFF"/>
                </a:solidFill>
                <a:latin typeface="Avenir Light"/>
                <a:ea typeface="Avenir Light"/>
                <a:cs typeface="Avenir Light"/>
                <a:sym typeface="Avenir Light"/>
              </a:defRPr>
            </a:pPr>
            <a:r>
              <a:t>Departure City</a:t>
            </a:r>
          </a:p>
          <a:p>
            <a:pPr>
              <a:defRPr b="0" sz="1800">
                <a:solidFill>
                  <a:srgbClr val="FFFFFF"/>
                </a:solidFill>
                <a:latin typeface="Avenir Light"/>
                <a:ea typeface="Avenir Light"/>
                <a:cs typeface="Avenir Light"/>
                <a:sym typeface="Avenir Light"/>
              </a:defRPr>
            </a:pPr>
            <a:r>
              <a:t>Dates</a:t>
            </a:r>
          </a:p>
          <a:p>
            <a:pPr>
              <a:defRPr b="0" sz="1800">
                <a:solidFill>
                  <a:srgbClr val="FFFFFF"/>
                </a:solidFill>
                <a:latin typeface="Avenir Light"/>
                <a:ea typeface="Avenir Light"/>
                <a:cs typeface="Avenir Light"/>
                <a:sym typeface="Avenir Light"/>
              </a:defRPr>
            </a:pPr>
            <a:r>
              <a:t>International/National Trip</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Login Option</a:t>
            </a:r>
          </a:p>
          <a:p>
            <a:pPr>
              <a:defRPr b="0" sz="1800">
                <a:solidFill>
                  <a:srgbClr val="FFFFFF"/>
                </a:solidFill>
                <a:latin typeface="Avenir Light"/>
                <a:ea typeface="Avenir Light"/>
                <a:cs typeface="Avenir Light"/>
                <a:sym typeface="Avenir Light"/>
              </a:defRPr>
            </a:pPr>
            <a:r>
              <a:t>Dashboard</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Instructions </a:t>
            </a:r>
          </a:p>
          <a:p>
            <a:pPr>
              <a:defRPr b="0" sz="1800">
                <a:solidFill>
                  <a:srgbClr val="FFFFFF"/>
                </a:solidFill>
                <a:latin typeface="Avenir Heavy"/>
                <a:ea typeface="Avenir Heavy"/>
                <a:cs typeface="Avenir Heavy"/>
                <a:sym typeface="Avenir Heavy"/>
              </a:defRPr>
            </a:pPr>
            <a:r>
              <a:t>Query</a:t>
            </a:r>
          </a:p>
          <a:p>
            <a:pPr>
              <a:defRPr b="0" sz="1800">
                <a:solidFill>
                  <a:srgbClr val="FFFFFF"/>
                </a:solidFill>
                <a:latin typeface="Avenir Heavy"/>
                <a:ea typeface="Avenir Heavy"/>
                <a:cs typeface="Avenir Heavy"/>
                <a:sym typeface="Avenir Heavy"/>
              </a:defRPr>
            </a:pPr>
          </a:p>
          <a:p>
            <a:pPr>
              <a:defRPr b="0" sz="1800">
                <a:solidFill>
                  <a:srgbClr val="FFFFFF"/>
                </a:solidFill>
                <a:latin typeface="Avenir Heavy"/>
                <a:ea typeface="Avenir Heavy"/>
                <a:cs typeface="Avenir Heavy"/>
                <a:sym typeface="Avenir Heavy"/>
              </a:defRPr>
            </a:pPr>
            <a:r>
              <a:t>Footer</a:t>
            </a:r>
          </a:p>
          <a:p>
            <a:pPr>
              <a:defRPr b="0" sz="1800">
                <a:solidFill>
                  <a:srgbClr val="FFFFFF"/>
                </a:solidFill>
                <a:latin typeface="Avenir Light"/>
                <a:ea typeface="Avenir Light"/>
                <a:cs typeface="Avenir Light"/>
                <a:sym typeface="Avenir Light"/>
              </a:defRPr>
            </a:pPr>
            <a:r>
              <a:t>Stay Connected</a:t>
            </a:r>
          </a:p>
          <a:p>
            <a:pPr>
              <a:defRPr b="0" sz="1800">
                <a:solidFill>
                  <a:srgbClr val="FFFFFF"/>
                </a:solidFill>
                <a:latin typeface="Avenir Light"/>
                <a:ea typeface="Avenir Light"/>
                <a:cs typeface="Avenir Light"/>
                <a:sym typeface="Avenir Light"/>
              </a:defRPr>
            </a:pPr>
            <a:r>
              <a:t>More about Us</a:t>
            </a:r>
          </a:p>
          <a:p>
            <a:pPr>
              <a:defRPr b="0" sz="1800">
                <a:solidFill>
                  <a:srgbClr val="FFFFFF"/>
                </a:solidFill>
                <a:latin typeface="Avenir Light"/>
                <a:ea typeface="Avenir Light"/>
                <a:cs typeface="Avenir Light"/>
                <a:sym typeface="Avenir Light"/>
              </a:defRPr>
            </a:pPr>
            <a:r>
              <a:t>Contact</a:t>
            </a:r>
          </a:p>
        </p:txBody>
      </p:sp>
      <p:sp>
        <p:nvSpPr>
          <p:cNvPr id="146" name="Step 2"/>
          <p:cNvSpPr txBox="1"/>
          <p:nvPr/>
        </p:nvSpPr>
        <p:spPr>
          <a:xfrm>
            <a:off x="1342673" y="63182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2</a:t>
            </a:r>
          </a:p>
        </p:txBody>
      </p:sp>
      <p:sp>
        <p:nvSpPr>
          <p:cNvPr id="147" name="Step 3"/>
          <p:cNvSpPr txBox="1"/>
          <p:nvPr/>
        </p:nvSpPr>
        <p:spPr>
          <a:xfrm>
            <a:off x="1342673" y="7122583"/>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3</a:t>
            </a:r>
          </a:p>
        </p:txBody>
      </p:sp>
      <p:sp>
        <p:nvSpPr>
          <p:cNvPr id="148" name="Step 4"/>
          <p:cNvSpPr txBox="1"/>
          <p:nvPr/>
        </p:nvSpPr>
        <p:spPr>
          <a:xfrm>
            <a:off x="1342673" y="792691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4</a:t>
            </a:r>
          </a:p>
        </p:txBody>
      </p:sp>
      <p:sp>
        <p:nvSpPr>
          <p:cNvPr id="149" name="Step 5"/>
          <p:cNvSpPr txBox="1"/>
          <p:nvPr/>
        </p:nvSpPr>
        <p:spPr>
          <a:xfrm>
            <a:off x="1342673" y="8731249"/>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5</a:t>
            </a:r>
          </a:p>
        </p:txBody>
      </p:sp>
      <p:sp>
        <p:nvSpPr>
          <p:cNvPr id="150" name="Line"/>
          <p:cNvSpPr/>
          <p:nvPr/>
        </p:nvSpPr>
        <p:spPr>
          <a:xfrm>
            <a:off x="1845898" y="5998683"/>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1" name="Line"/>
          <p:cNvSpPr/>
          <p:nvPr/>
        </p:nvSpPr>
        <p:spPr>
          <a:xfrm>
            <a:off x="1845898" y="6836536"/>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2" name="Line"/>
          <p:cNvSpPr/>
          <p:nvPr/>
        </p:nvSpPr>
        <p:spPr>
          <a:xfrm>
            <a:off x="1845898" y="7653569"/>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3" name="Line"/>
          <p:cNvSpPr/>
          <p:nvPr/>
        </p:nvSpPr>
        <p:spPr>
          <a:xfrm>
            <a:off x="1845898" y="8457902"/>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54" name="Landing Page Copy 32 copy.png" descr="Landing Page Copy 32 copy.png"/>
          <p:cNvPicPr>
            <a:picLocks noChangeAspect="1"/>
          </p:cNvPicPr>
          <p:nvPr/>
        </p:nvPicPr>
        <p:blipFill>
          <a:blip r:embed="rId2">
            <a:extLst/>
          </a:blip>
          <a:stretch>
            <a:fillRect/>
          </a:stretch>
        </p:blipFill>
        <p:spPr>
          <a:xfrm>
            <a:off x="3700089" y="287866"/>
            <a:ext cx="9097905" cy="91778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Page 2.png" descr="Page 2.png"/>
          <p:cNvPicPr>
            <a:picLocks noChangeAspect="1"/>
          </p:cNvPicPr>
          <p:nvPr/>
        </p:nvPicPr>
        <p:blipFill>
          <a:blip r:embed="rId2">
            <a:extLst/>
          </a:blip>
          <a:stretch>
            <a:fillRect/>
          </a:stretch>
        </p:blipFill>
        <p:spPr>
          <a:xfrm>
            <a:off x="3297502" y="313266"/>
            <a:ext cx="9897369" cy="9897369"/>
          </a:xfrm>
          <a:prstGeom prst="rect">
            <a:avLst/>
          </a:prstGeom>
          <a:ln w="12700">
            <a:miter lim="400000"/>
          </a:ln>
        </p:spPr>
      </p:pic>
      <p:sp>
        <p:nvSpPr>
          <p:cNvPr id="157"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158" name="Step 1"/>
          <p:cNvSpPr txBox="1"/>
          <p:nvPr/>
        </p:nvSpPr>
        <p:spPr>
          <a:xfrm>
            <a:off x="1342673" y="4000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1</a:t>
            </a:r>
          </a:p>
        </p:txBody>
      </p:sp>
      <p:sp>
        <p:nvSpPr>
          <p:cNvPr id="159" name="Step 2"/>
          <p:cNvSpPr txBox="1"/>
          <p:nvPr/>
        </p:nvSpPr>
        <p:spPr>
          <a:xfrm>
            <a:off x="1342673" y="150386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2</a:t>
            </a:r>
          </a:p>
        </p:txBody>
      </p:sp>
      <p:sp>
        <p:nvSpPr>
          <p:cNvPr id="160" name="Step 3"/>
          <p:cNvSpPr txBox="1"/>
          <p:nvPr/>
        </p:nvSpPr>
        <p:spPr>
          <a:xfrm>
            <a:off x="1342673" y="7122583"/>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3</a:t>
            </a:r>
          </a:p>
        </p:txBody>
      </p:sp>
      <p:sp>
        <p:nvSpPr>
          <p:cNvPr id="161" name="Step 4"/>
          <p:cNvSpPr txBox="1"/>
          <p:nvPr/>
        </p:nvSpPr>
        <p:spPr>
          <a:xfrm>
            <a:off x="1342673" y="792691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4</a:t>
            </a:r>
          </a:p>
        </p:txBody>
      </p:sp>
      <p:sp>
        <p:nvSpPr>
          <p:cNvPr id="162" name="Step 5"/>
          <p:cNvSpPr txBox="1"/>
          <p:nvPr/>
        </p:nvSpPr>
        <p:spPr>
          <a:xfrm>
            <a:off x="1342673" y="8731249"/>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5</a:t>
            </a:r>
          </a:p>
        </p:txBody>
      </p:sp>
      <p:sp>
        <p:nvSpPr>
          <p:cNvPr id="163" name="Line"/>
          <p:cNvSpPr/>
          <p:nvPr/>
        </p:nvSpPr>
        <p:spPr>
          <a:xfrm>
            <a:off x="1845898" y="1184300"/>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 name="Line"/>
          <p:cNvSpPr/>
          <p:nvPr/>
        </p:nvSpPr>
        <p:spPr>
          <a:xfrm>
            <a:off x="1845898" y="6836536"/>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 name="Line"/>
          <p:cNvSpPr/>
          <p:nvPr/>
        </p:nvSpPr>
        <p:spPr>
          <a:xfrm>
            <a:off x="1845898" y="7653569"/>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 name="Line"/>
          <p:cNvSpPr/>
          <p:nvPr/>
        </p:nvSpPr>
        <p:spPr>
          <a:xfrm>
            <a:off x="1845898" y="8457902"/>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User Inputs"/>
          <p:cNvSpPr txBox="1"/>
          <p:nvPr/>
        </p:nvSpPr>
        <p:spPr>
          <a:xfrm>
            <a:off x="1097233" y="810683"/>
            <a:ext cx="14973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User Inputs </a:t>
            </a:r>
          </a:p>
        </p:txBody>
      </p:sp>
      <p:sp>
        <p:nvSpPr>
          <p:cNvPr id="168" name="Suggestion Tiles…"/>
          <p:cNvSpPr txBox="1"/>
          <p:nvPr/>
        </p:nvSpPr>
        <p:spPr>
          <a:xfrm>
            <a:off x="232816" y="1619249"/>
            <a:ext cx="3226165" cy="594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2000">
                <a:solidFill>
                  <a:srgbClr val="FFFFFF"/>
                </a:solidFill>
                <a:latin typeface="Avenir Heavy"/>
                <a:ea typeface="Avenir Heavy"/>
                <a:cs typeface="Avenir Heavy"/>
                <a:sym typeface="Avenir Heavy"/>
              </a:defRPr>
            </a:pPr>
            <a:r>
              <a:t>Suggestion Tiles </a:t>
            </a:r>
          </a:p>
          <a:p>
            <a:pPr>
              <a:defRPr b="0" sz="2000">
                <a:solidFill>
                  <a:srgbClr val="FFFFFF"/>
                </a:solidFill>
                <a:latin typeface="Avenir Light"/>
                <a:ea typeface="Avenir Light"/>
                <a:cs typeface="Avenir Light"/>
                <a:sym typeface="Avenir Light"/>
              </a:defRPr>
            </a:pPr>
            <a:r>
              <a:t>Based on user input, trip tiles are presented with brief information. </a:t>
            </a:r>
          </a:p>
          <a:p>
            <a:pPr>
              <a:defRPr b="0" sz="2000">
                <a:solidFill>
                  <a:srgbClr val="FFFFFF"/>
                </a:solidFill>
                <a:latin typeface="Avenir Light"/>
                <a:ea typeface="Avenir Light"/>
                <a:cs typeface="Avenir Light"/>
                <a:sym typeface="Avenir Light"/>
              </a:defRPr>
            </a:pPr>
            <a:r>
              <a:t>Tiles contain</a:t>
            </a:r>
          </a:p>
          <a:p>
            <a:pPr>
              <a:defRPr b="0" sz="1800">
                <a:solidFill>
                  <a:srgbClr val="FFFFFF"/>
                </a:solidFill>
                <a:latin typeface="Avenir Light"/>
                <a:ea typeface="Avenir Light"/>
                <a:cs typeface="Avenir Light"/>
                <a:sym typeface="Avenir Light"/>
              </a:defRPr>
            </a:pPr>
            <a:r>
              <a:t>Images</a:t>
            </a:r>
          </a:p>
          <a:p>
            <a:pPr>
              <a:defRPr b="0" sz="1800">
                <a:solidFill>
                  <a:srgbClr val="FFFFFF"/>
                </a:solidFill>
                <a:latin typeface="Avenir Light"/>
                <a:ea typeface="Avenir Light"/>
                <a:cs typeface="Avenir Light"/>
                <a:sym typeface="Avenir Light"/>
              </a:defRPr>
            </a:pPr>
            <a:r>
              <a:t>Description</a:t>
            </a:r>
          </a:p>
          <a:p>
            <a:pPr>
              <a:defRPr b="0" sz="1800">
                <a:solidFill>
                  <a:srgbClr val="FFFFFF"/>
                </a:solidFill>
                <a:latin typeface="Avenir Light"/>
                <a:ea typeface="Avenir Light"/>
                <a:cs typeface="Avenir Light"/>
                <a:sym typeface="Avenir Light"/>
              </a:defRPr>
            </a:pPr>
            <a:r>
              <a:t>Associated Keywords</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Filter</a:t>
            </a:r>
          </a:p>
          <a:p>
            <a:pPr>
              <a:defRPr b="0" sz="1800">
                <a:solidFill>
                  <a:srgbClr val="FFFFFF"/>
                </a:solidFill>
                <a:latin typeface="Avenir Light"/>
                <a:ea typeface="Avenir Light"/>
                <a:cs typeface="Avenir Light"/>
                <a:sym typeface="Avenir Light"/>
              </a:defRPr>
            </a:pPr>
            <a:r>
              <a:t>User can change his interests to filter tiles as he searches. Filters include </a:t>
            </a:r>
          </a:p>
          <a:p>
            <a:pPr>
              <a:defRPr b="0" sz="1800">
                <a:solidFill>
                  <a:srgbClr val="FFFFFF"/>
                </a:solidFill>
                <a:latin typeface="Avenir Light"/>
                <a:ea typeface="Avenir Light"/>
                <a:cs typeface="Avenir Light"/>
                <a:sym typeface="Avenir Light"/>
              </a:defRPr>
            </a:pPr>
            <a:r>
              <a:t>Interests</a:t>
            </a:r>
          </a:p>
          <a:p>
            <a:pPr>
              <a:defRPr b="0" sz="1800">
                <a:solidFill>
                  <a:srgbClr val="FFFFFF"/>
                </a:solidFill>
                <a:latin typeface="Avenir Light"/>
                <a:ea typeface="Avenir Light"/>
                <a:cs typeface="Avenir Light"/>
                <a:sym typeface="Avenir Light"/>
              </a:defRPr>
            </a:pPr>
            <a:r>
              <a:t>Climate</a:t>
            </a:r>
          </a:p>
          <a:p>
            <a:pPr>
              <a:defRPr b="0" sz="1800">
                <a:solidFill>
                  <a:srgbClr val="FFFFFF"/>
                </a:solidFill>
                <a:latin typeface="Avenir Heavy"/>
                <a:ea typeface="Avenir Heavy"/>
                <a:cs typeface="Avenir Heavy"/>
                <a:sym typeface="Avenir Heavy"/>
              </a:defRPr>
            </a:pPr>
          </a:p>
        </p:txBody>
      </p:sp>
      <p:grpSp>
        <p:nvGrpSpPr>
          <p:cNvPr id="171" name="Group"/>
          <p:cNvGrpSpPr/>
          <p:nvPr/>
        </p:nvGrpSpPr>
        <p:grpSpPr>
          <a:xfrm>
            <a:off x="5186375" y="88900"/>
            <a:ext cx="639076" cy="822540"/>
            <a:chOff x="0" y="0"/>
            <a:chExt cx="639075" cy="822539"/>
          </a:xfrm>
        </p:grpSpPr>
        <p:sp>
          <p:nvSpPr>
            <p:cNvPr id="169" name="Rectangle"/>
            <p:cNvSpPr/>
            <p:nvPr/>
          </p:nvSpPr>
          <p:spPr>
            <a:xfrm>
              <a:off x="25784" y="0"/>
              <a:ext cx="587508" cy="73660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170" name="Logo.png" descr="Logo.png"/>
            <p:cNvPicPr>
              <a:picLocks noChangeAspect="1"/>
            </p:cNvPicPr>
            <p:nvPr/>
          </p:nvPicPr>
          <p:blipFill>
            <a:blip r:embed="rId3">
              <a:extLst/>
            </a:blip>
            <a:stretch>
              <a:fillRect/>
            </a:stretch>
          </p:blipFill>
          <p:spPr>
            <a:xfrm>
              <a:off x="0" y="229544"/>
              <a:ext cx="639076" cy="592996"/>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Page 3.png" descr="Page 3.png"/>
          <p:cNvPicPr>
            <a:picLocks noChangeAspect="1"/>
          </p:cNvPicPr>
          <p:nvPr/>
        </p:nvPicPr>
        <p:blipFill>
          <a:blip r:embed="rId2">
            <a:extLst/>
          </a:blip>
          <a:stretch>
            <a:fillRect/>
          </a:stretch>
        </p:blipFill>
        <p:spPr>
          <a:xfrm>
            <a:off x="3334080" y="302154"/>
            <a:ext cx="9881924" cy="9881924"/>
          </a:xfrm>
          <a:prstGeom prst="rect">
            <a:avLst/>
          </a:prstGeom>
          <a:ln w="12700">
            <a:miter lim="400000"/>
          </a:ln>
        </p:spPr>
      </p:pic>
      <p:sp>
        <p:nvSpPr>
          <p:cNvPr id="174"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175" name="Step 4"/>
          <p:cNvSpPr txBox="1"/>
          <p:nvPr/>
        </p:nvSpPr>
        <p:spPr>
          <a:xfrm>
            <a:off x="1342673" y="7851232"/>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4</a:t>
            </a:r>
          </a:p>
        </p:txBody>
      </p:sp>
      <p:sp>
        <p:nvSpPr>
          <p:cNvPr id="176" name="Step 5"/>
          <p:cNvSpPr txBox="1"/>
          <p:nvPr/>
        </p:nvSpPr>
        <p:spPr>
          <a:xfrm>
            <a:off x="1342673" y="8731249"/>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5</a:t>
            </a:r>
          </a:p>
        </p:txBody>
      </p:sp>
      <p:sp>
        <p:nvSpPr>
          <p:cNvPr id="177" name="Line"/>
          <p:cNvSpPr/>
          <p:nvPr/>
        </p:nvSpPr>
        <p:spPr>
          <a:xfrm>
            <a:off x="1845898" y="7349802"/>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8" name="Line"/>
          <p:cNvSpPr/>
          <p:nvPr/>
        </p:nvSpPr>
        <p:spPr>
          <a:xfrm>
            <a:off x="1845898" y="8457902"/>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9" name="Step 1"/>
          <p:cNvSpPr txBox="1"/>
          <p:nvPr/>
        </p:nvSpPr>
        <p:spPr>
          <a:xfrm>
            <a:off x="1342673" y="4000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1</a:t>
            </a:r>
          </a:p>
        </p:txBody>
      </p:sp>
      <p:sp>
        <p:nvSpPr>
          <p:cNvPr id="180" name="Step 2"/>
          <p:cNvSpPr txBox="1"/>
          <p:nvPr/>
        </p:nvSpPr>
        <p:spPr>
          <a:xfrm>
            <a:off x="1342673" y="150386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2</a:t>
            </a:r>
          </a:p>
        </p:txBody>
      </p:sp>
      <p:sp>
        <p:nvSpPr>
          <p:cNvPr id="181" name="Line"/>
          <p:cNvSpPr/>
          <p:nvPr/>
        </p:nvSpPr>
        <p:spPr>
          <a:xfrm>
            <a:off x="1845898" y="1184300"/>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82" name="User Inputs"/>
          <p:cNvSpPr txBox="1"/>
          <p:nvPr/>
        </p:nvSpPr>
        <p:spPr>
          <a:xfrm>
            <a:off x="1097233" y="810683"/>
            <a:ext cx="14973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User Inputs </a:t>
            </a:r>
          </a:p>
        </p:txBody>
      </p:sp>
      <p:sp>
        <p:nvSpPr>
          <p:cNvPr id="183" name="Suggestion Tiles"/>
          <p:cNvSpPr txBox="1"/>
          <p:nvPr/>
        </p:nvSpPr>
        <p:spPr>
          <a:xfrm>
            <a:off x="232816" y="1901410"/>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Suggestion Tiles </a:t>
            </a:r>
          </a:p>
        </p:txBody>
      </p:sp>
      <p:sp>
        <p:nvSpPr>
          <p:cNvPr id="184" name="Line"/>
          <p:cNvSpPr/>
          <p:nvPr/>
        </p:nvSpPr>
        <p:spPr>
          <a:xfrm>
            <a:off x="1845898" y="2298649"/>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85" name="Step 3"/>
          <p:cNvSpPr txBox="1"/>
          <p:nvPr/>
        </p:nvSpPr>
        <p:spPr>
          <a:xfrm>
            <a:off x="1342673" y="264756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3</a:t>
            </a:r>
          </a:p>
        </p:txBody>
      </p:sp>
      <p:sp>
        <p:nvSpPr>
          <p:cNvPr id="186" name="Suggestion Tiles…"/>
          <p:cNvSpPr txBox="1"/>
          <p:nvPr/>
        </p:nvSpPr>
        <p:spPr>
          <a:xfrm>
            <a:off x="232816" y="2875763"/>
            <a:ext cx="3226165" cy="488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2000">
                <a:solidFill>
                  <a:srgbClr val="FFFFFF"/>
                </a:solidFill>
                <a:latin typeface="Avenir Heavy"/>
                <a:ea typeface="Avenir Heavy"/>
                <a:cs typeface="Avenir Heavy"/>
                <a:sym typeface="Avenir Heavy"/>
              </a:defRPr>
            </a:pPr>
            <a:r>
              <a:t>Suggestion Tiles </a:t>
            </a:r>
          </a:p>
          <a:p>
            <a:pPr>
              <a:defRPr b="0" sz="1800">
                <a:solidFill>
                  <a:srgbClr val="FFFFFF"/>
                </a:solidFill>
                <a:latin typeface="Avenir Light"/>
                <a:ea typeface="Avenir Light"/>
                <a:cs typeface="Avenir Light"/>
                <a:sym typeface="Avenir Light"/>
              </a:defRPr>
            </a:pPr>
            <a:r>
              <a:t>Tiles, on selection, expand to give information on :</a:t>
            </a:r>
          </a:p>
          <a:p>
            <a:pPr>
              <a:defRPr b="0" sz="1800">
                <a:solidFill>
                  <a:srgbClr val="FFFFFF"/>
                </a:solidFill>
                <a:latin typeface="Avenir Light"/>
                <a:ea typeface="Avenir Light"/>
                <a:cs typeface="Avenir Light"/>
                <a:sym typeface="Avenir Light"/>
              </a:defRPr>
            </a:pPr>
            <a:r>
              <a:t>Activities</a:t>
            </a:r>
          </a:p>
          <a:p>
            <a:pPr>
              <a:defRPr b="0" sz="1800">
                <a:solidFill>
                  <a:srgbClr val="FFFFFF"/>
                </a:solidFill>
                <a:latin typeface="Avenir Light"/>
                <a:ea typeface="Avenir Light"/>
                <a:cs typeface="Avenir Light"/>
                <a:sym typeface="Avenir Light"/>
              </a:defRPr>
            </a:pPr>
            <a:r>
              <a:t>Short Itinerary</a:t>
            </a:r>
          </a:p>
          <a:p>
            <a:pPr>
              <a:defRPr b="0" sz="1800">
                <a:solidFill>
                  <a:srgbClr val="FFFFFF"/>
                </a:solidFill>
                <a:latin typeface="Avenir Light"/>
                <a:ea typeface="Avenir Light"/>
                <a:cs typeface="Avenir Light"/>
                <a:sym typeface="Avenir Light"/>
              </a:defRPr>
            </a:pPr>
            <a:r>
              <a:t>Hotels</a:t>
            </a:r>
          </a:p>
          <a:p>
            <a:pPr>
              <a:defRPr b="0" sz="1800">
                <a:solidFill>
                  <a:srgbClr val="FFFFFF"/>
                </a:solidFill>
                <a:latin typeface="Avenir Light"/>
                <a:ea typeface="Avenir Light"/>
                <a:cs typeface="Avenir Light"/>
                <a:sym typeface="Avenir Light"/>
              </a:defRPr>
            </a:pPr>
            <a:r>
              <a:t>Reviews</a:t>
            </a:r>
          </a:p>
          <a:p>
            <a:pPr>
              <a:defRPr b="0" sz="1800">
                <a:solidFill>
                  <a:srgbClr val="FFFFFF"/>
                </a:solidFill>
                <a:latin typeface="Avenir Light"/>
                <a:ea typeface="Avenir Light"/>
                <a:cs typeface="Avenir Light"/>
                <a:sym typeface="Avenir Light"/>
              </a:defRPr>
            </a:pPr>
            <a:r>
              <a:t>Expenditure</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Filter</a:t>
            </a:r>
          </a:p>
          <a:p>
            <a:pPr>
              <a:defRPr b="0" sz="1800">
                <a:solidFill>
                  <a:srgbClr val="FFFFFF"/>
                </a:solidFill>
                <a:latin typeface="Avenir Light"/>
                <a:ea typeface="Avenir Light"/>
                <a:cs typeface="Avenir Light"/>
                <a:sym typeface="Avenir Light"/>
              </a:defRPr>
            </a:pPr>
            <a:r>
              <a:t>Interests</a:t>
            </a:r>
          </a:p>
          <a:p>
            <a:pPr>
              <a:defRPr b="0" sz="1800">
                <a:solidFill>
                  <a:srgbClr val="FFFFFF"/>
                </a:solidFill>
                <a:latin typeface="Avenir Light"/>
                <a:ea typeface="Avenir Light"/>
                <a:cs typeface="Avenir Light"/>
                <a:sym typeface="Avenir Light"/>
              </a:defRPr>
            </a:pPr>
            <a:r>
              <a:t>Climate</a:t>
            </a:r>
          </a:p>
          <a:p>
            <a:pPr>
              <a:defRPr b="0" sz="1800">
                <a:solidFill>
                  <a:srgbClr val="FFFFFF"/>
                </a:solidFill>
                <a:latin typeface="Avenir Heavy"/>
                <a:ea typeface="Avenir Heavy"/>
                <a:cs typeface="Avenir Heavy"/>
                <a:sym typeface="Avenir Heavy"/>
              </a:defRPr>
            </a:pPr>
          </a:p>
        </p:txBody>
      </p:sp>
      <p:grpSp>
        <p:nvGrpSpPr>
          <p:cNvPr id="189" name="Group"/>
          <p:cNvGrpSpPr/>
          <p:nvPr/>
        </p:nvGrpSpPr>
        <p:grpSpPr>
          <a:xfrm>
            <a:off x="5203308" y="71966"/>
            <a:ext cx="639077" cy="822540"/>
            <a:chOff x="0" y="0"/>
            <a:chExt cx="639075" cy="822539"/>
          </a:xfrm>
        </p:grpSpPr>
        <p:sp>
          <p:nvSpPr>
            <p:cNvPr id="187" name="Rectangle"/>
            <p:cNvSpPr/>
            <p:nvPr/>
          </p:nvSpPr>
          <p:spPr>
            <a:xfrm>
              <a:off x="25784" y="0"/>
              <a:ext cx="587508" cy="73660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188" name="Logo.png" descr="Logo.png"/>
            <p:cNvPicPr>
              <a:picLocks noChangeAspect="1"/>
            </p:cNvPicPr>
            <p:nvPr/>
          </p:nvPicPr>
          <p:blipFill>
            <a:blip r:embed="rId3">
              <a:extLst/>
            </a:blip>
            <a:stretch>
              <a:fillRect/>
            </a:stretch>
          </p:blipFill>
          <p:spPr>
            <a:xfrm>
              <a:off x="0" y="229544"/>
              <a:ext cx="639076" cy="592996"/>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Page 4.png" descr="Page 4.png"/>
          <p:cNvPicPr>
            <a:picLocks noChangeAspect="1"/>
          </p:cNvPicPr>
          <p:nvPr/>
        </p:nvPicPr>
        <p:blipFill>
          <a:blip r:embed="rId2">
            <a:extLst/>
          </a:blip>
          <a:stretch>
            <a:fillRect/>
          </a:stretch>
        </p:blipFill>
        <p:spPr>
          <a:xfrm>
            <a:off x="3385013" y="1177213"/>
            <a:ext cx="9753601" cy="9753601"/>
          </a:xfrm>
          <a:prstGeom prst="rect">
            <a:avLst/>
          </a:prstGeom>
          <a:ln w="12700">
            <a:miter lim="400000"/>
          </a:ln>
        </p:spPr>
      </p:pic>
      <p:sp>
        <p:nvSpPr>
          <p:cNvPr id="192"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193" name="Step 5"/>
          <p:cNvSpPr txBox="1"/>
          <p:nvPr/>
        </p:nvSpPr>
        <p:spPr>
          <a:xfrm>
            <a:off x="1342673" y="8731249"/>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5</a:t>
            </a:r>
          </a:p>
        </p:txBody>
      </p:sp>
      <p:sp>
        <p:nvSpPr>
          <p:cNvPr id="194" name="Line"/>
          <p:cNvSpPr/>
          <p:nvPr/>
        </p:nvSpPr>
        <p:spPr>
          <a:xfrm>
            <a:off x="1845898" y="8457902"/>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5" name="Step 1"/>
          <p:cNvSpPr txBox="1"/>
          <p:nvPr/>
        </p:nvSpPr>
        <p:spPr>
          <a:xfrm>
            <a:off x="1342673" y="4000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1</a:t>
            </a:r>
          </a:p>
        </p:txBody>
      </p:sp>
      <p:sp>
        <p:nvSpPr>
          <p:cNvPr id="196" name="Step 2"/>
          <p:cNvSpPr txBox="1"/>
          <p:nvPr/>
        </p:nvSpPr>
        <p:spPr>
          <a:xfrm>
            <a:off x="1342673" y="150386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2</a:t>
            </a:r>
          </a:p>
        </p:txBody>
      </p:sp>
      <p:sp>
        <p:nvSpPr>
          <p:cNvPr id="197" name="Line"/>
          <p:cNvSpPr/>
          <p:nvPr/>
        </p:nvSpPr>
        <p:spPr>
          <a:xfrm>
            <a:off x="1845898" y="1184300"/>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8" name="User Inputs"/>
          <p:cNvSpPr txBox="1"/>
          <p:nvPr/>
        </p:nvSpPr>
        <p:spPr>
          <a:xfrm>
            <a:off x="1097233" y="810683"/>
            <a:ext cx="14973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User Inputs </a:t>
            </a:r>
          </a:p>
        </p:txBody>
      </p:sp>
      <p:sp>
        <p:nvSpPr>
          <p:cNvPr id="199" name="Suggestion Tiles"/>
          <p:cNvSpPr txBox="1"/>
          <p:nvPr/>
        </p:nvSpPr>
        <p:spPr>
          <a:xfrm>
            <a:off x="232816" y="1901410"/>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Suggestion Tiles </a:t>
            </a:r>
          </a:p>
        </p:txBody>
      </p:sp>
      <p:sp>
        <p:nvSpPr>
          <p:cNvPr id="200" name="Line"/>
          <p:cNvSpPr/>
          <p:nvPr/>
        </p:nvSpPr>
        <p:spPr>
          <a:xfrm>
            <a:off x="1845898" y="2298649"/>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1" name="Step 3"/>
          <p:cNvSpPr txBox="1"/>
          <p:nvPr/>
        </p:nvSpPr>
        <p:spPr>
          <a:xfrm>
            <a:off x="1342673" y="264756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3</a:t>
            </a:r>
          </a:p>
        </p:txBody>
      </p:sp>
      <p:sp>
        <p:nvSpPr>
          <p:cNvPr id="202" name="Suggestion Tiles"/>
          <p:cNvSpPr txBox="1"/>
          <p:nvPr/>
        </p:nvSpPr>
        <p:spPr>
          <a:xfrm>
            <a:off x="232816" y="3123810"/>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000">
                <a:solidFill>
                  <a:srgbClr val="FFFFFF"/>
                </a:solidFill>
                <a:latin typeface="Avenir Heavy"/>
                <a:ea typeface="Avenir Heavy"/>
                <a:cs typeface="Avenir Heavy"/>
                <a:sym typeface="Avenir Heavy"/>
              </a:defRPr>
            </a:pPr>
            <a:r>
              <a:rPr i="1">
                <a:latin typeface="Avenir Medium"/>
                <a:ea typeface="Avenir Medium"/>
                <a:cs typeface="Avenir Medium"/>
                <a:sym typeface="Avenir Medium"/>
              </a:rPr>
              <a:t>Suggestion Tiles</a:t>
            </a:r>
            <a:r>
              <a:t> </a:t>
            </a:r>
          </a:p>
        </p:txBody>
      </p:sp>
      <p:sp>
        <p:nvSpPr>
          <p:cNvPr id="203" name="Line"/>
          <p:cNvSpPr/>
          <p:nvPr/>
        </p:nvSpPr>
        <p:spPr>
          <a:xfrm>
            <a:off x="1845898" y="3495311"/>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4" name="Step 4"/>
          <p:cNvSpPr txBox="1"/>
          <p:nvPr/>
        </p:nvSpPr>
        <p:spPr>
          <a:xfrm>
            <a:off x="1342673" y="3791255"/>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4</a:t>
            </a:r>
          </a:p>
        </p:txBody>
      </p:sp>
      <p:sp>
        <p:nvSpPr>
          <p:cNvPr id="205" name="On selection of a destination,…"/>
          <p:cNvSpPr txBox="1"/>
          <p:nvPr/>
        </p:nvSpPr>
        <p:spPr>
          <a:xfrm>
            <a:off x="232816" y="4092009"/>
            <a:ext cx="3226165"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1800">
                <a:solidFill>
                  <a:srgbClr val="FFFFFF"/>
                </a:solidFill>
                <a:latin typeface="Avenir Light"/>
                <a:ea typeface="Avenir Light"/>
                <a:cs typeface="Avenir Light"/>
                <a:sym typeface="Avenir Light"/>
              </a:defRPr>
            </a:pPr>
            <a:r>
              <a:t>On selection of a destination, </a:t>
            </a:r>
          </a:p>
          <a:p>
            <a:pPr>
              <a:defRPr b="0" sz="1800">
                <a:solidFill>
                  <a:srgbClr val="FFFFFF"/>
                </a:solidFill>
                <a:latin typeface="Avenir Light"/>
                <a:ea typeface="Avenir Light"/>
                <a:cs typeface="Avenir Light"/>
                <a:sym typeface="Avenir Light"/>
              </a:defRPr>
            </a:pPr>
            <a:r>
              <a:t>User is presented with </a:t>
            </a:r>
            <a:r>
              <a:rPr>
                <a:latin typeface="Avenir Medium"/>
                <a:ea typeface="Avenir Medium"/>
                <a:cs typeface="Avenir Medium"/>
                <a:sym typeface="Avenir Medium"/>
              </a:rPr>
              <a:t>multiple flight options</a:t>
            </a:r>
            <a:r>
              <a:t> around his initially selected dates for flexible selection</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Filters</a:t>
            </a:r>
          </a:p>
          <a:p>
            <a:pPr>
              <a:defRPr b="0" sz="1800">
                <a:solidFill>
                  <a:srgbClr val="FFFFFF"/>
                </a:solidFill>
                <a:latin typeface="Avenir Light"/>
                <a:ea typeface="Avenir Light"/>
                <a:cs typeface="Avenir Light"/>
                <a:sym typeface="Avenir Light"/>
              </a:defRPr>
            </a:pPr>
            <a:r>
              <a:t>Departure Date</a:t>
            </a:r>
          </a:p>
          <a:p>
            <a:pPr>
              <a:defRPr b="0" sz="1800">
                <a:solidFill>
                  <a:srgbClr val="FFFFFF"/>
                </a:solidFill>
                <a:latin typeface="Avenir Light"/>
                <a:ea typeface="Avenir Light"/>
                <a:cs typeface="Avenir Light"/>
                <a:sym typeface="Avenir Light"/>
              </a:defRPr>
            </a:pPr>
            <a:r>
              <a:t>Return Date</a:t>
            </a:r>
          </a:p>
          <a:p>
            <a:pPr>
              <a:defRPr b="0" sz="1800">
                <a:solidFill>
                  <a:srgbClr val="FFFFFF"/>
                </a:solidFill>
                <a:latin typeface="Avenir Light"/>
                <a:ea typeface="Avenir Light"/>
                <a:cs typeface="Avenir Light"/>
                <a:sym typeface="Avenir Light"/>
              </a:defRPr>
            </a:pPr>
            <a:r>
              <a:t>No. of Flight stops</a:t>
            </a:r>
          </a:p>
          <a:p>
            <a:pPr>
              <a:defRPr b="0" sz="1800">
                <a:solidFill>
                  <a:srgbClr val="FFFFFF"/>
                </a:solidFill>
                <a:latin typeface="Avenir Light"/>
                <a:ea typeface="Avenir Light"/>
                <a:cs typeface="Avenir Light"/>
                <a:sym typeface="Avenir Light"/>
              </a:defRPr>
            </a:pPr>
            <a:r>
              <a:t>Flight Time</a:t>
            </a:r>
          </a:p>
          <a:p>
            <a:pPr>
              <a:defRPr b="0" sz="1800">
                <a:solidFill>
                  <a:srgbClr val="FFFFFF"/>
                </a:solidFill>
                <a:latin typeface="Avenir Heavy"/>
                <a:ea typeface="Avenir Heavy"/>
                <a:cs typeface="Avenir Heavy"/>
                <a:sym typeface="Avenir Heavy"/>
              </a:defRPr>
            </a:pPr>
          </a:p>
        </p:txBody>
      </p:sp>
      <p:grpSp>
        <p:nvGrpSpPr>
          <p:cNvPr id="208" name="Group"/>
          <p:cNvGrpSpPr/>
          <p:nvPr/>
        </p:nvGrpSpPr>
        <p:grpSpPr>
          <a:xfrm>
            <a:off x="5279508" y="1057454"/>
            <a:ext cx="539636" cy="694552"/>
            <a:chOff x="0" y="0"/>
            <a:chExt cx="539634" cy="694550"/>
          </a:xfrm>
        </p:grpSpPr>
        <p:sp>
          <p:nvSpPr>
            <p:cNvPr id="206" name="Rectangle"/>
            <p:cNvSpPr/>
            <p:nvPr/>
          </p:nvSpPr>
          <p:spPr>
            <a:xfrm>
              <a:off x="21772" y="0"/>
              <a:ext cx="496091" cy="62198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207" name="Logo.png" descr="Logo.png"/>
            <p:cNvPicPr>
              <a:picLocks noChangeAspect="1"/>
            </p:cNvPicPr>
            <p:nvPr/>
          </p:nvPicPr>
          <p:blipFill>
            <a:blip r:embed="rId3">
              <a:extLst/>
            </a:blip>
            <a:stretch>
              <a:fillRect/>
            </a:stretch>
          </p:blipFill>
          <p:spPr>
            <a:xfrm>
              <a:off x="0" y="193827"/>
              <a:ext cx="539635" cy="500724"/>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Page 5.png" descr="Page 5.png"/>
          <p:cNvPicPr>
            <a:picLocks noChangeAspect="1"/>
          </p:cNvPicPr>
          <p:nvPr/>
        </p:nvPicPr>
        <p:blipFill>
          <a:blip r:embed="rId2">
            <a:extLst/>
          </a:blip>
          <a:stretch>
            <a:fillRect/>
          </a:stretch>
        </p:blipFill>
        <p:spPr>
          <a:xfrm>
            <a:off x="3331236" y="506875"/>
            <a:ext cx="9868893" cy="9868893"/>
          </a:xfrm>
          <a:prstGeom prst="rect">
            <a:avLst/>
          </a:prstGeom>
          <a:ln w="12700">
            <a:miter lim="400000"/>
          </a:ln>
        </p:spPr>
      </p:pic>
      <p:sp>
        <p:nvSpPr>
          <p:cNvPr id="211"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212" name="Step 1"/>
          <p:cNvSpPr txBox="1"/>
          <p:nvPr/>
        </p:nvSpPr>
        <p:spPr>
          <a:xfrm>
            <a:off x="1342673" y="40005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1</a:t>
            </a:r>
          </a:p>
        </p:txBody>
      </p:sp>
      <p:sp>
        <p:nvSpPr>
          <p:cNvPr id="213" name="Step 2"/>
          <p:cNvSpPr txBox="1"/>
          <p:nvPr/>
        </p:nvSpPr>
        <p:spPr>
          <a:xfrm>
            <a:off x="1342673" y="1503866"/>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2</a:t>
            </a:r>
          </a:p>
        </p:txBody>
      </p:sp>
      <p:sp>
        <p:nvSpPr>
          <p:cNvPr id="214" name="Line"/>
          <p:cNvSpPr/>
          <p:nvPr/>
        </p:nvSpPr>
        <p:spPr>
          <a:xfrm>
            <a:off x="1845898" y="1184300"/>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5" name="User Inputs"/>
          <p:cNvSpPr txBox="1"/>
          <p:nvPr/>
        </p:nvSpPr>
        <p:spPr>
          <a:xfrm>
            <a:off x="1097233" y="810683"/>
            <a:ext cx="14973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User Inputs </a:t>
            </a:r>
          </a:p>
        </p:txBody>
      </p:sp>
      <p:sp>
        <p:nvSpPr>
          <p:cNvPr id="216" name="Suggestion Tiles"/>
          <p:cNvSpPr txBox="1"/>
          <p:nvPr/>
        </p:nvSpPr>
        <p:spPr>
          <a:xfrm>
            <a:off x="232816" y="1901410"/>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r>
              <a:t>Suggestion Tiles </a:t>
            </a:r>
          </a:p>
        </p:txBody>
      </p:sp>
      <p:sp>
        <p:nvSpPr>
          <p:cNvPr id="217" name="Line"/>
          <p:cNvSpPr/>
          <p:nvPr/>
        </p:nvSpPr>
        <p:spPr>
          <a:xfrm>
            <a:off x="1845898" y="2298649"/>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8" name="Step 3"/>
          <p:cNvSpPr txBox="1"/>
          <p:nvPr/>
        </p:nvSpPr>
        <p:spPr>
          <a:xfrm>
            <a:off x="1342673" y="2647560"/>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3</a:t>
            </a:r>
          </a:p>
        </p:txBody>
      </p:sp>
      <p:sp>
        <p:nvSpPr>
          <p:cNvPr id="219" name="Suggestion Tiles"/>
          <p:cNvSpPr txBox="1"/>
          <p:nvPr/>
        </p:nvSpPr>
        <p:spPr>
          <a:xfrm>
            <a:off x="232816" y="3123810"/>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000">
                <a:solidFill>
                  <a:srgbClr val="FFFFFF"/>
                </a:solidFill>
                <a:latin typeface="Avenir Heavy"/>
                <a:ea typeface="Avenir Heavy"/>
                <a:cs typeface="Avenir Heavy"/>
                <a:sym typeface="Avenir Heavy"/>
              </a:defRPr>
            </a:pPr>
            <a:r>
              <a:rPr i="1">
                <a:latin typeface="Avenir Medium"/>
                <a:ea typeface="Avenir Medium"/>
                <a:cs typeface="Avenir Medium"/>
                <a:sym typeface="Avenir Medium"/>
              </a:rPr>
              <a:t>Suggestion Tiles</a:t>
            </a:r>
            <a:r>
              <a:t> </a:t>
            </a:r>
          </a:p>
        </p:txBody>
      </p:sp>
      <p:sp>
        <p:nvSpPr>
          <p:cNvPr id="220" name="Line"/>
          <p:cNvSpPr/>
          <p:nvPr/>
        </p:nvSpPr>
        <p:spPr>
          <a:xfrm>
            <a:off x="1845898" y="3495311"/>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1" name="Step 4"/>
          <p:cNvSpPr txBox="1"/>
          <p:nvPr/>
        </p:nvSpPr>
        <p:spPr>
          <a:xfrm>
            <a:off x="1342673" y="3791255"/>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4</a:t>
            </a:r>
          </a:p>
        </p:txBody>
      </p:sp>
      <p:sp>
        <p:nvSpPr>
          <p:cNvPr id="222" name="Final Flight Confirmation"/>
          <p:cNvSpPr txBox="1"/>
          <p:nvPr/>
        </p:nvSpPr>
        <p:spPr>
          <a:xfrm>
            <a:off x="232816" y="4216061"/>
            <a:ext cx="3226165"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i="1" sz="2000">
                <a:solidFill>
                  <a:srgbClr val="FFFFFF"/>
                </a:solidFill>
                <a:latin typeface="Avenir Medium"/>
                <a:ea typeface="Avenir Medium"/>
                <a:cs typeface="Avenir Medium"/>
                <a:sym typeface="Avenir Medium"/>
              </a:defRPr>
            </a:lvl1pPr>
          </a:lstStyle>
          <a:p>
            <a:pPr>
              <a:defRPr i="0">
                <a:latin typeface="Avenir Heavy"/>
                <a:ea typeface="Avenir Heavy"/>
                <a:cs typeface="Avenir Heavy"/>
                <a:sym typeface="Avenir Heavy"/>
              </a:defRPr>
            </a:pPr>
            <a:r>
              <a:rPr i="1">
                <a:latin typeface="Avenir Medium"/>
                <a:ea typeface="Avenir Medium"/>
                <a:cs typeface="Avenir Medium"/>
                <a:sym typeface="Avenir Medium"/>
              </a:rPr>
              <a:t>Final Flight Confirmation</a:t>
            </a:r>
          </a:p>
        </p:txBody>
      </p:sp>
      <p:sp>
        <p:nvSpPr>
          <p:cNvPr id="223" name="Line"/>
          <p:cNvSpPr/>
          <p:nvPr/>
        </p:nvSpPr>
        <p:spPr>
          <a:xfrm>
            <a:off x="1845898" y="4667555"/>
            <a:ext cx="1" cy="41546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4" name="Step 5"/>
          <p:cNvSpPr txBox="1"/>
          <p:nvPr/>
        </p:nvSpPr>
        <p:spPr>
          <a:xfrm>
            <a:off x="1342673" y="5066671"/>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5</a:t>
            </a:r>
          </a:p>
        </p:txBody>
      </p:sp>
      <p:sp>
        <p:nvSpPr>
          <p:cNvPr id="225" name="Custom made itinerary for the user, which he/she can modify as per preference. Once finalized, user can click “BOOK” to confirm tickets"/>
          <p:cNvSpPr txBox="1"/>
          <p:nvPr/>
        </p:nvSpPr>
        <p:spPr>
          <a:xfrm>
            <a:off x="232816" y="5306788"/>
            <a:ext cx="3226165"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1800">
                <a:solidFill>
                  <a:srgbClr val="FFFFFF"/>
                </a:solidFill>
                <a:latin typeface="Avenir Light"/>
                <a:ea typeface="Avenir Light"/>
                <a:cs typeface="Avenir Light"/>
                <a:sym typeface="Avenir Light"/>
              </a:defRPr>
            </a:pPr>
            <a:r>
              <a:t>Custom made itinerary for the user, which he/she can modify as per preference. Once finalized, user can click “BOOK” to confirm tickets</a:t>
            </a:r>
          </a:p>
        </p:txBody>
      </p:sp>
      <p:sp>
        <p:nvSpPr>
          <p:cNvPr id="226" name="Line"/>
          <p:cNvSpPr/>
          <p:nvPr/>
        </p:nvSpPr>
        <p:spPr>
          <a:xfrm>
            <a:off x="1845898" y="7276861"/>
            <a:ext cx="1" cy="415462"/>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7" name="Step 6"/>
          <p:cNvSpPr txBox="1"/>
          <p:nvPr/>
        </p:nvSpPr>
        <p:spPr>
          <a:xfrm>
            <a:off x="1342673" y="7675978"/>
            <a:ext cx="1006451"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Step 6</a:t>
            </a:r>
          </a:p>
        </p:txBody>
      </p:sp>
      <p:sp>
        <p:nvSpPr>
          <p:cNvPr id="228" name="Press BOOK…"/>
          <p:cNvSpPr txBox="1"/>
          <p:nvPr/>
        </p:nvSpPr>
        <p:spPr>
          <a:xfrm>
            <a:off x="232816" y="8150810"/>
            <a:ext cx="322616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r>
              <a:t>Press BOOK </a:t>
            </a:r>
          </a:p>
          <a:p>
            <a:pPr>
              <a:defRPr b="0" sz="1800">
                <a:solidFill>
                  <a:srgbClr val="FFFFFF"/>
                </a:solidFill>
                <a:latin typeface="Avenir Light"/>
                <a:ea typeface="Avenir Light"/>
                <a:cs typeface="Avenir Light"/>
                <a:sym typeface="Avenir Light"/>
              </a:defRPr>
            </a:pPr>
            <a:r>
              <a:t>and you are all set</a:t>
            </a:r>
          </a:p>
        </p:txBody>
      </p:sp>
      <p:grpSp>
        <p:nvGrpSpPr>
          <p:cNvPr id="231" name="Group"/>
          <p:cNvGrpSpPr/>
          <p:nvPr/>
        </p:nvGrpSpPr>
        <p:grpSpPr>
          <a:xfrm>
            <a:off x="5220241" y="292100"/>
            <a:ext cx="639077" cy="822540"/>
            <a:chOff x="0" y="0"/>
            <a:chExt cx="639075" cy="822539"/>
          </a:xfrm>
        </p:grpSpPr>
        <p:sp>
          <p:nvSpPr>
            <p:cNvPr id="229" name="Rectangle"/>
            <p:cNvSpPr/>
            <p:nvPr/>
          </p:nvSpPr>
          <p:spPr>
            <a:xfrm>
              <a:off x="25784" y="0"/>
              <a:ext cx="587508" cy="73660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230" name="Logo.png" descr="Logo.png"/>
            <p:cNvPicPr>
              <a:picLocks noChangeAspect="1"/>
            </p:cNvPicPr>
            <p:nvPr/>
          </p:nvPicPr>
          <p:blipFill>
            <a:blip r:embed="rId3">
              <a:extLst/>
            </a:blip>
            <a:stretch>
              <a:fillRect/>
            </a:stretch>
          </p:blipFill>
          <p:spPr>
            <a:xfrm>
              <a:off x="0" y="229544"/>
              <a:ext cx="639076" cy="592996"/>
            </a:xfrm>
            <a:prstGeom prst="rect">
              <a:avLst/>
            </a:prstGeom>
            <a:ln w="12700" cap="flat">
              <a:noFill/>
              <a:miter lim="400000"/>
            </a:ln>
            <a:effectLst/>
          </p:spPr>
        </p:pic>
      </p:grpSp>
      <p:pic>
        <p:nvPicPr>
          <p:cNvPr id="232" name="Page 5.png" descr="Page 5.png"/>
          <p:cNvPicPr>
            <a:picLocks noChangeAspect="1"/>
          </p:cNvPicPr>
          <p:nvPr/>
        </p:nvPicPr>
        <p:blipFill>
          <a:blip r:embed="rId2">
            <a:extLst/>
          </a:blip>
          <a:srcRect l="50416" t="11601" r="39659" b="85932"/>
          <a:stretch>
            <a:fillRect/>
          </a:stretch>
        </p:blipFill>
        <p:spPr>
          <a:xfrm>
            <a:off x="6875942" y="1642574"/>
            <a:ext cx="979339" cy="243335"/>
          </a:xfrm>
          <a:prstGeom prst="rect">
            <a:avLst/>
          </a:prstGeom>
          <a:ln w="12700">
            <a:miter lim="400000"/>
          </a:ln>
        </p:spPr>
      </p:pic>
      <p:sp>
        <p:nvSpPr>
          <p:cNvPr id="233" name="Rectangle"/>
          <p:cNvSpPr/>
          <p:nvPr/>
        </p:nvSpPr>
        <p:spPr>
          <a:xfrm>
            <a:off x="8356599" y="1580066"/>
            <a:ext cx="1270001" cy="444501"/>
          </a:xfrm>
          <a:prstGeom prst="rect">
            <a:avLst/>
          </a:prstGeom>
          <a:solidFill>
            <a:srgbClr val="FFFFFF"/>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ctangle"/>
          <p:cNvSpPr/>
          <p:nvPr/>
        </p:nvSpPr>
        <p:spPr>
          <a:xfrm>
            <a:off x="143933" y="296333"/>
            <a:ext cx="3403931" cy="9160934"/>
          </a:xfrm>
          <a:prstGeom prst="rect">
            <a:avLst/>
          </a:prstGeom>
          <a:solidFill>
            <a:srgbClr val="3178CC"/>
          </a:solidFill>
          <a:ln w="12700">
            <a:miter lim="400000"/>
          </a:ln>
        </p:spPr>
        <p:txBody>
          <a:bodyPr lIns="50800" tIns="50800" rIns="50800" bIns="50800" anchor="ctr"/>
          <a:lstStyle/>
          <a:p>
            <a:pPr>
              <a:defRPr b="0" sz="3600">
                <a:solidFill>
                  <a:srgbClr val="FFFFFF"/>
                </a:solidFill>
                <a:latin typeface="Avenir Medium"/>
                <a:ea typeface="Avenir Medium"/>
                <a:cs typeface="Avenir Medium"/>
                <a:sym typeface="Avenir Medium"/>
              </a:defRPr>
            </a:pPr>
          </a:p>
        </p:txBody>
      </p:sp>
      <p:sp>
        <p:nvSpPr>
          <p:cNvPr id="236" name="Dashboard"/>
          <p:cNvSpPr txBox="1"/>
          <p:nvPr/>
        </p:nvSpPr>
        <p:spPr>
          <a:xfrm>
            <a:off x="916292" y="2025650"/>
            <a:ext cx="162214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Dashboard</a:t>
            </a:r>
          </a:p>
        </p:txBody>
      </p:sp>
      <p:pic>
        <p:nvPicPr>
          <p:cNvPr id="237" name="Dashboard.png" descr="Dashboard.png"/>
          <p:cNvPicPr>
            <a:picLocks noChangeAspect="1"/>
          </p:cNvPicPr>
          <p:nvPr/>
        </p:nvPicPr>
        <p:blipFill>
          <a:blip r:embed="rId2">
            <a:extLst/>
          </a:blip>
          <a:stretch>
            <a:fillRect/>
          </a:stretch>
        </p:blipFill>
        <p:spPr>
          <a:xfrm>
            <a:off x="3702218" y="58182"/>
            <a:ext cx="9129514" cy="9753601"/>
          </a:xfrm>
          <a:prstGeom prst="rect">
            <a:avLst/>
          </a:prstGeom>
          <a:ln w="12700">
            <a:miter lim="400000"/>
          </a:ln>
        </p:spPr>
      </p:pic>
      <p:sp>
        <p:nvSpPr>
          <p:cNvPr id="238" name="Landing Page"/>
          <p:cNvSpPr txBox="1"/>
          <p:nvPr/>
        </p:nvSpPr>
        <p:spPr>
          <a:xfrm>
            <a:off x="848593" y="273050"/>
            <a:ext cx="199461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Avenir Medium"/>
                <a:ea typeface="Avenir Medium"/>
                <a:cs typeface="Avenir Medium"/>
                <a:sym typeface="Avenir Medium"/>
              </a:defRPr>
            </a:lvl1pPr>
          </a:lstStyle>
          <a:p>
            <a:pPr/>
            <a:r>
              <a:t>Landing Page</a:t>
            </a:r>
          </a:p>
        </p:txBody>
      </p:sp>
      <p:sp>
        <p:nvSpPr>
          <p:cNvPr id="239" name="Line"/>
          <p:cNvSpPr/>
          <p:nvPr/>
        </p:nvSpPr>
        <p:spPr>
          <a:xfrm>
            <a:off x="1845898" y="876061"/>
            <a:ext cx="1" cy="914878"/>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0" name="World Map…"/>
          <p:cNvSpPr txBox="1"/>
          <p:nvPr/>
        </p:nvSpPr>
        <p:spPr>
          <a:xfrm>
            <a:off x="232816" y="2370799"/>
            <a:ext cx="3226165" cy="679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1800">
                <a:solidFill>
                  <a:srgbClr val="FFFFFF"/>
                </a:solidFill>
                <a:latin typeface="Avenir Light"/>
                <a:ea typeface="Avenir Light"/>
                <a:cs typeface="Avenir Light"/>
                <a:sym typeface="Avenir Light"/>
              </a:defRPr>
            </a:pPr>
          </a:p>
          <a:p>
            <a:pPr>
              <a:defRPr b="0" sz="2000">
                <a:solidFill>
                  <a:srgbClr val="FFFFFF"/>
                </a:solidFill>
                <a:latin typeface="Avenir Heavy"/>
                <a:ea typeface="Avenir Heavy"/>
                <a:cs typeface="Avenir Heavy"/>
                <a:sym typeface="Avenir Heavy"/>
              </a:defRPr>
            </a:pPr>
            <a:r>
              <a:t>World Map</a:t>
            </a:r>
          </a:p>
          <a:p>
            <a:pPr>
              <a:defRPr b="0" sz="1800">
                <a:solidFill>
                  <a:srgbClr val="FFFFFF"/>
                </a:solidFill>
                <a:latin typeface="Avenir Light"/>
                <a:ea typeface="Avenir Light"/>
                <a:cs typeface="Avenir Light"/>
                <a:sym typeface="Avenir Light"/>
              </a:defRPr>
            </a:pPr>
            <a:r>
              <a:t>Graphically represents user’s visited places (in blue dots) and user’s wishlisted places (in red dots).</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Upcoming Flights</a:t>
            </a:r>
          </a:p>
          <a:p>
            <a:pPr>
              <a:defRPr b="0" sz="1800">
                <a:solidFill>
                  <a:srgbClr val="FFFFFF"/>
                </a:solidFill>
                <a:latin typeface="Avenir Heavy"/>
                <a:ea typeface="Avenir Heavy"/>
                <a:cs typeface="Avenir Heavy"/>
                <a:sym typeface="Avenir Heavy"/>
              </a:defRPr>
            </a:pPr>
            <a:r>
              <a:t>Travel History</a:t>
            </a:r>
          </a:p>
          <a:p>
            <a:pPr>
              <a:defRPr b="0" sz="1800">
                <a:solidFill>
                  <a:srgbClr val="FFFFFF"/>
                </a:solidFill>
                <a:latin typeface="Avenir Heavy"/>
                <a:ea typeface="Avenir Heavy"/>
                <a:cs typeface="Avenir Heavy"/>
                <a:sym typeface="Avenir Heavy"/>
              </a:defRPr>
            </a:pPr>
            <a:r>
              <a:t>Travel Statistics</a:t>
            </a:r>
          </a:p>
          <a:p>
            <a:pPr>
              <a:defRPr b="0" sz="1800">
                <a:solidFill>
                  <a:srgbClr val="FFFFFF"/>
                </a:solidFill>
                <a:latin typeface="Avenir Heavy"/>
                <a:ea typeface="Avenir Heavy"/>
                <a:cs typeface="Avenir Heavy"/>
                <a:sym typeface="Avenir Heavy"/>
              </a:defRPr>
            </a:pPr>
            <a:r>
              <a:t>Deals</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r>
              <a:t>General User Data</a:t>
            </a:r>
          </a:p>
          <a:p>
            <a:pPr>
              <a:defRPr b="0" sz="1800">
                <a:solidFill>
                  <a:srgbClr val="FFFFFF"/>
                </a:solidFill>
                <a:latin typeface="Avenir Light"/>
                <a:ea typeface="Avenir Light"/>
                <a:cs typeface="Avenir Light"/>
                <a:sym typeface="Avenir Light"/>
              </a:defRPr>
            </a:pPr>
            <a:r>
              <a:t>Flyer Miles</a:t>
            </a:r>
          </a:p>
          <a:p>
            <a:pPr>
              <a:defRPr b="0" sz="1800">
                <a:solidFill>
                  <a:srgbClr val="FFFFFF"/>
                </a:solidFill>
                <a:latin typeface="Avenir Light"/>
                <a:ea typeface="Avenir Light"/>
                <a:cs typeface="Avenir Light"/>
                <a:sym typeface="Avenir Light"/>
              </a:defRPr>
            </a:pPr>
            <a:r>
              <a:t>Meal Preference</a:t>
            </a:r>
          </a:p>
          <a:p>
            <a:pPr>
              <a:defRPr b="0" sz="1800">
                <a:solidFill>
                  <a:srgbClr val="FFFFFF"/>
                </a:solidFill>
                <a:latin typeface="Avenir Light"/>
                <a:ea typeface="Avenir Light"/>
                <a:cs typeface="Avenir Light"/>
                <a:sym typeface="Avenir Light"/>
              </a:defRPr>
            </a:pPr>
            <a:r>
              <a:t>Travel Preference</a:t>
            </a:r>
          </a:p>
          <a:p>
            <a:pPr>
              <a:defRPr b="0" sz="1800">
                <a:solidFill>
                  <a:srgbClr val="FFFFFF"/>
                </a:solidFill>
                <a:latin typeface="Avenir Light"/>
                <a:ea typeface="Avenir Light"/>
                <a:cs typeface="Avenir Light"/>
                <a:sym typeface="Avenir Light"/>
              </a:defRPr>
            </a:pPr>
            <a:r>
              <a:t>Music Preference</a:t>
            </a: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Light"/>
                <a:ea typeface="Avenir Light"/>
                <a:cs typeface="Avenir Light"/>
                <a:sym typeface="Avenir Light"/>
              </a:defRPr>
            </a:pPr>
          </a:p>
          <a:p>
            <a:pPr>
              <a:defRPr b="0" sz="1800">
                <a:solidFill>
                  <a:srgbClr val="FFFFFF"/>
                </a:solidFill>
                <a:latin typeface="Avenir Heavy"/>
                <a:ea typeface="Avenir Heavy"/>
                <a:cs typeface="Avenir Heavy"/>
                <a:sym typeface="Avenir Heavy"/>
              </a:defRPr>
            </a:pPr>
          </a:p>
        </p:txBody>
      </p:sp>
      <p:sp>
        <p:nvSpPr>
          <p:cNvPr id="241" name="Line"/>
          <p:cNvSpPr/>
          <p:nvPr/>
        </p:nvSpPr>
        <p:spPr>
          <a:xfrm flipH="1">
            <a:off x="592666" y="8102838"/>
            <a:ext cx="1" cy="52070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2" name="Book…"/>
          <p:cNvSpPr txBox="1"/>
          <p:nvPr/>
        </p:nvSpPr>
        <p:spPr>
          <a:xfrm>
            <a:off x="192489" y="8564033"/>
            <a:ext cx="80035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solidFill>
                  <a:srgbClr val="FFFFFF"/>
                </a:solidFill>
                <a:latin typeface="Avenir Heavy"/>
                <a:ea typeface="Avenir Heavy"/>
                <a:cs typeface="Avenir Heavy"/>
                <a:sym typeface="Avenir Heavy"/>
              </a:defRPr>
            </a:pPr>
            <a:r>
              <a:t>Book</a:t>
            </a:r>
          </a:p>
          <a:p>
            <a:pPr>
              <a:defRPr b="0" sz="2000">
                <a:solidFill>
                  <a:srgbClr val="FFFFFF"/>
                </a:solidFill>
                <a:latin typeface="Avenir Heavy"/>
                <a:ea typeface="Avenir Heavy"/>
                <a:cs typeface="Avenir Heavy"/>
                <a:sym typeface="Avenir Heavy"/>
              </a:defRPr>
            </a:pPr>
            <a:r>
              <a:t>Flight</a:t>
            </a:r>
          </a:p>
        </p:txBody>
      </p:sp>
      <p:sp>
        <p:nvSpPr>
          <p:cNvPr id="243" name="Account…"/>
          <p:cNvSpPr txBox="1"/>
          <p:nvPr/>
        </p:nvSpPr>
        <p:spPr>
          <a:xfrm>
            <a:off x="1264365" y="8564033"/>
            <a:ext cx="116306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solidFill>
                  <a:srgbClr val="FFFFFF"/>
                </a:solidFill>
                <a:latin typeface="Avenir Heavy"/>
                <a:ea typeface="Avenir Heavy"/>
                <a:cs typeface="Avenir Heavy"/>
                <a:sym typeface="Avenir Heavy"/>
              </a:defRPr>
            </a:pPr>
            <a:r>
              <a:t>Account</a:t>
            </a:r>
          </a:p>
          <a:p>
            <a:pPr>
              <a:defRPr b="0" sz="2000">
                <a:solidFill>
                  <a:srgbClr val="FFFFFF"/>
                </a:solidFill>
                <a:latin typeface="Avenir Heavy"/>
                <a:ea typeface="Avenir Heavy"/>
                <a:cs typeface="Avenir Heavy"/>
                <a:sym typeface="Avenir Heavy"/>
              </a:defRPr>
            </a:pPr>
            <a:r>
              <a:t>Info</a:t>
            </a:r>
          </a:p>
        </p:txBody>
      </p:sp>
      <p:sp>
        <p:nvSpPr>
          <p:cNvPr id="244" name="Log…"/>
          <p:cNvSpPr txBox="1"/>
          <p:nvPr/>
        </p:nvSpPr>
        <p:spPr>
          <a:xfrm>
            <a:off x="2687423" y="8564033"/>
            <a:ext cx="63627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solidFill>
                  <a:srgbClr val="FFFFFF"/>
                </a:solidFill>
                <a:latin typeface="Avenir Heavy"/>
                <a:ea typeface="Avenir Heavy"/>
                <a:cs typeface="Avenir Heavy"/>
                <a:sym typeface="Avenir Heavy"/>
              </a:defRPr>
            </a:pPr>
            <a:r>
              <a:t>Log</a:t>
            </a:r>
          </a:p>
          <a:p>
            <a:pPr>
              <a:defRPr b="0" sz="2000">
                <a:solidFill>
                  <a:srgbClr val="FFFFFF"/>
                </a:solidFill>
                <a:latin typeface="Avenir Heavy"/>
                <a:ea typeface="Avenir Heavy"/>
                <a:cs typeface="Avenir Heavy"/>
                <a:sym typeface="Avenir Heavy"/>
              </a:defRPr>
            </a:pPr>
            <a:r>
              <a:t>Out</a:t>
            </a:r>
          </a:p>
        </p:txBody>
      </p:sp>
      <p:sp>
        <p:nvSpPr>
          <p:cNvPr id="245" name="Line"/>
          <p:cNvSpPr/>
          <p:nvPr/>
        </p:nvSpPr>
        <p:spPr>
          <a:xfrm>
            <a:off x="1845898" y="8102838"/>
            <a:ext cx="1" cy="52070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6" name="Line"/>
          <p:cNvSpPr/>
          <p:nvPr/>
        </p:nvSpPr>
        <p:spPr>
          <a:xfrm>
            <a:off x="3005558" y="8102838"/>
            <a:ext cx="1" cy="520701"/>
          </a:xfrm>
          <a:prstGeom prst="line">
            <a:avLst/>
          </a:prstGeom>
          <a:ln w="25400">
            <a:solidFill>
              <a:srgbClr val="FFFFFF"/>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249" name="Group"/>
          <p:cNvGrpSpPr/>
          <p:nvPr/>
        </p:nvGrpSpPr>
        <p:grpSpPr>
          <a:xfrm>
            <a:off x="5508108" y="8665"/>
            <a:ext cx="639077" cy="597975"/>
            <a:chOff x="0" y="224565"/>
            <a:chExt cx="639075" cy="597973"/>
          </a:xfrm>
        </p:grpSpPr>
        <p:sp>
          <p:nvSpPr>
            <p:cNvPr id="247" name="Rectangle"/>
            <p:cNvSpPr/>
            <p:nvPr/>
          </p:nvSpPr>
          <p:spPr>
            <a:xfrm>
              <a:off x="25784" y="224565"/>
              <a:ext cx="587508" cy="51203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248" name="Logo.png" descr="Logo.png"/>
            <p:cNvPicPr>
              <a:picLocks noChangeAspect="1"/>
            </p:cNvPicPr>
            <p:nvPr/>
          </p:nvPicPr>
          <p:blipFill>
            <a:blip r:embed="rId3">
              <a:extLst/>
            </a:blip>
            <a:stretch>
              <a:fillRect/>
            </a:stretch>
          </p:blipFill>
          <p:spPr>
            <a:xfrm>
              <a:off x="0" y="229544"/>
              <a:ext cx="639076" cy="592996"/>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