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1"/>
  </p:notesMasterIdLst>
  <p:sldIdLst>
    <p:sldId id="256" r:id="rId4"/>
    <p:sldId id="258" r:id="rId5"/>
    <p:sldId id="300" r:id="rId6"/>
    <p:sldId id="298" r:id="rId7"/>
    <p:sldId id="302" r:id="rId8"/>
    <p:sldId id="301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8" r:id="rId23"/>
    <p:sldId id="319" r:id="rId24"/>
    <p:sldId id="320" r:id="rId25"/>
    <p:sldId id="321" r:id="rId26"/>
    <p:sldId id="322" r:id="rId27"/>
    <p:sldId id="325" r:id="rId28"/>
    <p:sldId id="323" r:id="rId29"/>
    <p:sldId id="324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4" r:id="rId38"/>
    <p:sldId id="333" r:id="rId39"/>
    <p:sldId id="286" r:id="rId40"/>
  </p:sldIdLst>
  <p:sldSz cx="9144000" cy="6858000" type="screen4x3"/>
  <p:notesSz cx="6858000" cy="9144000"/>
  <p:defaultTextStyle>
    <a:defPPr>
      <a:defRPr lang="zh-CN"/>
    </a:defPPr>
    <a:lvl1pPr lvl="0" algn="l" defTabSz="914400" fontAlgn="base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fontAlgn="base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fontAlgn="base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fontAlgn="base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fontAlgn="base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fontAlgn="base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fontAlgn="base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fontAlgn="base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fontAlgn="base">
      <a:lnSpc>
        <a:spcPct val="100000"/>
      </a:lnSpc>
      <a:spcBef>
        <a:spcPct val="0"/>
      </a:spcBef>
      <a:spcAft>
        <a:spcPct val="0"/>
      </a:spcAft>
      <a:buClrTx/>
      <a:defRPr sz="1800" kern="1200" baseline="0">
        <a:solidFill>
          <a:schemeClr val="tx1"/>
        </a:solidFill>
        <a:latin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73"/>
        <p:guide pos="2880"/>
      </p:guideLst>
    </p:cSldViewPr>
  </p:slide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p>
            <a:pPr lvl="0"/>
            <a:endParaRPr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p>
            <a:pPr lvl="0"/>
            <a:endParaRPr>
              <a:ea typeface="宋体" panose="02010600030101010101" pitchFamily="2" charset="-122"/>
            </a:endParaRPr>
          </a:p>
        </p:txBody>
      </p:sp>
      <p:sp>
        <p:nvSpPr>
          <p:cNvPr id="3076" name="Rectangle 4"/>
          <p:cNvSpPr>
            <a:spLocks noGrp="1"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TextEdi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p>
            <a:pPr lvl="0"/>
            <a:r>
              <a:rPr lang="en-US" altLang="x-none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x-none" dirty="0"/>
              <a:t>Second level</a:t>
            </a:r>
            <a:endParaRPr lang="zh-CN" altLang="en-US" dirty="0"/>
          </a:p>
          <a:p>
            <a:pPr lvl="2"/>
            <a:r>
              <a:rPr lang="en-US" altLang="x-none" dirty="0"/>
              <a:t>Third level</a:t>
            </a:r>
            <a:endParaRPr lang="zh-CN" altLang="en-US" dirty="0"/>
          </a:p>
          <a:p>
            <a:pPr lvl="3"/>
            <a:r>
              <a:rPr lang="en-US" altLang="x-none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b"/>
          <a:p>
            <a:pPr lvl="0"/>
            <a:endParaRPr>
              <a:ea typeface="宋体" panose="02010600030101010101" pitchFamily="2" charset="-122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b"/>
          <a:p>
            <a:pPr lvl="0"/>
            <a:fld id="{9A0DB2DC-4C9A-4742-B13C-FB6460FD3503}" type="slidenum">
              <a:rPr lang="en-US" altLang="x-none" dirty="0">
                <a:ea typeface="宋体" panose="02010600030101010101" pitchFamily="2" charset="-122"/>
              </a:rPr>
            </a:fld>
            <a:endParaRPr lang="en-US" altLang="x-none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2504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81138"/>
            <a:ext cx="4032504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latinLnBrk="0" hangingPunct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任意多边形 12"/>
          <p:cNvSpPr/>
          <p:nvPr/>
        </p:nvSpPr>
        <p:spPr>
          <a:xfrm>
            <a:off x="715963" y="5002213"/>
            <a:ext cx="3802062" cy="1443037"/>
          </a:xfrm>
          <a:custGeom>
            <a:avLst/>
            <a:gdLst>
              <a:gd name="txL" fmla="*/ 0 w 5760"/>
              <a:gd name="txT" fmla="*/ 0 h 528"/>
              <a:gd name="txR" fmla="*/ 5760 w 5760"/>
              <a:gd name="txB" fmla="*/ 528 h 528"/>
            </a:gd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txL" t="txT" r="txR" b="tx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DCADC">
              <a:alpha val="39999"/>
            </a:srgbClr>
          </a:solidFill>
          <a:ln w="9525">
            <a:noFill/>
          </a:ln>
        </p:spPr>
        <p:txBody>
          <a:bodyPr vert="horz" wrap="square" anchor="t"/>
          <a:p>
            <a:pPr lvl="0">
              <a:lnSpc>
                <a:spcPct val="100000"/>
              </a:lnSpc>
            </a:pPr>
            <a:endParaRPr sz="1800">
              <a:solidFill>
                <a:srgbClr val="000000"/>
              </a:solidFill>
              <a:latin typeface="Arial" panose="020B0604020202020204" pitchFamily="34" charset="0"/>
              <a:ea typeface="Lucida Sans Unicode" panose="020B0602030504020204" charset="0"/>
              <a:sym typeface="Lucida Sans Unicode" panose="020B0602030504020204" charset="0"/>
            </a:endParaRPr>
          </a:p>
        </p:txBody>
      </p:sp>
      <p:sp>
        <p:nvSpPr>
          <p:cNvPr id="1027" name="任意多边形 11"/>
          <p:cNvSpPr/>
          <p:nvPr/>
        </p:nvSpPr>
        <p:spPr>
          <a:xfrm>
            <a:off x="-49212" y="5784850"/>
            <a:ext cx="3797300" cy="838200"/>
          </a:xfrm>
          <a:custGeom>
            <a:avLst/>
            <a:gdLst>
              <a:gd name="txL" fmla="*/ 0 w 5760"/>
              <a:gd name="txT" fmla="*/ 0 h 528"/>
              <a:gd name="txR" fmla="*/ 5760 w 5760"/>
              <a:gd name="txB" fmla="*/ 528 h 528"/>
            </a:gd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txL" t="txT" r="txR" b="tx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 vert="horz" wrap="square" anchor="t"/>
          <a:p>
            <a:pPr lvl="0">
              <a:lnSpc>
                <a:spcPct val="100000"/>
              </a:lnSpc>
            </a:pPr>
            <a:endParaRPr sz="1800">
              <a:solidFill>
                <a:srgbClr val="000000"/>
              </a:solidFill>
              <a:latin typeface="Arial" panose="020B0604020202020204" pitchFamily="34" charset="0"/>
              <a:ea typeface="Lucida Sans Unicode" panose="020B0602030504020204" charset="0"/>
              <a:sym typeface="Lucida Sans Unicode" panose="020B0602030504020204" charset="0"/>
            </a:endParaRPr>
          </a:p>
        </p:txBody>
      </p:sp>
      <p:sp>
        <p:nvSpPr>
          <p:cNvPr id="1028" name="直角三角形 13"/>
          <p:cNvSpPr/>
          <p:nvPr/>
        </p:nvSpPr>
        <p:spPr>
          <a:xfrm>
            <a:off x="-3175" y="5791200"/>
            <a:ext cx="3400425" cy="1081088"/>
          </a:xfrm>
          <a:prstGeom prst="rtTriangle">
            <a:avLst/>
          </a:prstGeom>
          <a:blipFill rotWithShape="1">
            <a:blip r:embed="rId12">
              <a:alphaModFix amt="50000"/>
            </a:blip>
          </a:blipFill>
          <a:ln w="9525">
            <a:noFill/>
          </a:ln>
        </p:spPr>
        <p:txBody>
          <a:bodyPr vert="horz" wrap="square" anchor="ctr"/>
          <a:p>
            <a:pPr lvl="0" algn="ctr" eaLnBrk="1" latinLnBrk="0" hangingPunct="1">
              <a:lnSpc>
                <a:spcPct val="100000"/>
              </a:lnSpc>
            </a:pPr>
            <a:endParaRPr sz="1800">
              <a:solidFill>
                <a:srgbClr val="FFFFFF"/>
              </a:solidFill>
              <a:latin typeface="Lucida Sans Unicode" panose="020B0602030504020204" charset="0"/>
              <a:ea typeface="Lucida Sans Unicode" panose="020B0602030504020204" charset="0"/>
              <a:sym typeface="Lucida Sans Unicode" panose="020B0602030504020204" charset="0"/>
            </a:endParaRPr>
          </a:p>
        </p:txBody>
      </p:sp>
      <p:sp>
        <p:nvSpPr>
          <p:cNvPr id="1029" name="直接连接符 14"/>
          <p:cNvSpPr/>
          <p:nvPr/>
        </p:nvSpPr>
        <p:spPr>
          <a:xfrm>
            <a:off x="-6350" y="5788025"/>
            <a:ext cx="3403600" cy="1084263"/>
          </a:xfrm>
          <a:prstGeom prst="line">
            <a:avLst/>
          </a:prstGeom>
          <a:ln w="12065" cap="flat" cmpd="sng">
            <a:pattFill prst="horz">
              <a:fgClr>
                <a:schemeClr val="accent1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1030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1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2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7150"/>
            <a:ext cx="1919288" cy="366713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lvl="0" eaLnBrk="1" latinLnBrk="0" hangingPunct="1"/>
          </a:p>
        </p:txBody>
      </p:sp>
      <p:sp>
        <p:nvSpPr>
          <p:cNvPr id="1033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7150"/>
            <a:ext cx="2351087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lvl="0" eaLnBrk="1" latinLnBrk="0" hangingPunct="1"/>
          </a:p>
        </p:txBody>
      </p:sp>
      <p:sp>
        <p:nvSpPr>
          <p:cNvPr id="1034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7150"/>
            <a:ext cx="366712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lvl="0" eaLnBrk="1" latinLnBrk="0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bldLvl="0"/>
    </p:bldLst>
  </p:timing>
  <p:hf sldNum="0" hdr="0" ftr="0" dt="0"/>
  <p:txStyles>
    <p:titleStyle>
      <a:lvl1pPr marL="0" lvl="0" indent="0" algn="l" eaLnBrk="1" latinLnBrk="0" hangingPunct="1">
        <a:lnSpc>
          <a:spcPct val="100000"/>
        </a:lnSpc>
        <a:spcBef>
          <a:spcPct val="0"/>
        </a:spcBef>
        <a:buNone/>
        <a:defRPr sz="4100" b="1" kern="1200">
          <a:solidFill>
            <a:schemeClr val="tx2"/>
          </a:solidFill>
          <a:latin typeface="+mj-lt"/>
          <a:ea typeface="+mj-ea"/>
          <a:cs typeface="+mj-cs"/>
          <a:sym typeface="Lucida Sans Unicode" panose="020B0602030504020204" charset="0"/>
        </a:defRPr>
      </a:lvl1pPr>
    </p:titleStyle>
    <p:bodyStyle>
      <a:lvl1pPr marL="365125" lvl="0" indent="-254000" algn="l" defTabSz="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charset="0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1pPr>
      <a:lvl2pPr marL="622300" lvl="1" indent="-228600" algn="l" defTabSz="0" eaLnBrk="1" fontAlgn="base" latinLnBrk="0" hangingPunct="1">
        <a:lnSpc>
          <a:spcPct val="100000"/>
        </a:lnSpc>
        <a:spcBef>
          <a:spcPts val="325"/>
        </a:spcBef>
        <a:spcAft>
          <a:spcPct val="0"/>
        </a:spcAft>
        <a:buClr>
          <a:schemeClr val="accent1"/>
        </a:buClr>
        <a:buSzPct val="68000"/>
        <a:buFont typeface="Verdana" panose="020B060403050404020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2pPr>
      <a:lvl3pPr marL="860425" lvl="2" indent="-228600" algn="l" defTabSz="0" eaLnBrk="1" fontAlgn="base" latinLnBrk="0" hangingPunct="1">
        <a:lnSpc>
          <a:spcPct val="10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3pPr>
      <a:lvl4pPr marL="1143000" lvl="3" indent="-228600" algn="l" defTabSz="0" eaLnBrk="1" fontAlgn="base" latinLnBrk="0" hangingPunct="1">
        <a:lnSpc>
          <a:spcPct val="10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4pPr>
      <a:lvl5pPr marL="1371600" lvl="4" indent="-228600" algn="l" defTabSz="0" eaLnBrk="1" fontAlgn="base" latinLnBrk="0" hangingPunct="1">
        <a:lnSpc>
          <a:spcPct val="10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5pPr>
      <a:lvl6pPr marL="2514600" lvl="5" indent="-228600" algn="l" defTabSz="0" eaLnBrk="1" fontAlgn="base" latinLnBrk="0" hangingPunct="1">
        <a:lnSpc>
          <a:spcPct val="10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6pPr>
      <a:lvl7pPr marL="2971800" lvl="6" indent="-228600" algn="l" defTabSz="0" eaLnBrk="1" fontAlgn="base" latinLnBrk="0" hangingPunct="1">
        <a:lnSpc>
          <a:spcPct val="10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7pPr>
      <a:lvl8pPr marL="3429000" lvl="7" indent="-228600" algn="l" defTabSz="0" eaLnBrk="1" fontAlgn="base" latinLnBrk="0" hangingPunct="1">
        <a:lnSpc>
          <a:spcPct val="10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8pPr>
      <a:lvl9pPr marL="3886200" lvl="8" indent="-228600" algn="l" defTabSz="0" eaLnBrk="1" fontAlgn="base" latinLnBrk="0" hangingPunct="1">
        <a:lnSpc>
          <a:spcPct val="100000"/>
        </a:lnSpc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charset="0"/>
        </a:defRPr>
      </a:lvl9pPr>
    </p:bodyStyle>
    <p:otherStyle>
      <a:lvl1pPr lvl="0" algn="l" defTabSz="914400" fontAlgn="base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lvl="0" algn="l" defTabSz="914400" fontAlgn="base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Tx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8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rotWithShape="1">
            <a:gsLst>
              <a:gs pos="0">
                <a:srgbClr val="007593">
                  <a:alpha val="100000"/>
                </a:srgbClr>
              </a:gs>
              <a:gs pos="54999">
                <a:srgbClr val="48BAE0">
                  <a:alpha val="100000"/>
                </a:srgbClr>
              </a:gs>
              <a:gs pos="100000">
                <a:srgbClr val="007593">
                  <a:alpha val="100000"/>
                </a:srgbClr>
              </a:gs>
            </a:gsLst>
            <a:lin ang="3000000" scaled="1"/>
            <a:tileRect/>
          </a:gradFill>
          <a:ln w="9525">
            <a:noFill/>
          </a:ln>
        </p:spPr>
        <p:txBody>
          <a:bodyPr anchor="ctr"/>
          <a:p>
            <a:pPr lvl="0">
              <a:lnSpc>
                <a:spcPct val="100000"/>
              </a:lnSpc>
            </a:pPr>
            <a:endParaRPr>
              <a:solidFill>
                <a:srgbClr val="FFFFFF"/>
              </a:solidFill>
              <a:latin typeface="Lucida Sans Unicode" panose="020B0602030504020204" charset="0"/>
              <a:ea typeface="Lucida Sans Unicode" panose="020B0602030504020204" charset="0"/>
              <a:sym typeface="Lucida Sans Unicode" panose="020B0602030504020204" charset="0"/>
            </a:endParaRPr>
          </a:p>
        </p:txBody>
      </p:sp>
      <p:grpSp>
        <p:nvGrpSpPr>
          <p:cNvPr id="4099" name="组合 4098"/>
          <p:cNvGrpSpPr/>
          <p:nvPr/>
        </p:nvGrpSpPr>
        <p:grpSpPr>
          <a:xfrm>
            <a:off x="0" y="4953000"/>
            <a:ext cx="9144000" cy="1911350"/>
            <a:chOff x="0" y="0"/>
            <a:chExt cx="9147765" cy="2032192"/>
          </a:xfrm>
        </p:grpSpPr>
        <p:sp>
          <p:nvSpPr>
            <p:cNvPr id="4100" name="任意多边形 6"/>
            <p:cNvSpPr/>
            <p:nvPr/>
          </p:nvSpPr>
          <p:spPr>
            <a:xfrm>
              <a:off x="1691278" y="0"/>
              <a:ext cx="7456487" cy="518816"/>
            </a:xfrm>
            <a:custGeom>
              <a:avLst/>
              <a:gdLst>
                <a:gd name="txL" fmla="*/ 0 w 4697"/>
                <a:gd name="txT" fmla="*/ 0 h 367"/>
                <a:gd name="txR" fmla="*/ 4697 w 4697"/>
                <a:gd name="txB" fmla="*/ 367 h 367"/>
              </a:gd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txL" t="txT" r="txR" b="tx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DCADC">
                <a:alpha val="39999"/>
              </a:srgbClr>
            </a:solidFill>
            <a:ln w="9525">
              <a:noFill/>
            </a:ln>
          </p:spPr>
          <p:txBody>
            <a:bodyPr vert="horz" wrap="square" anchor="t"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charset="0"/>
                <a:sym typeface="Lucida Sans Unicode" panose="020B0602030504020204" charset="0"/>
              </a:endParaRPr>
            </a:p>
          </p:txBody>
        </p:sp>
        <p:sp>
          <p:nvSpPr>
            <p:cNvPr id="4101" name="任意多边形 7"/>
            <p:cNvSpPr/>
            <p:nvPr/>
          </p:nvSpPr>
          <p:spPr>
            <a:xfrm>
              <a:off x="39208" y="302630"/>
              <a:ext cx="9108557" cy="838200"/>
            </a:xfrm>
            <a:custGeom>
              <a:avLst/>
              <a:gdLst>
                <a:gd name="txL" fmla="*/ 0 w 5760"/>
                <a:gd name="txT" fmla="*/ 0 h 528"/>
                <a:gd name="txR" fmla="*/ 5760 w 5760"/>
                <a:gd name="txB" fmla="*/ 528 h 528"/>
              </a:gd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txL" t="txT" r="txR" b="tx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 vert="horz" wrap="square" anchor="t"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charset="0"/>
                <a:sym typeface="Lucida Sans Unicode" panose="020B0602030504020204" charset="0"/>
              </a:endParaRPr>
            </a:p>
          </p:txBody>
        </p:sp>
        <p:sp>
          <p:nvSpPr>
            <p:cNvPr id="4102" name="任意多边形 10"/>
            <p:cNvSpPr/>
            <p:nvPr/>
          </p:nvSpPr>
          <p:spPr>
            <a:xfrm>
              <a:off x="3765" y="50992"/>
              <a:ext cx="9144000" cy="1981200"/>
            </a:xfrm>
            <a:custGeom>
              <a:avLst/>
              <a:gdLst>
                <a:gd name="txL" fmla="*/ 0 w 5760"/>
                <a:gd name="txT" fmla="*/ 0 h 1248"/>
                <a:gd name="txR" fmla="*/ 5760 w 5760"/>
                <a:gd name="txB" fmla="*/ 1248 h 1248"/>
              </a:gdLst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txL" t="txT" r="txR" b="tx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</a:blipFill>
            <a:ln w="9525">
              <a:noFill/>
            </a:ln>
          </p:spPr>
          <p:txBody>
            <a:bodyPr vert="horz" wrap="square" anchor="ctr"/>
            <a:p>
              <a:pPr lvl="0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Lucida Sans Unicode" panose="020B0602030504020204" charset="0"/>
                <a:ea typeface="Lucida Sans Unicode" panose="020B0602030504020204" charset="0"/>
                <a:sym typeface="Lucida Sans Unicode" panose="020B0602030504020204" charset="0"/>
              </a:endParaRPr>
            </a:p>
          </p:txBody>
        </p:sp>
        <p:sp>
          <p:nvSpPr>
            <p:cNvPr id="4103" name="直接连接符 11"/>
            <p:cNvSpPr/>
            <p:nvPr/>
          </p:nvSpPr>
          <p:spPr>
            <a:xfrm>
              <a:off x="0" y="47477"/>
              <a:ext cx="9147765" cy="839943"/>
            </a:xfrm>
            <a:prstGeom prst="line">
              <a:avLst/>
            </a:prstGeom>
            <a:ln w="12065" cap="flat" cmpd="sng">
              <a:pattFill prst="horz">
                <a:fgClr>
                  <a:schemeClr val="accent1"/>
                </a:fgClr>
                <a:bgClr>
                  <a:srgbClr val="FFFFFF"/>
                </a:bgClr>
              </a:patt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104" name="Rectangle 2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830388"/>
          </a:xfrm>
        </p:spPr>
        <p:txBody>
          <a:bodyPr vert="horz" anchor="b">
            <a:normAutofit/>
          </a:bodyPr>
          <a:p>
            <a:pPr algn="r"/>
            <a:r>
              <a:rPr lang="zh-CN" altLang="en-US" sz="2600" b="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设计模式之</a:t>
            </a:r>
            <a:br>
              <a:rPr lang="en-US" altLang="zh-CN" sz="2600" b="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</a:br>
            <a:r>
              <a:rPr lang="zh-CN" altLang="en-US" sz="5400" b="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行为型模式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应用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067118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18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Web开发中的HttpServlet类就是一个典型模板应用。</a:t>
            </a:r>
            <a:endParaRPr lang="en-US" altLang="x-none" sz="18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18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如果没有HttpServlet，那么我们的MyServlet需要继承GenericServlet。</a:t>
            </a:r>
            <a:endParaRPr lang="en-US" altLang="x-none" sz="18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16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18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接下来的处理流程是确定的：</a:t>
            </a:r>
            <a:endParaRPr lang="en-US" altLang="x-none" sz="18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18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1、转化ServletRequest和ServletResponse为HttpServletRequest和HttpServletResponse。</a:t>
            </a:r>
            <a:endParaRPr lang="en-US" altLang="x-none" sz="18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18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2、判断请求类型是get、post或者其他类型。</a:t>
            </a:r>
            <a:endParaRPr lang="en-US" altLang="x-none" sz="18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18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3、从HttpServletRequest中拿到请求参数，进行业务处理。</a:t>
            </a:r>
            <a:endParaRPr lang="en-US" altLang="x-none" sz="18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16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18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其中经常变化的是第3步。</a:t>
            </a:r>
            <a:endParaRPr lang="en-US" altLang="x-none" sz="18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16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18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而HttpServlet，规定了处理的流程。我们的MyServlet，如果继承HttpServlet，那么只要专注于第3步即可。</a:t>
            </a:r>
            <a:endParaRPr lang="en-US" altLang="x-none" sz="18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2515" y="2362835"/>
            <a:ext cx="651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观察者模式</a:t>
            </a:r>
            <a:endParaRPr lang="zh-CN" altLang="en-US" sz="60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现实场景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425893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8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每当有最新一期的报纸出版时，送报员都会按照订阅者的名单，把最新的报纸按时送到订阅者手里。</a:t>
            </a:r>
            <a:endParaRPr lang="en-US" altLang="x-none" sz="28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8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而且订阅者也可以随时退订或者订阅其他的报纸，这就是观察者在现实生活中的应用。</a:t>
            </a:r>
            <a:endParaRPr lang="en-US" altLang="x-none" sz="28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需求场景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425893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8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用户可以在电脑端、安卓端查看股票行情，当股票价格和买卖数量发生变化时，要通知这两个客户端。</a:t>
            </a:r>
            <a:endParaRPr lang="en-US" altLang="x-none" sz="28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一般思路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425893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zh-CN" altLang="en-US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0" y="1569720"/>
            <a:ext cx="8075930" cy="35452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一般思路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425893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zh-CN" altLang="en-US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580" y="1339850"/>
            <a:ext cx="6978015" cy="44119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问题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067118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上面的代码没什么问题，但是，如果要增加一个苹果客户端，就要修改Stock类的代码，增加对苹果客户端的支持。而且，苹果客户端要写很多重复代码。</a:t>
            </a: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8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后来又不想支持苹果客户端了，这时又要修改Stock类的代码。</a:t>
            </a: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8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一个苹果客户端还好，如果还有更多其他的客户端呢？</a:t>
            </a: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000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 </a:t>
            </a: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分析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067118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如果能够在股票类增加一个功能，可以动态、随意地添加或删除客户端，是不是就可以解决这个问题呢？</a:t>
            </a: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要实现动态、随意地添加或删除客户端，就必须面向接口编程，即把各种客户端抽象处理，在股票类里针对抽象的客户端编程。</a:t>
            </a: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000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 </a:t>
            </a: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解决办法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067118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000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 </a:t>
            </a: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690" y="1428115"/>
            <a:ext cx="8411845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解决办法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067118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000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 </a:t>
            </a: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" y="1203960"/>
            <a:ext cx="7336790" cy="46081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目录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grpSp>
        <p:nvGrpSpPr>
          <p:cNvPr id="5123" name="组合 5122"/>
          <p:cNvGrpSpPr/>
          <p:nvPr/>
        </p:nvGrpSpPr>
        <p:grpSpPr>
          <a:xfrm>
            <a:off x="1927225" y="2743200"/>
            <a:ext cx="5311775" cy="688975"/>
            <a:chOff x="0" y="0"/>
            <a:chExt cx="4058" cy="480"/>
          </a:xfrm>
        </p:grpSpPr>
        <p:sp>
          <p:nvSpPr>
            <p:cNvPr id="5124" name="AutoShape 4"/>
            <p:cNvSpPr/>
            <p:nvPr/>
          </p:nvSpPr>
          <p:spPr>
            <a:xfrm>
              <a:off x="0" y="0"/>
              <a:ext cx="4058" cy="480"/>
            </a:xfrm>
            <a:prstGeom prst="roundRect">
              <a:avLst>
                <a:gd name="adj" fmla="val 17505"/>
              </a:avLst>
            </a:prstGeom>
            <a:gradFill rotWithShape="1">
              <a:gsLst>
                <a:gs pos="0">
                  <a:srgbClr val="DA1F28">
                    <a:alpha val="100000"/>
                  </a:srgbClr>
                </a:gs>
                <a:gs pos="50000">
                  <a:srgbClr val="C91C24">
                    <a:alpha val="100000"/>
                  </a:srgbClr>
                </a:gs>
                <a:gs pos="100000">
                  <a:srgbClr val="DA1F2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黑体" panose="02010609060101010101" charset="-122"/>
              </a:endParaRPr>
            </a:p>
          </p:txBody>
        </p:sp>
        <p:grpSp>
          <p:nvGrpSpPr>
            <p:cNvPr id="5125" name="组合 5124"/>
            <p:cNvGrpSpPr/>
            <p:nvPr/>
          </p:nvGrpSpPr>
          <p:grpSpPr>
            <a:xfrm>
              <a:off x="10" y="15"/>
              <a:ext cx="4043" cy="444"/>
              <a:chOff x="0" y="0"/>
              <a:chExt cx="3988" cy="444"/>
            </a:xfrm>
          </p:grpSpPr>
          <p:sp>
            <p:nvSpPr>
              <p:cNvPr id="5126" name="AutoShape 6"/>
              <p:cNvSpPr/>
              <p:nvPr/>
            </p:nvSpPr>
            <p:spPr>
              <a:xfrm>
                <a:off x="0" y="329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DA1F28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黑体" panose="02010609060101010101" charset="-122"/>
                </a:endParaRPr>
              </a:p>
            </p:txBody>
          </p:sp>
          <p:sp>
            <p:nvSpPr>
              <p:cNvPr id="5127" name="AutoShape 7"/>
              <p:cNvSpPr/>
              <p:nvPr/>
            </p:nvSpPr>
            <p:spPr>
              <a:xfrm>
                <a:off x="0" y="0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DA1F2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黑体" panose="02010609060101010101" charset="-122"/>
                </a:endParaRPr>
              </a:p>
            </p:txBody>
          </p:sp>
        </p:grpSp>
      </p:grpSp>
      <p:grpSp>
        <p:nvGrpSpPr>
          <p:cNvPr id="5128" name="组合 5127"/>
          <p:cNvGrpSpPr/>
          <p:nvPr/>
        </p:nvGrpSpPr>
        <p:grpSpPr>
          <a:xfrm>
            <a:off x="1927225" y="3608388"/>
            <a:ext cx="5311775" cy="688975"/>
            <a:chOff x="0" y="0"/>
            <a:chExt cx="4058" cy="480"/>
          </a:xfrm>
        </p:grpSpPr>
        <p:sp>
          <p:nvSpPr>
            <p:cNvPr id="5129" name="AutoShape 9"/>
            <p:cNvSpPr/>
            <p:nvPr/>
          </p:nvSpPr>
          <p:spPr>
            <a:xfrm>
              <a:off x="0" y="0"/>
              <a:ext cx="4058" cy="480"/>
            </a:xfrm>
            <a:prstGeom prst="roundRect">
              <a:avLst>
                <a:gd name="adj" fmla="val 17505"/>
              </a:avLst>
            </a:prstGeom>
            <a:gradFill rotWithShape="1">
              <a:gsLst>
                <a:gs pos="0">
                  <a:srgbClr val="FF8119">
                    <a:alpha val="100000"/>
                  </a:srgbClr>
                </a:gs>
                <a:gs pos="50000">
                  <a:srgbClr val="E97717">
                    <a:alpha val="100000"/>
                  </a:srgbClr>
                </a:gs>
                <a:gs pos="100000">
                  <a:srgbClr val="FF8119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黑体" panose="02010609060101010101" charset="-122"/>
              </a:endParaRPr>
            </a:p>
          </p:txBody>
        </p:sp>
        <p:grpSp>
          <p:nvGrpSpPr>
            <p:cNvPr id="5130" name="组合 5129"/>
            <p:cNvGrpSpPr/>
            <p:nvPr/>
          </p:nvGrpSpPr>
          <p:grpSpPr>
            <a:xfrm>
              <a:off x="10" y="15"/>
              <a:ext cx="4043" cy="444"/>
              <a:chOff x="0" y="0"/>
              <a:chExt cx="3988" cy="444"/>
            </a:xfrm>
          </p:grpSpPr>
          <p:sp>
            <p:nvSpPr>
              <p:cNvPr id="5131" name="AutoShape 11"/>
              <p:cNvSpPr/>
              <p:nvPr/>
            </p:nvSpPr>
            <p:spPr>
              <a:xfrm>
                <a:off x="0" y="329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8119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黑体" panose="02010609060101010101" charset="-122"/>
                </a:endParaRPr>
              </a:p>
            </p:txBody>
          </p:sp>
          <p:sp>
            <p:nvSpPr>
              <p:cNvPr id="5132" name="AutoShape 12"/>
              <p:cNvSpPr/>
              <p:nvPr/>
            </p:nvSpPr>
            <p:spPr>
              <a:xfrm>
                <a:off x="0" y="0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FF8119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黑体" panose="02010609060101010101" charset="-122"/>
                </a:endParaRPr>
              </a:p>
            </p:txBody>
          </p:sp>
        </p:grpSp>
      </p:grpSp>
      <p:grpSp>
        <p:nvGrpSpPr>
          <p:cNvPr id="5133" name="组合 5132"/>
          <p:cNvGrpSpPr/>
          <p:nvPr/>
        </p:nvGrpSpPr>
        <p:grpSpPr>
          <a:xfrm>
            <a:off x="1927225" y="4465638"/>
            <a:ext cx="5311775" cy="688975"/>
            <a:chOff x="0" y="0"/>
            <a:chExt cx="4058" cy="480"/>
          </a:xfrm>
        </p:grpSpPr>
        <p:sp>
          <p:nvSpPr>
            <p:cNvPr id="5134" name="AutoShape 14"/>
            <p:cNvSpPr/>
            <p:nvPr/>
          </p:nvSpPr>
          <p:spPr>
            <a:xfrm>
              <a:off x="0" y="0"/>
              <a:ext cx="4058" cy="480"/>
            </a:xfrm>
            <a:prstGeom prst="roundRect">
              <a:avLst>
                <a:gd name="adj" fmla="val 17505"/>
              </a:avLst>
            </a:prstGeom>
            <a:gradFill rotWithShape="1">
              <a:gsLst>
                <a:gs pos="0">
                  <a:srgbClr val="44B9E8">
                    <a:alpha val="100000"/>
                  </a:srgbClr>
                </a:gs>
                <a:gs pos="50000">
                  <a:srgbClr val="3EA9D5">
                    <a:alpha val="100000"/>
                  </a:srgbClr>
                </a:gs>
                <a:gs pos="100000">
                  <a:srgbClr val="44B9E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黑体" panose="02010609060101010101" charset="-122"/>
              </a:endParaRPr>
            </a:p>
          </p:txBody>
        </p:sp>
        <p:grpSp>
          <p:nvGrpSpPr>
            <p:cNvPr id="5135" name="组合 5134"/>
            <p:cNvGrpSpPr/>
            <p:nvPr/>
          </p:nvGrpSpPr>
          <p:grpSpPr>
            <a:xfrm>
              <a:off x="10" y="15"/>
              <a:ext cx="4043" cy="444"/>
              <a:chOff x="0" y="0"/>
              <a:chExt cx="3988" cy="444"/>
            </a:xfrm>
          </p:grpSpPr>
          <p:sp>
            <p:nvSpPr>
              <p:cNvPr id="5136" name="AutoShape 16"/>
              <p:cNvSpPr/>
              <p:nvPr/>
            </p:nvSpPr>
            <p:spPr>
              <a:xfrm>
                <a:off x="0" y="329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44B9E8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黑体" panose="02010609060101010101" charset="-122"/>
                </a:endParaRPr>
              </a:p>
            </p:txBody>
          </p:sp>
          <p:sp>
            <p:nvSpPr>
              <p:cNvPr id="5137" name="AutoShape 17"/>
              <p:cNvSpPr/>
              <p:nvPr/>
            </p:nvSpPr>
            <p:spPr>
              <a:xfrm>
                <a:off x="0" y="0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44B9E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黑体" panose="02010609060101010101" charset="-122"/>
                </a:endParaRPr>
              </a:p>
            </p:txBody>
          </p:sp>
        </p:grpSp>
      </p:grpSp>
      <p:grpSp>
        <p:nvGrpSpPr>
          <p:cNvPr id="5138" name="组合 5137"/>
          <p:cNvGrpSpPr/>
          <p:nvPr/>
        </p:nvGrpSpPr>
        <p:grpSpPr>
          <a:xfrm>
            <a:off x="1927225" y="1879600"/>
            <a:ext cx="5311775" cy="688975"/>
            <a:chOff x="0" y="0"/>
            <a:chExt cx="4058" cy="480"/>
          </a:xfrm>
        </p:grpSpPr>
        <p:sp>
          <p:nvSpPr>
            <p:cNvPr id="5139" name="AutoShape 19"/>
            <p:cNvSpPr/>
            <p:nvPr/>
          </p:nvSpPr>
          <p:spPr>
            <a:xfrm>
              <a:off x="0" y="0"/>
              <a:ext cx="4058" cy="480"/>
            </a:xfrm>
            <a:prstGeom prst="roundRect">
              <a:avLst>
                <a:gd name="adj" fmla="val 17505"/>
              </a:avLst>
            </a:prstGeom>
            <a:gradFill rotWithShape="1">
              <a:gsLst>
                <a:gs pos="0">
                  <a:srgbClr val="2DA2BF">
                    <a:alpha val="100000"/>
                  </a:srgbClr>
                </a:gs>
                <a:gs pos="50000">
                  <a:srgbClr val="2995AF">
                    <a:alpha val="100000"/>
                  </a:srgbClr>
                </a:gs>
                <a:gs pos="100000">
                  <a:srgbClr val="2DA2BF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黑体" panose="02010609060101010101" charset="-122"/>
              </a:endParaRPr>
            </a:p>
          </p:txBody>
        </p:sp>
        <p:grpSp>
          <p:nvGrpSpPr>
            <p:cNvPr id="5140" name="组合 5139"/>
            <p:cNvGrpSpPr/>
            <p:nvPr/>
          </p:nvGrpSpPr>
          <p:grpSpPr>
            <a:xfrm>
              <a:off x="10" y="15"/>
              <a:ext cx="4043" cy="444"/>
              <a:chOff x="0" y="0"/>
              <a:chExt cx="3988" cy="444"/>
            </a:xfrm>
          </p:grpSpPr>
          <p:sp>
            <p:nvSpPr>
              <p:cNvPr id="5141" name="AutoShape 21"/>
              <p:cNvSpPr/>
              <p:nvPr/>
            </p:nvSpPr>
            <p:spPr>
              <a:xfrm>
                <a:off x="0" y="329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2DA2BF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黑体" panose="02010609060101010101" charset="-122"/>
                </a:endParaRPr>
              </a:p>
            </p:txBody>
          </p:sp>
          <p:sp>
            <p:nvSpPr>
              <p:cNvPr id="5142" name="AutoShape 22"/>
              <p:cNvSpPr/>
              <p:nvPr/>
            </p:nvSpPr>
            <p:spPr>
              <a:xfrm>
                <a:off x="0" y="0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2DA2BF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pPr lvl="0">
                  <a:lnSpc>
                    <a:spcPct val="100000"/>
                  </a:lnSpc>
                </a:pPr>
                <a:endParaRPr>
                  <a:solidFill>
                    <a:srgbClr val="00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黑体" panose="02010609060101010101" charset="-122"/>
                </a:endParaRPr>
              </a:p>
            </p:txBody>
          </p:sp>
        </p:grpSp>
      </p:grpSp>
      <p:sp>
        <p:nvSpPr>
          <p:cNvPr id="5143" name="Text Box 23"/>
          <p:cNvSpPr/>
          <p:nvPr/>
        </p:nvSpPr>
        <p:spPr>
          <a:xfrm>
            <a:off x="2393950" y="1993900"/>
            <a:ext cx="4495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lvl="0" indent="-457200" algn="ctr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模板方法模式</a:t>
            </a:r>
            <a:r>
              <a:rPr lang="en-US" altLang="x-none" sz="24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    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144" name="Text Box 24"/>
          <p:cNvSpPr/>
          <p:nvPr/>
        </p:nvSpPr>
        <p:spPr>
          <a:xfrm>
            <a:off x="2405063" y="2851150"/>
            <a:ext cx="4495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lvl="0" indent="-457200" algn="ctr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观察者模式</a:t>
            </a:r>
            <a:r>
              <a:rPr lang="en-US" altLang="x-none" sz="24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    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145" name="Text Box 25"/>
          <p:cNvSpPr/>
          <p:nvPr/>
        </p:nvSpPr>
        <p:spPr>
          <a:xfrm>
            <a:off x="2405063" y="3709988"/>
            <a:ext cx="4495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lvl="0" indent="-457200" algn="ctr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策略模式</a:t>
            </a:r>
            <a:r>
              <a:rPr lang="en-US" altLang="x-none" sz="24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  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146" name="Text Box 26"/>
          <p:cNvSpPr/>
          <p:nvPr/>
        </p:nvSpPr>
        <p:spPr>
          <a:xfrm>
            <a:off x="2405063" y="4557713"/>
            <a:ext cx="4495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lvl="0" indent="-457200" algn="ctr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迭代器模式</a:t>
            </a:r>
            <a:r>
              <a:rPr lang="en-US" altLang="x-none" sz="24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  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5147" name="Picture 27"/>
          <p:cNvPicPr>
            <a:picLocks noChangeAspect="1"/>
          </p:cNvPicPr>
          <p:nvPr/>
        </p:nvPicPr>
        <p:blipFill>
          <a:blip r:embed="rId1">
            <a:lum bright="-6000" contrast="24000"/>
          </a:blip>
          <a:srcRect l="42606" t="64473" r="19472"/>
          <a:stretch>
            <a:fillRect/>
          </a:stretch>
        </p:blipFill>
        <p:spPr>
          <a:xfrm>
            <a:off x="1727200" y="4429125"/>
            <a:ext cx="792163" cy="949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48" name="Picture 28"/>
          <p:cNvPicPr>
            <a:picLocks noChangeAspect="1"/>
          </p:cNvPicPr>
          <p:nvPr/>
        </p:nvPicPr>
        <p:blipFill>
          <a:blip r:embed="rId1">
            <a:lum bright="-6000" contrast="24000"/>
          </a:blip>
          <a:srcRect l="42606" t="64473" r="19472"/>
          <a:stretch>
            <a:fillRect/>
          </a:stretch>
        </p:blipFill>
        <p:spPr>
          <a:xfrm>
            <a:off x="1743075" y="3582988"/>
            <a:ext cx="792163" cy="949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49" name="Picture 29"/>
          <p:cNvPicPr>
            <a:picLocks noChangeAspect="1"/>
          </p:cNvPicPr>
          <p:nvPr/>
        </p:nvPicPr>
        <p:blipFill>
          <a:blip r:embed="rId1">
            <a:lum bright="-6000" contrast="24000"/>
          </a:blip>
          <a:srcRect l="42606" t="64473" r="19472"/>
          <a:stretch>
            <a:fillRect/>
          </a:stretch>
        </p:blipFill>
        <p:spPr>
          <a:xfrm>
            <a:off x="1743075" y="2732088"/>
            <a:ext cx="792163" cy="949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50" name="Picture 30"/>
          <p:cNvPicPr>
            <a:picLocks noChangeAspect="1"/>
          </p:cNvPicPr>
          <p:nvPr/>
        </p:nvPicPr>
        <p:blipFill>
          <a:blip r:embed="rId1">
            <a:lum bright="-6000" contrast="24000"/>
          </a:blip>
          <a:srcRect l="42606" t="64473" r="19472"/>
          <a:stretch>
            <a:fillRect/>
          </a:stretch>
        </p:blipFill>
        <p:spPr>
          <a:xfrm>
            <a:off x="1731963" y="1874838"/>
            <a:ext cx="792162" cy="949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51" name="Text Box 31"/>
          <p:cNvSpPr/>
          <p:nvPr/>
        </p:nvSpPr>
        <p:spPr>
          <a:xfrm>
            <a:off x="2073275" y="456565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lnSpc>
                <a:spcPct val="10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4</a:t>
            </a:r>
            <a:endParaRPr lang="en-US" altLang="x-none" sz="24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sp>
        <p:nvSpPr>
          <p:cNvPr id="5152" name="Text Box 32"/>
          <p:cNvSpPr/>
          <p:nvPr/>
        </p:nvSpPr>
        <p:spPr>
          <a:xfrm>
            <a:off x="2052638" y="197167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lnSpc>
                <a:spcPct val="10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1</a:t>
            </a:r>
            <a:endParaRPr lang="en-US" altLang="x-none" sz="24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sp>
        <p:nvSpPr>
          <p:cNvPr id="5153" name="Text Box 33"/>
          <p:cNvSpPr/>
          <p:nvPr/>
        </p:nvSpPr>
        <p:spPr>
          <a:xfrm>
            <a:off x="2065338" y="2830513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lnSpc>
                <a:spcPct val="10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2</a:t>
            </a:r>
            <a:endParaRPr lang="en-US" altLang="x-none" sz="24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sp>
        <p:nvSpPr>
          <p:cNvPr id="5154" name="Text Box 34"/>
          <p:cNvSpPr/>
          <p:nvPr/>
        </p:nvSpPr>
        <p:spPr>
          <a:xfrm>
            <a:off x="2065338" y="371792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lnSpc>
                <a:spcPct val="100000"/>
              </a:lnSpc>
              <a:spcBef>
                <a:spcPct val="50000"/>
              </a:spcBef>
            </a:pPr>
            <a:r>
              <a:rPr lang="en-US" altLang="x-none" sz="24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3</a:t>
            </a:r>
            <a:endParaRPr lang="en-US" altLang="x-none" sz="24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总结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067118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观察者模式就是定义对象间的一种一对多的依赖关系，当一个对象的状态发生改变时，所有依赖于它的对象都将得到通知并自动更新。</a:t>
            </a: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观察者模式主要由4个部分组成：抽象目标类、具体目标类、抽象观察者类、具体观察者类。</a:t>
            </a: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000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 </a:t>
            </a: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2515" y="2362835"/>
            <a:ext cx="651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策略模式</a:t>
            </a:r>
            <a:endParaRPr lang="zh-CN" altLang="en-US" sz="60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现实场景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067118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在销售产品时，为了促销，经常会进行打折。针对不同的时间、不同的消费群体，采用的打折策略也会不同。比如有的打八折，有的买一送一。这种动态的调整销售策略的行为，就是策略模式在现实生活中的应用。</a:t>
            </a: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000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 </a:t>
            </a: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需求场景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067118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一个大公司有两个子公司，吉林子公司和河北子公司，每个子公司都要计算薪资。薪资的计算包括基本工资、社会保险和个人所得税。</a:t>
            </a: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000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 </a:t>
            </a: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一般思路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425893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r>
              <a:rPr lang="zh-CN" altLang="en-US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使用模板方法模式</a:t>
            </a:r>
            <a:endParaRPr lang="zh-CN" altLang="en-US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485" y="1862455"/>
            <a:ext cx="5764530" cy="41484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一般思路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425893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zh-CN" altLang="en-US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0" y="1478280"/>
            <a:ext cx="7387590" cy="33070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分析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067118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但是，如果实现到这里，还是有问题的，那就是类的职责不清。这个模板类，既要计算基本工资，又要计算社会保险，还要计算个人所得税。违反了单一职责原则。</a:t>
            </a: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那该如何设计呢？</a:t>
            </a:r>
            <a:r>
              <a:rPr lang="zh-CN" altLang="en-US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按照单一职责原则</a:t>
            </a:r>
            <a:r>
              <a:rPr lang="en-US" altLang="x-none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，需要把计算基本工资、社会保险、个人所得税的功能进行拆分。</a:t>
            </a: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000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 </a:t>
            </a: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解决办法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067118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000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 </a:t>
            </a: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978535"/>
            <a:ext cx="7940040" cy="54063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解决办法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067118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000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 </a:t>
            </a: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70" y="1480820"/>
            <a:ext cx="7632065" cy="36874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总结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61670" y="742315"/>
            <a:ext cx="7467600" cy="325755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策略模式就是定义了一系列的算法，并将每一个算法封装起来，而且使它们还可以相互替换。策略模式让算法独立于使用它的客户端而独立变化。</a:t>
            </a: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策略模式主要由3部分组成：抽象策略类、具体策略类、上下文场景类。</a:t>
            </a: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优点：使用策略模式，可以替换继承关系的办法，也可以避免使用多重条件转移语句。</a:t>
            </a: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缺点：使用策略模式时客户端必须知道所有的策略类，并自行决定使用哪一个策略类，如果算法比较多，则会造成很多的策略类。</a:t>
            </a: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000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 </a:t>
            </a: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2515" y="2362835"/>
            <a:ext cx="651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模板方法模式</a:t>
            </a:r>
            <a:endParaRPr lang="zh-CN" altLang="en-US" sz="60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2515" y="2362835"/>
            <a:ext cx="65112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迭代器模式</a:t>
            </a:r>
            <a:endParaRPr lang="zh-CN" altLang="en-US" sz="60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需求场景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61670" y="1317625"/>
            <a:ext cx="7467600" cy="325755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在Java中，经常需要将一类对象放到List、Set、Map等容器中，而且通常需要对容器中的对象进行遍历访问。那么如何实现对这些容器的遍历呢？</a:t>
            </a: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一般思路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61670" y="1317625"/>
            <a:ext cx="7467600" cy="325755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每个容器本身都提供了遍历的方法。</a:t>
            </a: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分析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61670" y="1317625"/>
            <a:ext cx="7467600" cy="325755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但是</a:t>
            </a:r>
            <a:r>
              <a:rPr lang="zh-CN" altLang="en-US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，</a:t>
            </a:r>
            <a:r>
              <a:rPr lang="en-US" altLang="x-none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这些方法是不统一的，客户端的使用变得麻烦。</a:t>
            </a: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解决办法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61670" y="1317625"/>
            <a:ext cx="7467600" cy="325755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其实，在Java中不管是采用List、Set方式存储的对象，还是采用Map方式存储对象，都可以使用迭代器进行遍历。</a:t>
            </a:r>
            <a:endParaRPr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解决办法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067118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000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 </a:t>
            </a: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970" y="1372870"/>
            <a:ext cx="7844155" cy="411099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总结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74370" y="1106805"/>
            <a:ext cx="7467600" cy="325755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迭代器模式提供一种方法，可以顺序访问一个集合中的对象，而又不需要暴露该对象的内部表示。</a:t>
            </a:r>
            <a:endParaRPr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迭代器模式分离了集合对象的遍历行为，抽象出一个迭起器类来负责，这样既可以做到不暴露集合的内部结构，又可让外部代码透明地访问集合内部的数据。</a:t>
            </a:r>
            <a:endParaRPr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迭代器模式主要由4部分组成：迭代器角色、具体迭代器角色、容器角色和具体容器角色。</a:t>
            </a:r>
            <a:endParaRPr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4818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rotWithShape="1">
            <a:gsLst>
              <a:gs pos="0">
                <a:srgbClr val="007593">
                  <a:alpha val="100000"/>
                </a:srgbClr>
              </a:gs>
              <a:gs pos="54999">
                <a:srgbClr val="48BAE0">
                  <a:alpha val="100000"/>
                </a:srgbClr>
              </a:gs>
              <a:gs pos="100000">
                <a:srgbClr val="007593">
                  <a:alpha val="100000"/>
                </a:srgbClr>
              </a:gs>
            </a:gsLst>
            <a:lin ang="3000000" scaled="1"/>
            <a:tileRect/>
          </a:gradFill>
          <a:ln w="9525">
            <a:noFill/>
          </a:ln>
        </p:spPr>
        <p:txBody>
          <a:bodyPr anchor="ctr"/>
          <a:p>
            <a:pPr lvl="0">
              <a:lnSpc>
                <a:spcPct val="100000"/>
              </a:lnSpc>
            </a:pPr>
            <a:endParaRPr>
              <a:solidFill>
                <a:srgbClr val="FFFFFF"/>
              </a:solidFill>
              <a:latin typeface="Lucida Sans Unicode" panose="020B0602030504020204" charset="0"/>
              <a:ea typeface="Lucida Sans Unicode" panose="020B0602030504020204" charset="0"/>
              <a:sym typeface="Lucida Sans Unicode" panose="020B0602030504020204" charset="0"/>
            </a:endParaRPr>
          </a:p>
        </p:txBody>
      </p:sp>
      <p:grpSp>
        <p:nvGrpSpPr>
          <p:cNvPr id="34819" name="组合 34818"/>
          <p:cNvGrpSpPr/>
          <p:nvPr/>
        </p:nvGrpSpPr>
        <p:grpSpPr>
          <a:xfrm>
            <a:off x="0" y="4953000"/>
            <a:ext cx="9144000" cy="1911350"/>
            <a:chOff x="0" y="0"/>
            <a:chExt cx="9147765" cy="2032192"/>
          </a:xfrm>
        </p:grpSpPr>
        <p:sp>
          <p:nvSpPr>
            <p:cNvPr id="34820" name="任意多边形 6"/>
            <p:cNvSpPr/>
            <p:nvPr/>
          </p:nvSpPr>
          <p:spPr>
            <a:xfrm>
              <a:off x="1691278" y="0"/>
              <a:ext cx="7456487" cy="518816"/>
            </a:xfrm>
            <a:custGeom>
              <a:avLst/>
              <a:gdLst>
                <a:gd name="txL" fmla="*/ 0 w 4697"/>
                <a:gd name="txT" fmla="*/ 0 h 367"/>
                <a:gd name="txR" fmla="*/ 4697 w 4697"/>
                <a:gd name="txB" fmla="*/ 367 h 367"/>
              </a:gd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txL" t="txT" r="txR" b="tx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DCADC">
                <a:alpha val="39999"/>
              </a:srgbClr>
            </a:solidFill>
            <a:ln w="9525">
              <a:noFill/>
            </a:ln>
          </p:spPr>
          <p:txBody>
            <a:bodyPr vert="horz" wrap="square" anchor="t"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charset="0"/>
                <a:sym typeface="Lucida Sans Unicode" panose="020B0602030504020204" charset="0"/>
              </a:endParaRPr>
            </a:p>
          </p:txBody>
        </p:sp>
        <p:sp>
          <p:nvSpPr>
            <p:cNvPr id="34821" name="任意多边形 7"/>
            <p:cNvSpPr/>
            <p:nvPr/>
          </p:nvSpPr>
          <p:spPr>
            <a:xfrm>
              <a:off x="39208" y="302630"/>
              <a:ext cx="9108557" cy="838200"/>
            </a:xfrm>
            <a:custGeom>
              <a:avLst/>
              <a:gdLst>
                <a:gd name="txL" fmla="*/ 0 w 5760"/>
                <a:gd name="txT" fmla="*/ 0 h 528"/>
                <a:gd name="txR" fmla="*/ 5760 w 5760"/>
                <a:gd name="txB" fmla="*/ 528 h 528"/>
              </a:gd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txL" t="txT" r="txR" b="tx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 vert="horz" wrap="square" anchor="t"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charset="0"/>
                <a:sym typeface="Lucida Sans Unicode" panose="020B0602030504020204" charset="0"/>
              </a:endParaRPr>
            </a:p>
          </p:txBody>
        </p:sp>
        <p:sp>
          <p:nvSpPr>
            <p:cNvPr id="34822" name="任意多边形 10"/>
            <p:cNvSpPr/>
            <p:nvPr/>
          </p:nvSpPr>
          <p:spPr>
            <a:xfrm>
              <a:off x="3765" y="50992"/>
              <a:ext cx="9144000" cy="1981200"/>
            </a:xfrm>
            <a:custGeom>
              <a:avLst/>
              <a:gdLst>
                <a:gd name="txL" fmla="*/ 0 w 5760"/>
                <a:gd name="txT" fmla="*/ 0 h 1248"/>
                <a:gd name="txR" fmla="*/ 5760 w 5760"/>
                <a:gd name="txB" fmla="*/ 1248 h 1248"/>
              </a:gdLst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txL" t="txT" r="txR" b="tx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</a:blipFill>
            <a:ln w="9525">
              <a:noFill/>
            </a:ln>
          </p:spPr>
          <p:txBody>
            <a:bodyPr vert="horz" wrap="square" anchor="ctr"/>
            <a:p>
              <a:pPr lvl="0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Lucida Sans Unicode" panose="020B0602030504020204" charset="0"/>
                <a:ea typeface="Lucida Sans Unicode" panose="020B0602030504020204" charset="0"/>
                <a:sym typeface="Lucida Sans Unicode" panose="020B0602030504020204" charset="0"/>
              </a:endParaRPr>
            </a:p>
          </p:txBody>
        </p:sp>
        <p:sp>
          <p:nvSpPr>
            <p:cNvPr id="34823" name="直接连接符 11"/>
            <p:cNvSpPr/>
            <p:nvPr/>
          </p:nvSpPr>
          <p:spPr>
            <a:xfrm>
              <a:off x="0" y="47477"/>
              <a:ext cx="9147765" cy="839943"/>
            </a:xfrm>
            <a:prstGeom prst="line">
              <a:avLst/>
            </a:prstGeom>
            <a:ln w="12065" cap="flat" cmpd="sng">
              <a:pattFill prst="horz">
                <a:fgClr>
                  <a:schemeClr val="accent1"/>
                </a:fgClr>
                <a:bgClr>
                  <a:srgbClr val="FFFFFF"/>
                </a:bgClr>
              </a:patt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4824" name="Rectangle 4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830388"/>
          </a:xfrm>
        </p:spPr>
        <p:txBody>
          <a:bodyPr vert="horz" anchor="b">
            <a:normAutofit/>
          </a:bodyPr>
          <a:p>
            <a:pPr algn="r"/>
            <a:r>
              <a:rPr lang="en-US" altLang="zh-CN" sz="6000" b="0" kern="1200">
                <a:latin typeface="Lucida Sans Unicode" panose="020B0602030504020204" charset="0"/>
                <a:ea typeface="宋体" panose="02010600030101010101" pitchFamily="2" charset="-122"/>
                <a:sym typeface="Lucida Sans Unicode" panose="020B0602030504020204" charset="0"/>
              </a:rPr>
              <a:t>Thank You!</a:t>
            </a:r>
            <a:endParaRPr lang="en-US" altLang="zh-CN" sz="4100" kern="1200">
              <a:latin typeface="Lucida Sans Unicode" panose="020B0602030504020204" charset="0"/>
              <a:ea typeface="黑体" panose="02010609060101010101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需求场景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425893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8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有一个报表打印程序，用户规定必须要打印表头、正文、表尾三个部分。</a:t>
            </a:r>
            <a:endParaRPr lang="en-US" altLang="x-none" sz="28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一般思路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425893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zh-CN" altLang="en-US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9405" y="1743075"/>
            <a:ext cx="589534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问题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067118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14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16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客户端调用的时候，直接new一个Report对象，然后调用print方法即可。现在看起来没什么问题，可是需求是不断变化的。如果用户提出需要把表头改一下样式，怎么办？最简单的方法就是在Report类里修改打印表头的代码。</a:t>
            </a:r>
            <a:endParaRPr lang="en-US" altLang="x-none" sz="16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1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16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修改完毕，用户又觉得还是原来的样式好看，要求再改回原来的样式，这时我们要再修改Report。</a:t>
            </a:r>
            <a:endParaRPr lang="en-US" altLang="x-none" sz="16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1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16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修改完毕，用户又要求修改正文和表尾，我们接着修改Report。</a:t>
            </a:r>
            <a:endParaRPr lang="en-US" altLang="x-none" sz="16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1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16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修改完毕，用户要求打印两套样式的报表，第一套就使用最初的样式，第二套使用修改过表头的样式。这时，我们没法通过仅仅修改Report来完成需求了，我们要添加一个Report2。以后也许还要添加Report3、Report4等等。</a:t>
            </a:r>
            <a:endParaRPr lang="en-US" altLang="x-none" sz="16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1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16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我们发现，改来改去非常麻烦，而且存在大量重复代码，还违反了开闭原则。那么怎么解决这个问题呢？</a:t>
            </a:r>
            <a:endParaRPr lang="en-US" altLang="x-none" sz="16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1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1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分析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282383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zh-CN" altLang="en-US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分析需求可以看出，打印表头、正文、表尾这个流程是不变的，而打印的方式是变化的。</a:t>
            </a:r>
            <a:endParaRPr lang="zh-CN" altLang="en-US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zh-CN" altLang="en-US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zh-CN" altLang="en-US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根据开闭原则，一个软件实体如类、模块和函数应该对扩展开放，对修改关闭。也就是说，一个软件实体应该通过扩展来实现变化，而不是通过修改已有的代码来实现变化。</a:t>
            </a:r>
            <a:endParaRPr lang="zh-CN" altLang="en-US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zh-CN" altLang="en-US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zh-CN" altLang="en-US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那么我们最好把不变的部分和变化的部分分开，不变的部分作为软件实体，变化的部分作为扩展。</a:t>
            </a:r>
            <a:endParaRPr lang="zh-CN" altLang="en-US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解决办法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425893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zh-CN" altLang="en-US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845" y="1005205"/>
            <a:ext cx="6225540" cy="48025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 vert="horz" anchor="ctr">
            <a:normAutofit/>
          </a:bodyPr>
          <a:p>
            <a:pPr algn="l"/>
            <a:r>
              <a:rPr lang="zh-CN" altLang="en-US" sz="4100" kern="120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总结</a:t>
            </a:r>
            <a:endParaRPr lang="zh-CN" altLang="en-US" sz="4100" kern="120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sz="half" idx="1"/>
          </p:nvPr>
        </p:nvSpPr>
        <p:spPr>
          <a:xfrm>
            <a:off x="648970" y="1425893"/>
            <a:ext cx="7467600" cy="3429000"/>
          </a:xfrm>
        </p:spPr>
        <p:txBody>
          <a:bodyPr vert="horz">
            <a:noAutofit/>
          </a:bodyPr>
          <a:p>
            <a:pPr marL="365125" indent="-254000" algn="l" defTabSz="0">
              <a:buClr>
                <a:schemeClr val="accent1"/>
              </a:buClr>
              <a:buSzPct val="90000"/>
              <a:buFont typeface="Wingdings 3" panose="05040102010807070707" charset="0"/>
              <a:buChar char="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模板方法可以总结为四个字：按部就班。</a:t>
            </a: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r>
              <a:rPr lang="en-US" altLang="x-none" sz="2400" b="1" kern="1200" dirty="0">
                <a:latin typeface="微软雅黑" panose="020B0503020204020204" pitchFamily="2" charset="-122"/>
                <a:ea typeface="微软雅黑" panose="020B0503020204020204" pitchFamily="2" charset="-122"/>
                <a:sym typeface="Lucida Sans Unicode" panose="020B0602030504020204" charset="0"/>
              </a:rPr>
              <a:t>适用于流程是固定的，而流程的具体实现是变化的情况。</a:t>
            </a:r>
            <a:endParaRPr lang="en-US" altLang="x-none" sz="2400" b="1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  <a:p>
            <a:pPr marL="622300" lvl="1" indent="-228600" algn="l">
              <a:buClr>
                <a:schemeClr val="accent1"/>
              </a:buClr>
              <a:buFont typeface="Verdana" panose="020B0604030504040204" charset="0"/>
              <a:buChar char="◦"/>
            </a:pPr>
            <a:endParaRPr lang="en-US" altLang="x-none" sz="2000" kern="1200" dirty="0">
              <a:latin typeface="微软雅黑" panose="020B0503020204020204" pitchFamily="2" charset="-122"/>
              <a:ea typeface="微软雅黑" panose="020B0503020204020204" pitchFamily="2" charset="-122"/>
              <a:sym typeface="Lucida Sans Unicode" panose="020B06020305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聚合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CCEDB"/>
      </a:accent5>
      <a:accent6>
        <a:srgbClr val="C31B23"/>
      </a:accent6>
      <a:hlink>
        <a:srgbClr val="FF8119"/>
      </a:hlink>
      <a:folHlink>
        <a:srgbClr val="44B9E8"/>
      </a:folHlink>
    </a:clrScheme>
    <a:fontScheme name="">
      <a:majorFont>
        <a:latin typeface="Lucida Sans Unicode"/>
        <a:ea typeface="黑体"/>
        <a:cs typeface=""/>
      </a:majorFont>
      <a:minorFont>
        <a:latin typeface="Lucida Sans Unicod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CCEDB"/>
      </a:accent5>
      <a:accent6>
        <a:srgbClr val="C31B23"/>
      </a:accent6>
      <a:hlink>
        <a:srgbClr val="FF8119"/>
      </a:hlink>
      <a:folHlink>
        <a:srgbClr val="44B9E8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2339</Words>
  <Application>WPS 演示</Application>
  <PresentationFormat>全屏显示(4:3)</PresentationFormat>
  <Paragraphs>251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Arial</vt:lpstr>
      <vt:lpstr>宋体</vt:lpstr>
      <vt:lpstr>Wingdings</vt:lpstr>
      <vt:lpstr>Lucida Sans Unicode</vt:lpstr>
      <vt:lpstr>Wingdings 3</vt:lpstr>
      <vt:lpstr>Verdana</vt:lpstr>
      <vt:lpstr>Wingdings 2</vt:lpstr>
      <vt:lpstr>微软雅黑</vt:lpstr>
      <vt:lpstr>黑体</vt:lpstr>
      <vt:lpstr>聚合</vt:lpstr>
      <vt:lpstr>默认设计模板_2</vt:lpstr>
      <vt:lpstr>设计模式之 行为型模式</vt:lpstr>
      <vt:lpstr>目录</vt:lpstr>
      <vt:lpstr>PowerPoint 演示文稿</vt:lpstr>
      <vt:lpstr>需求场景</vt:lpstr>
      <vt:lpstr>一般思路</vt:lpstr>
      <vt:lpstr>问题</vt:lpstr>
      <vt:lpstr>分析</vt:lpstr>
      <vt:lpstr>解决办法</vt:lpstr>
      <vt:lpstr>总结</vt:lpstr>
      <vt:lpstr>应用</vt:lpstr>
      <vt:lpstr>PowerPoint 演示文稿</vt:lpstr>
      <vt:lpstr>现实场景</vt:lpstr>
      <vt:lpstr>需求场景</vt:lpstr>
      <vt:lpstr>一般思路</vt:lpstr>
      <vt:lpstr>一般思路</vt:lpstr>
      <vt:lpstr>问题</vt:lpstr>
      <vt:lpstr>分析</vt:lpstr>
      <vt:lpstr>解决办法</vt:lpstr>
      <vt:lpstr>解决办法</vt:lpstr>
      <vt:lpstr>分析</vt:lpstr>
      <vt:lpstr>PowerPoint 演示文稿</vt:lpstr>
      <vt:lpstr>总结</vt:lpstr>
      <vt:lpstr>现实场景</vt:lpstr>
      <vt:lpstr>一般思路</vt:lpstr>
      <vt:lpstr>一般思路</vt:lpstr>
      <vt:lpstr>需求场景</vt:lpstr>
      <vt:lpstr>解决办法</vt:lpstr>
      <vt:lpstr>解决办法</vt:lpstr>
      <vt:lpstr>分析</vt:lpstr>
      <vt:lpstr>PowerPoint 演示文稿</vt:lpstr>
      <vt:lpstr>总结</vt:lpstr>
      <vt:lpstr>需求场景</vt:lpstr>
      <vt:lpstr>一般思路</vt:lpstr>
      <vt:lpstr>分析</vt:lpstr>
      <vt:lpstr>解决办法</vt:lpstr>
      <vt:lpstr>解决办法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tangtang</dc:creator>
  <cp:lastModifiedBy>voidking</cp:lastModifiedBy>
  <cp:revision>48</cp:revision>
  <dcterms:created xsi:type="dcterms:W3CDTF">2012-06-01T08:27:00Z</dcterms:created>
  <dcterms:modified xsi:type="dcterms:W3CDTF">2017-06-12T09:46:26Z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