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1"/>
  </p:notesMasterIdLst>
  <p:sldIdLst>
    <p:sldId id="256" r:id="rId2"/>
    <p:sldId id="302" r:id="rId3"/>
    <p:sldId id="259" r:id="rId4"/>
    <p:sldId id="260" r:id="rId5"/>
    <p:sldId id="261" r:id="rId6"/>
    <p:sldId id="263" r:id="rId7"/>
    <p:sldId id="264" r:id="rId8"/>
    <p:sldId id="265" r:id="rId9"/>
    <p:sldId id="266" r:id="rId10"/>
    <p:sldId id="267" r:id="rId11"/>
    <p:sldId id="269" r:id="rId12"/>
    <p:sldId id="270" r:id="rId13"/>
    <p:sldId id="272" r:id="rId14"/>
    <p:sldId id="299" r:id="rId15"/>
    <p:sldId id="304" r:id="rId16"/>
    <p:sldId id="305" r:id="rId17"/>
    <p:sldId id="303" r:id="rId18"/>
    <p:sldId id="298" r:id="rId19"/>
    <p:sldId id="300" r:id="rId20"/>
    <p:sldId id="306" r:id="rId21"/>
    <p:sldId id="307" r:id="rId22"/>
    <p:sldId id="308" r:id="rId23"/>
    <p:sldId id="310" r:id="rId24"/>
    <p:sldId id="311"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71" r:id="rId47"/>
    <p:sldId id="301" r:id="rId48"/>
    <p:sldId id="312" r:id="rId49"/>
    <p:sldId id="313" r:id="rId50"/>
  </p:sldIdLst>
  <p:sldSz cx="9144000" cy="6858000" type="screen4x3"/>
  <p:notesSz cx="7099300" cy="102346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5" d="100"/>
          <a:sy n="45" d="100"/>
        </p:scale>
        <p:origin x="-67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76574" cy="511174"/>
          </a:xfrm>
          <a:prstGeom prst="rect">
            <a:avLst/>
          </a:prstGeom>
          <a:noFill/>
          <a:ln>
            <a:noFill/>
          </a:ln>
        </p:spPr>
        <p:txBody>
          <a:bodyPr lIns="91425" tIns="91425" rIns="91425" bIns="91425" anchor="t" anchorCtr="0"/>
          <a:lstStyle>
            <a:lvl1pPr marL="0" marR="0" indent="0" algn="l"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4021137" y="0"/>
            <a:ext cx="3076574" cy="511174"/>
          </a:xfrm>
          <a:prstGeom prst="rect">
            <a:avLst/>
          </a:prstGeom>
          <a:noFill/>
          <a:ln>
            <a:noFill/>
          </a:ln>
        </p:spPr>
        <p:txBody>
          <a:bodyPr lIns="91425" tIns="91425" rIns="91425" bIns="91425" anchor="t" anchorCtr="0"/>
          <a:lstStyle>
            <a:lvl1pPr marL="0" marR="0" indent="0" algn="r"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709612" y="4860925"/>
            <a:ext cx="5680075" cy="4605337"/>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9721850"/>
            <a:ext cx="3076574" cy="511174"/>
          </a:xfrm>
          <a:prstGeom prst="rect">
            <a:avLst/>
          </a:prstGeom>
          <a:noFill/>
          <a:ln>
            <a:noFill/>
          </a:ln>
        </p:spPr>
        <p:txBody>
          <a:bodyPr lIns="91425" tIns="91425" rIns="91425" bIns="91425" anchor="b" anchorCtr="0"/>
          <a:lstStyle>
            <a:lvl1pPr marL="0" marR="0" indent="0" algn="l"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021137" y="9721850"/>
            <a:ext cx="3076574" cy="511174"/>
          </a:xfrm>
          <a:prstGeom prst="rect">
            <a:avLst/>
          </a:prstGeom>
          <a:noFill/>
          <a:ln>
            <a:noFill/>
          </a:ln>
        </p:spPr>
        <p:txBody>
          <a:bodyPr lIns="91425" tIns="91425" rIns="91425" bIns="91425" anchor="b" anchorCtr="0"/>
          <a:lstStyle>
            <a:lvl1pPr marL="0" marR="0" indent="0" algn="r"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42" name="Shape 4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24" name="Shape 124"/>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46" name="Shape 146"/>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0" name="Shape 160"/>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161" name="Shape 161"/>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p:nvPr/>
        </p:nvSpPr>
        <p:spPr>
          <a:xfrm>
            <a:off x="4021294" y="9721106"/>
            <a:ext cx="3074718" cy="509953"/>
          </a:xfrm>
          <a:prstGeom prst="rect">
            <a:avLst/>
          </a:prstGeom>
          <a:noFill/>
          <a:ln>
            <a:noFill/>
          </a:ln>
        </p:spPr>
        <p:txBody>
          <a:bodyPr lIns="97488" tIns="50694" rIns="97488" bIns="50694" anchor="b" anchorCtr="0">
            <a:noAutofit/>
          </a:bodyPr>
          <a:lstStyle/>
          <a:p>
            <a:pPr algn="r">
              <a:buSzPct val="25000"/>
            </a:pPr>
            <a:r>
              <a:rPr lang="en-IN" dirty="0"/>
              <a:t> </a:t>
            </a:r>
          </a:p>
        </p:txBody>
      </p:sp>
      <p:sp>
        <p:nvSpPr>
          <p:cNvPr id="155" name="Shape 15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56" name="Shape 156"/>
          <p:cNvSpPr txBox="1">
            <a:spLocks noGrp="1"/>
          </p:cNvSpPr>
          <p:nvPr>
            <p:ph type="body" idx="1"/>
          </p:nvPr>
        </p:nvSpPr>
        <p:spPr>
          <a:xfrm>
            <a:off x="709932" y="4861441"/>
            <a:ext cx="5679439" cy="4605576"/>
          </a:xfrm>
          <a:prstGeom prst="rect">
            <a:avLst/>
          </a:prstGeom>
          <a:noFill/>
          <a:ln>
            <a:noFill/>
          </a:ln>
        </p:spPr>
        <p:txBody>
          <a:bodyPr lIns="97488" tIns="50694" rIns="97488" bIns="50694" anchor="ctr"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p:nvPr/>
        </p:nvSpPr>
        <p:spPr>
          <a:xfrm>
            <a:off x="4021294" y="9721106"/>
            <a:ext cx="3074718" cy="509954"/>
          </a:xfrm>
          <a:prstGeom prst="rect">
            <a:avLst/>
          </a:prstGeom>
          <a:noFill/>
          <a:ln>
            <a:noFill/>
          </a:ln>
        </p:spPr>
        <p:txBody>
          <a:bodyPr lIns="95139" tIns="49472" rIns="95139" bIns="49472" anchor="b" anchorCtr="0">
            <a:noAutofit/>
          </a:bodyPr>
          <a:lstStyle/>
          <a:p>
            <a:pPr algn="r">
              <a:buSzPct val="25000"/>
            </a:pPr>
            <a:r>
              <a:rPr lang="en-IN" dirty="0"/>
              <a:t> </a:t>
            </a:r>
          </a:p>
        </p:txBody>
      </p:sp>
      <p:sp>
        <p:nvSpPr>
          <p:cNvPr id="164" name="Shape 164"/>
          <p:cNvSpPr>
            <a:spLocks noGrp="1" noRot="1" noChangeAspect="1"/>
          </p:cNvSpPr>
          <p:nvPr>
            <p:ph type="sldImg" idx="2"/>
          </p:nvPr>
        </p:nvSpPr>
        <p:spPr>
          <a:xfrm>
            <a:off x="990600" y="768350"/>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65" name="Shape 165"/>
          <p:cNvSpPr txBox="1">
            <a:spLocks noGrp="1"/>
          </p:cNvSpPr>
          <p:nvPr>
            <p:ph type="body" idx="1"/>
          </p:nvPr>
        </p:nvSpPr>
        <p:spPr>
          <a:xfrm>
            <a:off x="709931" y="4861441"/>
            <a:ext cx="5679439" cy="4605576"/>
          </a:xfrm>
          <a:prstGeom prst="rect">
            <a:avLst/>
          </a:prstGeom>
          <a:noFill/>
          <a:ln>
            <a:noFill/>
          </a:ln>
        </p:spPr>
        <p:txBody>
          <a:bodyPr lIns="95139" tIns="49472" rIns="95139" bIns="49472" anchor="ctr"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p:nvPr/>
        </p:nvSpPr>
        <p:spPr>
          <a:xfrm>
            <a:off x="4021294" y="9721106"/>
            <a:ext cx="3074718" cy="509954"/>
          </a:xfrm>
          <a:prstGeom prst="rect">
            <a:avLst/>
          </a:prstGeom>
          <a:noFill/>
          <a:ln>
            <a:noFill/>
          </a:ln>
        </p:spPr>
        <p:txBody>
          <a:bodyPr lIns="95139" tIns="49472" rIns="95139" bIns="49472" anchor="b" anchorCtr="0">
            <a:noAutofit/>
          </a:bodyPr>
          <a:lstStyle/>
          <a:p>
            <a:pPr algn="r">
              <a:buSzPct val="25000"/>
            </a:pPr>
            <a:r>
              <a:rPr lang="en-IN" dirty="0"/>
              <a:t> </a:t>
            </a:r>
          </a:p>
        </p:txBody>
      </p:sp>
      <p:sp>
        <p:nvSpPr>
          <p:cNvPr id="173" name="Shape 173"/>
          <p:cNvSpPr>
            <a:spLocks noGrp="1" noRot="1" noChangeAspect="1"/>
          </p:cNvSpPr>
          <p:nvPr>
            <p:ph type="sldImg" idx="2"/>
          </p:nvPr>
        </p:nvSpPr>
        <p:spPr>
          <a:xfrm>
            <a:off x="1220192" y="768273"/>
            <a:ext cx="4658916" cy="383798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74" name="Shape 174"/>
          <p:cNvSpPr txBox="1">
            <a:spLocks noGrp="1"/>
          </p:cNvSpPr>
          <p:nvPr>
            <p:ph type="body" idx="1"/>
          </p:nvPr>
        </p:nvSpPr>
        <p:spPr>
          <a:xfrm>
            <a:off x="709931" y="4861441"/>
            <a:ext cx="5679439" cy="4605576"/>
          </a:xfrm>
          <a:prstGeom prst="rect">
            <a:avLst/>
          </a:prstGeom>
          <a:noFill/>
          <a:ln>
            <a:noFill/>
          </a:ln>
        </p:spPr>
        <p:txBody>
          <a:bodyPr lIns="95139" tIns="49472" rIns="95139" bIns="49472"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p:nvPr/>
        </p:nvSpPr>
        <p:spPr>
          <a:xfrm>
            <a:off x="4021294" y="9721106"/>
            <a:ext cx="3074718" cy="509954"/>
          </a:xfrm>
          <a:prstGeom prst="rect">
            <a:avLst/>
          </a:prstGeom>
          <a:noFill/>
          <a:ln>
            <a:noFill/>
          </a:ln>
        </p:spPr>
        <p:txBody>
          <a:bodyPr lIns="95139" tIns="49472" rIns="95139" bIns="49472" anchor="b" anchorCtr="0">
            <a:noAutofit/>
          </a:bodyPr>
          <a:lstStyle/>
          <a:p>
            <a:pPr algn="r">
              <a:buSzPct val="25000"/>
            </a:pPr>
            <a:r>
              <a:rPr lang="en-IN" dirty="0"/>
              <a:t> </a:t>
            </a:r>
          </a:p>
        </p:txBody>
      </p:sp>
      <p:sp>
        <p:nvSpPr>
          <p:cNvPr id="183" name="Shape 183"/>
          <p:cNvSpPr>
            <a:spLocks noGrp="1" noRot="1" noChangeAspect="1"/>
          </p:cNvSpPr>
          <p:nvPr>
            <p:ph type="sldImg" idx="2"/>
          </p:nvPr>
        </p:nvSpPr>
        <p:spPr>
          <a:xfrm>
            <a:off x="1220192" y="768273"/>
            <a:ext cx="4658916" cy="383798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184" name="Shape 184"/>
          <p:cNvSpPr txBox="1">
            <a:spLocks noGrp="1"/>
          </p:cNvSpPr>
          <p:nvPr>
            <p:ph type="body" idx="1"/>
          </p:nvPr>
        </p:nvSpPr>
        <p:spPr>
          <a:xfrm>
            <a:off x="709931" y="4861441"/>
            <a:ext cx="5679439" cy="4605576"/>
          </a:xfrm>
          <a:prstGeom prst="rect">
            <a:avLst/>
          </a:prstGeom>
          <a:noFill/>
          <a:ln>
            <a:noFill/>
          </a:ln>
        </p:spPr>
        <p:txBody>
          <a:bodyPr lIns="95139" tIns="49472" rIns="95139" bIns="49472" anchor="ctr"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67" name="Shape 167"/>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91" name="Shape 191"/>
          <p:cNvSpPr>
            <a:spLocks noGrp="1" noRot="1" noChangeAspect="1"/>
          </p:cNvSpPr>
          <p:nvPr>
            <p:ph type="sldImg" idx="2"/>
          </p:nvPr>
        </p:nvSpPr>
        <p:spPr>
          <a:xfrm>
            <a:off x="990600" y="768350"/>
            <a:ext cx="5118100" cy="383698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220192" y="768273"/>
            <a:ext cx="4658916" cy="383798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709931" y="4861441"/>
            <a:ext cx="5679439" cy="4605576"/>
          </a:xfrm>
          <a:prstGeom prst="rect">
            <a:avLst/>
          </a:prstGeom>
          <a:noFill/>
          <a:ln>
            <a:noFill/>
          </a:ln>
        </p:spPr>
        <p:txBody>
          <a:bodyPr lIns="96645" tIns="96645" rIns="96645" bIns="9664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709925" y="4861425"/>
            <a:ext cx="5679424" cy="4605549"/>
          </a:xfrm>
          <a:prstGeom prst="rect">
            <a:avLst/>
          </a:prstGeom>
        </p:spPr>
        <p:txBody>
          <a:bodyPr lIns="91425" tIns="91425" rIns="91425" bIns="91425" anchor="ctr" anchorCtr="0">
            <a:noAutofit/>
          </a:bodyPr>
          <a:lstStyle/>
          <a:p>
            <a:endParaRPr/>
          </a:p>
        </p:txBody>
      </p:sp>
      <p:sp>
        <p:nvSpPr>
          <p:cNvPr id="125" name="Shape 125"/>
          <p:cNvSpPr>
            <a:spLocks noGrp="1" noRot="1" noChangeAspect="1"/>
          </p:cNvSpPr>
          <p:nvPr>
            <p:ph type="sldImg" idx="2"/>
          </p:nvPr>
        </p:nvSpPr>
        <p:spPr>
          <a:xfrm>
            <a:off x="1183450" y="767575"/>
            <a:ext cx="4733100" cy="38379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709925" y="4861425"/>
            <a:ext cx="5679424" cy="4605549"/>
          </a:xfrm>
          <a:prstGeom prst="rect">
            <a:avLst/>
          </a:prstGeom>
        </p:spPr>
        <p:txBody>
          <a:bodyPr lIns="91425" tIns="91425" rIns="91425" bIns="91425" anchor="ctr" anchorCtr="0">
            <a:noAutofit/>
          </a:bodyPr>
          <a:lstStyle/>
          <a:p>
            <a:endParaRPr/>
          </a:p>
        </p:txBody>
      </p:sp>
      <p:sp>
        <p:nvSpPr>
          <p:cNvPr id="132" name="Shape 132"/>
          <p:cNvSpPr>
            <a:spLocks noGrp="1" noRot="1" noChangeAspect="1"/>
          </p:cNvSpPr>
          <p:nvPr>
            <p:ph type="sldImg" idx="2"/>
          </p:nvPr>
        </p:nvSpPr>
        <p:spPr>
          <a:xfrm>
            <a:off x="1183450" y="767575"/>
            <a:ext cx="4733100" cy="38379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91" name="Shape 191"/>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09925" y="4861425"/>
            <a:ext cx="5679424" cy="4605549"/>
          </a:xfrm>
          <a:prstGeom prst="rect">
            <a:avLst/>
          </a:prstGeom>
        </p:spPr>
        <p:txBody>
          <a:bodyPr lIns="91425" tIns="91425" rIns="91425" bIns="91425" anchor="ctr" anchorCtr="0">
            <a:noAutofit/>
          </a:bodyPr>
          <a:lstStyle/>
          <a:p>
            <a:endParaRPr/>
          </a:p>
        </p:txBody>
      </p:sp>
      <p:sp>
        <p:nvSpPr>
          <p:cNvPr id="115" name="Shape 115"/>
          <p:cNvSpPr>
            <a:spLocks noGrp="1" noRot="1" noChangeAspect="1"/>
          </p:cNvSpPr>
          <p:nvPr>
            <p:ph type="sldImg" idx="2"/>
          </p:nvPr>
        </p:nvSpPr>
        <p:spPr>
          <a:xfrm>
            <a:off x="1183450" y="767575"/>
            <a:ext cx="4733100" cy="38379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09925" y="4861425"/>
            <a:ext cx="5679424" cy="4605549"/>
          </a:xfrm>
          <a:prstGeom prst="rect">
            <a:avLst/>
          </a:prstGeom>
        </p:spPr>
        <p:txBody>
          <a:bodyPr lIns="91425" tIns="91425" rIns="91425" bIns="91425" anchor="ctr" anchorCtr="0">
            <a:noAutofit/>
          </a:bodyPr>
          <a:lstStyle/>
          <a:p>
            <a:endParaRPr/>
          </a:p>
        </p:txBody>
      </p:sp>
      <p:sp>
        <p:nvSpPr>
          <p:cNvPr id="121" name="Shape 121"/>
          <p:cNvSpPr>
            <a:spLocks noGrp="1" noRot="1" noChangeAspect="1"/>
          </p:cNvSpPr>
          <p:nvPr>
            <p:ph type="sldImg" idx="2"/>
          </p:nvPr>
        </p:nvSpPr>
        <p:spPr>
          <a:xfrm>
            <a:off x="1183450" y="767575"/>
            <a:ext cx="4733100" cy="38379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75" name="Shape 17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81" name="Shape 181"/>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189" name="Shape 189"/>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7" name="Shape 197"/>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198" name="Shape 19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6" name="Shape 206"/>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07" name="Shape 207"/>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64" name="Shape 64"/>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5" name="Shape 215"/>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16" name="Shape 216"/>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7" name="Shape 227"/>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28" name="Shape 22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5" name="Shape 235"/>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36" name="Shape 236"/>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4" name="Shape 244"/>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45" name="Shape 245"/>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3" name="Shape 253"/>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54" name="Shape 254"/>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2" name="Shape 262"/>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63" name="Shape 263"/>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1" name="Shape 271"/>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72" name="Shape 272"/>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3" name="Shape 283"/>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84" name="Shape 284"/>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290" name="Shape 290"/>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298" name="Shape 29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09612" y="4860925"/>
            <a:ext cx="5680199" cy="4605299"/>
          </a:xfrm>
          <a:prstGeom prst="rect">
            <a:avLst/>
          </a:prstGeom>
        </p:spPr>
        <p:txBody>
          <a:bodyPr lIns="91425" tIns="91425" rIns="91425" bIns="91425" anchor="ctr" anchorCtr="0">
            <a:noAutofit/>
          </a:bodyPr>
          <a:lstStyle/>
          <a:p>
            <a:endParaRPr/>
          </a:p>
        </p:txBody>
      </p:sp>
      <p:sp>
        <p:nvSpPr>
          <p:cNvPr id="72" name="Shape 72"/>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6" name="Shape 306"/>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07" name="Shape 307"/>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5" name="Shape 315"/>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16" name="Shape 316"/>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25" name="Shape 325"/>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4" name="Shape 334"/>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35" name="Shape 335"/>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7" name="Shape 347"/>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348" name="Shape 348"/>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992188" y="768350"/>
            <a:ext cx="5114925" cy="38369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6" name="Shape 356"/>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pPr marL="0" marR="0" lvl="0" indent="0" algn="l" rtl="0">
              <a:buSzPct val="25000"/>
              <a:buFont typeface="Arial"/>
              <a:buNone/>
            </a:pPr>
            <a:r>
              <a:rPr lang="en-US" sz="1800" b="0" i="0" u="none" strike="noStrike" cap="none" baseline="0" dirty="0" smtClean="0"/>
              <a:t>Arrive at the most solid idea</a:t>
            </a:r>
            <a:endParaRPr lang="en-US" sz="1800" b="0" i="0" u="none" strike="noStrike" cap="none" baseline="0" dirty="0"/>
          </a:p>
        </p:txBody>
      </p:sp>
      <p:sp>
        <p:nvSpPr>
          <p:cNvPr id="357" name="Shape 357"/>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53" name="Shape 153"/>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992187" y="768350"/>
            <a:ext cx="5114925" cy="3836986"/>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 name="Shape 81"/>
          <p:cNvSpPr txBox="1">
            <a:spLocks noGrp="1"/>
          </p:cNvSpPr>
          <p:nvPr>
            <p:ph type="body" idx="1"/>
          </p:nvPr>
        </p:nvSpPr>
        <p:spPr>
          <a:xfrm>
            <a:off x="709612" y="4860925"/>
            <a:ext cx="5680075" cy="4605337"/>
          </a:xfrm>
          <a:prstGeom prst="rect">
            <a:avLst/>
          </a:prstGeom>
          <a:noFill/>
          <a:ln>
            <a:noFill/>
          </a:ln>
        </p:spPr>
        <p:txBody>
          <a:bodyPr lIns="91425" tIns="45700" rIns="91425" bIns="45700" anchor="t" anchorCtr="0">
            <a:noAutofit/>
          </a:bodyPr>
          <a:lstStyle/>
          <a:p>
            <a:endParaRPr/>
          </a:p>
        </p:txBody>
      </p:sp>
      <p:sp>
        <p:nvSpPr>
          <p:cNvPr id="82" name="Shape 82"/>
          <p:cNvSpPr txBox="1">
            <a:spLocks noGrp="1"/>
          </p:cNvSpPr>
          <p:nvPr>
            <p:ph type="sldNum" idx="12"/>
          </p:nvPr>
        </p:nvSpPr>
        <p:spPr>
          <a:xfrm>
            <a:off x="4021137" y="9721850"/>
            <a:ext cx="3076574" cy="511174"/>
          </a:xfrm>
          <a:prstGeom prst="rect">
            <a:avLst/>
          </a:prstGeom>
          <a:noFill/>
          <a:ln>
            <a:noFill/>
          </a:ln>
        </p:spPr>
        <p:txBody>
          <a:bodyPr lIns="99025" tIns="49500" rIns="99025" bIns="49500" anchor="b" anchorCtr="0">
            <a:noAutofit/>
          </a:bodyPr>
          <a:lstStyle/>
          <a:p>
            <a:pPr>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94" name="Shape 94"/>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03" name="Shape 103"/>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09" name="Shape 109"/>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709612" y="4860925"/>
            <a:ext cx="5680075" cy="4605337"/>
          </a:xfrm>
          <a:prstGeom prst="rect">
            <a:avLst/>
          </a:prstGeom>
        </p:spPr>
        <p:txBody>
          <a:bodyPr lIns="91425" tIns="91425" rIns="91425" bIns="91425" anchor="ctr" anchorCtr="0">
            <a:noAutofit/>
          </a:bodyPr>
          <a:lstStyle/>
          <a:p>
            <a:endParaRPr/>
          </a:p>
        </p:txBody>
      </p:sp>
      <p:sp>
        <p:nvSpPr>
          <p:cNvPr id="118" name="Shape 118"/>
          <p:cNvSpPr>
            <a:spLocks noGrp="1" noRot="1" noChangeAspect="1"/>
          </p:cNvSpPr>
          <p:nvPr>
            <p:ph type="sldImg" idx="2"/>
          </p:nvPr>
        </p:nvSpPr>
        <p:spPr>
          <a:xfrm>
            <a:off x="990600" y="768350"/>
            <a:ext cx="5118100" cy="3836986"/>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0" y="260350"/>
            <a:ext cx="9144000" cy="2881312"/>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000" b="0" i="0" u="none" strike="noStrike" cap="none" baseline="0">
                <a:solidFill>
                  <a:schemeClr val="dk2"/>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subTitle" idx="1"/>
          </p:nvPr>
        </p:nvSpPr>
        <p:spPr>
          <a:xfrm>
            <a:off x="1403350" y="5445125"/>
            <a:ext cx="6400799" cy="1223961"/>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8" name="Shape 18"/>
          <p:cNvSpPr txBox="1">
            <a:spLocks noGrp="1"/>
          </p:cNvSpPr>
          <p:nvPr>
            <p:ph type="title" idx="2"/>
          </p:nvPr>
        </p:nvSpPr>
        <p:spPr>
          <a:xfrm>
            <a:off x="457200" y="274637"/>
            <a:ext cx="82296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19" name="Shape 19"/>
          <p:cNvSpPr txBox="1">
            <a:spLocks noGrp="1"/>
          </p:cNvSpPr>
          <p:nvPr>
            <p:ph type="body" idx="3"/>
          </p:nvPr>
        </p:nvSpPr>
        <p:spPr>
          <a:xfrm>
            <a:off x="457200" y="1600200"/>
            <a:ext cx="82296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20" name="Shape 2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539750" y="1700211"/>
            <a:ext cx="8208962" cy="3024187"/>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5" name="Shape 2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26" name="Shape 2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7" name="Shape 2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lt1"/>
        </a:solid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816100"/>
            <a:ext cx="8435975" cy="2333625"/>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98989"/>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2pPr>
            <a:lvl3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3pPr>
            <a:lvl4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4pPr>
            <a:lvl5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5pPr>
            <a:lvl6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6pPr>
            <a:lvl7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7pPr>
            <a:lvl8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8pPr>
            <a:lvl9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3" name="Shape 13"/>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et.iitb.ac.in/resour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0" y="260350"/>
            <a:ext cx="9144000" cy="2260200"/>
          </a:xfrm>
          <a:prstGeom prst="rect">
            <a:avLst/>
          </a:prstGeom>
          <a:noFill/>
          <a:ln>
            <a:noFill/>
          </a:ln>
        </p:spPr>
        <p:txBody>
          <a:bodyPr lIns="91425" tIns="45700" rIns="91425" bIns="45700" anchor="t" anchorCtr="0">
            <a:noAutofit/>
          </a:bodyPr>
          <a:lstStyle/>
          <a:p>
            <a:pPr marL="0" marR="0" lvl="0" indent="0" algn="ctr" rtl="0">
              <a:lnSpc>
                <a:spcPct val="115000"/>
              </a:lnSpc>
              <a:spcBef>
                <a:spcPts val="0"/>
              </a:spcBef>
              <a:spcAft>
                <a:spcPts val="0"/>
              </a:spcAft>
              <a:buClr>
                <a:schemeClr val="dk2"/>
              </a:buClr>
              <a:buSzPct val="25000"/>
              <a:buFont typeface="Arial"/>
              <a:buNone/>
            </a:pPr>
            <a:r>
              <a:rPr lang="en-US" b="1"/>
              <a:t>Tutorial: Guidelines for </a:t>
            </a:r>
          </a:p>
          <a:p>
            <a:pPr marL="0" marR="0" lvl="0" indent="0" algn="ctr" rtl="0">
              <a:lnSpc>
                <a:spcPct val="115000"/>
              </a:lnSpc>
              <a:spcBef>
                <a:spcPts val="0"/>
              </a:spcBef>
              <a:spcAft>
                <a:spcPts val="0"/>
              </a:spcAft>
              <a:buClr>
                <a:schemeClr val="dk2"/>
              </a:buClr>
              <a:buSzPct val="25000"/>
              <a:buFont typeface="Arial"/>
              <a:buNone/>
            </a:pPr>
            <a:r>
              <a:rPr lang="en-US" b="1"/>
              <a:t>Planning, Conducting and Reporting ET Research</a:t>
            </a:r>
          </a:p>
        </p:txBody>
      </p:sp>
      <p:sp>
        <p:nvSpPr>
          <p:cNvPr id="36" name="Shape 36"/>
          <p:cNvSpPr txBox="1">
            <a:spLocks noGrp="1"/>
          </p:cNvSpPr>
          <p:nvPr>
            <p:ph type="subTitle" idx="1"/>
          </p:nvPr>
        </p:nvSpPr>
        <p:spPr>
          <a:xfrm>
            <a:off x="1403350" y="5445125"/>
            <a:ext cx="6400799" cy="1223961"/>
          </a:xfrm>
          <a:prstGeom prst="rect">
            <a:avLst/>
          </a:prstGeom>
          <a:noFill/>
          <a:ln>
            <a:noFill/>
          </a:ln>
        </p:spPr>
        <p:txBody>
          <a:bodyPr lIns="91425" tIns="45700" rIns="91425" bIns="45700" anchor="t" anchorCtr="0">
            <a:noAutofit/>
          </a:bodyPr>
          <a:lstStyle/>
          <a:p>
            <a:pPr marL="0" marR="0" lvl="0" indent="0" algn="ctr" rtl="0">
              <a:lnSpc>
                <a:spcPct val="100000"/>
              </a:lnSpc>
              <a:spcBef>
                <a:spcPts val="640"/>
              </a:spcBef>
              <a:spcAft>
                <a:spcPts val="0"/>
              </a:spcAft>
              <a:buClr>
                <a:schemeClr val="dk1"/>
              </a:buClr>
              <a:buSzPct val="25000"/>
              <a:buFont typeface="Arial"/>
              <a:buNone/>
            </a:pPr>
            <a:r>
              <a:rPr lang="en-US"/>
              <a:t>T4E 2013, Kharagpur</a:t>
            </a:r>
          </a:p>
          <a:p>
            <a:pPr marL="0" marR="0" lvl="0" indent="0" algn="ctr" rtl="0">
              <a:lnSpc>
                <a:spcPct val="100000"/>
              </a:lnSpc>
              <a:spcBef>
                <a:spcPts val="640"/>
              </a:spcBef>
              <a:spcAft>
                <a:spcPts val="0"/>
              </a:spcAft>
              <a:buClr>
                <a:schemeClr val="dk1"/>
              </a:buClr>
              <a:buSzPct val="25000"/>
              <a:buFont typeface="Arial"/>
              <a:buNone/>
            </a:pPr>
            <a:r>
              <a:rPr lang="en-US"/>
              <a:t>December</a:t>
            </a:r>
            <a:r>
              <a:rPr lang="en-US" sz="3200" b="0" i="0" u="none" strike="noStrike" cap="none" baseline="0">
                <a:solidFill>
                  <a:schemeClr val="dk1"/>
                </a:solidFill>
                <a:latin typeface="Arial"/>
                <a:ea typeface="Arial"/>
                <a:cs typeface="Arial"/>
                <a:sym typeface="Arial"/>
              </a:rPr>
              <a:t> </a:t>
            </a:r>
            <a:r>
              <a:rPr lang="en-US"/>
              <a:t>18</a:t>
            </a:r>
            <a:r>
              <a:rPr lang="en-US" sz="3200" b="0" i="0" u="none" strike="noStrike" cap="none" baseline="0">
                <a:solidFill>
                  <a:schemeClr val="dk1"/>
                </a:solidFill>
                <a:latin typeface="Arial"/>
                <a:ea typeface="Arial"/>
                <a:cs typeface="Arial"/>
                <a:sym typeface="Arial"/>
              </a:rPr>
              <a:t>, 2013</a:t>
            </a:r>
          </a:p>
        </p:txBody>
      </p:sp>
      <p:pic>
        <p:nvPicPr>
          <p:cNvPr id="37" name="Shape 37"/>
          <p:cNvPicPr preferRelativeResize="0"/>
          <p:nvPr/>
        </p:nvPicPr>
        <p:blipFill>
          <a:blip r:embed="rId3"/>
          <a:stretch>
            <a:fillRect/>
          </a:stretch>
        </p:blipFill>
        <p:spPr>
          <a:xfrm>
            <a:off x="3960012" y="4130425"/>
            <a:ext cx="1223964" cy="1173160"/>
          </a:xfrm>
          <a:prstGeom prst="rect">
            <a:avLst/>
          </a:prstGeom>
        </p:spPr>
      </p:pic>
      <p:sp>
        <p:nvSpPr>
          <p:cNvPr id="38" name="Shape 3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
        <p:nvSpPr>
          <p:cNvPr id="39" name="Shape 39"/>
          <p:cNvSpPr txBox="1">
            <a:spLocks noGrp="1"/>
          </p:cNvSpPr>
          <p:nvPr>
            <p:ph type="subTitle" idx="2"/>
          </p:nvPr>
        </p:nvSpPr>
        <p:spPr>
          <a:xfrm>
            <a:off x="1371600" y="2754025"/>
            <a:ext cx="6858000" cy="1223999"/>
          </a:xfrm>
          <a:prstGeom prst="rect">
            <a:avLst/>
          </a:prstGeom>
          <a:noFill/>
          <a:ln>
            <a:noFill/>
          </a:ln>
        </p:spPr>
        <p:txBody>
          <a:bodyPr lIns="91425" tIns="45700" rIns="91425" bIns="45700" anchor="t" anchorCtr="0">
            <a:noAutofit/>
          </a:bodyPr>
          <a:lstStyle/>
          <a:p>
            <a:pPr marL="0" marR="0" lvl="0" indent="0" algn="ctr" rtl="0">
              <a:lnSpc>
                <a:spcPct val="100000"/>
              </a:lnSpc>
              <a:spcBef>
                <a:spcPts val="640"/>
              </a:spcBef>
              <a:spcAft>
                <a:spcPts val="0"/>
              </a:spcAft>
              <a:buClr>
                <a:schemeClr val="dk1"/>
              </a:buClr>
              <a:buSzPct val="25000"/>
              <a:buFont typeface="Arial"/>
              <a:buNone/>
            </a:pPr>
            <a:r>
              <a:rPr lang="en-US" sz="3600" dirty="0" err="1"/>
              <a:t>Sahana</a:t>
            </a:r>
            <a:r>
              <a:rPr lang="en-US" sz="3600" dirty="0"/>
              <a:t> Murthy and Sridhar </a:t>
            </a:r>
            <a:r>
              <a:rPr lang="en-US" sz="3600" dirty="0" err="1"/>
              <a:t>Iyer</a:t>
            </a:r>
            <a:endParaRPr lang="en-US" sz="3600" dirty="0"/>
          </a:p>
          <a:p>
            <a:pPr marL="0" marR="0" lvl="0" indent="0" algn="ctr" rtl="0">
              <a:lnSpc>
                <a:spcPct val="100000"/>
              </a:lnSpc>
              <a:spcBef>
                <a:spcPts val="640"/>
              </a:spcBef>
              <a:spcAft>
                <a:spcPts val="0"/>
              </a:spcAft>
              <a:buClr>
                <a:schemeClr val="dk1"/>
              </a:buClr>
              <a:buSzPct val="25000"/>
              <a:buFont typeface="Arial"/>
              <a:buNone/>
            </a:pPr>
            <a:r>
              <a:rPr lang="en-US" sz="3600" dirty="0"/>
              <a:t>IIT Bombay</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323850" y="620712"/>
            <a:ext cx="8569325" cy="5545137"/>
          </a:xfrm>
          <a:prstGeom prst="rect">
            <a:avLst/>
          </a:prstGeom>
          <a:noFill/>
          <a:ln>
            <a:noFill/>
          </a:ln>
        </p:spPr>
        <p:txBody>
          <a:bodyPr lIns="91425" tIns="137150" rIns="91425"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Use of an ET tool in a routine manner is NOT a research paper.</a:t>
            </a:r>
          </a:p>
          <a:p>
            <a:endParaRP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To be considered as an acceptable research paper, you need to implement an innovative method of using the tool to achieve a teaching-learning goal.</a:t>
            </a:r>
          </a:p>
          <a:p>
            <a:endParaRPr/>
          </a:p>
        </p:txBody>
      </p:sp>
      <p:sp>
        <p:nvSpPr>
          <p:cNvPr id="121" name="Shape 12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28600" y="274637"/>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4. Is this a research paper?</a:t>
            </a:r>
          </a:p>
        </p:txBody>
      </p:sp>
      <p:sp>
        <p:nvSpPr>
          <p:cNvPr id="134" name="Shape 134"/>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Not yet</a:t>
            </a:r>
          </a:p>
        </p:txBody>
      </p:sp>
      <p:sp>
        <p:nvSpPr>
          <p:cNvPr id="135" name="Shape 135"/>
          <p:cNvSpPr txBox="1"/>
          <p:nvPr/>
        </p:nvSpPr>
        <p:spPr>
          <a:xfrm>
            <a:off x="152400" y="1143000"/>
            <a:ext cx="8991600" cy="3006724"/>
          </a:xfrm>
          <a:prstGeom prst="rect">
            <a:avLst/>
          </a:prstGeom>
          <a:noFill/>
          <a:ln>
            <a:noFill/>
          </a:ln>
        </p:spPr>
        <p:txBody>
          <a:bodyPr lIns="91425" tIns="137150" rIns="91425" bIns="45700" anchor="t" anchorCtr="0">
            <a:noAutofit/>
          </a:bodyPr>
          <a:lstStyle/>
          <a:p>
            <a:pPr marL="0" marR="0" lvl="0" indent="0" algn="l" rtl="0">
              <a:lnSpc>
                <a:spcPct val="115000"/>
              </a:lnSpc>
              <a:spcBef>
                <a:spcPts val="36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 will prepare interactive multimedia content and animated videos. Using Moodle LMS, the student can access the content in order to make interactive session. The student will be more interested and interactive. Animated videos will be persisted in their mind. The concept will be easily understandable. </a:t>
            </a:r>
          </a:p>
        </p:txBody>
      </p:sp>
      <p:sp>
        <p:nvSpPr>
          <p:cNvPr id="136" name="Shape 136"/>
          <p:cNvSpPr txBox="1"/>
          <p:nvPr/>
        </p:nvSpPr>
        <p:spPr>
          <a:xfrm>
            <a:off x="76200" y="5791200"/>
            <a:ext cx="2259000" cy="527099"/>
          </a:xfrm>
          <a:prstGeom prst="rect">
            <a:avLst/>
          </a:prstGeom>
          <a:noFill/>
          <a:ln w="9525" cap="rnd">
            <a:solidFill>
              <a:srgbClr val="FF0000"/>
            </a:solidFill>
            <a:prstDash val="solid"/>
            <a:miter/>
            <a:headEnd type="none" w="med" len="med"/>
            <a:tailEnd type="none" w="med" len="med"/>
          </a:ln>
        </p:spPr>
        <p:txBody>
          <a:bodyPr lIns="91425" tIns="45700" rIns="91425" bIns="45700" anchor="ctr" anchorCtr="0">
            <a:noAutofit/>
          </a:bodyPr>
          <a:lstStyle/>
          <a:p>
            <a:endParaRPr/>
          </a:p>
        </p:txBody>
      </p:sp>
      <p:sp>
        <p:nvSpPr>
          <p:cNvPr id="137" name="Shape 13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68312" y="1341437"/>
            <a:ext cx="8424862" cy="4073524"/>
          </a:xfrm>
          <a:prstGeom prst="rect">
            <a:avLst/>
          </a:prstGeom>
          <a:noFill/>
          <a:ln>
            <a:noFill/>
          </a:ln>
        </p:spPr>
        <p:txBody>
          <a:bodyPr lIns="91425" tIns="137150" rIns="91425"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Mere development of instructional material is NOT a research paper </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even if the material is based on an innovative idea. </a:t>
            </a:r>
          </a:p>
          <a:p>
            <a:endParaRP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To be considered as an acceptable research paper, you need to show that the material has resulted in improvement in student learning or engagement.</a:t>
            </a:r>
          </a:p>
        </p:txBody>
      </p:sp>
      <p:sp>
        <p:nvSpPr>
          <p:cNvPr id="143" name="Shape 14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28600" y="274637"/>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What is not a research paper? </a:t>
            </a:r>
          </a:p>
        </p:txBody>
      </p:sp>
      <p:sp>
        <p:nvSpPr>
          <p:cNvPr id="156" name="Shape 156"/>
          <p:cNvSpPr txBox="1">
            <a:spLocks noGrp="1"/>
          </p:cNvSpPr>
          <p:nvPr>
            <p:ph type="body" idx="1"/>
          </p:nvPr>
        </p:nvSpPr>
        <p:spPr>
          <a:xfrm>
            <a:off x="179386" y="1341437"/>
            <a:ext cx="8858249" cy="5183186"/>
          </a:xfrm>
          <a:prstGeom prst="rect">
            <a:avLst/>
          </a:prstGeom>
          <a:noFill/>
          <a:ln>
            <a:noFill/>
          </a:ln>
        </p:spPr>
        <p:txBody>
          <a:bodyPr lIns="91425" tIns="137150" rIns="18000" bIns="45700"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US" sz="2400" b="0" i="0" u="none" strike="noStrike" cap="none" baseline="0" dirty="0">
                <a:solidFill>
                  <a:schemeClr val="dk1"/>
                </a:solidFill>
                <a:latin typeface="+mn-lt"/>
                <a:ea typeface="Arial"/>
                <a:cs typeface="Arial"/>
                <a:sym typeface="Arial"/>
              </a:rPr>
              <a:t>This is so </a:t>
            </a:r>
            <a:r>
              <a:rPr lang="en-US" sz="2400" b="1" i="0" u="none" strike="noStrike" cap="none" baseline="0" dirty="0">
                <a:solidFill>
                  <a:schemeClr val="dk1"/>
                </a:solidFill>
                <a:latin typeface="+mn-lt"/>
                <a:ea typeface="Arial"/>
                <a:cs typeface="Arial"/>
                <a:sym typeface="Arial"/>
              </a:rPr>
              <a:t>important</a:t>
            </a:r>
            <a:r>
              <a:rPr lang="en-US" sz="2400" b="0" i="0" u="none" strike="noStrike" cap="none" baseline="0" dirty="0">
                <a:solidFill>
                  <a:schemeClr val="dk1"/>
                </a:solidFill>
                <a:latin typeface="+mn-lt"/>
                <a:ea typeface="Arial"/>
                <a:cs typeface="Arial"/>
                <a:sym typeface="Arial"/>
              </a:rPr>
              <a:t> that it is worth repeating the following:</a:t>
            </a:r>
          </a:p>
          <a:p>
            <a:endParaRPr>
              <a:latin typeface="+mn-lt"/>
            </a:endParaRPr>
          </a:p>
          <a:p>
            <a:pPr marL="0" marR="0" lvl="0" indent="0" algn="l" rtl="0">
              <a:lnSpc>
                <a:spcPct val="115000"/>
              </a:lnSpc>
              <a:spcBef>
                <a:spcPts val="0"/>
              </a:spcBef>
              <a:spcAft>
                <a:spcPts val="0"/>
              </a:spcAft>
              <a:buClr>
                <a:schemeClr val="dk1"/>
              </a:buClr>
              <a:buSzPct val="100000"/>
              <a:buFont typeface="Arial"/>
              <a:buChar char="•"/>
            </a:pPr>
            <a:r>
              <a:rPr lang="en-US" sz="2000" b="0" i="0" u="none" strike="noStrike" cap="none" baseline="0" dirty="0">
                <a:solidFill>
                  <a:schemeClr val="dk1"/>
                </a:solidFill>
                <a:latin typeface="+mn-lt"/>
                <a:ea typeface="Arial"/>
                <a:cs typeface="Arial"/>
                <a:sym typeface="Arial"/>
              </a:rPr>
              <a:t>Compilation of obvious solutions is NOT a research paper. </a:t>
            </a:r>
          </a:p>
          <a:p>
            <a:endParaRPr>
              <a:latin typeface="+mn-lt"/>
            </a:endParaRPr>
          </a:p>
          <a:p>
            <a:pPr marL="0" marR="0" lvl="0" indent="0" algn="l" rtl="0">
              <a:lnSpc>
                <a:spcPct val="115000"/>
              </a:lnSpc>
              <a:spcBef>
                <a:spcPts val="0"/>
              </a:spcBef>
              <a:spcAft>
                <a:spcPts val="0"/>
              </a:spcAft>
              <a:buClr>
                <a:schemeClr val="dk1"/>
              </a:buClr>
              <a:buSzPct val="100000"/>
              <a:buFont typeface="Arial"/>
              <a:buChar char="•"/>
            </a:pPr>
            <a:r>
              <a:rPr lang="en-US" sz="2000" b="0" i="0" u="none" strike="noStrike" cap="none" baseline="0" dirty="0">
                <a:solidFill>
                  <a:schemeClr val="dk1"/>
                </a:solidFill>
                <a:latin typeface="+mn-lt"/>
                <a:ea typeface="Arial"/>
                <a:cs typeface="Arial"/>
                <a:sym typeface="Arial"/>
              </a:rPr>
              <a:t>A report of the strategy you implemented is NOT a research paper.</a:t>
            </a:r>
          </a:p>
          <a:p>
            <a:endParaRPr>
              <a:latin typeface="+mn-lt"/>
            </a:endParaRPr>
          </a:p>
          <a:p>
            <a:pPr marL="0" marR="0" lvl="0" indent="0" algn="l" rtl="0">
              <a:lnSpc>
                <a:spcPct val="115000"/>
              </a:lnSpc>
              <a:spcBef>
                <a:spcPts val="0"/>
              </a:spcBef>
              <a:spcAft>
                <a:spcPts val="0"/>
              </a:spcAft>
              <a:buClr>
                <a:schemeClr val="dk1"/>
              </a:buClr>
              <a:buSzPct val="100000"/>
              <a:buFont typeface="Arial"/>
              <a:buChar char="•"/>
            </a:pPr>
            <a:r>
              <a:rPr lang="en-US" sz="2000" b="0" i="0" u="none" strike="noStrike" cap="none" baseline="0" dirty="0">
                <a:solidFill>
                  <a:schemeClr val="dk1"/>
                </a:solidFill>
                <a:latin typeface="+mn-lt"/>
                <a:ea typeface="Arial"/>
                <a:cs typeface="Arial"/>
                <a:sym typeface="Arial"/>
              </a:rPr>
              <a:t>Use of an ET tool in a routine manner is NOT a </a:t>
            </a:r>
            <a:r>
              <a:rPr lang="en-US" sz="2000" b="0" i="0" u="none" strike="noStrike" cap="none" baseline="0" dirty="0" smtClean="0">
                <a:solidFill>
                  <a:schemeClr val="dk1"/>
                </a:solidFill>
                <a:latin typeface="+mn-lt"/>
                <a:ea typeface="Arial"/>
                <a:cs typeface="Arial"/>
                <a:sym typeface="Arial"/>
              </a:rPr>
              <a:t>research </a:t>
            </a:r>
            <a:r>
              <a:rPr lang="en-US" sz="2000" b="0" i="0" u="none" strike="noStrike" cap="none" baseline="0" dirty="0">
                <a:solidFill>
                  <a:schemeClr val="dk1"/>
                </a:solidFill>
                <a:latin typeface="+mn-lt"/>
                <a:ea typeface="Arial"/>
                <a:cs typeface="Arial"/>
                <a:sym typeface="Arial"/>
              </a:rPr>
              <a:t>paper.</a:t>
            </a:r>
          </a:p>
          <a:p>
            <a:endParaRPr>
              <a:latin typeface="+mn-lt"/>
            </a:endParaRPr>
          </a:p>
          <a:p>
            <a:pPr marL="0" marR="0" lvl="0" indent="0" algn="l" rtl="0">
              <a:lnSpc>
                <a:spcPct val="115000"/>
              </a:lnSpc>
              <a:spcBef>
                <a:spcPts val="0"/>
              </a:spcBef>
              <a:spcAft>
                <a:spcPts val="0"/>
              </a:spcAft>
              <a:buClr>
                <a:schemeClr val="dk1"/>
              </a:buClr>
              <a:buSzPct val="100000"/>
              <a:buFont typeface="Arial"/>
              <a:buChar char="•"/>
            </a:pPr>
            <a:r>
              <a:rPr lang="en-US" sz="2000" b="0" i="0" u="none" strike="noStrike" cap="none" baseline="0" dirty="0">
                <a:solidFill>
                  <a:schemeClr val="dk1"/>
                </a:solidFill>
                <a:latin typeface="+mn-lt"/>
                <a:ea typeface="Arial"/>
                <a:cs typeface="Arial"/>
                <a:sym typeface="Arial"/>
              </a:rPr>
              <a:t>Mere development of instructional material is NOT a </a:t>
            </a:r>
            <a:r>
              <a:rPr lang="en-US" sz="2000" b="0" i="0" u="none" strike="noStrike" cap="none" baseline="0" dirty="0" smtClean="0">
                <a:solidFill>
                  <a:schemeClr val="dk1"/>
                </a:solidFill>
                <a:latin typeface="+mn-lt"/>
                <a:ea typeface="Arial"/>
                <a:cs typeface="Arial"/>
                <a:sym typeface="Arial"/>
              </a:rPr>
              <a:t>research </a:t>
            </a:r>
            <a:r>
              <a:rPr lang="en-US" sz="2000" b="0" i="0" u="none" strike="noStrike" cap="none" baseline="0" dirty="0">
                <a:solidFill>
                  <a:schemeClr val="dk1"/>
                </a:solidFill>
                <a:latin typeface="+mn-lt"/>
                <a:ea typeface="Arial"/>
                <a:cs typeface="Arial"/>
                <a:sym typeface="Arial"/>
              </a:rPr>
              <a:t>paper. </a:t>
            </a:r>
          </a:p>
        </p:txBody>
      </p:sp>
      <p:sp>
        <p:nvSpPr>
          <p:cNvPr id="157" name="Shape 15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Shape 150"/>
          <p:cNvSpPr txBox="1">
            <a:spLocks noGrp="1"/>
          </p:cNvSpPr>
          <p:nvPr>
            <p:ph type="title" idx="4294967295"/>
          </p:nvPr>
        </p:nvSpPr>
        <p:spPr>
          <a:xfrm>
            <a:off x="457200" y="44450"/>
            <a:ext cx="8229600" cy="706438"/>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4000" b="1" i="0" u="none" strike="noStrike" cap="none" baseline="0" dirty="0" smtClean="0">
                <a:solidFill>
                  <a:srgbClr val="000000"/>
                </a:solidFill>
                <a:latin typeface="Arial"/>
                <a:ea typeface="Arial"/>
                <a:cs typeface="Arial"/>
                <a:sym typeface="Arial"/>
              </a:rPr>
              <a:t>So what is a research paper?</a:t>
            </a:r>
            <a:endParaRPr lang="en-IN" sz="4000" b="1" i="0" u="none" strike="noStrike" cap="none" baseline="0" dirty="0">
              <a:solidFill>
                <a:srgbClr val="000000"/>
              </a:solidFill>
              <a:latin typeface="Arial"/>
              <a:ea typeface="Arial"/>
              <a:cs typeface="Arial"/>
              <a:sym typeface="Arial"/>
            </a:endParaRPr>
          </a:p>
        </p:txBody>
      </p:sp>
      <p:sp>
        <p:nvSpPr>
          <p:cNvPr id="151" name="Shape 151"/>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graphicFrame>
        <p:nvGraphicFramePr>
          <p:cNvPr id="152" name="Shape 152"/>
          <p:cNvGraphicFramePr/>
          <p:nvPr/>
        </p:nvGraphicFramePr>
        <p:xfrm>
          <a:off x="107950" y="765175"/>
          <a:ext cx="8785225" cy="6047616"/>
        </p:xfrm>
        <a:graphic>
          <a:graphicData uri="http://schemas.openxmlformats.org/drawingml/2006/table">
            <a:tbl>
              <a:tblPr>
                <a:noFill/>
              </a:tblPr>
              <a:tblGrid>
                <a:gridCol w="2808300"/>
                <a:gridCol w="5976925"/>
              </a:tblGrid>
              <a:tr h="825500">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Referees look for</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10000"/>
                        </a:lnSpc>
                        <a:spcBef>
                          <a:spcPts val="560"/>
                        </a:spcBef>
                        <a:spcAft>
                          <a:spcPts val="0"/>
                        </a:spcAft>
                        <a:buClr>
                          <a:srgbClr val="000000"/>
                        </a:buClr>
                        <a:buSzPct val="25000"/>
                        <a:buFont typeface="Arial"/>
                        <a:buNone/>
                      </a:pPr>
                      <a:r>
                        <a:rPr lang="en-IN" sz="2800" b="1" i="0" u="none" strike="noStrike" cap="none" baseline="0" dirty="0">
                          <a:solidFill>
                            <a:srgbClr val="000000"/>
                          </a:solidFill>
                          <a:latin typeface="Arial"/>
                          <a:ea typeface="Arial"/>
                          <a:cs typeface="Arial"/>
                          <a:sym typeface="Arial"/>
                        </a:rPr>
                        <a:t>Your paper must have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77787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Novelty </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Analysis of prior work to show that your idea is unique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839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chemeClr val="dk1"/>
                          </a:solidFill>
                          <a:latin typeface="Arial"/>
                          <a:ea typeface="Arial"/>
                          <a:cs typeface="Arial"/>
                          <a:sym typeface="Arial"/>
                        </a:rPr>
                        <a:t>Positioning</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chemeClr val="dk1"/>
                          </a:solidFill>
                          <a:latin typeface="Arial"/>
                          <a:ea typeface="Arial"/>
                          <a:cs typeface="Arial"/>
                          <a:sym typeface="Arial"/>
                        </a:rPr>
                        <a:t>Analysis to show that your work is required, how your work advances the state of the art</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4845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Soundness of procedure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Steps to show that you have implemented solution carefully</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80210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Evidence to support claim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Data to show that your solution works as claimed</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165225">
                <a:tc>
                  <a:txBody>
                    <a:bodyPr/>
                    <a:lstStyle/>
                    <a:p>
                      <a:pPr marL="0" marR="0" lvl="0" indent="0" algn="l" rtl="0">
                        <a:lnSpc>
                          <a:spcPct val="110000"/>
                        </a:lnSpc>
                        <a:spcBef>
                          <a:spcPts val="480"/>
                        </a:spcBef>
                        <a:spcAft>
                          <a:spcPts val="120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Overall coherence</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dirty="0">
                          <a:solidFill>
                            <a:srgbClr val="000000"/>
                          </a:solidFill>
                          <a:latin typeface="Arial"/>
                          <a:ea typeface="Arial"/>
                          <a:cs typeface="Arial"/>
                          <a:sym typeface="Arial"/>
                        </a:rPr>
                        <a:t>Consistency between parts of your paper – treatment should address problem, results should give answer to problem</a:t>
                      </a:r>
                    </a:p>
                  </a:txBody>
                  <a:tcPr marL="90000" marR="54000" marT="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IN"/>
              <a:t> </a:t>
            </a:r>
          </a:p>
        </p:txBody>
      </p:sp>
      <p:sp>
        <p:nvSpPr>
          <p:cNvPr id="159" name="Shape 159"/>
          <p:cNvSpPr txBox="1">
            <a:spLocks noGrp="1"/>
          </p:cNvSpPr>
          <p:nvPr>
            <p:ph type="title" idx="4294967295"/>
          </p:nvPr>
        </p:nvSpPr>
        <p:spPr>
          <a:xfrm>
            <a:off x="107950" y="115888"/>
            <a:ext cx="8915400" cy="706436"/>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4000" b="1" i="0" u="none" strike="noStrike" cap="none" baseline="0" dirty="0">
                <a:solidFill>
                  <a:srgbClr val="000000"/>
                </a:solidFill>
                <a:latin typeface="Arial"/>
                <a:ea typeface="Arial"/>
                <a:cs typeface="Arial"/>
                <a:sym typeface="Arial"/>
              </a:rPr>
              <a:t>What exactly is meant by ‘Novelty’?</a:t>
            </a:r>
          </a:p>
        </p:txBody>
      </p:sp>
      <p:sp>
        <p:nvSpPr>
          <p:cNvPr id="160" name="Shape 160"/>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sp>
        <p:nvSpPr>
          <p:cNvPr id="161" name="Shape 161"/>
          <p:cNvSpPr txBox="1">
            <a:spLocks noGrp="1"/>
          </p:cNvSpPr>
          <p:nvPr>
            <p:ph type="body" idx="4294967295"/>
          </p:nvPr>
        </p:nvSpPr>
        <p:spPr>
          <a:xfrm>
            <a:off x="26988" y="836612"/>
            <a:ext cx="9040812" cy="5630861"/>
          </a:xfrm>
          <a:prstGeom prst="rect">
            <a:avLst/>
          </a:prstGeom>
          <a:noFill/>
          <a:ln>
            <a:noFill/>
          </a:ln>
        </p:spPr>
        <p:txBody>
          <a:bodyPr lIns="90000" tIns="46800" rIns="90000" bIns="46800" anchor="t" anchorCtr="0">
            <a:noAutofit/>
          </a:bodyPr>
          <a:lstStyle/>
          <a:p>
            <a:pPr marL="265113" lvl="0" indent="-265113">
              <a:lnSpc>
                <a:spcPct val="110000"/>
              </a:lnSpc>
              <a:buSzPct val="25000"/>
            </a:pPr>
            <a:r>
              <a:rPr lang="en-US" sz="2800" dirty="0" smtClean="0"/>
              <a:t>Dictionary: “The quality of being new, unique, original, innovative, or unusual”.</a:t>
            </a: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SzPct val="25000"/>
              <a:buNone/>
            </a:pP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SzPct val="25000"/>
              <a:buNone/>
            </a:pPr>
            <a:r>
              <a:rPr lang="en-IN" sz="2800" dirty="0" smtClean="0"/>
              <a:t>What has to be novel?	</a:t>
            </a:r>
            <a:r>
              <a:rPr lang="en-IN" sz="2800" dirty="0" smtClean="0">
                <a:sym typeface="Wingdings" pitchFamily="2" charset="2"/>
              </a:rPr>
              <a:t> At least </a:t>
            </a:r>
            <a:r>
              <a:rPr lang="en-IN" sz="2800" b="1" dirty="0" smtClean="0">
                <a:sym typeface="Wingdings" pitchFamily="2" charset="2"/>
              </a:rPr>
              <a:t>one</a:t>
            </a:r>
            <a:r>
              <a:rPr lang="en-IN" sz="2800" dirty="0" smtClean="0">
                <a:sym typeface="Wingdings" pitchFamily="2" charset="2"/>
              </a:rPr>
              <a:t> of the below</a:t>
            </a:r>
            <a:r>
              <a:rPr lang="en-IN" sz="2800" dirty="0" smtClean="0"/>
              <a:t>:</a:t>
            </a:r>
            <a:endParaRPr lang="en-IN" sz="2800" b="0" i="0" u="none" strike="noStrike" cap="none" baseline="0" dirty="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Clr>
                <a:srgbClr val="000000"/>
              </a:buClr>
              <a:buSzPct val="101190"/>
              <a:buFont typeface="Arial"/>
              <a:buChar char="•"/>
            </a:pPr>
            <a:r>
              <a:rPr lang="en-IN" sz="2800" b="0" i="0" u="none" strike="noStrike" cap="none" baseline="0" dirty="0" smtClean="0">
                <a:solidFill>
                  <a:srgbClr val="000000"/>
                </a:solidFill>
                <a:latin typeface="Arial"/>
                <a:ea typeface="Arial"/>
                <a:cs typeface="Arial"/>
                <a:sym typeface="Arial"/>
              </a:rPr>
              <a:t>Your Problem</a:t>
            </a:r>
            <a:r>
              <a:rPr lang="en-IN" sz="2800" b="0" i="0" u="none" strike="noStrike" cap="none" dirty="0" smtClean="0">
                <a:solidFill>
                  <a:srgbClr val="000000"/>
                </a:solidFill>
                <a:latin typeface="Arial"/>
                <a:ea typeface="Arial"/>
                <a:cs typeface="Arial"/>
                <a:sym typeface="Arial"/>
              </a:rPr>
              <a:t> – Research Question(s).</a:t>
            </a:r>
          </a:p>
          <a:p>
            <a:pPr marL="265113" marR="0" lvl="0" indent="-265113" algn="l" rtl="0">
              <a:lnSpc>
                <a:spcPct val="110000"/>
              </a:lnSpc>
              <a:spcBef>
                <a:spcPts val="0"/>
              </a:spcBef>
              <a:spcAft>
                <a:spcPts val="0"/>
              </a:spcAft>
              <a:buClr>
                <a:srgbClr val="000000"/>
              </a:buClr>
              <a:buSzPct val="101190"/>
              <a:buFont typeface="Arial"/>
              <a:buChar char="•"/>
            </a:pPr>
            <a:r>
              <a:rPr lang="en-IN" sz="2800" b="0" i="0" u="none" strike="noStrike" cap="none" dirty="0" smtClean="0">
                <a:solidFill>
                  <a:srgbClr val="000000"/>
                </a:solidFill>
                <a:latin typeface="Arial"/>
                <a:ea typeface="Arial"/>
                <a:cs typeface="Arial"/>
                <a:sym typeface="Arial"/>
              </a:rPr>
              <a:t>Your Solution – Strategy to solve a known problem.</a:t>
            </a:r>
          </a:p>
          <a:p>
            <a:pPr marL="265113" marR="0" lvl="0" indent="-265113" algn="l" rtl="0">
              <a:lnSpc>
                <a:spcPct val="110000"/>
              </a:lnSpc>
              <a:spcBef>
                <a:spcPts val="0"/>
              </a:spcBef>
              <a:spcAft>
                <a:spcPts val="0"/>
              </a:spcAft>
              <a:buClr>
                <a:srgbClr val="000000"/>
              </a:buClr>
              <a:buSzPct val="101190"/>
              <a:buFont typeface="Arial"/>
              <a:buChar char="•"/>
            </a:pPr>
            <a:r>
              <a:rPr lang="en-IN" sz="2800" baseline="0" dirty="0" smtClean="0"/>
              <a:t>Your Domain – Adapt a known solution</a:t>
            </a:r>
            <a:r>
              <a:rPr lang="en-IN" sz="2800" dirty="0" smtClean="0"/>
              <a:t> to your context</a:t>
            </a:r>
          </a:p>
          <a:p>
            <a:pPr marL="265113" marR="0" lvl="0" indent="-265113" algn="l" rtl="0">
              <a:lnSpc>
                <a:spcPct val="110000"/>
              </a:lnSpc>
              <a:spcBef>
                <a:spcPts val="0"/>
              </a:spcBef>
              <a:spcAft>
                <a:spcPts val="0"/>
              </a:spcAft>
              <a:buClr>
                <a:srgbClr val="000000"/>
              </a:buClr>
              <a:buSzPct val="101190"/>
            </a:pP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Clr>
                <a:srgbClr val="000000"/>
              </a:buClr>
              <a:buSzPct val="101190"/>
              <a:buNone/>
            </a:pPr>
            <a:endParaRPr lang="en-IN" sz="2800" b="0" i="0" u="none" strike="noStrike" cap="none" baseline="0" dirty="0" smtClean="0">
              <a:solidFill>
                <a:srgbClr val="0070C0"/>
              </a:solidFill>
              <a:latin typeface="Arial"/>
              <a:ea typeface="Arial"/>
              <a:cs typeface="Arial"/>
              <a:sym typeface="Arial"/>
            </a:endParaRPr>
          </a:p>
          <a:p>
            <a:pPr marL="265113" marR="0" lvl="0" indent="-265113" algn="l" rtl="0">
              <a:lnSpc>
                <a:spcPct val="110000"/>
              </a:lnSpc>
              <a:spcBef>
                <a:spcPts val="0"/>
              </a:spcBef>
              <a:spcAft>
                <a:spcPts val="0"/>
              </a:spcAft>
              <a:buClr>
                <a:srgbClr val="000000"/>
              </a:buClr>
              <a:buSzPct val="101190"/>
              <a:buFont typeface="Arial"/>
              <a:buChar char="•"/>
            </a:pPr>
            <a:r>
              <a:rPr lang="en-IN" sz="2800" b="0" i="0" u="none" strike="noStrike" cap="none" baseline="0" dirty="0" smtClean="0">
                <a:solidFill>
                  <a:srgbClr val="000000"/>
                </a:solidFill>
                <a:latin typeface="Arial"/>
                <a:ea typeface="Arial"/>
                <a:cs typeface="Arial"/>
                <a:sym typeface="Arial"/>
              </a:rPr>
              <a:t>Can </a:t>
            </a:r>
            <a:r>
              <a:rPr lang="en-IN" sz="2800" b="0" i="0" u="none" strike="noStrike" cap="none" baseline="0" dirty="0">
                <a:solidFill>
                  <a:srgbClr val="000000"/>
                </a:solidFill>
                <a:latin typeface="Arial"/>
                <a:ea typeface="Arial"/>
                <a:cs typeface="Arial"/>
                <a:sym typeface="Arial"/>
              </a:rPr>
              <a:t>a non-innovative strategy be developed into a strong research </a:t>
            </a:r>
            <a:r>
              <a:rPr lang="en-IN" sz="2800" b="0" i="0" u="none" strike="noStrike" cap="none" baseline="0" dirty="0" smtClean="0">
                <a:solidFill>
                  <a:srgbClr val="000000"/>
                </a:solidFill>
                <a:latin typeface="Arial"/>
                <a:ea typeface="Arial"/>
                <a:cs typeface="Arial"/>
                <a:sym typeface="Arial"/>
              </a:rPr>
              <a:t>paper?</a:t>
            </a:r>
            <a:endParaRPr lang="en-IN" sz="2800" b="0" i="0" u="none" strike="noStrike" cap="none" baseline="0" dirty="0">
              <a:solidFill>
                <a:srgbClr val="000000"/>
              </a:solidFill>
              <a:latin typeface="Arial"/>
              <a:ea typeface="Arial"/>
              <a:cs typeface="Arial"/>
              <a:sym typeface="Arial"/>
            </a:endParaRPr>
          </a:p>
          <a:p>
            <a:pPr marL="665163" lvl="1" indent="-265113">
              <a:lnSpc>
                <a:spcPct val="110000"/>
              </a:lnSpc>
              <a:buClr>
                <a:srgbClr val="000000"/>
              </a:buClr>
              <a:buSzPct val="101190"/>
              <a:buFont typeface="Arial"/>
              <a:buChar char="•"/>
            </a:pPr>
            <a:r>
              <a:rPr lang="en-IN" sz="2800" dirty="0" smtClean="0"/>
              <a:t>Yes, </a:t>
            </a:r>
            <a:r>
              <a:rPr lang="en-IN" sz="2800" b="1" dirty="0" smtClean="0"/>
              <a:t>provided</a:t>
            </a:r>
            <a:r>
              <a:rPr lang="en-IN" sz="2800" dirty="0" smtClean="0"/>
              <a:t> it is positioned well (See next slide).</a:t>
            </a:r>
            <a:endParaRPr lang="en-IN" sz="2800" b="0" i="0" u="none" strike="noStrike" cap="none" baseline="0" dirty="0" smtClean="0">
              <a:solidFill>
                <a:srgbClr val="000000"/>
              </a:solidFill>
              <a:latin typeface="Arial"/>
              <a:ea typeface="Arial"/>
              <a:cs typeface="Arial"/>
              <a:sym typeface="Arial"/>
            </a:endParaRPr>
          </a:p>
        </p:txBody>
      </p:sp>
      <p:cxnSp>
        <p:nvCxnSpPr>
          <p:cNvPr id="7" name="Straight Arrow Connector 6"/>
          <p:cNvCxnSpPr/>
          <p:nvPr/>
        </p:nvCxnSpPr>
        <p:spPr>
          <a:xfrm rot="5400000">
            <a:off x="7924006" y="3580606"/>
            <a:ext cx="1676400" cy="1588"/>
          </a:xfrm>
          <a:prstGeom prst="straightConnector1">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72200" y="4267200"/>
            <a:ext cx="3124200" cy="584775"/>
          </a:xfrm>
          <a:prstGeom prst="rect">
            <a:avLst/>
          </a:prstGeom>
          <a:noFill/>
        </p:spPr>
        <p:txBody>
          <a:bodyPr wrap="square" rtlCol="0">
            <a:spAutoFit/>
          </a:bodyPr>
          <a:lstStyle/>
          <a:p>
            <a:r>
              <a:rPr lang="en-US" sz="3200" dirty="0" smtClean="0">
                <a:solidFill>
                  <a:srgbClr val="FF0000"/>
                </a:solidFill>
              </a:rPr>
              <a:t>Strong to Weak</a:t>
            </a:r>
            <a:endParaRPr lang="en-US" sz="3200" dirty="0">
              <a:solidFill>
                <a:srgbClr val="FF0000"/>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IN"/>
              <a:t> </a:t>
            </a:r>
          </a:p>
        </p:txBody>
      </p:sp>
      <p:sp>
        <p:nvSpPr>
          <p:cNvPr id="168" name="Shape 168"/>
          <p:cNvSpPr txBox="1">
            <a:spLocks noGrp="1"/>
          </p:cNvSpPr>
          <p:nvPr>
            <p:ph type="title" idx="4294967295"/>
          </p:nvPr>
        </p:nvSpPr>
        <p:spPr>
          <a:xfrm>
            <a:off x="0" y="115888"/>
            <a:ext cx="9144000" cy="706436"/>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3600" b="1" i="0" u="none" strike="noStrike" cap="none" baseline="0" dirty="0" smtClean="0">
                <a:solidFill>
                  <a:srgbClr val="000000"/>
                </a:solidFill>
                <a:latin typeface="Arial"/>
                <a:ea typeface="Arial"/>
                <a:cs typeface="Arial"/>
                <a:sym typeface="Arial"/>
              </a:rPr>
              <a:t>What exactly is meant</a:t>
            </a:r>
            <a:r>
              <a:rPr lang="en-IN" sz="3600" b="1" i="0" u="none" strike="noStrike" cap="none" dirty="0" smtClean="0">
                <a:solidFill>
                  <a:srgbClr val="000000"/>
                </a:solidFill>
                <a:latin typeface="Arial"/>
                <a:ea typeface="Arial"/>
                <a:cs typeface="Arial"/>
                <a:sym typeface="Arial"/>
              </a:rPr>
              <a:t> by ‘Positioning</a:t>
            </a:r>
            <a:r>
              <a:rPr lang="en-IN" sz="3600" b="1" dirty="0" smtClean="0"/>
              <a:t>’</a:t>
            </a:r>
            <a:r>
              <a:rPr lang="en-IN" sz="3600" b="1" i="0" u="none" strike="noStrike" cap="none" dirty="0" smtClean="0">
                <a:solidFill>
                  <a:srgbClr val="000000"/>
                </a:solidFill>
                <a:latin typeface="Arial"/>
                <a:ea typeface="Arial"/>
                <a:cs typeface="Arial"/>
                <a:sym typeface="Arial"/>
              </a:rPr>
              <a:t>?</a:t>
            </a:r>
            <a:endParaRPr lang="en-IN" sz="3600" b="1" i="0" u="none" strike="noStrike" cap="none" baseline="0" dirty="0">
              <a:solidFill>
                <a:srgbClr val="000000"/>
              </a:solidFill>
              <a:latin typeface="Arial"/>
              <a:ea typeface="Arial"/>
              <a:cs typeface="Arial"/>
              <a:sym typeface="Arial"/>
            </a:endParaRPr>
          </a:p>
        </p:txBody>
      </p:sp>
      <p:sp>
        <p:nvSpPr>
          <p:cNvPr id="169" name="Shape 169"/>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sp>
        <p:nvSpPr>
          <p:cNvPr id="170" name="Shape 170"/>
          <p:cNvSpPr txBox="1">
            <a:spLocks noGrp="1"/>
          </p:cNvSpPr>
          <p:nvPr>
            <p:ph type="body" idx="4294967295"/>
          </p:nvPr>
        </p:nvSpPr>
        <p:spPr>
          <a:xfrm>
            <a:off x="152400" y="922339"/>
            <a:ext cx="8964611" cy="5630861"/>
          </a:xfrm>
          <a:prstGeom prst="rect">
            <a:avLst/>
          </a:prstGeom>
          <a:noFill/>
          <a:ln>
            <a:noFill/>
          </a:ln>
        </p:spPr>
        <p:txBody>
          <a:bodyPr lIns="90000" tIns="46800" rIns="90000" bIns="46800" anchor="t" anchorCtr="0">
            <a:noAutofit/>
          </a:bodyPr>
          <a:lstStyle/>
          <a:p>
            <a:pPr marL="265113" marR="0" lvl="0" indent="-265113" algn="l" rtl="0">
              <a:lnSpc>
                <a:spcPct val="110000"/>
              </a:lnSpc>
              <a:spcBef>
                <a:spcPts val="0"/>
              </a:spcBef>
              <a:spcAft>
                <a:spcPts val="0"/>
              </a:spcAft>
              <a:buSzPct val="25000"/>
              <a:buNone/>
            </a:pPr>
            <a:r>
              <a:rPr lang="en-IN" sz="2800" b="0" i="0" u="none" strike="noStrike" cap="none" baseline="0" dirty="0" smtClean="0">
                <a:solidFill>
                  <a:srgbClr val="000000"/>
                </a:solidFill>
                <a:latin typeface="Arial"/>
                <a:ea typeface="Arial"/>
                <a:cs typeface="Arial"/>
                <a:sym typeface="Arial"/>
              </a:rPr>
              <a:t>Dictionary: “situation/relation</a:t>
            </a:r>
            <a:r>
              <a:rPr lang="en-IN" sz="2800" b="0" i="0" u="none" strike="noStrike" cap="none" dirty="0" smtClean="0">
                <a:solidFill>
                  <a:srgbClr val="000000"/>
                </a:solidFill>
                <a:latin typeface="Arial"/>
                <a:ea typeface="Arial"/>
                <a:cs typeface="Arial"/>
                <a:sym typeface="Arial"/>
              </a:rPr>
              <a:t> with respect to others”.</a:t>
            </a: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0"/>
              </a:spcBef>
              <a:spcAft>
                <a:spcPts val="0"/>
              </a:spcAft>
              <a:buSzPct val="25000"/>
              <a:buNone/>
            </a:pPr>
            <a:endParaRPr lang="en-IN" sz="2800" dirty="0" smtClean="0"/>
          </a:p>
          <a:p>
            <a:pPr marL="265113" marR="0" lvl="0" indent="-265113" algn="l" rtl="0">
              <a:lnSpc>
                <a:spcPct val="110000"/>
              </a:lnSpc>
              <a:spcBef>
                <a:spcPts val="0"/>
              </a:spcBef>
              <a:spcAft>
                <a:spcPts val="0"/>
              </a:spcAft>
              <a:buSzPct val="25000"/>
              <a:buNone/>
            </a:pPr>
            <a:r>
              <a:rPr lang="en-IN" sz="2800" dirty="0" smtClean="0"/>
              <a:t>How to do positioning? </a:t>
            </a:r>
            <a:r>
              <a:rPr lang="en-IN" sz="2800" dirty="0" smtClean="0">
                <a:sym typeface="Wingdings" pitchFamily="2" charset="2"/>
              </a:rPr>
              <a:t> Do </a:t>
            </a:r>
            <a:r>
              <a:rPr lang="en-IN" sz="2800" b="1" dirty="0" smtClean="0">
                <a:sym typeface="Wingdings" pitchFamily="2" charset="2"/>
              </a:rPr>
              <a:t>both</a:t>
            </a:r>
            <a:r>
              <a:rPr lang="en-IN" sz="2800" dirty="0" smtClean="0">
                <a:sym typeface="Wingdings" pitchFamily="2" charset="2"/>
              </a:rPr>
              <a:t> of the below:</a:t>
            </a:r>
            <a:endParaRPr lang="en-IN" sz="2800" dirty="0" smtClean="0"/>
          </a:p>
          <a:p>
            <a:pPr marL="265113" marR="0" lvl="0" indent="-265113" algn="l" rtl="0">
              <a:lnSpc>
                <a:spcPct val="110000"/>
              </a:lnSpc>
              <a:spcBef>
                <a:spcPts val="0"/>
              </a:spcBef>
              <a:spcAft>
                <a:spcPts val="0"/>
              </a:spcAft>
              <a:buSzPct val="25000"/>
              <a:buNone/>
            </a:pPr>
            <a:r>
              <a:rPr lang="en-IN" sz="2800" b="0" i="0" u="none" strike="noStrike" cap="none" baseline="0" dirty="0" smtClean="0">
                <a:solidFill>
                  <a:srgbClr val="000000"/>
                </a:solidFill>
                <a:latin typeface="Arial"/>
                <a:ea typeface="Arial"/>
                <a:cs typeface="Arial"/>
                <a:sym typeface="Arial"/>
              </a:rPr>
              <a:t>1) Have you shown analysis</a:t>
            </a:r>
            <a:r>
              <a:rPr lang="en-IN" sz="2800" b="0" i="0" u="none" strike="noStrike" cap="none" dirty="0" smtClean="0">
                <a:solidFill>
                  <a:srgbClr val="000000"/>
                </a:solidFill>
                <a:latin typeface="Arial"/>
                <a:ea typeface="Arial"/>
                <a:cs typeface="Arial"/>
                <a:sym typeface="Arial"/>
              </a:rPr>
              <a:t> of </a:t>
            </a:r>
            <a:r>
              <a:rPr lang="en-IN" sz="2800" b="0" i="1" u="none" strike="noStrike" cap="none" baseline="0" dirty="0" smtClean="0">
                <a:solidFill>
                  <a:srgbClr val="000000"/>
                </a:solidFill>
                <a:latin typeface="Arial"/>
                <a:ea typeface="Arial"/>
                <a:cs typeface="Arial"/>
                <a:sym typeface="Arial"/>
              </a:rPr>
              <a:t>related</a:t>
            </a:r>
            <a:r>
              <a:rPr lang="en-IN" sz="2800" b="0" i="0" u="none" strike="noStrike" cap="none" baseline="0" dirty="0" smtClean="0">
                <a:solidFill>
                  <a:srgbClr val="000000"/>
                </a:solidFill>
                <a:latin typeface="Arial"/>
                <a:ea typeface="Arial"/>
                <a:cs typeface="Arial"/>
                <a:sym typeface="Arial"/>
              </a:rPr>
              <a:t> prior work to bring out the gaps?</a:t>
            </a:r>
          </a:p>
          <a:p>
            <a:pPr marL="787400" marR="0" lvl="1" indent="-355600" algn="l" rtl="0">
              <a:lnSpc>
                <a:spcPct val="110000"/>
              </a:lnSpc>
              <a:spcBef>
                <a:spcPts val="0"/>
              </a:spcBef>
              <a:spcAft>
                <a:spcPts val="0"/>
              </a:spcAft>
              <a:buClr>
                <a:srgbClr val="000000"/>
              </a:buClr>
              <a:buSzPct val="100694"/>
              <a:buFont typeface="Arial"/>
              <a:buChar char="•"/>
            </a:pPr>
            <a:r>
              <a:rPr lang="en-IN" sz="2400" b="0" i="0" u="none" strike="noStrike" cap="none" baseline="0" dirty="0" smtClean="0">
                <a:solidFill>
                  <a:srgbClr val="000000"/>
                </a:solidFill>
                <a:latin typeface="Arial"/>
                <a:ea typeface="Arial"/>
                <a:cs typeface="Arial"/>
                <a:sym typeface="Arial"/>
              </a:rPr>
              <a:t>papers that have addressed a problem similar to yours</a:t>
            </a:r>
          </a:p>
          <a:p>
            <a:pPr marL="787400" marR="0" lvl="1" indent="-355600" algn="l" rtl="0">
              <a:lnSpc>
                <a:spcPct val="110000"/>
              </a:lnSpc>
              <a:spcBef>
                <a:spcPts val="0"/>
              </a:spcBef>
              <a:spcAft>
                <a:spcPts val="0"/>
              </a:spcAft>
              <a:buClr>
                <a:srgbClr val="000000"/>
              </a:buClr>
              <a:buSzPct val="100694"/>
              <a:buFont typeface="Arial"/>
              <a:buChar char="•"/>
            </a:pPr>
            <a:r>
              <a:rPr lang="en-IN" sz="2400" b="0" i="0" u="none" strike="noStrike" cap="none" baseline="0" dirty="0" smtClean="0">
                <a:solidFill>
                  <a:srgbClr val="000000"/>
                </a:solidFill>
                <a:latin typeface="Arial"/>
                <a:ea typeface="Arial"/>
                <a:cs typeface="Arial"/>
                <a:sym typeface="Arial"/>
              </a:rPr>
              <a:t>papers </a:t>
            </a:r>
            <a:r>
              <a:rPr lang="en-IN" sz="2400" b="0" i="0" u="none" strike="noStrike" cap="none" baseline="0" dirty="0">
                <a:solidFill>
                  <a:srgbClr val="000000"/>
                </a:solidFill>
                <a:latin typeface="Arial"/>
                <a:ea typeface="Arial"/>
                <a:cs typeface="Arial"/>
                <a:sym typeface="Arial"/>
              </a:rPr>
              <a:t>that have a solution approach similar to </a:t>
            </a:r>
            <a:r>
              <a:rPr lang="en-IN" sz="2400" b="0" i="0" u="none" strike="noStrike" cap="none" baseline="0" dirty="0" smtClean="0">
                <a:solidFill>
                  <a:srgbClr val="000000"/>
                </a:solidFill>
                <a:latin typeface="Arial"/>
                <a:ea typeface="Arial"/>
                <a:cs typeface="Arial"/>
                <a:sym typeface="Arial"/>
              </a:rPr>
              <a:t>yours</a:t>
            </a:r>
            <a:endParaRPr lang="en-IN" sz="2800" b="0" i="0" u="none" strike="noStrike" cap="none" baseline="0" dirty="0" smtClean="0">
              <a:solidFill>
                <a:srgbClr val="000000"/>
              </a:solidFill>
              <a:latin typeface="Arial"/>
              <a:ea typeface="Arial"/>
              <a:cs typeface="Arial"/>
              <a:sym typeface="Arial"/>
            </a:endParaRPr>
          </a:p>
          <a:p>
            <a:pPr marL="265113" marR="0" lvl="0" indent="-265113" algn="l" rtl="0">
              <a:lnSpc>
                <a:spcPct val="110000"/>
              </a:lnSpc>
              <a:spcBef>
                <a:spcPts val="1680"/>
              </a:spcBef>
              <a:spcAft>
                <a:spcPts val="0"/>
              </a:spcAft>
              <a:buSzPct val="25000"/>
              <a:buNone/>
            </a:pPr>
            <a:r>
              <a:rPr lang="en-IN" sz="2800" b="0" i="0" u="none" strike="noStrike" cap="none" baseline="0" dirty="0" smtClean="0">
                <a:solidFill>
                  <a:srgbClr val="000000"/>
                </a:solidFill>
                <a:latin typeface="Arial"/>
                <a:ea typeface="Arial"/>
                <a:cs typeface="Arial"/>
                <a:sym typeface="Arial"/>
              </a:rPr>
              <a:t>2</a:t>
            </a:r>
            <a:r>
              <a:rPr lang="en-IN" sz="2800" b="0" i="0" u="none" strike="noStrike" cap="none" baseline="0" dirty="0">
                <a:solidFill>
                  <a:srgbClr val="000000"/>
                </a:solidFill>
                <a:latin typeface="Arial"/>
                <a:ea typeface="Arial"/>
                <a:cs typeface="Arial"/>
                <a:sym typeface="Arial"/>
              </a:rPr>
              <a:t>) Does your solution address any of the gaps </a:t>
            </a:r>
            <a:r>
              <a:rPr lang="en-IN" sz="2800" b="0" i="0" u="none" strike="noStrike" cap="none" baseline="0" dirty="0" smtClean="0">
                <a:solidFill>
                  <a:srgbClr val="000000"/>
                </a:solidFill>
                <a:latin typeface="Arial"/>
                <a:ea typeface="Arial"/>
                <a:cs typeface="Arial"/>
                <a:sym typeface="Arial"/>
              </a:rPr>
              <a:t>above?</a:t>
            </a:r>
          </a:p>
          <a:p>
            <a:pPr marL="265113" marR="0" lvl="0" indent="-265113" algn="l" rtl="0">
              <a:lnSpc>
                <a:spcPct val="110000"/>
              </a:lnSpc>
              <a:spcBef>
                <a:spcPts val="1680"/>
              </a:spcBef>
              <a:spcAft>
                <a:spcPts val="0"/>
              </a:spcAft>
              <a:buSzPct val="25000"/>
              <a:buNone/>
            </a:pPr>
            <a:r>
              <a:rPr lang="en-IN" sz="2800" dirty="0" smtClean="0">
                <a:solidFill>
                  <a:srgbClr val="FF0000"/>
                </a:solidFill>
              </a:rPr>
              <a:t>	As the novelty of your problem or solution decreases, the accuracy of your positioning must increase!</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IN"/>
              <a:t> </a:t>
            </a:r>
          </a:p>
        </p:txBody>
      </p:sp>
      <p:sp>
        <p:nvSpPr>
          <p:cNvPr id="177" name="Shape 177"/>
          <p:cNvSpPr txBox="1">
            <a:spLocks noGrp="1"/>
          </p:cNvSpPr>
          <p:nvPr>
            <p:ph type="title" idx="4294967295"/>
          </p:nvPr>
        </p:nvSpPr>
        <p:spPr>
          <a:xfrm>
            <a:off x="0" y="0"/>
            <a:ext cx="9448800" cy="838199"/>
          </a:xfrm>
          <a:prstGeom prst="rect">
            <a:avLst/>
          </a:prstGeom>
          <a:noFill/>
          <a:ln>
            <a:noFill/>
          </a:ln>
        </p:spPr>
        <p:txBody>
          <a:bodyPr lIns="90000" tIns="46800" rIns="90000" bIns="46800" anchor="ctr" anchorCtr="0">
            <a:noAutofit/>
          </a:bodyPr>
          <a:lstStyle/>
          <a:p>
            <a:pPr marL="0" marR="0" lvl="0" indent="0" algn="ctr" rtl="0">
              <a:spcBef>
                <a:spcPts val="0"/>
              </a:spcBef>
              <a:spcAft>
                <a:spcPts val="0"/>
              </a:spcAft>
              <a:buSzPct val="25000"/>
              <a:buNone/>
            </a:pPr>
            <a:r>
              <a:rPr lang="en-IN" sz="3600" b="1" i="0" u="none" strike="noStrike" cap="none" baseline="0">
                <a:solidFill>
                  <a:srgbClr val="000000"/>
                </a:solidFill>
                <a:latin typeface="Arial"/>
                <a:ea typeface="Arial"/>
                <a:cs typeface="Arial"/>
                <a:sym typeface="Arial"/>
              </a:rPr>
              <a:t>Explain the relation to other work clearly</a:t>
            </a:r>
          </a:p>
        </p:txBody>
      </p:sp>
      <p:sp>
        <p:nvSpPr>
          <p:cNvPr id="178" name="Shape 178"/>
          <p:cNvSpPr/>
          <p:nvPr/>
        </p:nvSpPr>
        <p:spPr>
          <a:xfrm>
            <a:off x="152400" y="1143000"/>
            <a:ext cx="8991600" cy="4114800"/>
          </a:xfrm>
          <a:prstGeom prst="rect">
            <a:avLst/>
          </a:prstGeom>
          <a:noFill/>
          <a:ln>
            <a:noFill/>
          </a:ln>
        </p:spPr>
        <p:txBody>
          <a:bodyPr lIns="91425" tIns="45700" rIns="91425" bIns="45700" anchor="ctr" anchorCtr="0">
            <a:noAutofit/>
          </a:bodyPr>
          <a:lstStyle/>
          <a:p>
            <a:endParaRPr/>
          </a:p>
        </p:txBody>
      </p:sp>
      <p:graphicFrame>
        <p:nvGraphicFramePr>
          <p:cNvPr id="179" name="Shape 179"/>
          <p:cNvGraphicFramePr/>
          <p:nvPr/>
        </p:nvGraphicFramePr>
        <p:xfrm>
          <a:off x="412750" y="857250"/>
          <a:ext cx="8426450" cy="5492522"/>
        </p:xfrm>
        <a:graphic>
          <a:graphicData uri="http://schemas.openxmlformats.org/drawingml/2006/table">
            <a:tbl>
              <a:tblPr>
                <a:noFill/>
              </a:tblPr>
              <a:tblGrid>
                <a:gridCol w="1035050"/>
                <a:gridCol w="7391400"/>
              </a:tblGrid>
              <a:tr h="857250">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rgbClr val="000000"/>
                          </a:solidFill>
                          <a:latin typeface="Arial"/>
                          <a:ea typeface="Arial"/>
                          <a:cs typeface="Arial"/>
                          <a:sym typeface="Arial"/>
                        </a:rPr>
                        <a:t>Awful</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The galumphing problem has attracted much attention [3,8,10,18,26,32,37]</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639775">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Bad</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Smith [36] and Jones [27] worked on galumphing.</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912825">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rgbClr val="000000"/>
                          </a:solidFill>
                          <a:latin typeface="Arial"/>
                          <a:ea typeface="Arial"/>
                          <a:cs typeface="Arial"/>
                          <a:sym typeface="Arial"/>
                        </a:rPr>
                        <a:t>Poor</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Smith [36] addressed galumphing by blitzing, whereas Jones [27] took a flitzing approach</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317625">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Good</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Smith's blitzing approach to galumphing[36] achieved 60% coverage [39]. Jones [27] achieved 80% by flitzing, but only for pointer-free cases [16].</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724025">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Better</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10000"/>
                        </a:lnSpc>
                        <a:spcBef>
                          <a:spcPts val="480"/>
                        </a:spcBef>
                        <a:spcAft>
                          <a:spcPts val="0"/>
                        </a:spcAft>
                        <a:buClr>
                          <a:srgbClr val="000000"/>
                        </a:buClr>
                        <a:buSzPct val="25000"/>
                        <a:buFont typeface="Arial"/>
                        <a:buNone/>
                      </a:pPr>
                      <a:r>
                        <a:rPr lang="en-IN" sz="2400" b="0" i="0" u="none" strike="noStrike" cap="none" baseline="0">
                          <a:solidFill>
                            <a:schemeClr val="dk1"/>
                          </a:solidFill>
                          <a:latin typeface="Arial"/>
                          <a:ea typeface="Arial"/>
                          <a:cs typeface="Arial"/>
                          <a:sym typeface="Arial"/>
                        </a:rPr>
                        <a:t>(Good Above) + We modified the blitzing approach to use the kernel representation of flitzing and achieved 90% coverage while relaxing the restriction so that only cyclic data structures are prohibited.</a:t>
                      </a:r>
                    </a:p>
                  </a:txBody>
                  <a:tcPr marL="90000" marR="54000" marT="46800" marB="4680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
        <p:nvSpPr>
          <p:cNvPr id="180" name="Shape 180"/>
          <p:cNvSpPr txBox="1"/>
          <p:nvPr/>
        </p:nvSpPr>
        <p:spPr>
          <a:xfrm>
            <a:off x="26988" y="6400800"/>
            <a:ext cx="8964612" cy="36988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0000"/>
              </a:buClr>
              <a:buSzPct val="25000"/>
              <a:buFont typeface="Arial"/>
              <a:buNone/>
            </a:pPr>
            <a:r>
              <a:rPr lang="en-IN" sz="1800" b="0" i="0" u="none" strike="noStrike" cap="none" baseline="0">
                <a:solidFill>
                  <a:srgbClr val="C00000"/>
                </a:solidFill>
                <a:latin typeface="Arial"/>
                <a:ea typeface="Arial"/>
                <a:cs typeface="Arial"/>
                <a:sym typeface="Arial"/>
              </a:rPr>
              <a:t>Source: Mary Shaw, Writing good Software Engineering Research Papers, ICSE 2003</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a:t> </a:t>
            </a:r>
          </a:p>
        </p:txBody>
      </p:sp>
      <p:sp>
        <p:nvSpPr>
          <p:cNvPr id="160" name="Shape 160"/>
          <p:cNvSpPr txBox="1">
            <a:spLocks noGrp="1"/>
          </p:cNvSpPr>
          <p:nvPr>
            <p:ph type="title" idx="4294967295"/>
          </p:nvPr>
        </p:nvSpPr>
        <p:spPr>
          <a:xfrm>
            <a:off x="0" y="0"/>
            <a:ext cx="91440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1" i="0" u="none" strike="noStrike" cap="none" baseline="0" dirty="0">
                <a:solidFill>
                  <a:schemeClr val="dk1"/>
                </a:solidFill>
                <a:latin typeface="Arial"/>
                <a:ea typeface="Arial"/>
                <a:cs typeface="Arial"/>
                <a:sym typeface="Arial"/>
              </a:rPr>
              <a:t>What </a:t>
            </a:r>
            <a:r>
              <a:rPr lang="en-US" sz="4000" b="1" i="0" u="none" strike="noStrike" cap="none" baseline="0" dirty="0" smtClean="0">
                <a:solidFill>
                  <a:schemeClr val="dk1"/>
                </a:solidFill>
                <a:latin typeface="Arial"/>
                <a:ea typeface="Arial"/>
                <a:cs typeface="Arial"/>
                <a:sym typeface="Arial"/>
              </a:rPr>
              <a:t>is ‘Soundness of procedure’?</a:t>
            </a:r>
            <a:endParaRPr lang="en-US" sz="4000" b="1" i="0" u="none" strike="noStrike" cap="none" baseline="0" dirty="0">
              <a:solidFill>
                <a:schemeClr val="dk1"/>
              </a:solidFill>
              <a:latin typeface="Arial"/>
              <a:ea typeface="Arial"/>
              <a:cs typeface="Arial"/>
              <a:sym typeface="Arial"/>
            </a:endParaRPr>
          </a:p>
        </p:txBody>
      </p:sp>
      <p:sp>
        <p:nvSpPr>
          <p:cNvPr id="161" name="Shape 161"/>
          <p:cNvSpPr/>
          <p:nvPr/>
        </p:nvSpPr>
        <p:spPr>
          <a:xfrm>
            <a:off x="152400" y="838200"/>
            <a:ext cx="8915400" cy="5943599"/>
          </a:xfrm>
          <a:prstGeom prst="rect">
            <a:avLst/>
          </a:prstGeom>
          <a:noFill/>
          <a:ln>
            <a:noFill/>
          </a:ln>
        </p:spPr>
        <p:txBody>
          <a:bodyPr lIns="91425" tIns="45700" rIns="91425" bIns="45700" anchor="t" anchorCtr="0">
            <a:noAutofit/>
          </a:bodyPr>
          <a:lstStyle/>
          <a:p>
            <a:pPr marL="609600" marR="0" lvl="0" indent="-609600" algn="l" rtl="0">
              <a:spcBef>
                <a:spcPts val="420"/>
              </a:spcBef>
              <a:spcAft>
                <a:spcPts val="0"/>
              </a:spcAft>
              <a:buClr>
                <a:schemeClr val="dk1"/>
              </a:buClr>
              <a:buSzPct val="25000"/>
              <a:buFont typeface="Arial"/>
              <a:buNone/>
            </a:pPr>
            <a:r>
              <a:rPr lang="en-US" sz="2800" b="0" i="1" u="none" strike="noStrike" cap="none" baseline="0" dirty="0">
                <a:solidFill>
                  <a:schemeClr val="dk1"/>
                </a:solidFill>
                <a:latin typeface="Arial"/>
                <a:ea typeface="Arial"/>
                <a:cs typeface="Arial"/>
                <a:sym typeface="Arial"/>
              </a:rPr>
              <a:t>Method: </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1 – 	Implement strategy in class</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2 – 	Conduct a test to check how well students 		have done after learning with my strategy</a:t>
            </a:r>
          </a:p>
          <a:p>
            <a:pPr marL="609600" marR="0" lvl="0" indent="-609600" algn="l" rtl="0">
              <a:spcBef>
                <a:spcPts val="42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Step 3 – 	If students do well on test, claim that 			my strategy works</a:t>
            </a:r>
          </a:p>
          <a:p>
            <a:pPr marL="609600" marR="0" lvl="0" indent="-609600" algn="ctr" rtl="0">
              <a:spcBef>
                <a:spcPts val="2400"/>
              </a:spcBef>
              <a:spcAft>
                <a:spcPts val="0"/>
              </a:spcAft>
              <a:buClr>
                <a:schemeClr val="dk1"/>
              </a:buClr>
              <a:buSzPct val="25000"/>
              <a:buFont typeface="Arial"/>
              <a:buNone/>
            </a:pPr>
            <a:r>
              <a:rPr lang="en-US" sz="3200" b="1" i="1" u="none" strike="noStrike" cap="none" baseline="0" dirty="0">
                <a:solidFill>
                  <a:schemeClr val="dk1"/>
                </a:solidFill>
                <a:latin typeface="Arial"/>
                <a:ea typeface="Arial"/>
                <a:cs typeface="Arial"/>
                <a:sym typeface="Arial"/>
              </a:rPr>
              <a:t>Will this method establish that my </a:t>
            </a:r>
          </a:p>
          <a:p>
            <a:pPr marL="609600" marR="0" lvl="0" indent="-609600" algn="ctr" rtl="0">
              <a:spcBef>
                <a:spcPts val="480"/>
              </a:spcBef>
              <a:spcAft>
                <a:spcPts val="0"/>
              </a:spcAft>
              <a:buClr>
                <a:schemeClr val="dk1"/>
              </a:buClr>
              <a:buSzPct val="25000"/>
              <a:buFont typeface="Arial"/>
              <a:buNone/>
            </a:pPr>
            <a:r>
              <a:rPr lang="en-US" sz="3200" b="1" i="1" u="none" strike="noStrike" cap="none" baseline="0" dirty="0">
                <a:solidFill>
                  <a:schemeClr val="dk1"/>
                </a:solidFill>
                <a:latin typeface="Arial"/>
                <a:ea typeface="Arial"/>
                <a:cs typeface="Arial"/>
                <a:sym typeface="Arial"/>
              </a:rPr>
              <a:t>strategy works?</a:t>
            </a:r>
          </a:p>
          <a:p>
            <a:pPr marL="609600" marR="0" lvl="0" indent="-609600" algn="l" rtl="0">
              <a:spcBef>
                <a:spcPts val="480"/>
              </a:spcBef>
              <a:spcAft>
                <a:spcPts val="0"/>
              </a:spcAft>
              <a:buClr>
                <a:schemeClr val="dk1"/>
              </a:buClr>
              <a:buSzPct val="100000"/>
              <a:buFont typeface="Arial"/>
              <a:buAutoNum type="arabicPeriod"/>
            </a:pPr>
            <a:r>
              <a:rPr lang="en-US" sz="3200" b="0" i="0" u="none" strike="noStrike" cap="none" baseline="0" dirty="0">
                <a:solidFill>
                  <a:schemeClr val="dk1"/>
                </a:solidFill>
                <a:latin typeface="Arial"/>
                <a:ea typeface="Arial"/>
                <a:cs typeface="Arial"/>
                <a:sym typeface="Arial"/>
              </a:rPr>
              <a:t>Yes</a:t>
            </a:r>
          </a:p>
          <a:p>
            <a:pPr marL="609600" marR="0" lvl="0" indent="-609600" algn="l" rtl="0">
              <a:spcBef>
                <a:spcPts val="480"/>
              </a:spcBef>
              <a:spcAft>
                <a:spcPts val="0"/>
              </a:spcAft>
              <a:buClr>
                <a:schemeClr val="dk1"/>
              </a:buClr>
              <a:buSzPct val="100000"/>
              <a:buFont typeface="Arial"/>
              <a:buAutoNum type="arabicPeriod"/>
            </a:pPr>
            <a:r>
              <a:rPr lang="en-US" sz="3200" b="0" i="0" u="none" strike="noStrike" cap="none" baseline="0" dirty="0">
                <a:solidFill>
                  <a:schemeClr val="dk1"/>
                </a:solidFill>
                <a:latin typeface="Arial"/>
                <a:ea typeface="Arial"/>
                <a:cs typeface="Arial"/>
                <a:sym typeface="Arial"/>
              </a:rPr>
              <a:t>No </a:t>
            </a:r>
          </a:p>
        </p:txBody>
      </p:sp>
      <p:sp>
        <p:nvSpPr>
          <p:cNvPr id="162" name="Shape 162"/>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sp>
        <p:nvSpPr>
          <p:cNvPr id="163" name="Shape 163"/>
          <p:cNvSpPr/>
          <p:nvPr/>
        </p:nvSpPr>
        <p:spPr>
          <a:xfrm>
            <a:off x="3505200" y="5105400"/>
            <a:ext cx="5410200" cy="1676399"/>
          </a:xfrm>
          <a:prstGeom prst="wedgeRoundRectCallout">
            <a:avLst>
              <a:gd name="adj1" fmla="val -78491"/>
              <a:gd name="adj2" fmla="val -13352"/>
              <a:gd name="adj3" fmla="val 16667"/>
            </a:avLst>
          </a:prstGeom>
          <a:solidFill>
            <a:srgbClr val="CCFFFF"/>
          </a:solidFill>
          <a:ln w="9525" cap="flat">
            <a:solidFill>
              <a:schemeClr val="dk1"/>
            </a:solidFill>
            <a:prstDash val="solid"/>
            <a:miter/>
            <a:headEnd type="none" w="med" len="med"/>
            <a:tailEnd type="none" w="med" len="med"/>
          </a:ln>
        </p:spPr>
        <p:txBody>
          <a:bodyPr lIns="27425" tIns="45700" rIns="27425" bIns="27425" anchor="t" anchorCtr="0">
            <a:noAutofit/>
          </a:bodyPr>
          <a:lstStyle/>
          <a:p>
            <a:pPr marL="0" marR="0" lvl="0" indent="0" algn="ctr" rtl="0">
              <a:lnSpc>
                <a:spcPct val="110000"/>
              </a:lnSpc>
              <a:spcBef>
                <a:spcPts val="0"/>
              </a:spcBef>
              <a:spcAft>
                <a:spcPts val="0"/>
              </a:spcAft>
              <a:buSzPct val="25000"/>
              <a:buNone/>
            </a:pPr>
            <a:r>
              <a:rPr lang="en-US" sz="2400" b="1" i="0" u="none" strike="noStrike" cap="none" baseline="0">
                <a:solidFill>
                  <a:schemeClr val="dk1"/>
                </a:solidFill>
                <a:latin typeface="Arial"/>
                <a:ea typeface="Arial"/>
                <a:cs typeface="Arial"/>
                <a:sym typeface="Arial"/>
              </a:rPr>
              <a:t>Referee decision – </a:t>
            </a:r>
          </a:p>
          <a:p>
            <a:pPr marL="0" marR="0" lvl="0" indent="0" algn="ctr" rtl="0">
              <a:lnSpc>
                <a:spcPct val="110000"/>
              </a:lnSpc>
              <a:spcBef>
                <a:spcPts val="0"/>
              </a:spcBef>
              <a:spcAft>
                <a:spcPts val="0"/>
              </a:spcAft>
              <a:buSzPct val="25000"/>
              <a:buNone/>
            </a:pPr>
            <a:r>
              <a:rPr lang="en-US" sz="2400" b="1" i="0" u="none" strike="noStrike" cap="none" baseline="0">
                <a:solidFill>
                  <a:schemeClr val="accent2"/>
                </a:solidFill>
                <a:latin typeface="Arial"/>
                <a:ea typeface="Arial"/>
                <a:cs typeface="Arial"/>
                <a:sym typeface="Arial"/>
              </a:rPr>
              <a:t>Paper Rejected.</a:t>
            </a:r>
          </a:p>
          <a:p>
            <a:pPr marL="0" marR="0" lvl="0" indent="0" algn="ctr" rtl="0">
              <a:lnSpc>
                <a:spcPct val="110000"/>
              </a:lnSpc>
              <a:spcBef>
                <a:spcPts val="0"/>
              </a:spcBef>
              <a:spcAft>
                <a:spcPts val="0"/>
              </a:spcAft>
              <a:buSzPct val="25000"/>
              <a:buNone/>
            </a:pPr>
            <a:r>
              <a:rPr lang="en-US" sz="2400" b="1" i="0" u="none" strike="noStrike" cap="none" baseline="0">
                <a:solidFill>
                  <a:schemeClr val="accent2"/>
                </a:solidFill>
                <a:latin typeface="Arial"/>
                <a:ea typeface="Arial"/>
                <a:cs typeface="Arial"/>
                <a:sym typeface="Arial"/>
              </a:rPr>
              <a:t>Method not sound enough to establish claim.</a:t>
            </a:r>
          </a:p>
        </p:txBody>
      </p:sp>
      <p:sp>
        <p:nvSpPr>
          <p:cNvPr id="164" name="Shape 164"/>
          <p:cNvSpPr/>
          <p:nvPr/>
        </p:nvSpPr>
        <p:spPr>
          <a:xfrm>
            <a:off x="152400" y="5638800"/>
            <a:ext cx="1600199" cy="685799"/>
          </a:xfrm>
          <a:prstGeom prst="rect">
            <a:avLst/>
          </a:prstGeom>
          <a:noFill/>
          <a:ln w="9525" cap="flat">
            <a:solidFill>
              <a:schemeClr val="accent2"/>
            </a:solidFill>
            <a:prstDash val="solid"/>
            <a:miter/>
            <a:headEnd type="none" w="med" len="med"/>
            <a:tailEnd type="none" w="med" len="med"/>
          </a:ln>
        </p:spPr>
        <p:txBody>
          <a:bodyPr lIns="91425" tIns="45700" rIns="91425" bIns="45700" anchor="ctr" anchorCtr="0">
            <a:noAutofit/>
          </a:bodyPr>
          <a:lstStyle/>
          <a:p>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a:t> </a:t>
            </a:r>
          </a:p>
        </p:txBody>
      </p:sp>
      <p:sp>
        <p:nvSpPr>
          <p:cNvPr id="186" name="Shape 186"/>
          <p:cNvSpPr txBox="1">
            <a:spLocks noGrp="1"/>
          </p:cNvSpPr>
          <p:nvPr>
            <p:ph type="title" idx="4294967295"/>
          </p:nvPr>
        </p:nvSpPr>
        <p:spPr>
          <a:xfrm>
            <a:off x="228600" y="228600"/>
            <a:ext cx="8915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1" i="0" u="none" strike="noStrike" cap="none" baseline="0">
                <a:solidFill>
                  <a:schemeClr val="dk1"/>
                </a:solidFill>
                <a:latin typeface="Arial"/>
                <a:ea typeface="Arial"/>
                <a:cs typeface="Arial"/>
                <a:sym typeface="Arial"/>
              </a:rPr>
              <a:t>Why is </a:t>
            </a:r>
            <a:r>
              <a:rPr lang="en-US" sz="4000" b="1" i="1" u="none" strike="noStrike" cap="none" baseline="0">
                <a:solidFill>
                  <a:schemeClr val="dk1"/>
                </a:solidFill>
                <a:latin typeface="Arial"/>
                <a:ea typeface="Arial"/>
                <a:cs typeface="Arial"/>
                <a:sym typeface="Arial"/>
              </a:rPr>
              <a:t>single-group post-test</a:t>
            </a:r>
            <a:r>
              <a:rPr lang="en-US" sz="4000" b="1" i="0" u="none" strike="noStrike" cap="none" baseline="0">
                <a:solidFill>
                  <a:schemeClr val="dk1"/>
                </a:solidFill>
                <a:latin typeface="Arial"/>
                <a:ea typeface="Arial"/>
                <a:cs typeface="Arial"/>
                <a:sym typeface="Arial"/>
              </a:rPr>
              <a:t> only research design not sound?</a:t>
            </a:r>
          </a:p>
        </p:txBody>
      </p:sp>
      <p:sp>
        <p:nvSpPr>
          <p:cNvPr id="187" name="Shape 187"/>
          <p:cNvSpPr/>
          <p:nvPr/>
        </p:nvSpPr>
        <p:spPr>
          <a:xfrm>
            <a:off x="228600" y="1600200"/>
            <a:ext cx="8915400" cy="5105399"/>
          </a:xfrm>
          <a:prstGeom prst="rect">
            <a:avLst/>
          </a:prstGeom>
          <a:noFill/>
          <a:ln>
            <a:noFill/>
          </a:ln>
        </p:spPr>
        <p:txBody>
          <a:bodyPr lIns="91425" tIns="45700" rIns="91425" bIns="45700" anchor="t" anchorCtr="0">
            <a:noAutofit/>
          </a:bodyPr>
          <a:lstStyle/>
          <a:p>
            <a:pPr marL="342900" marR="0" lvl="0" indent="-342900" algn="l" rtl="0">
              <a:lnSpc>
                <a:spcPct val="110000"/>
              </a:lnSpc>
              <a:spcBef>
                <a:spcPts val="84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The outcome could have occurred due to a reason other than the treatment</a:t>
            </a:r>
          </a:p>
          <a:p>
            <a:pPr marL="342900" marR="0" lvl="0" indent="-342900" algn="l" rtl="0">
              <a:lnSpc>
                <a:spcPct val="110000"/>
              </a:lnSpc>
              <a:spcBef>
                <a:spcPts val="84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There is no comparison to a group that did not receive the treatment</a:t>
            </a:r>
          </a:p>
          <a:p>
            <a:pPr marL="342900" marR="0" lvl="0" indent="-342900" algn="l" rtl="0">
              <a:lnSpc>
                <a:spcPct val="110000"/>
              </a:lnSpc>
              <a:spcBef>
                <a:spcPts val="84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The outcome could have existed even before the treatment occurred </a:t>
            </a:r>
          </a:p>
          <a:p>
            <a:pPr marL="342900" marR="0" lvl="0" indent="-342900" algn="l" rtl="0">
              <a:lnSpc>
                <a:spcPct val="110000"/>
              </a:lnSpc>
              <a:spcBef>
                <a:spcPts val="84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There is no control of other possible influences on the outcome</a:t>
            </a:r>
          </a:p>
          <a:p>
            <a:endParaRPr/>
          </a:p>
        </p:txBody>
      </p:sp>
      <p:sp>
        <p:nvSpPr>
          <p:cNvPr id="188" name="Shape 188"/>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r>
              <a:rPr lang="en-IN"/>
              <a:t> </a:t>
            </a:r>
          </a:p>
        </p:txBody>
      </p:sp>
      <p:sp>
        <p:nvSpPr>
          <p:cNvPr id="87" name="Shape 87"/>
          <p:cNvSpPr txBox="1">
            <a:spLocks noGrp="1"/>
          </p:cNvSpPr>
          <p:nvPr>
            <p:ph type="title" idx="4294967295"/>
          </p:nvPr>
        </p:nvSpPr>
        <p:spPr>
          <a:xfrm>
            <a:off x="107950" y="274637"/>
            <a:ext cx="8820149" cy="561975"/>
          </a:xfrm>
          <a:prstGeom prst="rect">
            <a:avLst/>
          </a:prstGeom>
          <a:noFill/>
          <a:ln>
            <a:noFill/>
          </a:ln>
        </p:spPr>
        <p:txBody>
          <a:bodyPr lIns="91425" tIns="91425" rIns="91425" bIns="91425" anchor="b" anchorCtr="0">
            <a:noAutofit/>
          </a:bodyPr>
          <a:lstStyle/>
          <a:p>
            <a:pPr marL="0" marR="0" lvl="0" indent="228600" algn="ctr" rtl="0">
              <a:spcBef>
                <a:spcPts val="0"/>
              </a:spcBef>
              <a:spcAft>
                <a:spcPts val="0"/>
              </a:spcAft>
              <a:buSzPct val="25000"/>
              <a:buNone/>
            </a:pPr>
            <a:r>
              <a:rPr lang="en-IN" sz="4000" b="1" i="0" u="none" strike="noStrike" cap="none" baseline="0">
                <a:solidFill>
                  <a:srgbClr val="000000"/>
                </a:solidFill>
                <a:latin typeface="Arial"/>
                <a:ea typeface="Arial"/>
                <a:cs typeface="Arial"/>
                <a:sym typeface="Arial"/>
              </a:rPr>
              <a:t>What is Educational Technology?</a:t>
            </a:r>
          </a:p>
        </p:txBody>
      </p:sp>
      <p:sp>
        <p:nvSpPr>
          <p:cNvPr id="88" name="Shape 88"/>
          <p:cNvSpPr txBox="1">
            <a:spLocks noGrp="1"/>
          </p:cNvSpPr>
          <p:nvPr>
            <p:ph type="body" idx="4294967295"/>
          </p:nvPr>
        </p:nvSpPr>
        <p:spPr>
          <a:xfrm>
            <a:off x="36513" y="2085975"/>
            <a:ext cx="4535487" cy="4772024"/>
          </a:xfrm>
          <a:prstGeom prst="rect">
            <a:avLst/>
          </a:prstGeom>
          <a:noFill/>
          <a:ln>
            <a:noFill/>
          </a:ln>
        </p:spPr>
        <p:txBody>
          <a:bodyPr lIns="91425" tIns="91425" rIns="91425" bIns="91425" anchor="t" anchorCtr="0">
            <a:noAutofit/>
          </a:bodyPr>
          <a:lstStyle/>
          <a:p>
            <a:pPr marL="342900" marR="0" lvl="0" indent="-342900" algn="ctr" rtl="0">
              <a:lnSpc>
                <a:spcPct val="115000"/>
              </a:lnSpc>
              <a:spcBef>
                <a:spcPts val="0"/>
              </a:spcBef>
              <a:spcAft>
                <a:spcPts val="0"/>
              </a:spcAft>
              <a:buSzPct val="25000"/>
              <a:buNone/>
            </a:pPr>
            <a:r>
              <a:rPr lang="en-IN" sz="3200" b="1" i="0" u="none" strike="noStrike" cap="none" baseline="0" dirty="0">
                <a:solidFill>
                  <a:srgbClr val="000000"/>
                </a:solidFill>
                <a:latin typeface="Arial"/>
                <a:ea typeface="Arial"/>
                <a:cs typeface="Arial"/>
                <a:sym typeface="Arial"/>
              </a:rPr>
              <a:t>Tech For Education</a:t>
            </a:r>
          </a:p>
          <a:p>
            <a:endParaRPr/>
          </a:p>
          <a:p>
            <a:pPr marL="342900" marR="0" lvl="0" indent="-342900" algn="just" rtl="0">
              <a:lnSpc>
                <a:spcPct val="115000"/>
              </a:lnSpc>
              <a:spcBef>
                <a:spcPts val="0"/>
              </a:spcBef>
              <a:spcAft>
                <a:spcPts val="0"/>
              </a:spcAft>
              <a:buClr>
                <a:srgbClr val="000000"/>
              </a:buClr>
              <a:buSzPct val="166666"/>
              <a:buFont typeface="Arial"/>
              <a:buChar char="•"/>
            </a:pPr>
            <a:r>
              <a:rPr lang="en-IN" sz="2400" b="0" i="0" u="none" strike="noStrike" cap="none" baseline="0" dirty="0">
                <a:solidFill>
                  <a:srgbClr val="000000"/>
                </a:solidFill>
                <a:latin typeface="Arial"/>
                <a:ea typeface="Arial"/>
                <a:cs typeface="Arial"/>
                <a:sym typeface="Arial"/>
              </a:rPr>
              <a:t>Creation and use of technologies for teaching-learning.</a:t>
            </a:r>
          </a:p>
          <a:p>
            <a:pPr marL="342900" marR="0" lvl="0" indent="-342900" algn="just" rtl="0">
              <a:lnSpc>
                <a:spcPct val="115000"/>
              </a:lnSpc>
              <a:spcBef>
                <a:spcPts val="0"/>
              </a:spcBef>
              <a:spcAft>
                <a:spcPts val="0"/>
              </a:spcAft>
              <a:buClr>
                <a:srgbClr val="000000"/>
              </a:buClr>
              <a:buSzPct val="166666"/>
              <a:buFont typeface="Arial"/>
              <a:buChar char="•"/>
            </a:pPr>
            <a:r>
              <a:rPr lang="en-IN" sz="2400" b="0" i="0" u="none" strike="noStrike" cap="none" baseline="0" dirty="0">
                <a:solidFill>
                  <a:srgbClr val="000000"/>
                </a:solidFill>
                <a:latin typeface="Arial"/>
                <a:ea typeface="Arial"/>
                <a:cs typeface="Arial"/>
                <a:sym typeface="Arial"/>
              </a:rPr>
              <a:t>Creation and use of technology tools to facilitate teaching-learning.</a:t>
            </a:r>
          </a:p>
        </p:txBody>
      </p:sp>
      <p:sp>
        <p:nvSpPr>
          <p:cNvPr id="89" name="Shape 89"/>
          <p:cNvSpPr txBox="1">
            <a:spLocks noGrp="1"/>
          </p:cNvSpPr>
          <p:nvPr>
            <p:ph type="body" idx="4294967295"/>
          </p:nvPr>
        </p:nvSpPr>
        <p:spPr>
          <a:xfrm>
            <a:off x="4859337" y="2073275"/>
            <a:ext cx="4141787" cy="4164012"/>
          </a:xfrm>
          <a:prstGeom prst="rect">
            <a:avLst/>
          </a:prstGeom>
          <a:noFill/>
          <a:ln>
            <a:noFill/>
          </a:ln>
        </p:spPr>
        <p:txBody>
          <a:bodyPr lIns="91425" tIns="91425" rIns="91425" bIns="91425" anchor="t" anchorCtr="0">
            <a:noAutofit/>
          </a:bodyPr>
          <a:lstStyle/>
          <a:p>
            <a:pPr marL="360363" marR="0" lvl="0" indent="-360363" algn="ctr" rtl="0">
              <a:lnSpc>
                <a:spcPct val="115000"/>
              </a:lnSpc>
              <a:spcBef>
                <a:spcPts val="0"/>
              </a:spcBef>
              <a:spcAft>
                <a:spcPts val="0"/>
              </a:spcAft>
              <a:buSzPct val="25000"/>
              <a:buNone/>
            </a:pPr>
            <a:r>
              <a:rPr lang="en-IN" sz="3200" b="1" i="0" u="none" strike="noStrike" cap="none" baseline="0" dirty="0">
                <a:solidFill>
                  <a:srgbClr val="000000"/>
                </a:solidFill>
                <a:latin typeface="Arial"/>
                <a:ea typeface="Arial"/>
                <a:cs typeface="Arial"/>
                <a:sym typeface="Arial"/>
              </a:rPr>
              <a:t>Tech Of Education</a:t>
            </a:r>
          </a:p>
          <a:p>
            <a:endParaRPr/>
          </a:p>
          <a:p>
            <a:pPr marL="360363" marR="0" lvl="0" indent="-360363" algn="just" rtl="0">
              <a:lnSpc>
                <a:spcPct val="115000"/>
              </a:lnSpc>
              <a:spcBef>
                <a:spcPts val="0"/>
              </a:spcBef>
              <a:spcAft>
                <a:spcPts val="0"/>
              </a:spcAft>
              <a:buClr>
                <a:srgbClr val="000000"/>
              </a:buClr>
              <a:buSzPct val="166666"/>
              <a:buFont typeface="Arial"/>
              <a:buChar char="•"/>
            </a:pPr>
            <a:r>
              <a:rPr lang="en-IN" sz="2400" b="0" i="0" u="none" strike="noStrike" cap="none" baseline="0" dirty="0">
                <a:solidFill>
                  <a:srgbClr val="000000"/>
                </a:solidFill>
                <a:latin typeface="Arial"/>
                <a:ea typeface="Arial"/>
                <a:cs typeface="Arial"/>
                <a:sym typeface="Arial"/>
              </a:rPr>
              <a:t>Creation and use of strategies for teaching-learning.</a:t>
            </a:r>
          </a:p>
          <a:p>
            <a:pPr marL="360363" marR="0" lvl="0" indent="-360363" algn="just" rtl="0">
              <a:lnSpc>
                <a:spcPct val="115000"/>
              </a:lnSpc>
              <a:spcBef>
                <a:spcPts val="0"/>
              </a:spcBef>
              <a:spcAft>
                <a:spcPts val="0"/>
              </a:spcAft>
              <a:buClr>
                <a:srgbClr val="000000"/>
              </a:buClr>
              <a:buSzPct val="166666"/>
              <a:buFont typeface="Arial"/>
              <a:buChar char="•"/>
            </a:pPr>
            <a:r>
              <a:rPr lang="en-IN" sz="2400" b="0" i="0" u="none" strike="noStrike" cap="none" baseline="0" dirty="0">
                <a:solidFill>
                  <a:srgbClr val="000000"/>
                </a:solidFill>
                <a:latin typeface="Arial"/>
                <a:ea typeface="Arial"/>
                <a:cs typeface="Arial"/>
                <a:sym typeface="Arial"/>
              </a:rPr>
              <a:t>Focus on what to do with the technology, rather than the technology itself.</a:t>
            </a:r>
          </a:p>
        </p:txBody>
      </p:sp>
      <p:cxnSp>
        <p:nvCxnSpPr>
          <p:cNvPr id="90" name="Shape 90"/>
          <p:cNvCxnSpPr>
            <a:stCxn id="87" idx="2"/>
            <a:endCxn id="88" idx="0"/>
          </p:cNvCxnSpPr>
          <p:nvPr/>
        </p:nvCxnSpPr>
        <p:spPr>
          <a:xfrm flipH="1">
            <a:off x="2304256" y="836612"/>
            <a:ext cx="2213768" cy="1249362"/>
          </a:xfrm>
          <a:prstGeom prst="straightConnector1">
            <a:avLst/>
          </a:prstGeom>
          <a:noFill/>
          <a:ln w="19050" cap="flat">
            <a:solidFill>
              <a:schemeClr val="dk2"/>
            </a:solidFill>
            <a:prstDash val="solid"/>
            <a:round/>
            <a:headEnd type="none" w="med" len="med"/>
            <a:tailEnd type="triangle" w="lg" len="lg"/>
          </a:ln>
        </p:spPr>
      </p:cxnSp>
      <p:cxnSp>
        <p:nvCxnSpPr>
          <p:cNvPr id="91" name="Shape 91"/>
          <p:cNvCxnSpPr>
            <a:stCxn id="87" idx="2"/>
            <a:endCxn id="89" idx="0"/>
          </p:cNvCxnSpPr>
          <p:nvPr/>
        </p:nvCxnSpPr>
        <p:spPr>
          <a:xfrm>
            <a:off x="4518024" y="836612"/>
            <a:ext cx="2412206" cy="1236662"/>
          </a:xfrm>
          <a:prstGeom prst="straightConnector1">
            <a:avLst/>
          </a:prstGeom>
          <a:noFill/>
          <a:ln w="19050" cap="flat">
            <a:solidFill>
              <a:schemeClr val="dk2"/>
            </a:solidFill>
            <a:prstDash val="solid"/>
            <a:round/>
            <a:headEnd type="none" w="med" len="med"/>
            <a:tailEnd type="triangl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idx="4294967295"/>
          </p:nvPr>
        </p:nvSpPr>
        <p:spPr>
          <a:xfrm>
            <a:off x="0" y="228600"/>
            <a:ext cx="91440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i="0" u="none" strike="noStrike" cap="none" baseline="0">
                <a:solidFill>
                  <a:schemeClr val="dk1"/>
                </a:solidFill>
                <a:latin typeface="Arial"/>
                <a:ea typeface="Arial"/>
                <a:cs typeface="Arial"/>
                <a:sym typeface="Arial"/>
              </a:rPr>
              <a:t>Problems with single group post only research design, and potential solutions</a:t>
            </a:r>
          </a:p>
        </p:txBody>
      </p:sp>
      <p:sp>
        <p:nvSpPr>
          <p:cNvPr id="121" name="Shape 121"/>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graphicFrame>
        <p:nvGraphicFramePr>
          <p:cNvPr id="122" name="Shape 122"/>
          <p:cNvGraphicFramePr/>
          <p:nvPr/>
        </p:nvGraphicFramePr>
        <p:xfrm>
          <a:off x="76200" y="1693863"/>
          <a:ext cx="9067800" cy="2466680"/>
        </p:xfrm>
        <a:graphic>
          <a:graphicData uri="http://schemas.openxmlformats.org/drawingml/2006/table">
            <a:tbl>
              <a:tblPr>
                <a:noFill/>
              </a:tblPr>
              <a:tblGrid>
                <a:gridCol w="3986225"/>
                <a:gridCol w="5081575"/>
              </a:tblGrid>
              <a:tr h="668350">
                <a:tc>
                  <a:txBody>
                    <a:bodyPr/>
                    <a:lstStyle/>
                    <a:p>
                      <a:pPr marL="0" marR="0" lvl="0" indent="0" algn="ctr" rtl="0">
                        <a:lnSpc>
                          <a:spcPct val="100000"/>
                        </a:lnSpc>
                        <a:spcBef>
                          <a:spcPts val="0"/>
                        </a:spcBef>
                        <a:spcAft>
                          <a:spcPts val="0"/>
                        </a:spcAft>
                        <a:buClr>
                          <a:schemeClr val="dk1"/>
                        </a:buClr>
                        <a:buSzPct val="25000"/>
                        <a:buFont typeface="Arial"/>
                        <a:buNone/>
                      </a:pPr>
                      <a:r>
                        <a:rPr lang="en-US" sz="2800" b="1" i="0" u="none" strike="noStrike" cap="none" baseline="0">
                          <a:solidFill>
                            <a:schemeClr val="dk1"/>
                          </a:solidFill>
                          <a:latin typeface="Arial"/>
                          <a:ea typeface="Arial"/>
                          <a:cs typeface="Arial"/>
                          <a:sym typeface="Arial"/>
                        </a:rPr>
                        <a:t>Problem</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28575"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2800" b="1" i="0" u="none" strike="noStrike" cap="none" baseline="0">
                          <a:solidFill>
                            <a:schemeClr val="dk1"/>
                          </a:solidFill>
                          <a:latin typeface="Arial"/>
                          <a:ea typeface="Arial"/>
                          <a:cs typeface="Arial"/>
                          <a:sym typeface="Arial"/>
                        </a:rPr>
                        <a:t>Potential solution</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28575"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355725">
                <a:tc>
                  <a:txBody>
                    <a:bodyPr/>
                    <a:lstStyle/>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There is no comparison </a:t>
                      </a:r>
                    </a:p>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to a group that did not </a:t>
                      </a:r>
                    </a:p>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receive the treatment.</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28575" cap="flat">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Compare a group that got ‘my strategy’ with a group that did not    </a:t>
                      </a:r>
                    </a:p>
                    <a:p>
                      <a:pPr marL="0" marR="0" lvl="0" indent="0" algn="l" rtl="0">
                        <a:lnSpc>
                          <a:spcPct val="100000"/>
                        </a:lnSpc>
                        <a:spcBef>
                          <a:spcPts val="0"/>
                        </a:spcBef>
                        <a:spcAft>
                          <a:spcPts val="0"/>
                        </a:spcAft>
                        <a:buClr>
                          <a:schemeClr val="dk1"/>
                        </a:buClr>
                        <a:buSzPct val="25000"/>
                        <a:buFont typeface="Arial"/>
                        <a:buNone/>
                      </a:pPr>
                      <a:r>
                        <a:rPr lang="en-US" sz="2800" b="0" i="1" u="none" strike="noStrike" cap="none" baseline="0">
                          <a:solidFill>
                            <a:schemeClr val="dk2"/>
                          </a:solidFill>
                          <a:latin typeface="Arial"/>
                          <a:ea typeface="Arial"/>
                          <a:cs typeface="Arial"/>
                          <a:sym typeface="Arial"/>
                        </a:rPr>
                        <a:t>(Two group post test design)</a:t>
                      </a:r>
                      <a:r>
                        <a:rPr lang="en-US" sz="2800" b="0" i="0" u="none" strike="noStrike" cap="none" baseline="0">
                          <a:solidFill>
                            <a:schemeClr val="dk1"/>
                          </a:solidFill>
                          <a:latin typeface="Arial"/>
                          <a:ea typeface="Arial"/>
                          <a:cs typeface="Arial"/>
                          <a:sym typeface="Arial"/>
                        </a:rPr>
                        <a:t> </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28575" cap="flat">
                      <a:solidFill>
                        <a:schemeClr val="dk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idx="4294967295"/>
          </p:nvPr>
        </p:nvSpPr>
        <p:spPr>
          <a:xfrm>
            <a:off x="0" y="228600"/>
            <a:ext cx="9144000" cy="914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i="0" u="none" strike="noStrike" cap="none" baseline="0">
                <a:solidFill>
                  <a:schemeClr val="dk1"/>
                </a:solidFill>
                <a:latin typeface="Arial"/>
                <a:ea typeface="Arial"/>
                <a:cs typeface="Arial"/>
                <a:sym typeface="Arial"/>
              </a:rPr>
              <a:t>Problems with single group post only research design, and potential solutions</a:t>
            </a:r>
          </a:p>
        </p:txBody>
      </p:sp>
      <p:sp>
        <p:nvSpPr>
          <p:cNvPr id="128" name="Shape 128"/>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graphicFrame>
        <p:nvGraphicFramePr>
          <p:cNvPr id="129" name="Shape 129"/>
          <p:cNvGraphicFramePr/>
          <p:nvPr/>
        </p:nvGraphicFramePr>
        <p:xfrm>
          <a:off x="76200" y="1693863"/>
          <a:ext cx="9067800" cy="5118450"/>
        </p:xfrm>
        <a:graphic>
          <a:graphicData uri="http://schemas.openxmlformats.org/drawingml/2006/table">
            <a:tbl>
              <a:tblPr>
                <a:noFill/>
              </a:tblPr>
              <a:tblGrid>
                <a:gridCol w="3986225"/>
                <a:gridCol w="5081575"/>
              </a:tblGrid>
              <a:tr h="668350">
                <a:tc>
                  <a:txBody>
                    <a:bodyPr/>
                    <a:lstStyle/>
                    <a:p>
                      <a:pPr marL="0" marR="0" lvl="0" indent="0" algn="ctr" rtl="0">
                        <a:lnSpc>
                          <a:spcPct val="100000"/>
                        </a:lnSpc>
                        <a:spcBef>
                          <a:spcPts val="0"/>
                        </a:spcBef>
                        <a:spcAft>
                          <a:spcPts val="0"/>
                        </a:spcAft>
                        <a:buClr>
                          <a:schemeClr val="dk1"/>
                        </a:buClr>
                        <a:buSzPct val="25000"/>
                        <a:buFont typeface="Arial"/>
                        <a:buNone/>
                      </a:pPr>
                      <a:r>
                        <a:rPr lang="en-US" sz="2800" b="1" i="0" u="none" strike="noStrike" cap="none" baseline="0">
                          <a:solidFill>
                            <a:schemeClr val="dk1"/>
                          </a:solidFill>
                          <a:latin typeface="Arial"/>
                          <a:ea typeface="Arial"/>
                          <a:cs typeface="Arial"/>
                          <a:sym typeface="Arial"/>
                        </a:rPr>
                        <a:t>Problem</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28575"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2800" b="1" i="0" u="none" strike="noStrike" cap="none" baseline="0">
                          <a:solidFill>
                            <a:schemeClr val="dk1"/>
                          </a:solidFill>
                          <a:latin typeface="Arial"/>
                          <a:ea typeface="Arial"/>
                          <a:cs typeface="Arial"/>
                          <a:sym typeface="Arial"/>
                        </a:rPr>
                        <a:t>Potential solution</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28575"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355725">
                <a:tc>
                  <a:txBody>
                    <a:bodyPr/>
                    <a:lstStyle/>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There is no comparison </a:t>
                      </a:r>
                    </a:p>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to a group that did not </a:t>
                      </a:r>
                    </a:p>
                    <a:p>
                      <a:pPr marL="442913" marR="0" lvl="0" indent="-442913"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receive the treatment.</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Compare a group that got ‘my strategy’ with a group that did not    </a:t>
                      </a:r>
                    </a:p>
                    <a:p>
                      <a:pPr marL="0" marR="0" lvl="0" indent="0" algn="l" rtl="0">
                        <a:lnSpc>
                          <a:spcPct val="100000"/>
                        </a:lnSpc>
                        <a:spcBef>
                          <a:spcPts val="0"/>
                        </a:spcBef>
                        <a:spcAft>
                          <a:spcPts val="0"/>
                        </a:spcAft>
                        <a:buClr>
                          <a:schemeClr val="dk1"/>
                        </a:buClr>
                        <a:buSzPct val="25000"/>
                        <a:buFont typeface="Arial"/>
                        <a:buNone/>
                      </a:pPr>
                      <a:r>
                        <a:rPr lang="en-US" sz="2800" b="0" i="1" u="none" strike="noStrike" cap="none" baseline="0">
                          <a:solidFill>
                            <a:schemeClr val="dk2"/>
                          </a:solidFill>
                          <a:latin typeface="Arial"/>
                          <a:ea typeface="Arial"/>
                          <a:cs typeface="Arial"/>
                          <a:sym typeface="Arial"/>
                        </a:rPr>
                        <a:t>(Two group post test design)</a:t>
                      </a:r>
                      <a:r>
                        <a:rPr lang="en-US" sz="2800" b="0" i="0" u="none" strike="noStrike" cap="none" baseline="0">
                          <a:solidFill>
                            <a:schemeClr val="dk1"/>
                          </a:solidFill>
                          <a:latin typeface="Arial"/>
                          <a:ea typeface="Arial"/>
                          <a:cs typeface="Arial"/>
                          <a:sym typeface="Arial"/>
                        </a:rPr>
                        <a:t> </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354150">
                <a:tc>
                  <a:txBody>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The outcome could </a:t>
                      </a:r>
                    </a:p>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have existed even </a:t>
                      </a:r>
                    </a:p>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before the treatment </a:t>
                      </a:r>
                    </a:p>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occurred.</a:t>
                      </a:r>
                    </a:p>
                  </a:txBody>
                  <a:tcPr marL="91450" marR="91450" marT="45725" marB="45725">
                    <a:lnL w="28575"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28575" cap="flat">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Compare performance of group before and after the treatment: check how much result changed after the treatment </a:t>
                      </a:r>
                    </a:p>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a:t>
                      </a:r>
                      <a:r>
                        <a:rPr lang="en-US" sz="2800" b="0" i="1" u="none" strike="noStrike" cap="none" baseline="0">
                          <a:solidFill>
                            <a:schemeClr val="dk2"/>
                          </a:solidFill>
                          <a:latin typeface="Arial"/>
                          <a:ea typeface="Arial"/>
                          <a:cs typeface="Arial"/>
                          <a:sym typeface="Arial"/>
                        </a:rPr>
                        <a:t>Single group pre-post design)</a:t>
                      </a:r>
                    </a:p>
                  </a:txBody>
                  <a:tcPr marL="91450" marR="91450" marT="45725" marB="45725">
                    <a:lnL w="12700" cap="flat">
                      <a:solidFill>
                        <a:schemeClr val="dk1"/>
                      </a:solidFill>
                      <a:prstDash val="solid"/>
                      <a:round/>
                      <a:headEnd type="none" w="med" len="med"/>
                      <a:tailEnd type="none" w="med" len="med"/>
                    </a:lnL>
                    <a:lnR w="28575"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28575" cap="flat">
                      <a:solidFill>
                        <a:schemeClr val="dk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a:t> </a:t>
            </a:r>
          </a:p>
        </p:txBody>
      </p:sp>
      <p:sp>
        <p:nvSpPr>
          <p:cNvPr id="186" name="Shape 186"/>
          <p:cNvSpPr txBox="1">
            <a:spLocks noGrp="1"/>
          </p:cNvSpPr>
          <p:nvPr>
            <p:ph type="title" idx="4294967295"/>
          </p:nvPr>
        </p:nvSpPr>
        <p:spPr>
          <a:xfrm>
            <a:off x="0" y="0"/>
            <a:ext cx="91440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000" b="1" i="0" u="none" strike="noStrike" cap="none" baseline="0" dirty="0" smtClean="0">
                <a:solidFill>
                  <a:schemeClr val="dk1"/>
                </a:solidFill>
                <a:latin typeface="Arial"/>
                <a:ea typeface="Arial"/>
                <a:cs typeface="Arial"/>
                <a:sym typeface="Arial"/>
              </a:rPr>
              <a:t>What is ‘Evidence to support claim’?</a:t>
            </a:r>
            <a:endParaRPr lang="en-US" sz="4000" b="1" i="0" u="none" strike="noStrike" cap="none" baseline="0" dirty="0">
              <a:solidFill>
                <a:schemeClr val="dk1"/>
              </a:solidFill>
              <a:latin typeface="Arial"/>
              <a:ea typeface="Arial"/>
              <a:cs typeface="Arial"/>
              <a:sym typeface="Arial"/>
            </a:endParaRPr>
          </a:p>
        </p:txBody>
      </p:sp>
      <p:sp>
        <p:nvSpPr>
          <p:cNvPr id="187" name="Shape 187"/>
          <p:cNvSpPr/>
          <p:nvPr/>
        </p:nvSpPr>
        <p:spPr>
          <a:xfrm>
            <a:off x="228600" y="1371600"/>
            <a:ext cx="8915400" cy="5333999"/>
          </a:xfrm>
          <a:prstGeom prst="rect">
            <a:avLst/>
          </a:prstGeom>
          <a:noFill/>
          <a:ln>
            <a:noFill/>
          </a:ln>
        </p:spPr>
        <p:txBody>
          <a:bodyPr lIns="91425" tIns="45700" rIns="91425" bIns="45700" anchor="t" anchorCtr="0">
            <a:noAutofit/>
          </a:bodyPr>
          <a:lstStyle/>
          <a:p>
            <a:pPr marL="342900" marR="0" lvl="0" indent="-342900" algn="l" rtl="0">
              <a:lnSpc>
                <a:spcPct val="110000"/>
              </a:lnSpc>
              <a:spcBef>
                <a:spcPts val="840"/>
              </a:spcBef>
              <a:spcAft>
                <a:spcPts val="0"/>
              </a:spcAft>
              <a:buClr>
                <a:schemeClr val="dk1"/>
              </a:buClr>
              <a:buSzPct val="101190"/>
            </a:pPr>
            <a:r>
              <a:rPr lang="en-US" sz="2800" b="0" i="0" u="none" strike="noStrike" cap="none" baseline="0" dirty="0" smtClean="0">
                <a:solidFill>
                  <a:schemeClr val="dk1"/>
                </a:solidFill>
                <a:latin typeface="Arial"/>
                <a:ea typeface="Arial"/>
                <a:cs typeface="Arial"/>
                <a:sym typeface="Arial"/>
              </a:rPr>
              <a:t>The data that you gather should be</a:t>
            </a:r>
            <a:r>
              <a:rPr lang="en-US" sz="2800" b="0" i="0" u="none" strike="noStrike" cap="none" dirty="0" smtClean="0">
                <a:solidFill>
                  <a:schemeClr val="dk1"/>
                </a:solidFill>
                <a:latin typeface="Arial"/>
                <a:ea typeface="Arial"/>
                <a:cs typeface="Arial"/>
                <a:sym typeface="Arial"/>
              </a:rPr>
              <a:t> in sync with the goal of your study.</a:t>
            </a:r>
          </a:p>
          <a:p>
            <a:pPr marL="342900" marR="0" lvl="0" indent="-342900" algn="l" rtl="0">
              <a:lnSpc>
                <a:spcPct val="110000"/>
              </a:lnSpc>
              <a:spcBef>
                <a:spcPts val="840"/>
              </a:spcBef>
              <a:spcAft>
                <a:spcPts val="0"/>
              </a:spcAft>
              <a:buClr>
                <a:schemeClr val="dk1"/>
              </a:buClr>
              <a:buSzPct val="101190"/>
            </a:pPr>
            <a:endParaRPr lang="en-US" sz="2800" b="0" i="0" u="none" strike="noStrike" cap="none" dirty="0" smtClean="0">
              <a:solidFill>
                <a:schemeClr val="dk1"/>
              </a:solidFill>
              <a:latin typeface="Arial"/>
              <a:ea typeface="Arial"/>
              <a:cs typeface="Arial"/>
              <a:sym typeface="Arial"/>
            </a:endParaRPr>
          </a:p>
          <a:p>
            <a:pPr marL="179388" lvl="2" indent="-179388">
              <a:spcBef>
                <a:spcPts val="640"/>
              </a:spcBef>
              <a:buClr>
                <a:schemeClr val="dk1"/>
              </a:buClr>
              <a:buSzPct val="98958"/>
              <a:buFont typeface="Arial"/>
              <a:buChar char="•"/>
            </a:pPr>
            <a:r>
              <a:rPr lang="en-US" sz="2800" dirty="0" smtClean="0">
                <a:solidFill>
                  <a:schemeClr val="dk1"/>
                </a:solidFill>
              </a:rPr>
              <a:t>Learning Effectiveness – student </a:t>
            </a:r>
            <a:r>
              <a:rPr lang="en-US" sz="2800" dirty="0" smtClean="0">
                <a:solidFill>
                  <a:schemeClr val="dk1"/>
                </a:solidFill>
              </a:rPr>
              <a:t>performance</a:t>
            </a:r>
            <a:endParaRPr lang="en-US" sz="2800" dirty="0" smtClean="0">
              <a:solidFill>
                <a:schemeClr val="dk1"/>
              </a:solidFill>
            </a:endParaRPr>
          </a:p>
          <a:p>
            <a:endParaRPr lang="en-US" sz="2800" dirty="0" smtClean="0"/>
          </a:p>
          <a:p>
            <a:pPr marL="179388" lvl="0" indent="-179388">
              <a:spcBef>
                <a:spcPts val="640"/>
              </a:spcBef>
              <a:buClr>
                <a:schemeClr val="dk1"/>
              </a:buClr>
              <a:buSzPct val="98958"/>
              <a:buFont typeface="Arial"/>
              <a:buChar char="•"/>
            </a:pPr>
            <a:r>
              <a:rPr lang="en-US" sz="2800" dirty="0" smtClean="0">
                <a:solidFill>
                  <a:schemeClr val="dk1"/>
                </a:solidFill>
              </a:rPr>
              <a:t>Engagement – student interest, satisfaction</a:t>
            </a:r>
          </a:p>
          <a:p>
            <a:pPr marL="342900" marR="0" lvl="0" indent="-342900" algn="l" rtl="0">
              <a:lnSpc>
                <a:spcPct val="110000"/>
              </a:lnSpc>
              <a:spcBef>
                <a:spcPts val="840"/>
              </a:spcBef>
              <a:spcAft>
                <a:spcPts val="0"/>
              </a:spcAft>
              <a:buClr>
                <a:schemeClr val="dk1"/>
              </a:buClr>
              <a:buSzPct val="101190"/>
              <a:buFont typeface="Arial"/>
              <a:buChar char="•"/>
            </a:pPr>
            <a:endParaRPr lang="en-US" sz="2800" b="0" i="0" u="none" strike="noStrike" cap="none" dirty="0" smtClean="0">
              <a:solidFill>
                <a:schemeClr val="dk1"/>
              </a:solidFill>
              <a:latin typeface="Arial"/>
              <a:ea typeface="Arial"/>
              <a:cs typeface="Arial"/>
              <a:sym typeface="Arial"/>
            </a:endParaRPr>
          </a:p>
          <a:p>
            <a:pPr marL="342900" marR="0" lvl="0" indent="-342900" algn="l" rtl="0">
              <a:lnSpc>
                <a:spcPct val="110000"/>
              </a:lnSpc>
              <a:spcBef>
                <a:spcPts val="840"/>
              </a:spcBef>
              <a:spcAft>
                <a:spcPts val="0"/>
              </a:spcAft>
              <a:buClr>
                <a:schemeClr val="dk1"/>
              </a:buClr>
              <a:buSzPct val="101190"/>
            </a:pPr>
            <a:r>
              <a:rPr lang="en-US" sz="2800" baseline="0" dirty="0" smtClean="0">
                <a:solidFill>
                  <a:schemeClr val="dk1"/>
                </a:solidFill>
              </a:rPr>
              <a:t>The analysis that you perform on the data should be</a:t>
            </a:r>
            <a:r>
              <a:rPr lang="en-US" sz="2800" dirty="0" smtClean="0">
                <a:solidFill>
                  <a:schemeClr val="dk1"/>
                </a:solidFill>
              </a:rPr>
              <a:t> the evidence that forms the basis of your claims.</a:t>
            </a:r>
            <a:endParaRPr lang="en-US" sz="2800" b="0" i="0" u="none" strike="noStrike" cap="none" baseline="0" dirty="0" smtClean="0">
              <a:solidFill>
                <a:schemeClr val="dk1"/>
              </a:solidFill>
              <a:latin typeface="Arial"/>
              <a:ea typeface="Arial"/>
              <a:cs typeface="Arial"/>
              <a:sym typeface="Arial"/>
            </a:endParaRPr>
          </a:p>
          <a:p>
            <a:endParaRPr/>
          </a:p>
        </p:txBody>
      </p:sp>
      <p:sp>
        <p:nvSpPr>
          <p:cNvPr id="188" name="Shape 188"/>
          <p:cNvSpPr/>
          <p:nvPr/>
        </p:nvSpPr>
        <p:spPr>
          <a:xfrm>
            <a:off x="0" y="0"/>
            <a:ext cx="300038" cy="36671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1800" b="0" i="0" u="none" strike="noStrike" cap="none" baseline="0">
                <a:solidFill>
                  <a:srgbClr val="000000"/>
                </a:solidFill>
                <a:latin typeface="Calibri"/>
                <a:ea typeface="Calibri"/>
                <a:cs typeface="Calibri"/>
                <a:sym typeface="Calibri"/>
              </a:rPr>
              <a:t> </a:t>
            </a:r>
            <a:r>
              <a:rPr lang="en-US" sz="1800" b="0" i="0" u="none" strike="noStrike" cap="none" baseline="0">
                <a:solidFill>
                  <a:schemeClr val="dk1"/>
                </a:solidFill>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idx="4294967295"/>
          </p:nvPr>
        </p:nvSpPr>
        <p:spPr>
          <a:xfrm>
            <a:off x="0" y="228600"/>
            <a:ext cx="8991600" cy="6095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i="0" u="none" strike="noStrike" cap="none" baseline="0">
                <a:solidFill>
                  <a:schemeClr val="dk1"/>
                </a:solidFill>
                <a:latin typeface="Arial"/>
                <a:ea typeface="Arial"/>
                <a:cs typeface="Arial"/>
                <a:sym typeface="Arial"/>
              </a:rPr>
              <a:t>How to measure learning effectiveness?</a:t>
            </a:r>
          </a:p>
        </p:txBody>
      </p:sp>
      <p:sp>
        <p:nvSpPr>
          <p:cNvPr id="112" name="Shape 112"/>
          <p:cNvSpPr txBox="1">
            <a:spLocks noGrp="1"/>
          </p:cNvSpPr>
          <p:nvPr>
            <p:ph type="body" idx="4294967295"/>
          </p:nvPr>
        </p:nvSpPr>
        <p:spPr>
          <a:xfrm>
            <a:off x="152400" y="990600"/>
            <a:ext cx="8839199" cy="5638800"/>
          </a:xfrm>
          <a:prstGeom prst="rect">
            <a:avLst/>
          </a:prstGeom>
          <a:noFill/>
          <a:ln>
            <a:noFill/>
          </a:ln>
        </p:spPr>
        <p:txBody>
          <a:bodyPr lIns="91425" tIns="45700" rIns="91425" bIns="45700" anchor="t" anchorCtr="0">
            <a:noAutofit/>
          </a:bodyPr>
          <a:lstStyle/>
          <a:p>
            <a:pPr marL="342900" marR="0" lvl="0" indent="-342900" algn="l" rtl="0">
              <a:spcBef>
                <a:spcPts val="640"/>
              </a:spcBef>
              <a:spcAft>
                <a:spcPts val="0"/>
              </a:spcAft>
              <a:buClr>
                <a:schemeClr val="dk1"/>
              </a:buClr>
              <a:buSzPct val="98958"/>
              <a:buFont typeface="Arial"/>
              <a:buChar char="•"/>
            </a:pPr>
            <a:r>
              <a:rPr lang="en-US" sz="3200" b="0" i="0" u="none" strike="noStrike" cap="none" baseline="0">
                <a:solidFill>
                  <a:schemeClr val="dk1"/>
                </a:solidFill>
                <a:latin typeface="Arial"/>
                <a:ea typeface="Arial"/>
                <a:cs typeface="Arial"/>
                <a:sym typeface="Arial"/>
              </a:rPr>
              <a:t>What to measure?</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performance on test related to concept in study</a:t>
            </a:r>
          </a:p>
          <a:p>
            <a:pPr marL="342900" marR="0" lvl="0" indent="-342900" algn="l" rtl="0">
              <a:spcBef>
                <a:spcPts val="1920"/>
              </a:spcBef>
              <a:spcAft>
                <a:spcPts val="0"/>
              </a:spcAft>
              <a:buClr>
                <a:schemeClr val="dk1"/>
              </a:buClr>
              <a:buSzPct val="98958"/>
              <a:buFont typeface="Arial"/>
              <a:buChar char="•"/>
            </a:pPr>
            <a:r>
              <a:rPr lang="en-US" sz="3200" b="0" i="0" u="none" strike="noStrike" cap="none" baseline="0">
                <a:solidFill>
                  <a:schemeClr val="dk1"/>
                </a:solidFill>
                <a:latin typeface="Arial"/>
                <a:ea typeface="Arial"/>
                <a:cs typeface="Arial"/>
                <a:sym typeface="Arial"/>
              </a:rPr>
              <a:t>How to measure? Need </a:t>
            </a:r>
            <a:r>
              <a:rPr lang="en-US" sz="3200" b="0" i="1" u="none" strike="noStrike" cap="none" baseline="0">
                <a:solidFill>
                  <a:schemeClr val="hlink"/>
                </a:solidFill>
                <a:latin typeface="Arial"/>
                <a:ea typeface="Arial"/>
                <a:cs typeface="Arial"/>
                <a:sym typeface="Arial"/>
              </a:rPr>
              <a:t>instrument / tool.</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Use standardized test: </a:t>
            </a:r>
          </a:p>
          <a:p>
            <a:pPr marL="742950" marR="0" lvl="1" indent="-285750" algn="l" rtl="0">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	</a:t>
            </a:r>
            <a:r>
              <a:rPr lang="en-US" sz="2400" b="0" i="0" u="none" strike="noStrike" cap="none" baseline="0">
                <a:solidFill>
                  <a:schemeClr val="dk1"/>
                </a:solidFill>
                <a:latin typeface="Arial"/>
                <a:ea typeface="Arial"/>
                <a:cs typeface="Arial"/>
                <a:sym typeface="Arial"/>
              </a:rPr>
              <a:t>concept-inventory, test for specific ability, rubrics</a:t>
            </a:r>
            <a:r>
              <a:rPr lang="en-US" sz="2800" b="0" i="0" u="none" strike="noStrike" cap="none" baseline="0">
                <a:solidFill>
                  <a:schemeClr val="dk1"/>
                </a:solidFill>
                <a:latin typeface="Arial"/>
                <a:ea typeface="Arial"/>
                <a:cs typeface="Arial"/>
                <a:sym typeface="Arial"/>
              </a:rPr>
              <a:t>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Create instrument: </a:t>
            </a:r>
          </a:p>
          <a:p>
            <a:pPr marL="742950" marR="0" lvl="1" indent="-285750" algn="l" rtl="0">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	</a:t>
            </a:r>
            <a:r>
              <a:rPr lang="en-US" sz="2400" b="0" i="0" u="none" strike="noStrike" cap="none" baseline="0">
                <a:solidFill>
                  <a:schemeClr val="dk1"/>
                </a:solidFill>
                <a:latin typeface="Arial"/>
                <a:ea typeface="Arial"/>
                <a:cs typeface="Arial"/>
                <a:sym typeface="Arial"/>
              </a:rPr>
              <a:t>conceptual questions, problems specific to research objective (for ex.,  write a program)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Measure what is relevant: </a:t>
            </a:r>
          </a:p>
          <a:p>
            <a:pPr marL="742950" marR="0" lvl="1" indent="-285750" algn="l" rtl="0">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	</a:t>
            </a:r>
            <a:r>
              <a:rPr lang="en-US" sz="2400" b="0" i="0" u="none" strike="noStrike" cap="none" baseline="0">
                <a:solidFill>
                  <a:schemeClr val="dk1"/>
                </a:solidFill>
                <a:latin typeface="Arial"/>
                <a:ea typeface="Arial"/>
                <a:cs typeface="Arial"/>
                <a:sym typeface="Arial"/>
              </a:rPr>
              <a:t>For ex., analyze number of errors in the program</a:t>
            </a:r>
          </a:p>
          <a:p>
            <a:pPr marL="742950" marR="0" lvl="1" indent="-285750" algn="l" rtl="0">
              <a:spcBef>
                <a:spcPts val="140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marks in regular quiz or final exam (weak) </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idx="4294967295"/>
          </p:nvPr>
        </p:nvSpPr>
        <p:spPr>
          <a:xfrm>
            <a:off x="228600" y="152400"/>
            <a:ext cx="8686800" cy="71596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600" b="1" i="0" u="none" strike="noStrike" cap="none" baseline="0">
                <a:solidFill>
                  <a:schemeClr val="dk1"/>
                </a:solidFill>
                <a:latin typeface="Arial"/>
                <a:ea typeface="Arial"/>
                <a:cs typeface="Arial"/>
                <a:sym typeface="Arial"/>
              </a:rPr>
              <a:t>How to measure student engagement?</a:t>
            </a:r>
          </a:p>
        </p:txBody>
      </p:sp>
      <p:sp>
        <p:nvSpPr>
          <p:cNvPr id="118" name="Shape 118"/>
          <p:cNvSpPr txBox="1">
            <a:spLocks noGrp="1"/>
          </p:cNvSpPr>
          <p:nvPr>
            <p:ph type="body" idx="4294967295"/>
          </p:nvPr>
        </p:nvSpPr>
        <p:spPr>
          <a:xfrm>
            <a:off x="228600" y="990600"/>
            <a:ext cx="8763000" cy="5486399"/>
          </a:xfrm>
          <a:prstGeom prst="rect">
            <a:avLst/>
          </a:prstGeom>
          <a:noFill/>
          <a:ln>
            <a:noFill/>
          </a:ln>
        </p:spPr>
        <p:txBody>
          <a:bodyPr lIns="91425" tIns="45700" rIns="91425" bIns="45700" anchor="t" anchorCtr="0">
            <a:noAutofit/>
          </a:bodyPr>
          <a:lstStyle/>
          <a:p>
            <a:pPr marL="342900" marR="0" lvl="0" indent="-342900" algn="l" rtl="0">
              <a:spcBef>
                <a:spcPts val="640"/>
              </a:spcBef>
              <a:spcAft>
                <a:spcPts val="0"/>
              </a:spcAft>
              <a:buClr>
                <a:schemeClr val="dk1"/>
              </a:buClr>
              <a:buSzPct val="98958"/>
              <a:buFont typeface="Arial"/>
              <a:buChar char="•"/>
            </a:pPr>
            <a:r>
              <a:rPr lang="en-US" sz="3200" b="0" i="0" u="none" strike="noStrike" cap="none" baseline="0">
                <a:solidFill>
                  <a:schemeClr val="dk1"/>
                </a:solidFill>
                <a:latin typeface="Arial"/>
                <a:ea typeface="Arial"/>
                <a:cs typeface="Arial"/>
                <a:sym typeface="Arial"/>
              </a:rPr>
              <a:t>What to measure?</a:t>
            </a:r>
          </a:p>
          <a:p>
            <a:pPr marL="742950" marR="0" lvl="1" indent="-285750" algn="l" rtl="0">
              <a:spcBef>
                <a:spcPts val="56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 student perception of their own learning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satisfaction</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interest in course topics / course format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attendance</a:t>
            </a:r>
          </a:p>
          <a:p>
            <a:pPr marL="342900" marR="0" lvl="0" indent="-342900" algn="l" rtl="0">
              <a:spcBef>
                <a:spcPts val="1600"/>
              </a:spcBef>
              <a:spcAft>
                <a:spcPts val="0"/>
              </a:spcAft>
              <a:buClr>
                <a:schemeClr val="dk1"/>
              </a:buClr>
              <a:buSzPct val="98958"/>
              <a:buFont typeface="Arial"/>
              <a:buChar char="•"/>
            </a:pPr>
            <a:r>
              <a:rPr lang="en-US" sz="3200" b="0" i="0" u="none" strike="noStrike" cap="none" baseline="0">
                <a:solidFill>
                  <a:schemeClr val="dk1"/>
                </a:solidFill>
                <a:latin typeface="Arial"/>
                <a:ea typeface="Arial"/>
                <a:cs typeface="Arial"/>
                <a:sym typeface="Arial"/>
              </a:rPr>
              <a:t>How to measure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Questionnaire to measure perception of learning / satisfaction / interest </a:t>
            </a:r>
          </a:p>
          <a:p>
            <a:pPr marL="742950" marR="0" lvl="1" indent="-285750" algn="l" rtl="0">
              <a:spcBef>
                <a:spcPts val="560"/>
              </a:spcBef>
              <a:spcAft>
                <a:spcPts val="0"/>
              </a:spcAft>
              <a:buClr>
                <a:schemeClr val="dk1"/>
              </a:buClr>
              <a:buSzPct val="101190"/>
              <a:buFont typeface="Arial"/>
              <a:buChar char="•"/>
            </a:pPr>
            <a:r>
              <a:rPr lang="en-US" sz="2800" b="0" i="0" u="none" strike="noStrike" cap="none" baseline="0">
                <a:solidFill>
                  <a:schemeClr val="dk1"/>
                </a:solidFill>
                <a:latin typeface="Arial"/>
                <a:ea typeface="Arial"/>
                <a:cs typeface="Arial"/>
                <a:sym typeface="Arial"/>
              </a:rPr>
              <a:t>Carefully structured interviews (not simply a conversation)  </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179386" y="1916111"/>
            <a:ext cx="8856662" cy="1728787"/>
          </a:xfrm>
          <a:prstGeom prst="rect">
            <a:avLst/>
          </a:prstGeom>
          <a:noFill/>
          <a:ln>
            <a:noFill/>
          </a:ln>
        </p:spPr>
        <p:txBody>
          <a:bodyPr lIns="91425" tIns="137150" rIns="91425" bIns="45700" anchor="t" anchorCtr="0">
            <a:noAutofit/>
          </a:bodyPr>
          <a:lstStyle/>
          <a:p>
            <a:pPr marL="0" marR="0" lvl="0" indent="0" algn="ctr" rtl="0">
              <a:lnSpc>
                <a:spcPct val="120000"/>
              </a:lnSpc>
              <a:spcBef>
                <a:spcPts val="800"/>
              </a:spcBef>
              <a:spcAft>
                <a:spcPts val="0"/>
              </a:spcAft>
              <a:buClr>
                <a:schemeClr val="dk1"/>
              </a:buClr>
              <a:buSzPct val="25000"/>
              <a:buFont typeface="Arial"/>
              <a:buNone/>
            </a:pPr>
            <a:r>
              <a:rPr lang="en-US" sz="4000" b="1" i="0" u="none" strike="noStrike" cap="none" baseline="0" dirty="0" smtClean="0">
                <a:solidFill>
                  <a:schemeClr val="dk1"/>
                </a:solidFill>
                <a:latin typeface="Arial"/>
                <a:ea typeface="Arial"/>
                <a:cs typeface="Arial"/>
                <a:sym typeface="Arial"/>
              </a:rPr>
              <a:t>Examples </a:t>
            </a:r>
            <a:r>
              <a:rPr lang="en-US" sz="4000" b="1" i="0" u="none" strike="noStrike" cap="none" baseline="0" dirty="0">
                <a:solidFill>
                  <a:schemeClr val="dk1"/>
                </a:solidFill>
                <a:latin typeface="Arial"/>
                <a:ea typeface="Arial"/>
                <a:cs typeface="Arial"/>
                <a:sym typeface="Arial"/>
              </a:rPr>
              <a:t>of Educational Technology  research papers</a:t>
            </a:r>
          </a:p>
        </p:txBody>
      </p:sp>
      <p:sp>
        <p:nvSpPr>
          <p:cNvPr id="172" name="Shape 17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179386" y="1916111"/>
            <a:ext cx="8856662" cy="1728787"/>
          </a:xfrm>
          <a:prstGeom prst="rect">
            <a:avLst/>
          </a:prstGeom>
          <a:noFill/>
          <a:ln>
            <a:noFill/>
          </a:ln>
        </p:spPr>
        <p:txBody>
          <a:bodyPr lIns="91425" tIns="137150" rIns="91425" bIns="45700" anchor="t" anchorCtr="0">
            <a:noAutofit/>
          </a:bodyPr>
          <a:lstStyle/>
          <a:p>
            <a:pPr marL="0" marR="0" lvl="0" indent="0" algn="ctr" rtl="0">
              <a:lnSpc>
                <a:spcPct val="120000"/>
              </a:lnSpc>
              <a:spcBef>
                <a:spcPts val="640"/>
              </a:spcBef>
              <a:spcAft>
                <a:spcPts val="0"/>
              </a:spcAft>
              <a:buClr>
                <a:schemeClr val="dk1"/>
              </a:buClr>
              <a:buSzPct val="25000"/>
              <a:buFont typeface="Arial"/>
              <a:buNone/>
            </a:pPr>
            <a:r>
              <a:rPr lang="en-US" sz="3200" b="1" i="0" u="none" strike="noStrike" cap="none" baseline="0">
                <a:solidFill>
                  <a:schemeClr val="dk1"/>
                </a:solidFill>
                <a:latin typeface="Arial"/>
                <a:ea typeface="Arial"/>
                <a:cs typeface="Arial"/>
                <a:sym typeface="Arial"/>
              </a:rPr>
              <a:t>Research studies on innovative classroom / lab strategies to improve student learning</a:t>
            </a:r>
          </a:p>
        </p:txBody>
      </p:sp>
      <p:sp>
        <p:nvSpPr>
          <p:cNvPr id="178" name="Shape 17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1. How we teach impacts student learning: Peer Instruction vs. Lecture in CS0 (programming course), </a:t>
            </a:r>
            <a:r>
              <a:rPr lang="en-US" sz="3200" b="1" i="1" u="none" strike="noStrike" cap="none" baseline="0">
                <a:solidFill>
                  <a:schemeClr val="dk2"/>
                </a:solidFill>
                <a:latin typeface="Arial"/>
                <a:ea typeface="Arial"/>
                <a:cs typeface="Arial"/>
                <a:sym typeface="Arial"/>
              </a:rPr>
              <a:t>SIGCSE 2012</a:t>
            </a:r>
          </a:p>
        </p:txBody>
      </p:sp>
      <p:sp>
        <p:nvSpPr>
          <p:cNvPr id="184" name="Shape 184"/>
          <p:cNvSpPr txBox="1">
            <a:spLocks noGrp="1"/>
          </p:cNvSpPr>
          <p:nvPr>
            <p:ph type="body" idx="1"/>
          </p:nvPr>
        </p:nvSpPr>
        <p:spPr>
          <a:xfrm>
            <a:off x="179386" y="1989136"/>
            <a:ext cx="8858249" cy="4535487"/>
          </a:xfrm>
          <a:prstGeom prst="rect">
            <a:avLst/>
          </a:prstGeom>
          <a:noFill/>
          <a:ln>
            <a:noFill/>
          </a:ln>
        </p:spPr>
        <p:txBody>
          <a:bodyPr lIns="91425" tIns="137150" rIns="18000" bIns="45700" anchor="t" anchorCtr="0">
            <a:noAutofit/>
          </a:bodyPr>
          <a:lstStyle/>
          <a:p>
            <a:pPr marL="0" marR="0" lvl="0" indent="0" algn="l" rtl="0">
              <a:lnSpc>
                <a:spcPct val="80000"/>
              </a:lnSpc>
              <a:spcBef>
                <a:spcPts val="48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Read the following abstract of the paper:  </a:t>
            </a:r>
          </a:p>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We look at the impact on student learning of the pedagogical approach in which a class is taught.  We compare two sections of a  non-majors programming course offered in the same term, by the same instructor, covering the same content and utilizing the same book, labs and exams. One section was taught using standard lecture practices including lecture from slides, live coding and weekly quizzes.  The other section was taught using the Peer Instruction (PI) method that actively engages students in constructing their own learning, instead of absorbing understanding from the instructor’s explanations. Using a factorial analysis of variance, we find that students in the Peer Instruction section score an average 5.7% higher than in the standard lecture practices section. </a:t>
            </a:r>
          </a:p>
        </p:txBody>
      </p:sp>
      <p:sp>
        <p:nvSpPr>
          <p:cNvPr id="185" name="Shape 18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0" y="131761"/>
            <a:ext cx="9144000" cy="14255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1. How we teach impacts student learning: Peer Instruction vs. Lecture in CS0 (programming course), </a:t>
            </a:r>
            <a:r>
              <a:rPr lang="en-US" sz="3200" b="1" i="1" u="none" strike="noStrike" cap="none" baseline="0">
                <a:solidFill>
                  <a:schemeClr val="dk2"/>
                </a:solidFill>
                <a:latin typeface="Arial"/>
                <a:ea typeface="Arial"/>
                <a:cs typeface="Arial"/>
                <a:sym typeface="Arial"/>
              </a:rPr>
              <a:t>SIGCSE 2012</a:t>
            </a:r>
          </a:p>
        </p:txBody>
      </p:sp>
      <p:sp>
        <p:nvSpPr>
          <p:cNvPr id="192" name="Shape 192"/>
          <p:cNvSpPr txBox="1">
            <a:spLocks noGrp="1"/>
          </p:cNvSpPr>
          <p:nvPr>
            <p:ph type="body" idx="1"/>
          </p:nvPr>
        </p:nvSpPr>
        <p:spPr>
          <a:xfrm>
            <a:off x="179386" y="2636836"/>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We look at the </a:t>
            </a:r>
            <a:r>
              <a:rPr lang="en-US" sz="2000" b="0" i="0" u="sng" strike="noStrike" cap="none" baseline="0">
                <a:solidFill>
                  <a:schemeClr val="accent2"/>
                </a:solidFill>
                <a:latin typeface="Arial"/>
                <a:ea typeface="Arial"/>
                <a:cs typeface="Arial"/>
                <a:sym typeface="Arial"/>
              </a:rPr>
              <a:t>impact on student learning of the pedagogical approach</a:t>
            </a:r>
            <a:r>
              <a:rPr lang="en-US" sz="2000" b="0" i="0" u="sng" strike="noStrike" cap="none" baseline="0">
                <a:solidFill>
                  <a:schemeClr val="dk1"/>
                </a:solidFill>
                <a:latin typeface="Arial"/>
                <a:ea typeface="Arial"/>
                <a:cs typeface="Arial"/>
                <a:sym typeface="Arial"/>
              </a:rPr>
              <a:t> </a:t>
            </a:r>
            <a:r>
              <a:rPr lang="en-US" sz="2000" b="0" i="0" u="none" strike="noStrike" cap="none" baseline="0">
                <a:solidFill>
                  <a:schemeClr val="dk1"/>
                </a:solidFill>
                <a:latin typeface="Arial"/>
                <a:ea typeface="Arial"/>
                <a:cs typeface="Arial"/>
                <a:sym typeface="Arial"/>
              </a:rPr>
              <a:t>in</a:t>
            </a:r>
            <a:r>
              <a:rPr lang="en-US" sz="2000" b="0" i="0" u="sng" strike="noStrike" cap="none" baseline="0">
                <a:solidFill>
                  <a:schemeClr val="dk1"/>
                </a:solidFill>
                <a:latin typeface="Arial"/>
                <a:ea typeface="Arial"/>
                <a:cs typeface="Arial"/>
                <a:sym typeface="Arial"/>
              </a:rPr>
              <a:t> </a:t>
            </a:r>
            <a:r>
              <a:rPr lang="en-US" sz="2000" b="0" i="0" u="none" strike="noStrike" cap="none" baseline="0">
                <a:solidFill>
                  <a:schemeClr val="dk1"/>
                </a:solidFill>
                <a:latin typeface="Arial"/>
                <a:ea typeface="Arial"/>
                <a:cs typeface="Arial"/>
                <a:sym typeface="Arial"/>
              </a:rPr>
              <a:t>which a class is taught.  We compare two sections of a  non-majors programming course offered in the same term, by the same instructor, covering the same content and utilizing the same book, labs and exams. One section was taught using standard lecture practices including lecture from slides, live coding and weekly quizzes.  The other section was taught using the Peer Instruction (PI) method that actively engages students in constructing their own learning, instead of absorbing understanding from the instructor’s explanations. Using a factorial analysis of variance, we find that students in the Peer Instruction section score an average 5.7% higher than in the standard lecture practices section in the final exam. </a:t>
            </a:r>
          </a:p>
        </p:txBody>
      </p:sp>
      <p:sp>
        <p:nvSpPr>
          <p:cNvPr id="193" name="Shape 193"/>
          <p:cNvSpPr/>
          <p:nvPr/>
        </p:nvSpPr>
        <p:spPr>
          <a:xfrm>
            <a:off x="2987675" y="1773236"/>
            <a:ext cx="2089150" cy="576262"/>
          </a:xfrm>
          <a:prstGeom prst="wedgeRoundRectCallout">
            <a:avLst>
              <a:gd name="adj1" fmla="val 16430"/>
              <a:gd name="adj2" fmla="val 38797"/>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Precise problem description</a:t>
            </a:r>
          </a:p>
        </p:txBody>
      </p:sp>
      <p:sp>
        <p:nvSpPr>
          <p:cNvPr id="194" name="Shape 19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0" y="131761"/>
            <a:ext cx="9144000" cy="14255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1. How we teach impacts student learning: Peer Instruction vs. Lecture in CS0 (programming course), </a:t>
            </a:r>
            <a:r>
              <a:rPr lang="en-US" sz="3200" b="1" i="1" u="none" strike="noStrike" cap="none" baseline="0">
                <a:solidFill>
                  <a:schemeClr val="dk2"/>
                </a:solidFill>
                <a:latin typeface="Arial"/>
                <a:ea typeface="Arial"/>
                <a:cs typeface="Arial"/>
                <a:sym typeface="Arial"/>
              </a:rPr>
              <a:t>SIGCSE 2012</a:t>
            </a:r>
          </a:p>
        </p:txBody>
      </p:sp>
      <p:sp>
        <p:nvSpPr>
          <p:cNvPr id="201" name="Shape 201"/>
          <p:cNvSpPr txBox="1">
            <a:spLocks noGrp="1"/>
          </p:cNvSpPr>
          <p:nvPr>
            <p:ph type="body" idx="1"/>
          </p:nvPr>
        </p:nvSpPr>
        <p:spPr>
          <a:xfrm>
            <a:off x="179386" y="2636836"/>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We look at the impact on student learning of the pedagogical approach in which a class is taught.  We compare two sections of a  non-majors programming course offered in the same term, by the same instructor, covering the same content and utilizing the same book, labs and exams. One section was taught using standard lecture practices including lecture from slides, live coding and weekly quizzes.  The other section was taught using the </a:t>
            </a:r>
            <a:r>
              <a:rPr lang="en-US" sz="2000" b="0" i="0" u="sng" strike="noStrike" cap="none" baseline="0">
                <a:solidFill>
                  <a:schemeClr val="accent2"/>
                </a:solidFill>
                <a:latin typeface="Arial"/>
                <a:ea typeface="Arial"/>
                <a:cs typeface="Arial"/>
                <a:sym typeface="Arial"/>
              </a:rPr>
              <a:t>Peer Instruction (PI)</a:t>
            </a:r>
            <a:r>
              <a:rPr lang="en-US" sz="2000" b="0" i="0" u="none" strike="noStrike" cap="none" baseline="0">
                <a:solidFill>
                  <a:schemeClr val="dk1"/>
                </a:solidFill>
                <a:latin typeface="Arial"/>
                <a:ea typeface="Arial"/>
                <a:cs typeface="Arial"/>
                <a:sym typeface="Arial"/>
              </a:rPr>
              <a:t> method that actively engages students in constructing their own learning, instead of absorbing understanding from the instructor’s explanations. Using a factorial analysis of variance, we find that students in the Peer Instruction section score an average 5.7% higher than in the standard lecture practices section in the final exam. </a:t>
            </a:r>
          </a:p>
        </p:txBody>
      </p:sp>
      <p:sp>
        <p:nvSpPr>
          <p:cNvPr id="202" name="Shape 202"/>
          <p:cNvSpPr/>
          <p:nvPr/>
        </p:nvSpPr>
        <p:spPr>
          <a:xfrm>
            <a:off x="0" y="1773236"/>
            <a:ext cx="1800225" cy="576262"/>
          </a:xfrm>
          <a:prstGeom prst="wedgeRoundRectCallout">
            <a:avLst>
              <a:gd name="adj1" fmla="val 19790"/>
              <a:gd name="adj2" fmla="val 114783"/>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Novel solution approach</a:t>
            </a:r>
          </a:p>
        </p:txBody>
      </p:sp>
      <p:sp>
        <p:nvSpPr>
          <p:cNvPr id="203" name="Shape 20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107950" y="2276475"/>
            <a:ext cx="8928100" cy="1154111"/>
          </a:xfrm>
          <a:prstGeom prst="rect">
            <a:avLst/>
          </a:prstGeom>
          <a:noFill/>
          <a:ln>
            <a:noFill/>
          </a:ln>
        </p:spPr>
        <p:txBody>
          <a:bodyPr lIns="91425" tIns="137150" rIns="91425" bIns="45700" anchor="t" anchorCtr="0">
            <a:noAutofit/>
          </a:bodyPr>
          <a:lstStyle/>
          <a:p>
            <a:pPr marL="0" marR="0" lvl="0" indent="0" algn="ctr" rtl="0">
              <a:lnSpc>
                <a:spcPct val="120000"/>
              </a:lnSpc>
              <a:spcBef>
                <a:spcPts val="800"/>
              </a:spcBef>
              <a:spcAft>
                <a:spcPts val="0"/>
              </a:spcAft>
              <a:buClr>
                <a:schemeClr val="dk1"/>
              </a:buClr>
              <a:buSzPct val="25000"/>
              <a:buFont typeface="Arial"/>
              <a:buNone/>
            </a:pPr>
            <a:r>
              <a:rPr lang="en-US" sz="4000" b="1" i="0" u="none" strike="noStrike" cap="none" baseline="0">
                <a:solidFill>
                  <a:schemeClr val="dk1"/>
                </a:solidFill>
                <a:latin typeface="Arial"/>
                <a:ea typeface="Arial"/>
                <a:cs typeface="Arial"/>
                <a:sym typeface="Arial"/>
              </a:rPr>
              <a:t>What is an ET research paper? </a:t>
            </a:r>
          </a:p>
        </p:txBody>
      </p:sp>
      <p:sp>
        <p:nvSpPr>
          <p:cNvPr id="61" name="Shape 6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0" y="131761"/>
            <a:ext cx="9144000" cy="14255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1. How we teach impacts student learning: Peer Instruction vs. Lecture in CS0 (programming course), </a:t>
            </a:r>
            <a:r>
              <a:rPr lang="en-US" sz="3200" b="1" i="1" u="none" strike="noStrike" cap="none" baseline="0">
                <a:solidFill>
                  <a:schemeClr val="dk2"/>
                </a:solidFill>
                <a:latin typeface="Arial"/>
                <a:ea typeface="Arial"/>
                <a:cs typeface="Arial"/>
                <a:sym typeface="Arial"/>
              </a:rPr>
              <a:t>SIGCSE 2012</a:t>
            </a:r>
          </a:p>
        </p:txBody>
      </p:sp>
      <p:sp>
        <p:nvSpPr>
          <p:cNvPr id="210" name="Shape 210"/>
          <p:cNvSpPr txBox="1">
            <a:spLocks noGrp="1"/>
          </p:cNvSpPr>
          <p:nvPr>
            <p:ph type="body" idx="1"/>
          </p:nvPr>
        </p:nvSpPr>
        <p:spPr>
          <a:xfrm>
            <a:off x="179386" y="2636836"/>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We look at the impact on student learning of the pedagogical approach in which a class is taught.  </a:t>
            </a:r>
            <a:r>
              <a:rPr lang="en-US" sz="2000" b="0" i="0" u="sng" strike="noStrike" cap="none" baseline="0">
                <a:solidFill>
                  <a:schemeClr val="accent2"/>
                </a:solidFill>
                <a:latin typeface="Arial"/>
                <a:ea typeface="Arial"/>
                <a:cs typeface="Arial"/>
                <a:sym typeface="Arial"/>
              </a:rPr>
              <a:t>We compare two sections of a  non-majors programming course offered in the same term, by the same instructor, covering the same content and utilizing the same book, labs and exams</a:t>
            </a:r>
            <a:r>
              <a:rPr lang="en-US" sz="2000" b="0" i="0" u="none" strike="noStrike" cap="none" baseline="0">
                <a:solidFill>
                  <a:schemeClr val="dk1"/>
                </a:solidFill>
                <a:latin typeface="Arial"/>
                <a:ea typeface="Arial"/>
                <a:cs typeface="Arial"/>
                <a:sym typeface="Arial"/>
              </a:rPr>
              <a:t>. One section was taught using standard lecture practices including lecture from slides, live coding and weekly quizzes.  The other section was taught using the Peer Instruction (PI) method that actively engages students in constructing their own learning, instead of absorbing understanding from the instructor’s explanations. Using a factorial analysis of variance, we find that students in the Peer Instruction section score an average 5.7% higher than in the standard lecture practices section in the final exam. </a:t>
            </a:r>
          </a:p>
        </p:txBody>
      </p:sp>
      <p:sp>
        <p:nvSpPr>
          <p:cNvPr id="211" name="Shape 211"/>
          <p:cNvSpPr/>
          <p:nvPr/>
        </p:nvSpPr>
        <p:spPr>
          <a:xfrm>
            <a:off x="7235825" y="1989136"/>
            <a:ext cx="1800225" cy="576262"/>
          </a:xfrm>
          <a:prstGeom prst="wedgeRoundRectCallout">
            <a:avLst>
              <a:gd name="adj1" fmla="val -6514"/>
              <a:gd name="adj2" fmla="val 63312"/>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Sound procedure</a:t>
            </a:r>
          </a:p>
        </p:txBody>
      </p:sp>
      <p:sp>
        <p:nvSpPr>
          <p:cNvPr id="212" name="Shape 21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0" y="131761"/>
            <a:ext cx="9144000" cy="14255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1. How we teach impacts student learning: Peer Instruction vs. Lecture in CS0 (programming course), </a:t>
            </a:r>
            <a:r>
              <a:rPr lang="en-US" sz="3200" b="1" i="1" u="none" strike="noStrike" cap="none" baseline="0">
                <a:solidFill>
                  <a:schemeClr val="dk2"/>
                </a:solidFill>
                <a:latin typeface="Arial"/>
                <a:ea typeface="Arial"/>
                <a:cs typeface="Arial"/>
                <a:sym typeface="Arial"/>
              </a:rPr>
              <a:t>SIGCSE 2012</a:t>
            </a:r>
          </a:p>
        </p:txBody>
      </p:sp>
      <p:sp>
        <p:nvSpPr>
          <p:cNvPr id="219" name="Shape 219"/>
          <p:cNvSpPr txBox="1">
            <a:spLocks noGrp="1"/>
          </p:cNvSpPr>
          <p:nvPr>
            <p:ph type="body" idx="1"/>
          </p:nvPr>
        </p:nvSpPr>
        <p:spPr>
          <a:xfrm>
            <a:off x="179386" y="2636836"/>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We look at the </a:t>
            </a:r>
            <a:r>
              <a:rPr lang="en-US" sz="2000" b="0" i="0" u="sng" strike="noStrike" cap="none" baseline="0">
                <a:solidFill>
                  <a:schemeClr val="dk1"/>
                </a:solidFill>
                <a:latin typeface="Arial"/>
                <a:ea typeface="Arial"/>
                <a:cs typeface="Arial"/>
                <a:sym typeface="Arial"/>
              </a:rPr>
              <a:t>impact on student learning of the pedagogical approach </a:t>
            </a:r>
            <a:r>
              <a:rPr lang="en-US" sz="2000" b="0" i="0" u="none" strike="noStrike" cap="none" baseline="0">
                <a:solidFill>
                  <a:schemeClr val="dk1"/>
                </a:solidFill>
                <a:latin typeface="Arial"/>
                <a:ea typeface="Arial"/>
                <a:cs typeface="Arial"/>
                <a:sym typeface="Arial"/>
              </a:rPr>
              <a:t>in</a:t>
            </a:r>
            <a:r>
              <a:rPr lang="en-US" sz="2000" b="0" i="0" u="sng" strike="noStrike" cap="none" baseline="0">
                <a:solidFill>
                  <a:schemeClr val="dk1"/>
                </a:solidFill>
                <a:latin typeface="Arial"/>
                <a:ea typeface="Arial"/>
                <a:cs typeface="Arial"/>
                <a:sym typeface="Arial"/>
              </a:rPr>
              <a:t> </a:t>
            </a:r>
            <a:r>
              <a:rPr lang="en-US" sz="2000" b="0" i="0" u="none" strike="noStrike" cap="none" baseline="0">
                <a:solidFill>
                  <a:schemeClr val="dk1"/>
                </a:solidFill>
                <a:latin typeface="Arial"/>
                <a:ea typeface="Arial"/>
                <a:cs typeface="Arial"/>
                <a:sym typeface="Arial"/>
              </a:rPr>
              <a:t>which a class is taught.  </a:t>
            </a:r>
            <a:r>
              <a:rPr lang="en-US" sz="2000" b="0" i="0" u="sng" strike="noStrike" cap="none" baseline="0">
                <a:solidFill>
                  <a:schemeClr val="dk1"/>
                </a:solidFill>
                <a:latin typeface="Arial"/>
                <a:ea typeface="Arial"/>
                <a:cs typeface="Arial"/>
                <a:sym typeface="Arial"/>
              </a:rPr>
              <a:t>We compare two sections of a  non-majors programming course offered in the same term, by the same instructor, covering the same content and utilizing the same book, labs and exams</a:t>
            </a:r>
            <a:r>
              <a:rPr lang="en-US" sz="2000" b="0" i="0" u="none" strike="noStrike" cap="none" baseline="0">
                <a:solidFill>
                  <a:schemeClr val="dk1"/>
                </a:solidFill>
                <a:latin typeface="Arial"/>
                <a:ea typeface="Arial"/>
                <a:cs typeface="Arial"/>
                <a:sym typeface="Arial"/>
              </a:rPr>
              <a:t>. One section was taught using standard lecture practices including lecture from slides, live coding and weekly quizzes.  The other section was taught using the </a:t>
            </a:r>
            <a:r>
              <a:rPr lang="en-US" sz="2000" b="0" i="0" u="sng" strike="noStrike" cap="none" baseline="0">
                <a:solidFill>
                  <a:schemeClr val="dk1"/>
                </a:solidFill>
                <a:latin typeface="Arial"/>
                <a:ea typeface="Arial"/>
                <a:cs typeface="Arial"/>
                <a:sym typeface="Arial"/>
              </a:rPr>
              <a:t>Peer Instruction (PI)</a:t>
            </a:r>
            <a:r>
              <a:rPr lang="en-US" sz="2000" b="0" i="0" u="none" strike="noStrike" cap="none" baseline="0">
                <a:solidFill>
                  <a:schemeClr val="dk1"/>
                </a:solidFill>
                <a:latin typeface="Arial"/>
                <a:ea typeface="Arial"/>
                <a:cs typeface="Arial"/>
                <a:sym typeface="Arial"/>
              </a:rPr>
              <a:t> method that actively engages students in constructing their own learning, instead of absorbing understanding from the instructor’s explanations. Using a factorial analysis of variance, </a:t>
            </a:r>
            <a:r>
              <a:rPr lang="en-US" sz="2000" b="0" i="0" u="sng" strike="noStrike" cap="none" baseline="0">
                <a:solidFill>
                  <a:schemeClr val="dk1"/>
                </a:solidFill>
                <a:latin typeface="Arial"/>
                <a:ea typeface="Arial"/>
                <a:cs typeface="Arial"/>
                <a:sym typeface="Arial"/>
              </a:rPr>
              <a:t>we find that students in the Peer Instruction section score an average 5.7% higher than in the standard lecture practices section in the final exam</a:t>
            </a:r>
            <a:r>
              <a:rPr lang="en-US" sz="2000" b="0" i="0" u="none" strike="noStrike" cap="none" baseline="0">
                <a:solidFill>
                  <a:schemeClr val="dk1"/>
                </a:solidFill>
                <a:latin typeface="Arial"/>
                <a:ea typeface="Arial"/>
                <a:cs typeface="Arial"/>
                <a:sym typeface="Arial"/>
              </a:rPr>
              <a:t>. </a:t>
            </a:r>
          </a:p>
        </p:txBody>
      </p:sp>
      <p:sp>
        <p:nvSpPr>
          <p:cNvPr id="220" name="Shape 220"/>
          <p:cNvSpPr/>
          <p:nvPr/>
        </p:nvSpPr>
        <p:spPr>
          <a:xfrm>
            <a:off x="2987675" y="1773236"/>
            <a:ext cx="2089150" cy="576262"/>
          </a:xfrm>
          <a:prstGeom prst="wedgeRoundRectCallout">
            <a:avLst>
              <a:gd name="adj1" fmla="val 16430"/>
              <a:gd name="adj2" fmla="val 38797"/>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Precise problem description</a:t>
            </a:r>
          </a:p>
        </p:txBody>
      </p:sp>
      <p:sp>
        <p:nvSpPr>
          <p:cNvPr id="221" name="Shape 221"/>
          <p:cNvSpPr/>
          <p:nvPr/>
        </p:nvSpPr>
        <p:spPr>
          <a:xfrm>
            <a:off x="0" y="1773236"/>
            <a:ext cx="1800225" cy="576262"/>
          </a:xfrm>
          <a:prstGeom prst="wedgeRoundRectCallout">
            <a:avLst>
              <a:gd name="adj1" fmla="val 19790"/>
              <a:gd name="adj2" fmla="val 114783"/>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Novel solution approach</a:t>
            </a:r>
          </a:p>
        </p:txBody>
      </p:sp>
      <p:sp>
        <p:nvSpPr>
          <p:cNvPr id="222" name="Shape 222"/>
          <p:cNvSpPr/>
          <p:nvPr/>
        </p:nvSpPr>
        <p:spPr>
          <a:xfrm>
            <a:off x="7343775" y="6165850"/>
            <a:ext cx="1800225" cy="692149"/>
          </a:xfrm>
          <a:prstGeom prst="wedgeRoundRectCallout">
            <a:avLst>
              <a:gd name="adj1" fmla="val -11562"/>
              <a:gd name="adj2" fmla="val -1139"/>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Evaluation of solution</a:t>
            </a:r>
          </a:p>
        </p:txBody>
      </p:sp>
      <p:sp>
        <p:nvSpPr>
          <p:cNvPr id="223" name="Shape 223"/>
          <p:cNvSpPr/>
          <p:nvPr/>
        </p:nvSpPr>
        <p:spPr>
          <a:xfrm>
            <a:off x="7235825" y="1989136"/>
            <a:ext cx="1800225" cy="576262"/>
          </a:xfrm>
          <a:prstGeom prst="wedgeRoundRectCallout">
            <a:avLst>
              <a:gd name="adj1" fmla="val -6514"/>
              <a:gd name="adj2" fmla="val 63312"/>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Sound procedure</a:t>
            </a:r>
          </a:p>
        </p:txBody>
      </p:sp>
      <p:sp>
        <p:nvSpPr>
          <p:cNvPr id="224" name="Shape 22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2. Computerized Molecular Modeling: Enhancing Meaningful Chemistry Learning, </a:t>
            </a:r>
            <a:r>
              <a:rPr lang="en-US" sz="3200" b="1" i="1" u="none" strike="noStrike" cap="none" baseline="0">
                <a:solidFill>
                  <a:schemeClr val="dk2"/>
                </a:solidFill>
                <a:latin typeface="Arial"/>
                <a:ea typeface="Arial"/>
                <a:cs typeface="Arial"/>
                <a:sym typeface="Arial"/>
              </a:rPr>
              <a:t>ICLS 2000</a:t>
            </a:r>
          </a:p>
        </p:txBody>
      </p:sp>
      <p:sp>
        <p:nvSpPr>
          <p:cNvPr id="231" name="Shape 231"/>
          <p:cNvSpPr txBox="1">
            <a:spLocks noGrp="1"/>
          </p:cNvSpPr>
          <p:nvPr>
            <p:ph type="body" idx="1"/>
          </p:nvPr>
        </p:nvSpPr>
        <p:spPr>
          <a:xfrm>
            <a:off x="179386" y="1989136"/>
            <a:ext cx="8858249" cy="4535487"/>
          </a:xfrm>
          <a:prstGeom prst="rect">
            <a:avLst/>
          </a:prstGeom>
          <a:noFill/>
          <a:ln>
            <a:noFill/>
          </a:ln>
        </p:spPr>
        <p:txBody>
          <a:bodyPr lIns="91425" tIns="137150" rIns="18000" bIns="45700" anchor="t" anchorCtr="0">
            <a:noAutofit/>
          </a:bodyPr>
          <a:lstStyle/>
          <a:p>
            <a:pPr marL="0" marR="0" lvl="0" indent="0" algn="l" rtl="0">
              <a:lnSpc>
                <a:spcPct val="110000"/>
              </a:lnSpc>
              <a:spcBef>
                <a:spcPts val="48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Read the following summary of the paper:</a:t>
            </a:r>
            <a:r>
              <a:rPr lang="en-US" sz="2000" b="0" i="0" u="none" strike="noStrike" cap="none" baseline="0">
                <a:solidFill>
                  <a:schemeClr val="dk1"/>
                </a:solidFill>
                <a:latin typeface="Arial"/>
                <a:ea typeface="Arial"/>
                <a:cs typeface="Arial"/>
                <a:sym typeface="Arial"/>
              </a:rPr>
              <a:t>  </a:t>
            </a:r>
          </a:p>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Understanding the spatial structure of organic molecules has been a source of difficulty for many chemistry students. To address this problem, the authors introduced a teaching/learning approach that employs a combination of virtual and physical models in an organic chemistry curriculum. The teaching method for the experimental group combined physical (plastic) and virtual (computerized) 3D molecular models. The control group studied using a traditional method. Students were evaluated on the basis of an Organic Compound Questionnaire. The paper reports that the experimental group students were more capable of defining and implementing new concepts in organic chemistry than their control group counterparts. </a:t>
            </a:r>
          </a:p>
        </p:txBody>
      </p:sp>
      <p:sp>
        <p:nvSpPr>
          <p:cNvPr id="232" name="Shape 23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2. Computerized Molecular Modeling: Enhancing Meaningful Chemistry Learning, </a:t>
            </a:r>
            <a:r>
              <a:rPr lang="en-US" sz="3200" b="1" i="1" u="none" strike="noStrike" cap="none" baseline="0">
                <a:solidFill>
                  <a:schemeClr val="dk2"/>
                </a:solidFill>
                <a:latin typeface="Arial"/>
                <a:ea typeface="Arial"/>
                <a:cs typeface="Arial"/>
                <a:sym typeface="Arial"/>
              </a:rPr>
              <a:t>ICLS 2000</a:t>
            </a:r>
          </a:p>
        </p:txBody>
      </p:sp>
      <p:sp>
        <p:nvSpPr>
          <p:cNvPr id="239" name="Shape 239"/>
          <p:cNvSpPr txBox="1">
            <a:spLocks noGrp="1"/>
          </p:cNvSpPr>
          <p:nvPr>
            <p:ph type="body" idx="1"/>
          </p:nvPr>
        </p:nvSpPr>
        <p:spPr>
          <a:xfrm>
            <a:off x="179386" y="2997200"/>
            <a:ext cx="8858249" cy="3600450"/>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sng" strike="noStrike" cap="none" baseline="0">
                <a:solidFill>
                  <a:schemeClr val="accent2"/>
                </a:solidFill>
                <a:latin typeface="Arial"/>
                <a:ea typeface="Arial"/>
                <a:cs typeface="Arial"/>
                <a:sym typeface="Arial"/>
              </a:rPr>
              <a:t>Understanding the spatial structure of organic molecules has been a source of difficulty for many chemistry students</a:t>
            </a:r>
            <a:r>
              <a:rPr lang="en-US" sz="2000" b="0" i="0" u="none" strike="noStrike" cap="none" baseline="0">
                <a:solidFill>
                  <a:schemeClr val="accent2"/>
                </a:solidFill>
                <a:latin typeface="Arial"/>
                <a:ea typeface="Arial"/>
                <a:cs typeface="Arial"/>
                <a:sym typeface="Arial"/>
              </a:rPr>
              <a:t>.</a:t>
            </a:r>
            <a:r>
              <a:rPr lang="en-US" sz="2000" b="0" i="0" u="none" strike="noStrike" cap="none" baseline="0">
                <a:solidFill>
                  <a:schemeClr val="dk1"/>
                </a:solidFill>
                <a:latin typeface="Arial"/>
                <a:ea typeface="Arial"/>
                <a:cs typeface="Arial"/>
                <a:sym typeface="Arial"/>
              </a:rPr>
              <a:t> To address this problem, the authors introduced a teaching/learning approach that employed a combination of physical plastic 3D molecular models and computerized 3D models in an organic chemistry curriculum. The experimental group learnt using the models while the control group studied using a traditional method. Students were evaluated on the basis of an Organic Compound Questionnaire. The paper reports that the experimental group students were more capable of defining and implementing new concepts in organic chemistry than their control group counterparts. </a:t>
            </a:r>
          </a:p>
        </p:txBody>
      </p:sp>
      <p:sp>
        <p:nvSpPr>
          <p:cNvPr id="240" name="Shape 240"/>
          <p:cNvSpPr/>
          <p:nvPr/>
        </p:nvSpPr>
        <p:spPr>
          <a:xfrm>
            <a:off x="0" y="1773236"/>
            <a:ext cx="1800225" cy="576262"/>
          </a:xfrm>
          <a:prstGeom prst="wedgeRoundRectCallout">
            <a:avLst>
              <a:gd name="adj1" fmla="val 21371"/>
              <a:gd name="adj2" fmla="val 52899"/>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Importance of problem</a:t>
            </a:r>
          </a:p>
        </p:txBody>
      </p:sp>
      <p:sp>
        <p:nvSpPr>
          <p:cNvPr id="241" name="Shape 24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2. Computerized Molecular Modeling: Enhancing Meaningful Chemistry Learning, </a:t>
            </a:r>
            <a:r>
              <a:rPr lang="en-US" sz="3200" b="1" i="1" u="none" strike="noStrike" cap="none" baseline="0">
                <a:solidFill>
                  <a:schemeClr val="dk2"/>
                </a:solidFill>
                <a:latin typeface="Arial"/>
                <a:ea typeface="Arial"/>
                <a:cs typeface="Arial"/>
                <a:sym typeface="Arial"/>
              </a:rPr>
              <a:t>ICLS 2000</a:t>
            </a:r>
          </a:p>
        </p:txBody>
      </p:sp>
      <p:sp>
        <p:nvSpPr>
          <p:cNvPr id="248" name="Shape 248"/>
          <p:cNvSpPr txBox="1">
            <a:spLocks noGrp="1"/>
          </p:cNvSpPr>
          <p:nvPr>
            <p:ph type="body" idx="1"/>
          </p:nvPr>
        </p:nvSpPr>
        <p:spPr>
          <a:xfrm>
            <a:off x="179386" y="2997200"/>
            <a:ext cx="8858249" cy="3600450"/>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Understanding the spatial structure of organic molecules has been a source of difficulty for many chemistry students. To address this problem, the authors introduced a </a:t>
            </a:r>
            <a:r>
              <a:rPr lang="en-US" sz="2000" b="0" i="0" u="sng" strike="noStrike" cap="none" baseline="0">
                <a:solidFill>
                  <a:schemeClr val="accent2"/>
                </a:solidFill>
                <a:latin typeface="Arial"/>
                <a:ea typeface="Arial"/>
                <a:cs typeface="Arial"/>
                <a:sym typeface="Arial"/>
              </a:rPr>
              <a:t>teaching/learning approach that employed a combination of physical plastic 3D molecular models and computerized 3D models</a:t>
            </a:r>
            <a:r>
              <a:rPr lang="en-US" sz="2000" b="0" i="0" u="none" strike="noStrike" cap="none" baseline="0">
                <a:solidFill>
                  <a:schemeClr val="dk1"/>
                </a:solidFill>
                <a:latin typeface="Arial"/>
                <a:ea typeface="Arial"/>
                <a:cs typeface="Arial"/>
                <a:sym typeface="Arial"/>
              </a:rPr>
              <a:t> in an organic chemistry curriculum. The experimental group learnt using the models while the control group studied using a traditional method. Students were evaluated on the basis of an Organic Compound Questionnaire. The paper reports that the experimental group students were more capable of defining and implementing new concepts in organic chemistry than their control group counterparts. </a:t>
            </a:r>
          </a:p>
        </p:txBody>
      </p:sp>
      <p:sp>
        <p:nvSpPr>
          <p:cNvPr id="249" name="Shape 249"/>
          <p:cNvSpPr/>
          <p:nvPr/>
        </p:nvSpPr>
        <p:spPr>
          <a:xfrm>
            <a:off x="2987675" y="1773236"/>
            <a:ext cx="2089150" cy="576262"/>
          </a:xfrm>
          <a:prstGeom prst="wedgeRoundRectCallout">
            <a:avLst>
              <a:gd name="adj1" fmla="val 26032"/>
              <a:gd name="adj2" fmla="val 79676"/>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Novel solution approach</a:t>
            </a:r>
          </a:p>
          <a:p>
            <a:endParaRPr/>
          </a:p>
        </p:txBody>
      </p:sp>
      <p:sp>
        <p:nvSpPr>
          <p:cNvPr id="250" name="Shape 25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2. Computerized Molecular Modeling: Enhancing Meaningful Chemistry Learning, </a:t>
            </a:r>
            <a:r>
              <a:rPr lang="en-US" sz="3200" b="1" i="1" u="none" strike="noStrike" cap="none" baseline="0">
                <a:solidFill>
                  <a:schemeClr val="dk2"/>
                </a:solidFill>
                <a:latin typeface="Arial"/>
                <a:ea typeface="Arial"/>
                <a:cs typeface="Arial"/>
                <a:sym typeface="Arial"/>
              </a:rPr>
              <a:t>ICLS 2000</a:t>
            </a:r>
          </a:p>
        </p:txBody>
      </p:sp>
      <p:sp>
        <p:nvSpPr>
          <p:cNvPr id="257" name="Shape 257"/>
          <p:cNvSpPr txBox="1">
            <a:spLocks noGrp="1"/>
          </p:cNvSpPr>
          <p:nvPr>
            <p:ph type="body" idx="1"/>
          </p:nvPr>
        </p:nvSpPr>
        <p:spPr>
          <a:xfrm>
            <a:off x="179386" y="2997200"/>
            <a:ext cx="8858249" cy="3600450"/>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Understanding the spatial structure of organic molecules has been a source of difficulty for many chemistry students. To address this problem, the authors introduced a teaching/learning approach that employed a combination of physical plastic 3D molecular models and computerized 3D models in an organic chemistry curriculum. The experimental group learnt using the models while the control group studied using a traditional method. </a:t>
            </a:r>
            <a:r>
              <a:rPr lang="en-US" sz="2000" b="0" i="0" u="sng" strike="noStrike" cap="none" baseline="0">
                <a:solidFill>
                  <a:schemeClr val="dk1"/>
                </a:solidFill>
                <a:latin typeface="Arial"/>
                <a:ea typeface="Arial"/>
                <a:cs typeface="Arial"/>
                <a:sym typeface="Arial"/>
              </a:rPr>
              <a:t>Students were </a:t>
            </a:r>
            <a:r>
              <a:rPr lang="en-US" sz="2000" b="0" i="0" u="sng" strike="noStrike" cap="none" baseline="0">
                <a:solidFill>
                  <a:schemeClr val="accent2"/>
                </a:solidFill>
                <a:latin typeface="Arial"/>
                <a:ea typeface="Arial"/>
                <a:cs typeface="Arial"/>
                <a:sym typeface="Arial"/>
              </a:rPr>
              <a:t>evaluated on the basis of an Organic Compound Questionnaire</a:t>
            </a:r>
            <a:r>
              <a:rPr lang="en-US" sz="2000" b="0" i="0" u="none" strike="noStrike" cap="none" baseline="0">
                <a:solidFill>
                  <a:schemeClr val="dk1"/>
                </a:solidFill>
                <a:latin typeface="Arial"/>
                <a:ea typeface="Arial"/>
                <a:cs typeface="Arial"/>
                <a:sym typeface="Arial"/>
              </a:rPr>
              <a:t>. The paper reports that the experimental group students were more capable of defining and implementing new concepts in organic chemistry than their control group counterparts. </a:t>
            </a:r>
          </a:p>
        </p:txBody>
      </p:sp>
      <p:sp>
        <p:nvSpPr>
          <p:cNvPr id="258" name="Shape 258"/>
          <p:cNvSpPr/>
          <p:nvPr/>
        </p:nvSpPr>
        <p:spPr>
          <a:xfrm>
            <a:off x="7343775" y="2349500"/>
            <a:ext cx="1800225" cy="692149"/>
          </a:xfrm>
          <a:prstGeom prst="wedgeRoundRectCallout">
            <a:avLst>
              <a:gd name="adj1" fmla="val -41619"/>
              <a:gd name="adj2" fmla="val 88134"/>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Evaluation of solution</a:t>
            </a:r>
          </a:p>
        </p:txBody>
      </p:sp>
      <p:sp>
        <p:nvSpPr>
          <p:cNvPr id="259" name="Shape 25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2. Computerized Molecular Modeling: Enhancing Meaningful Chemistry Learning, </a:t>
            </a:r>
            <a:r>
              <a:rPr lang="en-US" sz="3200" b="1" i="1" u="none" strike="noStrike" cap="none" baseline="0">
                <a:solidFill>
                  <a:schemeClr val="dk2"/>
                </a:solidFill>
                <a:latin typeface="Arial"/>
                <a:ea typeface="Arial"/>
                <a:cs typeface="Arial"/>
                <a:sym typeface="Arial"/>
              </a:rPr>
              <a:t>ICLS 2000</a:t>
            </a:r>
          </a:p>
        </p:txBody>
      </p:sp>
      <p:sp>
        <p:nvSpPr>
          <p:cNvPr id="266" name="Shape 266"/>
          <p:cNvSpPr txBox="1">
            <a:spLocks noGrp="1"/>
          </p:cNvSpPr>
          <p:nvPr>
            <p:ph type="body" idx="1"/>
          </p:nvPr>
        </p:nvSpPr>
        <p:spPr>
          <a:xfrm>
            <a:off x="179386" y="2997200"/>
            <a:ext cx="8858249" cy="3600450"/>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Understanding the spatial structure of organic molecules has been a source of difficulty for many chemistry students. To address this problem, the authors introduced a teaching/learning approach that employed a combination of physical plastic 3D molecular models and computerized 3D models in an organic chemistry curriculum. The experimental group learnt using the models while the control group studied using a traditional method. Students were evaluated on the basis of an Organic Compound Questionnaire. The paper reports that the</a:t>
            </a:r>
            <a:r>
              <a:rPr lang="en-US" sz="2000" b="0" i="0" u="sng" strike="noStrike" cap="none" baseline="0">
                <a:solidFill>
                  <a:schemeClr val="dk1"/>
                </a:solidFill>
                <a:latin typeface="Arial"/>
                <a:ea typeface="Arial"/>
                <a:cs typeface="Arial"/>
                <a:sym typeface="Arial"/>
              </a:rPr>
              <a:t> </a:t>
            </a:r>
            <a:r>
              <a:rPr lang="en-US" sz="2000" b="0" i="0" u="sng" strike="noStrike" cap="none" baseline="0">
                <a:solidFill>
                  <a:schemeClr val="accent2"/>
                </a:solidFill>
                <a:latin typeface="Arial"/>
                <a:ea typeface="Arial"/>
                <a:cs typeface="Arial"/>
                <a:sym typeface="Arial"/>
              </a:rPr>
              <a:t>experimental group students were more capable of defining and implementing new concepts in organic chemistry than their control group counterparts.</a:t>
            </a:r>
            <a:r>
              <a:rPr lang="en-US" sz="2000" b="0" i="0" u="none" strike="noStrike" cap="none" baseline="0">
                <a:solidFill>
                  <a:schemeClr val="accent2"/>
                </a:solidFill>
                <a:latin typeface="Arial"/>
                <a:ea typeface="Arial"/>
                <a:cs typeface="Arial"/>
                <a:sym typeface="Arial"/>
              </a:rPr>
              <a:t> </a:t>
            </a:r>
          </a:p>
        </p:txBody>
      </p:sp>
      <p:sp>
        <p:nvSpPr>
          <p:cNvPr id="267" name="Shape 267"/>
          <p:cNvSpPr/>
          <p:nvPr/>
        </p:nvSpPr>
        <p:spPr>
          <a:xfrm>
            <a:off x="6659561" y="6165850"/>
            <a:ext cx="2305050" cy="692149"/>
          </a:xfrm>
          <a:prstGeom prst="wedgeRoundRectCallout">
            <a:avLst>
              <a:gd name="adj1" fmla="val -4448"/>
              <a:gd name="adj2" fmla="val -12683"/>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Evidence in support of solution</a:t>
            </a:r>
          </a:p>
        </p:txBody>
      </p:sp>
      <p:sp>
        <p:nvSpPr>
          <p:cNvPr id="268" name="Shape 26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2. Computerized Molecular Modeling: Enhancing Meaningful Chemistry Learning, </a:t>
            </a:r>
            <a:r>
              <a:rPr lang="en-US" sz="3200" b="1" i="1" u="none" strike="noStrike" cap="none" baseline="0">
                <a:solidFill>
                  <a:schemeClr val="dk2"/>
                </a:solidFill>
                <a:latin typeface="Arial"/>
                <a:ea typeface="Arial"/>
                <a:cs typeface="Arial"/>
                <a:sym typeface="Arial"/>
              </a:rPr>
              <a:t>ICLS 2000</a:t>
            </a:r>
          </a:p>
        </p:txBody>
      </p:sp>
      <p:sp>
        <p:nvSpPr>
          <p:cNvPr id="275" name="Shape 275"/>
          <p:cNvSpPr txBox="1">
            <a:spLocks noGrp="1"/>
          </p:cNvSpPr>
          <p:nvPr>
            <p:ph type="body" idx="1"/>
          </p:nvPr>
        </p:nvSpPr>
        <p:spPr>
          <a:xfrm>
            <a:off x="179386" y="2997200"/>
            <a:ext cx="8858249" cy="3600450"/>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sng" strike="noStrike" cap="none" baseline="0">
                <a:solidFill>
                  <a:schemeClr val="dk1"/>
                </a:solidFill>
                <a:latin typeface="Arial"/>
                <a:ea typeface="Arial"/>
                <a:cs typeface="Arial"/>
                <a:sym typeface="Arial"/>
              </a:rPr>
              <a:t>Understanding the spatial structure of organic molecules has been a source of difficulty for many chemistry students</a:t>
            </a:r>
            <a:r>
              <a:rPr lang="en-US" sz="2000" b="0" i="0" u="none" strike="noStrike" cap="none" baseline="0">
                <a:solidFill>
                  <a:schemeClr val="dk1"/>
                </a:solidFill>
                <a:latin typeface="Arial"/>
                <a:ea typeface="Arial"/>
                <a:cs typeface="Arial"/>
                <a:sym typeface="Arial"/>
              </a:rPr>
              <a:t>. To address this problem, the authors introduced a </a:t>
            </a:r>
            <a:r>
              <a:rPr lang="en-US" sz="2000" b="0" i="0" u="sng" strike="noStrike" cap="none" baseline="0">
                <a:solidFill>
                  <a:schemeClr val="dk1"/>
                </a:solidFill>
                <a:latin typeface="Arial"/>
                <a:ea typeface="Arial"/>
                <a:cs typeface="Arial"/>
                <a:sym typeface="Arial"/>
              </a:rPr>
              <a:t>teaching/learning approach that employed a combination of physical plastic 3D molecular models and computerized 3D models</a:t>
            </a:r>
            <a:r>
              <a:rPr lang="en-US" sz="2000" b="0" i="0" u="none" strike="noStrike" cap="none" baseline="0">
                <a:solidFill>
                  <a:schemeClr val="dk1"/>
                </a:solidFill>
                <a:latin typeface="Arial"/>
                <a:ea typeface="Arial"/>
                <a:cs typeface="Arial"/>
                <a:sym typeface="Arial"/>
              </a:rPr>
              <a:t> in an organic chemistry curriculum. The experimental group learnt using the models while the control group studied using a traditional method. </a:t>
            </a:r>
            <a:r>
              <a:rPr lang="en-US" sz="2000" b="0" i="0" u="sng" strike="noStrike" cap="none" baseline="0">
                <a:solidFill>
                  <a:schemeClr val="dk1"/>
                </a:solidFill>
                <a:latin typeface="Arial"/>
                <a:ea typeface="Arial"/>
                <a:cs typeface="Arial"/>
                <a:sym typeface="Arial"/>
              </a:rPr>
              <a:t>Students were evaluated on the basis of an Organic Compound Questionnaire</a:t>
            </a:r>
            <a:r>
              <a:rPr lang="en-US" sz="2000" b="0" i="0" u="none" strike="noStrike" cap="none" baseline="0">
                <a:solidFill>
                  <a:schemeClr val="dk1"/>
                </a:solidFill>
                <a:latin typeface="Arial"/>
                <a:ea typeface="Arial"/>
                <a:cs typeface="Arial"/>
                <a:sym typeface="Arial"/>
              </a:rPr>
              <a:t>. The paper reports that the</a:t>
            </a:r>
            <a:r>
              <a:rPr lang="en-US" sz="2000" b="0" i="0" u="sng" strike="noStrike" cap="none" baseline="0">
                <a:solidFill>
                  <a:schemeClr val="dk1"/>
                </a:solidFill>
                <a:latin typeface="Arial"/>
                <a:ea typeface="Arial"/>
                <a:cs typeface="Arial"/>
                <a:sym typeface="Arial"/>
              </a:rPr>
              <a:t> experimental group students were more capable of defining and implementing new concepts in organic chemistry than their control group counterparts.</a:t>
            </a:r>
            <a:r>
              <a:rPr lang="en-US" sz="2000" b="0" i="0" u="none" strike="noStrike" cap="none" baseline="0">
                <a:solidFill>
                  <a:schemeClr val="dk1"/>
                </a:solidFill>
                <a:latin typeface="Arial"/>
                <a:ea typeface="Arial"/>
                <a:cs typeface="Arial"/>
                <a:sym typeface="Arial"/>
              </a:rPr>
              <a:t> </a:t>
            </a:r>
          </a:p>
        </p:txBody>
      </p:sp>
      <p:sp>
        <p:nvSpPr>
          <p:cNvPr id="276" name="Shape 276"/>
          <p:cNvSpPr/>
          <p:nvPr/>
        </p:nvSpPr>
        <p:spPr>
          <a:xfrm>
            <a:off x="2987675" y="1773236"/>
            <a:ext cx="2089150" cy="576262"/>
          </a:xfrm>
          <a:prstGeom prst="wedgeRoundRectCallout">
            <a:avLst>
              <a:gd name="adj1" fmla="val 26032"/>
              <a:gd name="adj2" fmla="val 79676"/>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Novel solution approach</a:t>
            </a:r>
          </a:p>
          <a:p>
            <a:endParaRPr/>
          </a:p>
        </p:txBody>
      </p:sp>
      <p:sp>
        <p:nvSpPr>
          <p:cNvPr id="277" name="Shape 277"/>
          <p:cNvSpPr/>
          <p:nvPr/>
        </p:nvSpPr>
        <p:spPr>
          <a:xfrm>
            <a:off x="0" y="1773236"/>
            <a:ext cx="1800225" cy="576262"/>
          </a:xfrm>
          <a:prstGeom prst="wedgeRoundRectCallout">
            <a:avLst>
              <a:gd name="adj1" fmla="val 21371"/>
              <a:gd name="adj2" fmla="val 52899"/>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Importance of problem</a:t>
            </a:r>
          </a:p>
        </p:txBody>
      </p:sp>
      <p:sp>
        <p:nvSpPr>
          <p:cNvPr id="278" name="Shape 278"/>
          <p:cNvSpPr/>
          <p:nvPr/>
        </p:nvSpPr>
        <p:spPr>
          <a:xfrm>
            <a:off x="7343775" y="2349500"/>
            <a:ext cx="1800225" cy="692149"/>
          </a:xfrm>
          <a:prstGeom prst="wedgeRoundRectCallout">
            <a:avLst>
              <a:gd name="adj1" fmla="val -4648"/>
              <a:gd name="adj2" fmla="val 81694"/>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Evaluation of solution</a:t>
            </a:r>
          </a:p>
        </p:txBody>
      </p:sp>
      <p:sp>
        <p:nvSpPr>
          <p:cNvPr id="279" name="Shape 279"/>
          <p:cNvSpPr/>
          <p:nvPr/>
        </p:nvSpPr>
        <p:spPr>
          <a:xfrm>
            <a:off x="6659561" y="6165850"/>
            <a:ext cx="2305050" cy="692149"/>
          </a:xfrm>
          <a:prstGeom prst="wedgeRoundRectCallout">
            <a:avLst>
              <a:gd name="adj1" fmla="val -4448"/>
              <a:gd name="adj2" fmla="val -12683"/>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Evidence in support of solution</a:t>
            </a:r>
          </a:p>
        </p:txBody>
      </p:sp>
      <p:sp>
        <p:nvSpPr>
          <p:cNvPr id="280" name="Shape 28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179386" y="1916111"/>
            <a:ext cx="8856662" cy="1728787"/>
          </a:xfrm>
          <a:prstGeom prst="rect">
            <a:avLst/>
          </a:prstGeom>
          <a:noFill/>
          <a:ln>
            <a:noFill/>
          </a:ln>
        </p:spPr>
        <p:txBody>
          <a:bodyPr lIns="91425" tIns="137150" rIns="91425" bIns="45700" anchor="t" anchorCtr="0">
            <a:noAutofit/>
          </a:bodyPr>
          <a:lstStyle/>
          <a:p>
            <a:pPr marL="0" marR="0" lvl="0" indent="0" algn="ctr" rtl="0">
              <a:lnSpc>
                <a:spcPct val="120000"/>
              </a:lnSpc>
              <a:spcBef>
                <a:spcPts val="640"/>
              </a:spcBef>
              <a:spcAft>
                <a:spcPts val="0"/>
              </a:spcAft>
              <a:buClr>
                <a:schemeClr val="dk1"/>
              </a:buClr>
              <a:buSzPct val="25000"/>
              <a:buFont typeface="Arial"/>
              <a:buNone/>
            </a:pPr>
            <a:r>
              <a:rPr lang="en-US" sz="3200" b="1" i="0" u="none" strike="noStrike" cap="none" baseline="0">
                <a:solidFill>
                  <a:schemeClr val="dk1"/>
                </a:solidFill>
                <a:latin typeface="Arial"/>
                <a:ea typeface="Arial"/>
                <a:cs typeface="Arial"/>
                <a:sym typeface="Arial"/>
              </a:rPr>
              <a:t>Development and evaluation of innovative instructional materials</a:t>
            </a:r>
          </a:p>
        </p:txBody>
      </p:sp>
      <p:sp>
        <p:nvSpPr>
          <p:cNvPr id="287" name="Shape 28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293" name="Shape 293"/>
          <p:cNvSpPr txBox="1">
            <a:spLocks noGrp="1"/>
          </p:cNvSpPr>
          <p:nvPr>
            <p:ph type="body" idx="1"/>
          </p:nvPr>
        </p:nvSpPr>
        <p:spPr>
          <a:xfrm>
            <a:off x="179386" y="1989136"/>
            <a:ext cx="8858249" cy="4535487"/>
          </a:xfrm>
          <a:prstGeom prst="rect">
            <a:avLst/>
          </a:prstGeom>
          <a:noFill/>
          <a:ln>
            <a:noFill/>
          </a:ln>
        </p:spPr>
        <p:txBody>
          <a:bodyPr lIns="91425" tIns="137150" rIns="18000" bIns="45700" anchor="t" anchorCtr="0">
            <a:noAutofit/>
          </a:bodyPr>
          <a:lstStyle/>
          <a:p>
            <a:pPr marL="0" marR="0" lvl="0" indent="0" algn="l" rtl="0">
              <a:lnSpc>
                <a:spcPct val="110000"/>
              </a:lnSpc>
              <a:spcBef>
                <a:spcPts val="48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Read the following abstract of the paper:</a:t>
            </a:r>
            <a:r>
              <a:rPr lang="en-US" sz="2000" b="0" i="0" u="none" strike="noStrike" cap="none" baseline="0">
                <a:solidFill>
                  <a:schemeClr val="dk1"/>
                </a:solidFill>
                <a:latin typeface="Arial"/>
                <a:ea typeface="Arial"/>
                <a:cs typeface="Arial"/>
                <a:sym typeface="Arial"/>
              </a:rPr>
              <a:t>  </a:t>
            </a:r>
          </a:p>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Mental Rotation (MR) ability is important in various fields ranging from art and education to engineering and technology. MR ability can be improved by computer based training. Most existing techniques require weeks of training and are based on proprietary software. We developed a three-hour training module using Blender, a 3D open source software. In this paper, we present experimental details of the effect of our training on the improvement of MR ability. Our sample was 42 first year engineering undergraduate students and we used Vandenberg's Mental Rotation Test for pretest and post-test. We found the results to be significant, leading to a large effect size for the entire sample. We also found that females and low achievers are more likely to benefit by such training. </a:t>
            </a:r>
          </a:p>
        </p:txBody>
      </p:sp>
      <p:sp>
        <p:nvSpPr>
          <p:cNvPr id="294" name="Shape 29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28600" y="274637"/>
            <a:ext cx="8915400" cy="9221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1" i="0" u="none" strike="noStrike" cap="none" baseline="0">
                <a:solidFill>
                  <a:schemeClr val="dk2"/>
                </a:solidFill>
                <a:latin typeface="Arial"/>
                <a:ea typeface="Arial"/>
                <a:cs typeface="Arial"/>
                <a:sym typeface="Arial"/>
              </a:rPr>
              <a:t>Is this an acceptable research paper?</a:t>
            </a:r>
          </a:p>
        </p:txBody>
      </p:sp>
      <p:sp>
        <p:nvSpPr>
          <p:cNvPr id="67" name="Shape 67"/>
          <p:cNvSpPr txBox="1"/>
          <p:nvPr/>
        </p:nvSpPr>
        <p:spPr>
          <a:xfrm>
            <a:off x="152400" y="1143000"/>
            <a:ext cx="8991600" cy="4114800"/>
          </a:xfrm>
          <a:prstGeom prst="rect">
            <a:avLst/>
          </a:prstGeom>
          <a:noFill/>
          <a:ln>
            <a:noFill/>
          </a:ln>
        </p:spPr>
        <p:txBody>
          <a:bodyPr lIns="91425" tIns="137150" rIns="91425" bIns="45700" anchor="t" anchorCtr="0">
            <a:noAutofit/>
          </a:bodyPr>
          <a:lstStyle/>
          <a:p>
            <a:endParaRPr/>
          </a:p>
        </p:txBody>
      </p:sp>
      <p:sp>
        <p:nvSpPr>
          <p:cNvPr id="68" name="Shape 68"/>
          <p:cNvSpPr txBox="1">
            <a:spLocks noGrp="1"/>
          </p:cNvSpPr>
          <p:nvPr>
            <p:ph type="body" idx="1"/>
          </p:nvPr>
        </p:nvSpPr>
        <p:spPr>
          <a:xfrm>
            <a:off x="250825" y="1557337"/>
            <a:ext cx="8436000" cy="4568699"/>
          </a:xfrm>
          <a:prstGeom prst="rect">
            <a:avLst/>
          </a:prstGeom>
          <a:noFill/>
          <a:ln>
            <a:noFill/>
          </a:ln>
        </p:spPr>
        <p:txBody>
          <a:bodyPr lIns="91425" tIns="45700" rIns="91425" bIns="45700" anchor="t" anchorCtr="0">
            <a:noAutofit/>
          </a:bodyPr>
          <a:lstStyle/>
          <a:p>
            <a:pPr marL="0" marR="0" lvl="0" indent="0" algn="l" rtl="0">
              <a:lnSpc>
                <a:spcPct val="120000"/>
              </a:lnSpc>
              <a:spcBef>
                <a:spcPts val="56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Read the next few examples and answer if the idea in each example is acceptable as an Educational Technology research paper</a:t>
            </a:r>
            <a:r>
              <a:rPr lang="en-US" sz="2800" b="0" i="0" u="none" strike="noStrike" cap="none" baseline="0" dirty="0" smtClean="0">
                <a:solidFill>
                  <a:schemeClr val="dk1"/>
                </a:solidFill>
                <a:latin typeface="Arial"/>
                <a:ea typeface="Arial"/>
                <a:cs typeface="Arial"/>
                <a:sym typeface="Arial"/>
              </a:rPr>
              <a:t>.</a:t>
            </a:r>
            <a:endParaRPr lang="en-US" sz="2800" b="0" i="0" u="none" strike="noStrike" cap="none" baseline="0" dirty="0">
              <a:solidFill>
                <a:schemeClr val="dk1"/>
              </a:solidFill>
              <a:latin typeface="Arial"/>
              <a:ea typeface="Arial"/>
              <a:cs typeface="Arial"/>
              <a:sym typeface="Arial"/>
            </a:endParaRPr>
          </a:p>
        </p:txBody>
      </p:sp>
      <p:sp>
        <p:nvSpPr>
          <p:cNvPr id="69" name="Shape 69"/>
          <p:cNvSpPr txBox="1">
            <a:spLocks noGrp="1"/>
          </p:cNvSpPr>
          <p:nvPr>
            <p:ph type="sldNum" idx="12"/>
          </p:nvPr>
        </p:nvSpPr>
        <p:spPr>
          <a:xfrm>
            <a:off x="6553200" y="6245225"/>
            <a:ext cx="2133599" cy="4761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01" name="Shape 301"/>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sng" strike="noStrike" cap="none" baseline="0">
                <a:solidFill>
                  <a:schemeClr val="accent2"/>
                </a:solidFill>
                <a:latin typeface="Arial"/>
                <a:ea typeface="Arial"/>
                <a:cs typeface="Arial"/>
                <a:sym typeface="Arial"/>
              </a:rPr>
              <a:t>Mental Rotation (MR) ability is important in various fields</a:t>
            </a:r>
            <a:r>
              <a:rPr lang="en-US" sz="2000" b="0" i="0" u="none" strike="noStrike" cap="none" baseline="0">
                <a:solidFill>
                  <a:schemeClr val="dk1"/>
                </a:solidFill>
                <a:latin typeface="Arial"/>
                <a:ea typeface="Arial"/>
                <a:cs typeface="Arial"/>
                <a:sym typeface="Arial"/>
              </a:rPr>
              <a:t> ranging from art and education to engineering and technology. MR ability can be improved by computer based training. Most existing techniques require weeks of training and are based on proprietary software. We developed a three-hour training module using Blender, a 3D open source software. In this paper, we present experimental details of the effect of our training on the improvement of MR ability. Our sample was 42 first year engineering undergraduate students and we used Vandenberg's Mental Rotation Test for pretest and post-test. We found the results to be significant, leading to a large effect size for the entire sample. We also found that females and low achievers are more likely to benefit by such training. </a:t>
            </a:r>
          </a:p>
        </p:txBody>
      </p:sp>
      <p:sp>
        <p:nvSpPr>
          <p:cNvPr id="302" name="Shape 302"/>
          <p:cNvSpPr/>
          <p:nvPr/>
        </p:nvSpPr>
        <p:spPr>
          <a:xfrm>
            <a:off x="4643437" y="1628775"/>
            <a:ext cx="1800225" cy="576262"/>
          </a:xfrm>
          <a:prstGeom prst="wedgeRoundRectCallout">
            <a:avLst>
              <a:gd name="adj1" fmla="val 10552"/>
              <a:gd name="adj2" fmla="val 37726"/>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Importance of problem</a:t>
            </a:r>
          </a:p>
        </p:txBody>
      </p:sp>
      <p:sp>
        <p:nvSpPr>
          <p:cNvPr id="303" name="Shape 30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10" name="Shape 310"/>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Mental Rotation (MR) ability is important in various fields ranging from art and education to engineering and technology. MR ability can be improved by computer based training. </a:t>
            </a:r>
            <a:r>
              <a:rPr lang="en-US" sz="2000" b="0" i="0" u="sng" strike="noStrike" cap="none" baseline="0">
                <a:solidFill>
                  <a:schemeClr val="accent2"/>
                </a:solidFill>
                <a:latin typeface="Arial"/>
                <a:ea typeface="Arial"/>
                <a:cs typeface="Arial"/>
                <a:sym typeface="Arial"/>
              </a:rPr>
              <a:t>Most existing techniques require weeks of training and are based on proprietary software</a:t>
            </a:r>
            <a:r>
              <a:rPr lang="en-US" sz="2000" b="0" i="0" u="none" strike="noStrike" cap="none" baseline="0">
                <a:solidFill>
                  <a:schemeClr val="dk1"/>
                </a:solidFill>
                <a:latin typeface="Arial"/>
                <a:ea typeface="Arial"/>
                <a:cs typeface="Arial"/>
                <a:sym typeface="Arial"/>
              </a:rPr>
              <a:t>. We developed a three-hour training module using Blender, a 3D open source software. In this paper, we present experimental details of the effect of our training on the improvement of MR ability. Our sample was 42 first year engineering undergraduate students and we used Vandenberg's Mental Rotation Test for pretest and post-test. We found the results to be significant, leading to a large effect size for the entire sample. We also found that females and low achievers are more likely to benefit by such training. </a:t>
            </a:r>
          </a:p>
        </p:txBody>
      </p:sp>
      <p:sp>
        <p:nvSpPr>
          <p:cNvPr id="311" name="Shape 311"/>
          <p:cNvSpPr/>
          <p:nvPr/>
        </p:nvSpPr>
        <p:spPr>
          <a:xfrm>
            <a:off x="971550" y="1773236"/>
            <a:ext cx="2089150" cy="576262"/>
          </a:xfrm>
          <a:prstGeom prst="wedgeRoundRectCallout">
            <a:avLst>
              <a:gd name="adj1" fmla="val 48502"/>
              <a:gd name="adj2" fmla="val 61349"/>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Analyzing gaps in related work</a:t>
            </a:r>
          </a:p>
          <a:p>
            <a:endParaRPr/>
          </a:p>
        </p:txBody>
      </p:sp>
      <p:sp>
        <p:nvSpPr>
          <p:cNvPr id="312" name="Shape 31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19" name="Shape 319"/>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Mental Rotation (MR) ability is important in various fields ranging from art and education to engineering and technology. MR ability can be improved by computer based training. Most existing techniques require weeks of training and are based on proprietary software. </a:t>
            </a:r>
            <a:r>
              <a:rPr lang="en-US" sz="2000" b="0" i="0" u="sng" strike="noStrike" cap="none" baseline="0">
                <a:solidFill>
                  <a:schemeClr val="accent2"/>
                </a:solidFill>
                <a:latin typeface="Arial"/>
                <a:ea typeface="Arial"/>
                <a:cs typeface="Arial"/>
                <a:sym typeface="Arial"/>
              </a:rPr>
              <a:t>We developed a three-hour training module using Blender, a 3D open source software</a:t>
            </a:r>
            <a:r>
              <a:rPr lang="en-US" sz="2000" b="0" i="0" u="none" strike="noStrike" cap="none" baseline="0">
                <a:solidFill>
                  <a:schemeClr val="dk1"/>
                </a:solidFill>
                <a:latin typeface="Arial"/>
                <a:ea typeface="Arial"/>
                <a:cs typeface="Arial"/>
                <a:sym typeface="Arial"/>
              </a:rPr>
              <a:t>. In this paper, we present experimental details of the effect of our training on the improvement of MR ability. Our sample was 42 first year engineering undergraduate students and we used Vandenberg's Mental Rotation Test for pretest and post-test. We found the results to be significant, leading to a large effect size for the entire sample. We also found that females and low achievers are more likely to benefit by such training. </a:t>
            </a:r>
          </a:p>
        </p:txBody>
      </p:sp>
      <p:sp>
        <p:nvSpPr>
          <p:cNvPr id="320" name="Shape 320"/>
          <p:cNvSpPr/>
          <p:nvPr/>
        </p:nvSpPr>
        <p:spPr>
          <a:xfrm>
            <a:off x="7054850" y="1773236"/>
            <a:ext cx="2089150" cy="576262"/>
          </a:xfrm>
          <a:prstGeom prst="wedgeRoundRectCallout">
            <a:avLst>
              <a:gd name="adj1" fmla="val -48846"/>
              <a:gd name="adj2" fmla="val 84674"/>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Novel solution approach</a:t>
            </a:r>
          </a:p>
          <a:p>
            <a:endParaRPr/>
          </a:p>
        </p:txBody>
      </p:sp>
      <p:sp>
        <p:nvSpPr>
          <p:cNvPr id="321" name="Shape 32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28" name="Shape 328"/>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none" strike="noStrike" cap="none" baseline="0">
                <a:solidFill>
                  <a:schemeClr val="dk1"/>
                </a:solidFill>
                <a:latin typeface="Arial"/>
                <a:ea typeface="Arial"/>
                <a:cs typeface="Arial"/>
                <a:sym typeface="Arial"/>
              </a:rPr>
              <a:t>Mental Rotation (MR) ability is important in various fields ranging from art and education to engineering and technology. MR ability can be improved by computer based training. Most existing techniques require weeks of training and are based on proprietary software. We developed a three-hour training module using Blender, an open source software. In this paper, we present experimental details of the effect of our training on the improvement of MR ability. Our sample was 42 first year engineering undergraduate students and </a:t>
            </a:r>
            <a:r>
              <a:rPr lang="en-US" sz="2000" b="0" i="0" u="sng" strike="noStrike" cap="none" baseline="0">
                <a:solidFill>
                  <a:schemeClr val="accent2"/>
                </a:solidFill>
                <a:latin typeface="Arial"/>
                <a:ea typeface="Arial"/>
                <a:cs typeface="Arial"/>
                <a:sym typeface="Arial"/>
              </a:rPr>
              <a:t>we used Vandenberg's Mental Rotation Test for pretest and post-test</a:t>
            </a:r>
            <a:r>
              <a:rPr lang="en-US" sz="2000" b="0" i="0" u="none" strike="noStrike" cap="none" baseline="0">
                <a:solidFill>
                  <a:schemeClr val="dk1"/>
                </a:solidFill>
                <a:latin typeface="Arial"/>
                <a:ea typeface="Arial"/>
                <a:cs typeface="Arial"/>
                <a:sym typeface="Arial"/>
              </a:rPr>
              <a:t>. We found the results to be significant, leading to a </a:t>
            </a:r>
            <a:r>
              <a:rPr lang="en-US" sz="2000" b="0" i="0" u="sng" strike="noStrike" cap="none" baseline="0">
                <a:solidFill>
                  <a:schemeClr val="accent2"/>
                </a:solidFill>
                <a:latin typeface="Arial"/>
                <a:ea typeface="Arial"/>
                <a:cs typeface="Arial"/>
                <a:sym typeface="Arial"/>
              </a:rPr>
              <a:t>large effect size</a:t>
            </a:r>
            <a:r>
              <a:rPr lang="en-US" sz="2000" b="0" i="0" u="none" strike="noStrike" cap="none" baseline="0">
                <a:solidFill>
                  <a:schemeClr val="dk1"/>
                </a:solidFill>
                <a:latin typeface="Arial"/>
                <a:ea typeface="Arial"/>
                <a:cs typeface="Arial"/>
                <a:sym typeface="Arial"/>
              </a:rPr>
              <a:t> for the entire sample. We also found that females and low achievers are more likely to benefit by such training. </a:t>
            </a:r>
          </a:p>
        </p:txBody>
      </p:sp>
      <p:sp>
        <p:nvSpPr>
          <p:cNvPr id="329" name="Shape 329"/>
          <p:cNvSpPr/>
          <p:nvPr/>
        </p:nvSpPr>
        <p:spPr>
          <a:xfrm>
            <a:off x="3851275" y="6165850"/>
            <a:ext cx="2305050" cy="503236"/>
          </a:xfrm>
          <a:prstGeom prst="wedgeRoundRectCallout">
            <a:avLst>
              <a:gd name="adj1" fmla="val 1235"/>
              <a:gd name="adj2" fmla="val -36999"/>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Sound evaluation</a:t>
            </a:r>
          </a:p>
        </p:txBody>
      </p:sp>
      <p:sp>
        <p:nvSpPr>
          <p:cNvPr id="330" name="Shape 330"/>
          <p:cNvSpPr/>
          <p:nvPr/>
        </p:nvSpPr>
        <p:spPr>
          <a:xfrm>
            <a:off x="6659561" y="6165850"/>
            <a:ext cx="2305050" cy="692149"/>
          </a:xfrm>
          <a:prstGeom prst="wedgeRoundRectCallout">
            <a:avLst>
              <a:gd name="adj1" fmla="val -2231"/>
              <a:gd name="adj2" fmla="val -16844"/>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Evidence in support of solution</a:t>
            </a:r>
          </a:p>
        </p:txBody>
      </p:sp>
      <p:sp>
        <p:nvSpPr>
          <p:cNvPr id="331" name="Shape 3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0" y="131761"/>
            <a:ext cx="8893175" cy="14970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200" b="1" i="0" u="none" strike="noStrike" cap="none" baseline="0">
                <a:solidFill>
                  <a:schemeClr val="dk2"/>
                </a:solidFill>
                <a:latin typeface="Arial"/>
                <a:ea typeface="Arial"/>
                <a:cs typeface="Arial"/>
                <a:sym typeface="Arial"/>
              </a:rPr>
              <a:t>Example. Improvement of Mental Rotation Ability using Blender 3-D, </a:t>
            </a:r>
            <a:r>
              <a:rPr lang="en-US" sz="3200" b="1" i="1" u="none" strike="noStrike" cap="none" baseline="0">
                <a:solidFill>
                  <a:schemeClr val="dk2"/>
                </a:solidFill>
                <a:latin typeface="Arial"/>
                <a:ea typeface="Arial"/>
                <a:cs typeface="Arial"/>
                <a:sym typeface="Arial"/>
              </a:rPr>
              <a:t>T4E 2012</a:t>
            </a:r>
          </a:p>
        </p:txBody>
      </p:sp>
      <p:sp>
        <p:nvSpPr>
          <p:cNvPr id="338" name="Shape 338"/>
          <p:cNvSpPr txBox="1">
            <a:spLocks noGrp="1"/>
          </p:cNvSpPr>
          <p:nvPr>
            <p:ph type="body" idx="1"/>
          </p:nvPr>
        </p:nvSpPr>
        <p:spPr>
          <a:xfrm>
            <a:off x="179386" y="2492375"/>
            <a:ext cx="8858249" cy="4032249"/>
          </a:xfrm>
          <a:prstGeom prst="rect">
            <a:avLst/>
          </a:prstGeom>
          <a:noFill/>
          <a:ln>
            <a:noFill/>
          </a:ln>
        </p:spPr>
        <p:txBody>
          <a:bodyPr lIns="91425" tIns="137150" rIns="18000"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000" b="0" i="0" u="sng" strike="noStrike" cap="none" baseline="0">
                <a:solidFill>
                  <a:schemeClr val="dk1"/>
                </a:solidFill>
                <a:latin typeface="Arial"/>
                <a:ea typeface="Arial"/>
                <a:cs typeface="Arial"/>
                <a:sym typeface="Arial"/>
              </a:rPr>
              <a:t>Mental Rotation (MR) ability is important in various fields</a:t>
            </a:r>
            <a:r>
              <a:rPr lang="en-US" sz="2000" b="0" i="0" u="none" strike="noStrike" cap="none" baseline="0">
                <a:solidFill>
                  <a:schemeClr val="dk1"/>
                </a:solidFill>
                <a:latin typeface="Arial"/>
                <a:ea typeface="Arial"/>
                <a:cs typeface="Arial"/>
                <a:sym typeface="Arial"/>
              </a:rPr>
              <a:t> ranging from art and education to engineering and technology. MR ability can be improved by computer based training. </a:t>
            </a:r>
            <a:r>
              <a:rPr lang="en-US" sz="2000" b="0" i="0" u="sng" strike="noStrike" cap="none" baseline="0">
                <a:solidFill>
                  <a:schemeClr val="dk1"/>
                </a:solidFill>
                <a:latin typeface="Arial"/>
                <a:ea typeface="Arial"/>
                <a:cs typeface="Arial"/>
                <a:sym typeface="Arial"/>
              </a:rPr>
              <a:t>Most existing techniques require weeks of training</a:t>
            </a:r>
            <a:r>
              <a:rPr lang="en-US" sz="2000" b="0" i="0" u="none" strike="noStrike" cap="none" baseline="0">
                <a:solidFill>
                  <a:schemeClr val="dk1"/>
                </a:solidFill>
                <a:latin typeface="Arial"/>
                <a:ea typeface="Arial"/>
                <a:cs typeface="Arial"/>
                <a:sym typeface="Arial"/>
              </a:rPr>
              <a:t> and are based on proprietary software. We </a:t>
            </a:r>
            <a:r>
              <a:rPr lang="en-US" sz="2000" b="0" i="0" u="sng" strike="noStrike" cap="none" baseline="0">
                <a:solidFill>
                  <a:schemeClr val="dk1"/>
                </a:solidFill>
                <a:latin typeface="Arial"/>
                <a:ea typeface="Arial"/>
                <a:cs typeface="Arial"/>
                <a:sym typeface="Arial"/>
              </a:rPr>
              <a:t>developed a three-hour training module using Blender,</a:t>
            </a:r>
            <a:r>
              <a:rPr lang="en-US" sz="2000" b="0" i="0" u="none" strike="noStrike" cap="none" baseline="0">
                <a:solidFill>
                  <a:schemeClr val="dk1"/>
                </a:solidFill>
                <a:latin typeface="Arial"/>
                <a:ea typeface="Arial"/>
                <a:cs typeface="Arial"/>
                <a:sym typeface="Arial"/>
              </a:rPr>
              <a:t> an open source software. In this paper, we present experimental details of the effect of our training on the improvement of MR ability. Our sample was 42 first year engineering undergraduate students and </a:t>
            </a:r>
            <a:r>
              <a:rPr lang="en-US" sz="2000" b="0" i="0" u="sng" strike="noStrike" cap="none" baseline="0">
                <a:solidFill>
                  <a:schemeClr val="dk1"/>
                </a:solidFill>
                <a:latin typeface="Arial"/>
                <a:ea typeface="Arial"/>
                <a:cs typeface="Arial"/>
                <a:sym typeface="Arial"/>
              </a:rPr>
              <a:t>we used Vandenberg's Mental Rotation Test for pretest and post-test</a:t>
            </a:r>
            <a:r>
              <a:rPr lang="en-US" sz="2000" b="0" i="0" u="none" strike="noStrike" cap="none" baseline="0">
                <a:solidFill>
                  <a:schemeClr val="dk1"/>
                </a:solidFill>
                <a:latin typeface="Arial"/>
                <a:ea typeface="Arial"/>
                <a:cs typeface="Arial"/>
                <a:sym typeface="Arial"/>
              </a:rPr>
              <a:t>. We found the results to be significant, leading to a </a:t>
            </a:r>
            <a:r>
              <a:rPr lang="en-US" sz="2000" b="0" i="0" u="sng" strike="noStrike" cap="none" baseline="0">
                <a:solidFill>
                  <a:schemeClr val="dk1"/>
                </a:solidFill>
                <a:latin typeface="Arial"/>
                <a:ea typeface="Arial"/>
                <a:cs typeface="Arial"/>
                <a:sym typeface="Arial"/>
              </a:rPr>
              <a:t>large effect size</a:t>
            </a:r>
            <a:r>
              <a:rPr lang="en-US" sz="2000" b="0" i="0" u="none" strike="noStrike" cap="none" baseline="0">
                <a:solidFill>
                  <a:schemeClr val="dk1"/>
                </a:solidFill>
                <a:latin typeface="Arial"/>
                <a:ea typeface="Arial"/>
                <a:cs typeface="Arial"/>
                <a:sym typeface="Arial"/>
              </a:rPr>
              <a:t> for the entire sample. We also found that females and low achievers are more likely to benefit by such training. </a:t>
            </a:r>
          </a:p>
        </p:txBody>
      </p:sp>
      <p:sp>
        <p:nvSpPr>
          <p:cNvPr id="339" name="Shape 339"/>
          <p:cNvSpPr/>
          <p:nvPr/>
        </p:nvSpPr>
        <p:spPr>
          <a:xfrm>
            <a:off x="7054850" y="1773236"/>
            <a:ext cx="2089150" cy="576262"/>
          </a:xfrm>
          <a:prstGeom prst="wedgeRoundRectCallout">
            <a:avLst>
              <a:gd name="adj1" fmla="val 8486"/>
              <a:gd name="adj2" fmla="val 73071"/>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Novel solution approach</a:t>
            </a:r>
          </a:p>
          <a:p>
            <a:endParaRPr/>
          </a:p>
        </p:txBody>
      </p:sp>
      <p:sp>
        <p:nvSpPr>
          <p:cNvPr id="340" name="Shape 340"/>
          <p:cNvSpPr/>
          <p:nvPr/>
        </p:nvSpPr>
        <p:spPr>
          <a:xfrm>
            <a:off x="4643437" y="1628775"/>
            <a:ext cx="1800225" cy="576262"/>
          </a:xfrm>
          <a:prstGeom prst="wedgeRoundRectCallout">
            <a:avLst>
              <a:gd name="adj1" fmla="val 10552"/>
              <a:gd name="adj2" fmla="val 37726"/>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Importance of problem</a:t>
            </a:r>
          </a:p>
        </p:txBody>
      </p:sp>
      <p:sp>
        <p:nvSpPr>
          <p:cNvPr id="341" name="Shape 341"/>
          <p:cNvSpPr/>
          <p:nvPr/>
        </p:nvSpPr>
        <p:spPr>
          <a:xfrm>
            <a:off x="3851275" y="6165850"/>
            <a:ext cx="2305050" cy="503236"/>
          </a:xfrm>
          <a:prstGeom prst="wedgeRoundRectCallout">
            <a:avLst>
              <a:gd name="adj1" fmla="val 1235"/>
              <a:gd name="adj2" fmla="val -36999"/>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Sound evaluation</a:t>
            </a:r>
          </a:p>
        </p:txBody>
      </p:sp>
      <p:sp>
        <p:nvSpPr>
          <p:cNvPr id="342" name="Shape 342"/>
          <p:cNvSpPr/>
          <p:nvPr/>
        </p:nvSpPr>
        <p:spPr>
          <a:xfrm>
            <a:off x="6659561" y="6165850"/>
            <a:ext cx="2305050" cy="692149"/>
          </a:xfrm>
          <a:prstGeom prst="wedgeRoundRectCallout">
            <a:avLst>
              <a:gd name="adj1" fmla="val -2231"/>
              <a:gd name="adj2" fmla="val -16844"/>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Evidence in support of solution</a:t>
            </a:r>
          </a:p>
        </p:txBody>
      </p:sp>
      <p:sp>
        <p:nvSpPr>
          <p:cNvPr id="343" name="Shape 343"/>
          <p:cNvSpPr/>
          <p:nvPr/>
        </p:nvSpPr>
        <p:spPr>
          <a:xfrm>
            <a:off x="971550" y="1773236"/>
            <a:ext cx="2089150" cy="576262"/>
          </a:xfrm>
          <a:prstGeom prst="wedgeRoundRectCallout">
            <a:avLst>
              <a:gd name="adj1" fmla="val 48502"/>
              <a:gd name="adj2" fmla="val 61349"/>
              <a:gd name="adj3" fmla="val 0"/>
            </a:avLst>
          </a:prstGeom>
          <a:noFill/>
          <a:ln w="9525" cap="rnd">
            <a:solidFill>
              <a:schemeClr val="accen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800" b="0" i="0" u="none" strike="noStrike" cap="none" baseline="0">
                <a:solidFill>
                  <a:schemeClr val="accent2"/>
                </a:solidFill>
                <a:latin typeface="Arial"/>
                <a:ea typeface="Arial"/>
                <a:cs typeface="Arial"/>
                <a:sym typeface="Arial"/>
              </a:rPr>
              <a:t>Analyzing gaps in related work</a:t>
            </a:r>
          </a:p>
          <a:p>
            <a:endParaRPr/>
          </a:p>
        </p:txBody>
      </p:sp>
      <p:sp>
        <p:nvSpPr>
          <p:cNvPr id="344" name="Shape 34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215900" y="144461"/>
            <a:ext cx="8928100" cy="9810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b="1" i="0" u="none" strike="noStrike" cap="none" baseline="0" dirty="0">
                <a:solidFill>
                  <a:schemeClr val="dk2"/>
                </a:solidFill>
                <a:latin typeface="Arial"/>
                <a:ea typeface="Arial"/>
                <a:cs typeface="Arial"/>
                <a:sym typeface="Arial"/>
              </a:rPr>
              <a:t>Activity – Move from idea to ET research study</a:t>
            </a:r>
          </a:p>
        </p:txBody>
      </p:sp>
      <p:sp>
        <p:nvSpPr>
          <p:cNvPr id="351" name="Shape 351"/>
          <p:cNvSpPr txBox="1">
            <a:spLocks noGrp="1"/>
          </p:cNvSpPr>
          <p:nvPr>
            <p:ph type="body" idx="1"/>
          </p:nvPr>
        </p:nvSpPr>
        <p:spPr>
          <a:xfrm>
            <a:off x="179386" y="4267200"/>
            <a:ext cx="8964612" cy="2546350"/>
          </a:xfrm>
          <a:prstGeom prst="rect">
            <a:avLst/>
          </a:prstGeom>
          <a:noFill/>
          <a:ln>
            <a:noFill/>
          </a:ln>
        </p:spPr>
        <p:txBody>
          <a:bodyPr lIns="91425" tIns="45700" rIns="91425" bIns="45700" anchor="t" anchorCtr="0">
            <a:noAutofit/>
          </a:bodyPr>
          <a:lstStyle/>
          <a:p>
            <a:pPr marL="0" marR="0" lvl="0" indent="0" algn="l" rtl="0">
              <a:lnSpc>
                <a:spcPct val="110000"/>
              </a:lnSpc>
              <a:spcBef>
                <a:spcPts val="40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ACTIVITY: What is required for the above to be considered as an acceptable research paper? </a:t>
            </a:r>
          </a:p>
          <a:p>
            <a:pPr marL="0" marR="0" lvl="0" indent="0" algn="l" rtl="0">
              <a:lnSpc>
                <a:spcPct val="110000"/>
              </a:lnSpc>
              <a:spcBef>
                <a:spcPts val="400"/>
              </a:spcBef>
              <a:spcAft>
                <a:spcPts val="0"/>
              </a:spcAft>
              <a:buClr>
                <a:schemeClr val="dk1"/>
              </a:buClr>
              <a:buSzPct val="25000"/>
              <a:buFont typeface="Arial"/>
              <a:buNone/>
            </a:pPr>
            <a:endParaRPr lang="en-US" sz="2800" b="0" i="0" u="none" strike="noStrike" cap="none" baseline="0" dirty="0" smtClean="0">
              <a:solidFill>
                <a:schemeClr val="dk1"/>
              </a:solidFill>
              <a:latin typeface="Arial"/>
              <a:ea typeface="Arial"/>
              <a:cs typeface="Arial"/>
              <a:sym typeface="Arial"/>
            </a:endParaRPr>
          </a:p>
          <a:p>
            <a:pPr marL="0" marR="0" lvl="0" indent="0" algn="l" rtl="0">
              <a:lnSpc>
                <a:spcPct val="110000"/>
              </a:lnSpc>
              <a:spcBef>
                <a:spcPts val="0"/>
              </a:spcBef>
              <a:spcAft>
                <a:spcPts val="0"/>
              </a:spcAft>
              <a:buClr>
                <a:schemeClr val="dk1"/>
              </a:buClr>
              <a:buSzPct val="25000"/>
              <a:buFont typeface="Arial"/>
              <a:buNone/>
            </a:pPr>
            <a:r>
              <a:rPr lang="en-US" sz="2800" dirty="0" smtClean="0"/>
              <a:t>Do as Think-Pair-Share activity.</a:t>
            </a:r>
            <a:endParaRPr lang="en-US" sz="2800" b="0" i="0" u="none" strike="noStrike" cap="none" baseline="0" dirty="0">
              <a:solidFill>
                <a:schemeClr val="dk1"/>
              </a:solidFill>
              <a:latin typeface="Arial"/>
              <a:ea typeface="Arial"/>
              <a:cs typeface="Arial"/>
              <a:sym typeface="Arial"/>
            </a:endParaRPr>
          </a:p>
        </p:txBody>
      </p:sp>
      <p:sp>
        <p:nvSpPr>
          <p:cNvPr id="352" name="Shape 352"/>
          <p:cNvSpPr txBox="1"/>
          <p:nvPr/>
        </p:nvSpPr>
        <p:spPr>
          <a:xfrm>
            <a:off x="152400" y="1143000"/>
            <a:ext cx="8991600" cy="2286000"/>
          </a:xfrm>
          <a:prstGeom prst="rect">
            <a:avLst/>
          </a:prstGeom>
          <a:noFill/>
          <a:ln>
            <a:noFill/>
          </a:ln>
        </p:spPr>
        <p:txBody>
          <a:bodyPr lIns="91425" tIns="137150" rIns="91425" bIns="45700" anchor="t" anchorCtr="0">
            <a:noAutofit/>
          </a:bodyPr>
          <a:lstStyle/>
          <a:p>
            <a:pPr marL="0" marR="0" lvl="0" indent="0" algn="l" rtl="0">
              <a:lnSpc>
                <a:spcPct val="110000"/>
              </a:lnSpc>
              <a:spcBef>
                <a:spcPts val="0"/>
              </a:spcBef>
              <a:spcAft>
                <a:spcPts val="0"/>
              </a:spcAft>
              <a:buClr>
                <a:schemeClr val="dk1"/>
              </a:buClr>
              <a:buSzPct val="25000"/>
              <a:buFont typeface="Arial"/>
              <a:buNone/>
            </a:pPr>
            <a:r>
              <a:rPr lang="en-US" sz="2800" b="0" i="0" u="none" strike="noStrike" cap="none" baseline="0" dirty="0" smtClean="0">
                <a:solidFill>
                  <a:schemeClr val="dk1"/>
                </a:solidFill>
                <a:latin typeface="Arial"/>
                <a:ea typeface="Arial"/>
                <a:cs typeface="Arial"/>
                <a:sym typeface="Arial"/>
              </a:rPr>
              <a:t>We agreed </a:t>
            </a:r>
            <a:r>
              <a:rPr lang="en-US" sz="2800" b="0" i="0" u="none" strike="noStrike" cap="none" baseline="0" dirty="0">
                <a:solidFill>
                  <a:schemeClr val="dk1"/>
                </a:solidFill>
                <a:latin typeface="Arial"/>
                <a:ea typeface="Arial"/>
                <a:cs typeface="Arial"/>
                <a:sym typeface="Arial"/>
              </a:rPr>
              <a:t>that this was not yet a research paper:</a:t>
            </a:r>
          </a:p>
          <a:p>
            <a:pPr marL="0" marR="0" lvl="0" indent="0" algn="l" rtl="0">
              <a:lnSpc>
                <a:spcPct val="110000"/>
              </a:lnSpc>
              <a:spcBef>
                <a:spcPts val="0"/>
              </a:spcBef>
              <a:spcAft>
                <a:spcPts val="0"/>
              </a:spcAft>
              <a:buClr>
                <a:schemeClr val="dk1"/>
              </a:buClr>
              <a:buSzPct val="25000"/>
              <a:buFont typeface="Arial"/>
              <a:buNone/>
            </a:pPr>
            <a:r>
              <a:rPr lang="en-US" sz="2400" b="0" i="1" u="none" strike="noStrike" cap="none" baseline="0" dirty="0">
                <a:solidFill>
                  <a:schemeClr val="dk1"/>
                </a:solidFill>
                <a:latin typeface="Arial"/>
                <a:ea typeface="Arial"/>
                <a:cs typeface="Arial"/>
                <a:sym typeface="Arial"/>
              </a:rPr>
              <a:t>I will prepare interactive multimedia content and animated videos. Using </a:t>
            </a:r>
            <a:r>
              <a:rPr lang="en-US" sz="2400" b="0" i="1" u="none" strike="noStrike" cap="none" baseline="0" dirty="0" err="1">
                <a:solidFill>
                  <a:schemeClr val="dk1"/>
                </a:solidFill>
                <a:latin typeface="Arial"/>
                <a:ea typeface="Arial"/>
                <a:cs typeface="Arial"/>
                <a:sym typeface="Arial"/>
              </a:rPr>
              <a:t>Moodle</a:t>
            </a:r>
            <a:r>
              <a:rPr lang="en-US" sz="2400" b="0" i="1" u="none" strike="noStrike" cap="none" baseline="0" dirty="0">
                <a:solidFill>
                  <a:schemeClr val="dk1"/>
                </a:solidFill>
                <a:latin typeface="Arial"/>
                <a:ea typeface="Arial"/>
                <a:cs typeface="Arial"/>
                <a:sym typeface="Arial"/>
              </a:rPr>
              <a:t> LMS, the student can access the content in order to make interactive session. The student will be more interested and interactive. Animated videos will persist in their mind. The concept will be easily understandable.</a:t>
            </a:r>
            <a:r>
              <a:rPr lang="en-US" sz="2800" b="0" i="1" u="none" strike="noStrike" cap="none" baseline="0" dirty="0">
                <a:solidFill>
                  <a:schemeClr val="dk1"/>
                </a:solidFill>
                <a:latin typeface="Arial"/>
                <a:ea typeface="Arial"/>
                <a:cs typeface="Arial"/>
                <a:sym typeface="Arial"/>
              </a:rPr>
              <a:t> </a:t>
            </a:r>
          </a:p>
        </p:txBody>
      </p:sp>
      <p:sp>
        <p:nvSpPr>
          <p:cNvPr id="353" name="Shape 35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28600" y="188911"/>
            <a:ext cx="8520112" cy="99377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000" b="1" i="0" u="none" strike="noStrike" cap="none" baseline="0">
                <a:solidFill>
                  <a:schemeClr val="dk2"/>
                </a:solidFill>
                <a:latin typeface="Arial"/>
                <a:ea typeface="Arial"/>
                <a:cs typeface="Arial"/>
                <a:sym typeface="Arial"/>
              </a:rPr>
              <a:t>How to progress this idea into a research study?</a:t>
            </a:r>
          </a:p>
        </p:txBody>
      </p:sp>
      <p:sp>
        <p:nvSpPr>
          <p:cNvPr id="149" name="Shape 149"/>
          <p:cNvSpPr txBox="1"/>
          <p:nvPr/>
        </p:nvSpPr>
        <p:spPr>
          <a:xfrm>
            <a:off x="152400" y="1196975"/>
            <a:ext cx="8991600" cy="5427662"/>
          </a:xfrm>
          <a:prstGeom prst="rect">
            <a:avLst/>
          </a:prstGeom>
          <a:noFill/>
          <a:ln>
            <a:noFill/>
          </a:ln>
        </p:spPr>
        <p:txBody>
          <a:bodyPr lIns="91425" tIns="137150" rIns="91425" bIns="45700" anchor="t" anchorCtr="0">
            <a:noAutofit/>
          </a:bodyPr>
          <a:lstStyle/>
          <a:p>
            <a:pPr marL="0" marR="0" lvl="0" indent="0" algn="l" rtl="0">
              <a:lnSpc>
                <a:spcPct val="115000"/>
              </a:lnSpc>
              <a:spcBef>
                <a:spcPts val="360"/>
              </a:spcBef>
              <a:spcAft>
                <a:spcPts val="0"/>
              </a:spcAft>
              <a:buClr>
                <a:schemeClr val="dk1"/>
              </a:buClr>
              <a:buSzPct val="25000"/>
              <a:buFont typeface="Arial"/>
              <a:buNone/>
            </a:pPr>
            <a:r>
              <a:rPr lang="en-US" sz="2400" b="0" i="1" u="none" strike="noStrike" cap="none" baseline="0" dirty="0">
                <a:solidFill>
                  <a:schemeClr val="dk1"/>
                </a:solidFill>
                <a:latin typeface="Arial"/>
                <a:ea typeface="Arial"/>
                <a:cs typeface="Arial"/>
                <a:sym typeface="Arial"/>
              </a:rPr>
              <a:t>I will prepare interactive multimedia content and animated videos. Using </a:t>
            </a:r>
            <a:r>
              <a:rPr lang="en-US" sz="2400" b="0" i="1" u="none" strike="noStrike" cap="none" baseline="0" dirty="0" err="1">
                <a:solidFill>
                  <a:schemeClr val="dk1"/>
                </a:solidFill>
                <a:latin typeface="Arial"/>
                <a:ea typeface="Arial"/>
                <a:cs typeface="Arial"/>
                <a:sym typeface="Arial"/>
              </a:rPr>
              <a:t>Moodle</a:t>
            </a:r>
            <a:r>
              <a:rPr lang="en-US" sz="2400" b="0" i="1" u="none" strike="noStrike" cap="none" baseline="0" dirty="0">
                <a:solidFill>
                  <a:schemeClr val="dk1"/>
                </a:solidFill>
                <a:latin typeface="Arial"/>
                <a:ea typeface="Arial"/>
                <a:cs typeface="Arial"/>
                <a:sym typeface="Arial"/>
              </a:rPr>
              <a:t> LMS, the student can access the content in order to make interactive session. The student will be more interested and interactive. Animated videos will be persisted in their mind. The concept will be easily understandable</a:t>
            </a:r>
            <a:r>
              <a:rPr lang="en-US" sz="2400" b="0" i="0" u="none" strike="noStrike" cap="none" baseline="0" dirty="0">
                <a:solidFill>
                  <a:schemeClr val="accent2"/>
                </a:solidFill>
                <a:latin typeface="Arial"/>
                <a:ea typeface="Arial"/>
                <a:cs typeface="Arial"/>
                <a:sym typeface="Arial"/>
              </a:rPr>
              <a:t>. </a:t>
            </a:r>
          </a:p>
          <a:p>
            <a:endParaRPr/>
          </a:p>
          <a:p>
            <a:pPr marL="0" marR="0" lvl="0" indent="0" algn="l" rtl="0">
              <a:lnSpc>
                <a:spcPct val="115000"/>
              </a:lnSpc>
              <a:spcBef>
                <a:spcPts val="360"/>
              </a:spcBef>
              <a:spcAft>
                <a:spcPts val="0"/>
              </a:spcAft>
              <a:buClr>
                <a:schemeClr val="dk1"/>
              </a:buClr>
              <a:buSzPct val="25000"/>
              <a:buFont typeface="Arial"/>
              <a:buNone/>
            </a:pPr>
            <a:r>
              <a:rPr lang="en-US" sz="2400" b="0" i="0" u="none" strike="noStrike" cap="none" baseline="0" dirty="0">
                <a:solidFill>
                  <a:schemeClr val="dk1"/>
                </a:solidFill>
                <a:latin typeface="Arial"/>
                <a:ea typeface="Arial"/>
                <a:cs typeface="Arial"/>
                <a:sym typeface="Arial"/>
              </a:rPr>
              <a:t>Need to show evidence that the material has resulted in improvement in student learning or engagement. For example - </a:t>
            </a:r>
          </a:p>
          <a:p>
            <a:pPr marL="0" marR="0" lvl="0" indent="0" algn="l" rtl="0">
              <a:lnSpc>
                <a:spcPct val="115000"/>
              </a:lnSpc>
              <a:spcBef>
                <a:spcPts val="300"/>
              </a:spcBef>
              <a:spcAft>
                <a:spcPts val="0"/>
              </a:spcAft>
              <a:buClr>
                <a:schemeClr val="dk1"/>
              </a:buClr>
              <a:buSzPct val="100000"/>
              <a:buFont typeface="Arial"/>
              <a:buChar char="•"/>
            </a:pPr>
            <a:r>
              <a:rPr lang="en-US" sz="2000" b="0" i="0" u="none" strike="noStrike" cap="none" baseline="0" dirty="0">
                <a:solidFill>
                  <a:schemeClr val="dk1"/>
                </a:solidFill>
                <a:latin typeface="Arial"/>
                <a:ea typeface="Arial"/>
                <a:cs typeface="Arial"/>
                <a:sym typeface="Arial"/>
              </a:rPr>
              <a:t> I will give a quiz to test students’ understanding on a concept learnt using multimedia, and compare it with their understanding on a similar concept learnt using traditional material such as a textbook.</a:t>
            </a:r>
          </a:p>
          <a:p>
            <a:pPr marL="0" marR="0" lvl="0" indent="0" algn="l" rtl="0">
              <a:lnSpc>
                <a:spcPct val="115000"/>
              </a:lnSpc>
              <a:spcBef>
                <a:spcPts val="300"/>
              </a:spcBef>
              <a:spcAft>
                <a:spcPts val="0"/>
              </a:spcAft>
              <a:buClr>
                <a:schemeClr val="dk1"/>
              </a:buClr>
              <a:buSzPct val="100000"/>
              <a:buFont typeface="Arial"/>
              <a:buChar char="•"/>
            </a:pPr>
            <a:r>
              <a:rPr lang="en-US" sz="2000" b="0" i="0" u="none" strike="noStrike" cap="none" baseline="0" dirty="0">
                <a:solidFill>
                  <a:schemeClr val="dk1"/>
                </a:solidFill>
                <a:latin typeface="Arial"/>
                <a:ea typeface="Arial"/>
                <a:cs typeface="Arial"/>
                <a:sym typeface="Arial"/>
              </a:rPr>
              <a:t> I will prepare a questionnaire that asks students their preference of using multimedia vs. traditional (print) material, and their reasons of doing so.</a:t>
            </a:r>
          </a:p>
        </p:txBody>
      </p:sp>
      <p:sp>
        <p:nvSpPr>
          <p:cNvPr id="150" name="Shape 15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7"/>
            <a:ext cx="9144000" cy="944563"/>
          </a:xfrm>
        </p:spPr>
        <p:txBody>
          <a:bodyPr/>
          <a:lstStyle/>
          <a:p>
            <a:r>
              <a:rPr lang="en-US" b="1" dirty="0" smtClean="0"/>
              <a:t>How do I ensure that my ET research meets the criteria?</a:t>
            </a:r>
            <a:endParaRPr lang="en-US" b="1" dirty="0"/>
          </a:p>
        </p:txBody>
      </p:sp>
      <p:pic>
        <p:nvPicPr>
          <p:cNvPr id="4" name="image00.png"/>
          <p:cNvPicPr/>
          <p:nvPr/>
        </p:nvPicPr>
        <p:blipFill>
          <a:blip r:embed="rId2"/>
          <a:stretch>
            <a:fillRect/>
          </a:stretch>
        </p:blipFill>
        <p:spPr>
          <a:xfrm>
            <a:off x="0" y="1752601"/>
            <a:ext cx="8839200" cy="4648199"/>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143001"/>
            <a:ext cx="8915400" cy="5334000"/>
          </a:xfrm>
        </p:spPr>
        <p:txBody>
          <a:bodyPr/>
          <a:lstStyle/>
          <a:p>
            <a:pPr>
              <a:buFont typeface="+mj-lt"/>
              <a:buAutoNum type="arabicPeriod"/>
            </a:pPr>
            <a:r>
              <a:rPr lang="en-US" sz="2800" dirty="0" smtClean="0"/>
              <a:t> </a:t>
            </a:r>
            <a:r>
              <a:rPr lang="en-US" sz="2800" dirty="0" smtClean="0"/>
              <a:t>Idea </a:t>
            </a:r>
            <a:r>
              <a:rPr lang="en-US" sz="2800" dirty="0" smtClean="0"/>
              <a:t>Proposal Template (IPT) - helps you explore if your idea is suitable for a research study. </a:t>
            </a:r>
            <a:endParaRPr lang="en-US" sz="2800" dirty="0" smtClean="0"/>
          </a:p>
          <a:p>
            <a:pPr>
              <a:buFont typeface="+mj-lt"/>
              <a:buAutoNum type="arabicPeriod"/>
            </a:pPr>
            <a:endParaRPr lang="en-US" sz="2800" dirty="0" smtClean="0"/>
          </a:p>
          <a:p>
            <a:pPr lvl="0">
              <a:buFont typeface="+mj-lt"/>
              <a:buAutoNum type="arabicPeriod"/>
            </a:pPr>
            <a:r>
              <a:rPr lang="en-US" sz="2800" dirty="0" smtClean="0"/>
              <a:t>Study Planning Template (SPT) - helps you plan the research study around your idea.</a:t>
            </a:r>
          </a:p>
          <a:p>
            <a:pPr lvl="0">
              <a:buFont typeface="+mj-lt"/>
              <a:buAutoNum type="arabicPeriod"/>
            </a:pPr>
            <a:endParaRPr lang="en-US" sz="2800" dirty="0" smtClean="0"/>
          </a:p>
          <a:p>
            <a:pPr lvl="0">
              <a:buFont typeface="+mj-lt"/>
              <a:buAutoNum type="arabicPeriod"/>
            </a:pPr>
            <a:r>
              <a:rPr lang="en-US" sz="2800" dirty="0" smtClean="0"/>
              <a:t>Paper </a:t>
            </a:r>
            <a:r>
              <a:rPr lang="en-US" sz="2800" dirty="0" smtClean="0"/>
              <a:t>Planning Template (PPT) – helps you plan the flow and ideas that will go into your paper</a:t>
            </a:r>
            <a:r>
              <a:rPr lang="en-US" sz="2800" dirty="0" smtClean="0"/>
              <a:t>.</a:t>
            </a:r>
            <a:endParaRPr lang="en-US" sz="2800" dirty="0" smtClean="0"/>
          </a:p>
          <a:p>
            <a:pPr lvl="0">
              <a:buFont typeface="+mj-lt"/>
              <a:buAutoNum type="arabicPeriod"/>
            </a:pPr>
            <a:endParaRPr lang="en-US" sz="2800" dirty="0" smtClean="0"/>
          </a:p>
          <a:p>
            <a:pPr lvl="0">
              <a:buFont typeface="+mj-lt"/>
              <a:buAutoNum type="arabicPeriod"/>
            </a:pPr>
            <a:r>
              <a:rPr lang="en-US" sz="2800" dirty="0" smtClean="0"/>
              <a:t>Paper </a:t>
            </a:r>
            <a:r>
              <a:rPr lang="en-US" sz="2800" dirty="0" smtClean="0"/>
              <a:t>Writing Template (PWT) – helps you plan the paragraphs that will go into your paper</a:t>
            </a:r>
            <a:r>
              <a:rPr lang="en-US" sz="2800" dirty="0" smtClean="0"/>
              <a:t>.</a:t>
            </a:r>
            <a:endParaRPr lang="en-US" sz="2800" dirty="0" smtClean="0"/>
          </a:p>
        </p:txBody>
      </p:sp>
      <p:sp>
        <p:nvSpPr>
          <p:cNvPr id="3" name="Title 2"/>
          <p:cNvSpPr>
            <a:spLocks noGrp="1"/>
          </p:cNvSpPr>
          <p:nvPr>
            <p:ph type="title"/>
          </p:nvPr>
        </p:nvSpPr>
        <p:spPr>
          <a:xfrm>
            <a:off x="381000" y="76200"/>
            <a:ext cx="8229600" cy="868363"/>
          </a:xfrm>
        </p:spPr>
        <p:txBody>
          <a:bodyPr/>
          <a:lstStyle/>
          <a:p>
            <a:r>
              <a:rPr lang="en-US" dirty="0" smtClean="0"/>
              <a:t>Templates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143001"/>
            <a:ext cx="8915400" cy="5334000"/>
          </a:xfrm>
        </p:spPr>
        <p:txBody>
          <a:bodyPr/>
          <a:lstStyle/>
          <a:p>
            <a:r>
              <a:rPr lang="en-US" sz="2800" dirty="0" smtClean="0"/>
              <a:t> </a:t>
            </a:r>
            <a:r>
              <a:rPr lang="en-US" sz="2800" b="1" dirty="0" smtClean="0"/>
              <a:t>During T4E 2013 itself:</a:t>
            </a:r>
          </a:p>
          <a:p>
            <a:pPr lvl="1"/>
            <a:r>
              <a:rPr lang="en-US" sz="2400" dirty="0" smtClean="0"/>
              <a:t> Copy them onto your pen-drive or laptop </a:t>
            </a:r>
          </a:p>
          <a:p>
            <a:endParaRPr lang="en-US" dirty="0" smtClean="0"/>
          </a:p>
          <a:p>
            <a:r>
              <a:rPr lang="en-US" dirty="0" smtClean="0"/>
              <a:t> Download from </a:t>
            </a:r>
            <a:r>
              <a:rPr lang="en-US" dirty="0" smtClean="0">
                <a:hlinkClick r:id="rId2"/>
              </a:rPr>
              <a:t>www.et.iitb.ac.in/resources</a:t>
            </a:r>
            <a:endParaRPr lang="en-US" dirty="0" smtClean="0"/>
          </a:p>
          <a:p>
            <a:endParaRPr lang="en-US" dirty="0" smtClean="0"/>
          </a:p>
          <a:p>
            <a:r>
              <a:rPr lang="en-US" dirty="0" smtClean="0"/>
              <a:t> </a:t>
            </a:r>
            <a:r>
              <a:rPr lang="en-US" dirty="0" smtClean="0"/>
              <a:t>Two other companion documents:</a:t>
            </a:r>
          </a:p>
          <a:p>
            <a:pPr lvl="1"/>
            <a:r>
              <a:rPr lang="en-US" dirty="0" smtClean="0"/>
              <a:t> 4-page Tutorial included in T4E 2013 proceedings</a:t>
            </a:r>
          </a:p>
          <a:p>
            <a:pPr lvl="1"/>
            <a:r>
              <a:rPr lang="en-US" dirty="0" smtClean="0"/>
              <a:t>More detailed document - TR-ET-2013-01.pdf</a:t>
            </a:r>
          </a:p>
          <a:p>
            <a:pPr lvl="2"/>
            <a:r>
              <a:rPr lang="en-US" dirty="0" smtClean="0"/>
              <a:t>Undergoing revision and expansion.</a:t>
            </a:r>
          </a:p>
          <a:p>
            <a:pPr lvl="2"/>
            <a:r>
              <a:rPr lang="en-US" dirty="0" smtClean="0"/>
              <a:t>Will be available at above site, in a couple of weeks. </a:t>
            </a:r>
            <a:r>
              <a:rPr lang="en-US" dirty="0" smtClean="0">
                <a:sym typeface="Wingdings" pitchFamily="2" charset="2"/>
              </a:rPr>
              <a:t></a:t>
            </a:r>
          </a:p>
        </p:txBody>
      </p:sp>
      <p:sp>
        <p:nvSpPr>
          <p:cNvPr id="3" name="Title 2"/>
          <p:cNvSpPr>
            <a:spLocks noGrp="1"/>
          </p:cNvSpPr>
          <p:nvPr>
            <p:ph type="title"/>
          </p:nvPr>
        </p:nvSpPr>
        <p:spPr>
          <a:xfrm>
            <a:off x="152400" y="76200"/>
            <a:ext cx="8763000" cy="868363"/>
          </a:xfrm>
        </p:spPr>
        <p:txBody>
          <a:bodyPr/>
          <a:lstStyle/>
          <a:p>
            <a:r>
              <a:rPr lang="en-US" dirty="0" smtClean="0"/>
              <a:t>Where can I get these templates?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228600" y="274637"/>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1. Is this a research paper?</a:t>
            </a:r>
          </a:p>
        </p:txBody>
      </p:sp>
      <p:sp>
        <p:nvSpPr>
          <p:cNvPr id="75" name="Shape 75"/>
          <p:cNvSpPr txBox="1">
            <a:spLocks noGrp="1"/>
          </p:cNvSpPr>
          <p:nvPr>
            <p:ph type="body" idx="1"/>
          </p:nvPr>
        </p:nvSpPr>
        <p:spPr>
          <a:xfrm>
            <a:off x="152400" y="4551475"/>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76" name="Shape 76"/>
          <p:cNvSpPr txBox="1"/>
          <p:nvPr/>
        </p:nvSpPr>
        <p:spPr>
          <a:xfrm>
            <a:off x="152400" y="1143000"/>
            <a:ext cx="8991600" cy="3006724"/>
          </a:xfrm>
          <a:prstGeom prst="rect">
            <a:avLst/>
          </a:prstGeom>
          <a:noFill/>
          <a:ln>
            <a:noFill/>
          </a:ln>
        </p:spPr>
        <p:txBody>
          <a:bodyPr lIns="91425" tIns="137150" rIns="91425" bIns="45700"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 have used coloured chalk pieces or coloured markers for black board and white board respectively, for better teaching, especially for waveforms and curves. PPT presentation and black board or white board should be equally utilized for an effective lecture delivery. Usage of such methods will make the lecture clear to students.</a:t>
            </a:r>
          </a:p>
        </p:txBody>
      </p:sp>
      <p:sp>
        <p:nvSpPr>
          <p:cNvPr id="77" name="Shape 77"/>
          <p:cNvSpPr txBox="1"/>
          <p:nvPr/>
        </p:nvSpPr>
        <p:spPr>
          <a:xfrm>
            <a:off x="0" y="5161075"/>
            <a:ext cx="1752600" cy="533399"/>
          </a:xfrm>
          <a:prstGeom prst="rect">
            <a:avLst/>
          </a:prstGeom>
          <a:noFill/>
          <a:ln w="9525" cap="rnd">
            <a:solidFill>
              <a:srgbClr val="FF0000"/>
            </a:solidFill>
            <a:prstDash val="solid"/>
            <a:miter/>
            <a:headEnd type="none" w="med" len="med"/>
            <a:tailEnd type="none" w="med" len="med"/>
          </a:ln>
        </p:spPr>
        <p:txBody>
          <a:bodyPr lIns="91425" tIns="45700" rIns="91425" bIns="45700" anchor="ctr" anchorCtr="0">
            <a:noAutofit/>
          </a:bodyPr>
          <a:lstStyle/>
          <a:p>
            <a:endParaRPr/>
          </a:p>
        </p:txBody>
      </p:sp>
      <p:sp>
        <p:nvSpPr>
          <p:cNvPr id="78" name="Shape 7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95287" y="692150"/>
            <a:ext cx="8353425" cy="5689600"/>
          </a:xfrm>
          <a:prstGeom prst="rect">
            <a:avLst/>
          </a:prstGeom>
          <a:noFill/>
          <a:ln>
            <a:noFill/>
          </a:ln>
        </p:spPr>
        <p:txBody>
          <a:bodyPr lIns="91425" tIns="137150" rIns="91425"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Compilation of obvious or known solutions is  NOT a research paper</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even though the idea may have value as an effective teaching strategy.</a:t>
            </a:r>
          </a:p>
          <a:p>
            <a:endParaRP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You may have tried effective solutions to improve teaching, but not all can be converted to a research study, especially if the solution is not novel. </a:t>
            </a:r>
          </a:p>
        </p:txBody>
      </p:sp>
      <p:sp>
        <p:nvSpPr>
          <p:cNvPr id="91" name="Shape 9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28600" y="115886"/>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2. Is this a research paper?</a:t>
            </a:r>
          </a:p>
        </p:txBody>
      </p:sp>
      <p:sp>
        <p:nvSpPr>
          <p:cNvPr id="97" name="Shape 97"/>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98" name="Shape 98"/>
          <p:cNvSpPr txBox="1"/>
          <p:nvPr/>
        </p:nvSpPr>
        <p:spPr>
          <a:xfrm>
            <a:off x="180975" y="998537"/>
            <a:ext cx="8712199" cy="3943350"/>
          </a:xfrm>
          <a:prstGeom prst="rect">
            <a:avLst/>
          </a:prstGeom>
          <a:noFill/>
          <a:ln>
            <a:noFill/>
          </a:ln>
        </p:spPr>
        <p:txBody>
          <a:bodyPr lIns="91425" tIns="137150" rIns="91425" bIns="45700" anchor="t" anchorCtr="0">
            <a:noAutofit/>
          </a:bodyPr>
          <a:lstStyle/>
          <a:p>
            <a:pPr marL="0" marR="0" lvl="0" indent="0" algn="l" rtl="0">
              <a:lnSpc>
                <a:spcPct val="120000"/>
              </a:lnSpc>
              <a:spcBef>
                <a:spcPts val="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In my course I explain the importance of the topic prior to teaching. I also explain its practical applications and its usefulness and linkage to the industry. I discuss recent advancements in that topic and current scenario locally and globally. My idea is working because I can read the happiness on students’ faces.  </a:t>
            </a:r>
          </a:p>
          <a:p>
            <a:endParaRPr/>
          </a:p>
          <a:p>
            <a:endParaRPr/>
          </a:p>
        </p:txBody>
      </p:sp>
      <p:sp>
        <p:nvSpPr>
          <p:cNvPr id="99" name="Shape 99"/>
          <p:cNvSpPr txBox="1"/>
          <p:nvPr/>
        </p:nvSpPr>
        <p:spPr>
          <a:xfrm>
            <a:off x="0" y="5791200"/>
            <a:ext cx="1752600" cy="533399"/>
          </a:xfrm>
          <a:prstGeom prst="rect">
            <a:avLst/>
          </a:prstGeom>
          <a:noFill/>
          <a:ln w="9525" cap="rnd">
            <a:solidFill>
              <a:srgbClr val="FF0000"/>
            </a:solidFill>
            <a:prstDash val="solid"/>
            <a:miter/>
            <a:headEnd type="none" w="med" len="med"/>
            <a:tailEnd type="none" w="med" len="med"/>
          </a:ln>
        </p:spPr>
        <p:txBody>
          <a:bodyPr lIns="91425" tIns="45700" rIns="91425" bIns="45700" anchor="ctr" anchorCtr="0">
            <a:noAutofit/>
          </a:bodyPr>
          <a:lstStyle/>
          <a:p>
            <a:endParaRPr/>
          </a:p>
        </p:txBody>
      </p:sp>
      <p:sp>
        <p:nvSpPr>
          <p:cNvPr id="100" name="Shape 10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07950" y="908050"/>
            <a:ext cx="9036050" cy="5113337"/>
          </a:xfrm>
          <a:prstGeom prst="rect">
            <a:avLst/>
          </a:prstGeom>
          <a:noFill/>
          <a:ln>
            <a:noFill/>
          </a:ln>
        </p:spPr>
        <p:txBody>
          <a:bodyPr lIns="18000" tIns="137150" rIns="18000" bIns="45700" anchor="t" anchorCtr="0">
            <a:noAutofit/>
          </a:bodyPr>
          <a:lstStyle/>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A report of the strategy you implemented</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is NOT a research paper</a:t>
            </a: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even though it may contain a good idea.</a:t>
            </a:r>
          </a:p>
          <a:p>
            <a:endParaRPr/>
          </a:p>
          <a:p>
            <a:pPr marL="0" marR="0" lvl="0" indent="0" algn="ctr" rtl="0">
              <a:lnSpc>
                <a:spcPct val="125000"/>
              </a:lnSpc>
              <a:spcBef>
                <a:spcPts val="0"/>
              </a:spcBef>
              <a:spcAft>
                <a:spcPts val="0"/>
              </a:spcAft>
              <a:buClr>
                <a:schemeClr val="dk1"/>
              </a:buClr>
              <a:buSzPct val="25000"/>
              <a:buFont typeface="Arial"/>
              <a:buNone/>
            </a:pPr>
            <a:r>
              <a:rPr lang="en-US" sz="2800" b="0" i="0" u="none" strike="noStrike" cap="none" baseline="0" dirty="0">
                <a:solidFill>
                  <a:schemeClr val="dk1"/>
                </a:solidFill>
                <a:latin typeface="Arial"/>
                <a:ea typeface="Arial"/>
                <a:cs typeface="Arial"/>
                <a:sym typeface="Arial"/>
              </a:rPr>
              <a:t>To be considered as an acceptable research paper:</a:t>
            </a:r>
          </a:p>
          <a:p>
            <a:pPr marL="0" marR="0" lvl="0" indent="0" algn="ctr" rtl="0">
              <a:lnSpc>
                <a:spcPct val="125000"/>
              </a:lnSpc>
              <a:spcBef>
                <a:spcPts val="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 you need details that show why your strategy is unique</a:t>
            </a:r>
          </a:p>
          <a:p>
            <a:pPr marL="0" marR="0" lvl="0" indent="0" algn="ctr" rtl="0">
              <a:lnSpc>
                <a:spcPct val="125000"/>
              </a:lnSpc>
              <a:spcBef>
                <a:spcPts val="0"/>
              </a:spcBef>
              <a:spcAft>
                <a:spcPts val="0"/>
              </a:spcAft>
              <a:buClr>
                <a:schemeClr val="dk1"/>
              </a:buClr>
              <a:buSzPct val="101190"/>
              <a:buFont typeface="Arial"/>
              <a:buChar char="•"/>
            </a:pPr>
            <a:r>
              <a:rPr lang="en-US" sz="2800" b="0" i="0" u="none" strike="noStrike" cap="none" baseline="0" dirty="0">
                <a:solidFill>
                  <a:schemeClr val="dk1"/>
                </a:solidFill>
                <a:latin typeface="Arial"/>
                <a:ea typeface="Arial"/>
                <a:cs typeface="Arial"/>
                <a:sym typeface="Arial"/>
              </a:rPr>
              <a:t> you need to establish evidence that the idea works </a:t>
            </a:r>
            <a:r>
              <a:rPr lang="en-US" sz="2800" b="0" i="1" u="none" strike="noStrike" cap="none" baseline="0" dirty="0">
                <a:solidFill>
                  <a:schemeClr val="dk1"/>
                </a:solidFill>
                <a:latin typeface="Arial"/>
                <a:ea typeface="Arial"/>
                <a:cs typeface="Arial"/>
                <a:sym typeface="Arial"/>
              </a:rPr>
              <a:t>beyond saying that “My students are happy / learning”</a:t>
            </a:r>
            <a:r>
              <a:rPr lang="en-US" sz="2800" b="0" i="0" u="none" strike="noStrike" cap="none" baseline="0" dirty="0">
                <a:solidFill>
                  <a:schemeClr val="dk1"/>
                </a:solidFill>
                <a:latin typeface="Arial"/>
                <a:ea typeface="Arial"/>
                <a:cs typeface="Arial"/>
                <a:sym typeface="Arial"/>
              </a:rPr>
              <a:t> </a:t>
            </a:r>
          </a:p>
        </p:txBody>
      </p:sp>
      <p:sp>
        <p:nvSpPr>
          <p:cNvPr id="106" name="Shape 10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28600" y="115886"/>
            <a:ext cx="8686800" cy="7921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4400" b="1" i="0" u="none" strike="noStrike" cap="none" baseline="0">
                <a:solidFill>
                  <a:schemeClr val="dk2"/>
                </a:solidFill>
                <a:latin typeface="Arial"/>
                <a:ea typeface="Arial"/>
                <a:cs typeface="Arial"/>
                <a:sym typeface="Arial"/>
              </a:rPr>
              <a:t>3. Is this a research paper?</a:t>
            </a:r>
          </a:p>
        </p:txBody>
      </p:sp>
      <p:sp>
        <p:nvSpPr>
          <p:cNvPr id="112" name="Shape 112"/>
          <p:cNvSpPr txBox="1">
            <a:spLocks noGrp="1"/>
          </p:cNvSpPr>
          <p:nvPr>
            <p:ph type="body" idx="1"/>
          </p:nvPr>
        </p:nvSpPr>
        <p:spPr>
          <a:xfrm>
            <a:off x="152400" y="5181600"/>
            <a:ext cx="8839199" cy="1143000"/>
          </a:xfrm>
          <a:prstGeom prst="rect">
            <a:avLst/>
          </a:prstGeom>
          <a:noFill/>
          <a:ln>
            <a:noFill/>
          </a:ln>
        </p:spPr>
        <p:txBody>
          <a:bodyPr lIns="91425" tIns="45700" rIns="91425" bIns="45700" anchor="t" anchorCtr="0">
            <a:noAutofit/>
          </a:bodyPr>
          <a:lstStyle/>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Yes</a:t>
            </a:r>
          </a:p>
          <a:p>
            <a:pPr marL="0" marR="0" lvl="0" indent="0" algn="l" rtl="0">
              <a:lnSpc>
                <a:spcPct val="75000"/>
              </a:lnSpc>
              <a:spcBef>
                <a:spcPts val="640"/>
              </a:spcBef>
              <a:spcAft>
                <a:spcPts val="1440"/>
              </a:spcAft>
              <a:buClr>
                <a:schemeClr val="dk1"/>
              </a:buClr>
              <a:buSzPct val="100000"/>
              <a:buFont typeface="Arial"/>
              <a:buAutoNum type="arabicPeriod"/>
            </a:pPr>
            <a:r>
              <a:rPr lang="en-US" sz="3200" b="0" i="0" u="none" strike="noStrike" cap="none" baseline="0">
                <a:solidFill>
                  <a:schemeClr val="dk1"/>
                </a:solidFill>
                <a:latin typeface="Arial"/>
                <a:ea typeface="Arial"/>
                <a:cs typeface="Arial"/>
                <a:sym typeface="Arial"/>
              </a:rPr>
              <a:t>No</a:t>
            </a:r>
          </a:p>
        </p:txBody>
      </p:sp>
      <p:sp>
        <p:nvSpPr>
          <p:cNvPr id="113" name="Shape 113"/>
          <p:cNvSpPr txBox="1"/>
          <p:nvPr/>
        </p:nvSpPr>
        <p:spPr>
          <a:xfrm>
            <a:off x="180975" y="998537"/>
            <a:ext cx="9144000" cy="4014786"/>
          </a:xfrm>
          <a:prstGeom prst="rect">
            <a:avLst/>
          </a:prstGeom>
          <a:noFill/>
          <a:ln>
            <a:noFill/>
          </a:ln>
        </p:spPr>
        <p:txBody>
          <a:bodyPr lIns="91425" tIns="137150" rIns="91425" bIns="45700" anchor="t" anchorCtr="0">
            <a:noAutofit/>
          </a:bodyPr>
          <a:lstStyle/>
          <a:p>
            <a:pPr marL="0" marR="0" lvl="0" indent="0" algn="l" rtl="0">
              <a:lnSpc>
                <a:spcPct val="115000"/>
              </a:lnSpc>
              <a:spcBef>
                <a:spcPts val="360"/>
              </a:spcBef>
              <a:spcAft>
                <a:spcPts val="0"/>
              </a:spcAft>
              <a:buClr>
                <a:schemeClr val="dk1"/>
              </a:buClr>
              <a:buSzPct val="25000"/>
              <a:buFont typeface="Arial"/>
              <a:buNone/>
            </a:pPr>
            <a:r>
              <a:rPr lang="en-US" sz="2400" b="0" i="1" u="none" strike="noStrike" cap="none" baseline="0">
                <a:solidFill>
                  <a:schemeClr val="dk1"/>
                </a:solidFill>
                <a:latin typeface="Arial"/>
                <a:ea typeface="Arial"/>
                <a:cs typeface="Arial"/>
                <a:sym typeface="Arial"/>
              </a:rPr>
              <a:t>The purpose of this study is to use Moodle, an LMS, in an engineering course and study the motivation behind its use by participants. Traditional instructional activities such as presenting information, managing course material, and evaluating student work through Moodle quizzes, all were done using Moodle. Instructors were asked the benefits and barriers to using Moodle. </a:t>
            </a:r>
          </a:p>
        </p:txBody>
      </p:sp>
      <p:sp>
        <p:nvSpPr>
          <p:cNvPr id="114" name="Shape 114"/>
          <p:cNvSpPr txBox="1"/>
          <p:nvPr/>
        </p:nvSpPr>
        <p:spPr>
          <a:xfrm>
            <a:off x="0" y="5791200"/>
            <a:ext cx="1682699" cy="527099"/>
          </a:xfrm>
          <a:prstGeom prst="rect">
            <a:avLst/>
          </a:prstGeom>
          <a:noFill/>
          <a:ln w="9525" cap="rnd">
            <a:solidFill>
              <a:srgbClr val="FF0000"/>
            </a:solidFill>
            <a:prstDash val="solid"/>
            <a:miter/>
            <a:headEnd type="none" w="med" len="med"/>
            <a:tailEnd type="none" w="med" len="med"/>
          </a:ln>
        </p:spPr>
        <p:txBody>
          <a:bodyPr lIns="91425" tIns="45700" rIns="91425" bIns="45700" anchor="ctr" anchorCtr="0">
            <a:noAutofit/>
          </a:bodyPr>
          <a:lstStyle/>
          <a:p>
            <a:endParaRPr/>
          </a:p>
        </p:txBody>
      </p:sp>
      <p:sp>
        <p:nvSpPr>
          <p:cNvPr id="115" name="Shape 11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SzPct val="25000"/>
              <a:buNone/>
            </a:pPr>
            <a:r>
              <a:rPr lang="en-US"/>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theme/theme1.xml><?xml version="1.0" encoding="utf-8"?>
<a:theme xmlns:a="http://schemas.openxmlformats.org/drawingml/2006/main" name="Custom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4286</Words>
  <PresentationFormat>On-screen Show (4:3)</PresentationFormat>
  <Paragraphs>343</Paragraphs>
  <Slides>49</Slides>
  <Notes>46</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Custom Theme</vt:lpstr>
      <vt:lpstr>Tutorial: Guidelines for  Planning, Conducting and Reporting ET Research</vt:lpstr>
      <vt:lpstr>What is Educational Technology?</vt:lpstr>
      <vt:lpstr>Slide 3</vt:lpstr>
      <vt:lpstr>Is this an acceptable research paper?</vt:lpstr>
      <vt:lpstr>1. Is this a research paper?</vt:lpstr>
      <vt:lpstr>Slide 6</vt:lpstr>
      <vt:lpstr>2. Is this a research paper?</vt:lpstr>
      <vt:lpstr>Slide 8</vt:lpstr>
      <vt:lpstr>3. Is this a research paper?</vt:lpstr>
      <vt:lpstr>Slide 10</vt:lpstr>
      <vt:lpstr>4. Is this a research paper?</vt:lpstr>
      <vt:lpstr>Slide 12</vt:lpstr>
      <vt:lpstr>What is not a research paper? </vt:lpstr>
      <vt:lpstr>So what is a research paper?</vt:lpstr>
      <vt:lpstr>What exactly is meant by ‘Novelty’?</vt:lpstr>
      <vt:lpstr>What exactly is meant by ‘Positioning’?</vt:lpstr>
      <vt:lpstr>Explain the relation to other work clearly</vt:lpstr>
      <vt:lpstr>What is ‘Soundness of procedure’?</vt:lpstr>
      <vt:lpstr>Why is single-group post-test only research design not sound?</vt:lpstr>
      <vt:lpstr>Problems with single group post only research design, and potential solutions</vt:lpstr>
      <vt:lpstr>Problems with single group post only research design, and potential solutions</vt:lpstr>
      <vt:lpstr>What is ‘Evidence to support claim’?</vt:lpstr>
      <vt:lpstr>How to measure learning effectiveness?</vt:lpstr>
      <vt:lpstr>How to measure student engagement?</vt:lpstr>
      <vt:lpstr>Slide 25</vt:lpstr>
      <vt:lpstr>Slide 26</vt:lpstr>
      <vt:lpstr>Example 1. How we teach impacts student learning: Peer Instruction vs. Lecture in CS0 (programming course), SIGCSE 2012</vt:lpstr>
      <vt:lpstr>Example 1. How we teach impacts student learning: Peer Instruction vs. Lecture in CS0 (programming course), SIGCSE 2012</vt:lpstr>
      <vt:lpstr>Example 1. How we teach impacts student learning: Peer Instruction vs. Lecture in CS0 (programming course), SIGCSE 2012</vt:lpstr>
      <vt:lpstr>Example 1. How we teach impacts student learning: Peer Instruction vs. Lecture in CS0 (programming course), SIGCSE 2012</vt:lpstr>
      <vt:lpstr>Example 1. How we teach impacts student learning: Peer Instruction vs. Lecture in CS0 (programming course), SIGCSE 2012</vt:lpstr>
      <vt:lpstr>Example 2. Computerized Molecular Modeling: Enhancing Meaningful Chemistry Learning, ICLS 2000</vt:lpstr>
      <vt:lpstr>Example 2. Computerized Molecular Modeling: Enhancing Meaningful Chemistry Learning, ICLS 2000</vt:lpstr>
      <vt:lpstr>Example 2. Computerized Molecular Modeling: Enhancing Meaningful Chemistry Learning, ICLS 2000</vt:lpstr>
      <vt:lpstr>Example 2. Computerized Molecular Modeling: Enhancing Meaningful Chemistry Learning, ICLS 2000</vt:lpstr>
      <vt:lpstr>Example 2. Computerized Molecular Modeling: Enhancing Meaningful Chemistry Learning, ICLS 2000</vt:lpstr>
      <vt:lpstr>Example 2. Computerized Molecular Modeling: Enhancing Meaningful Chemistry Learning, ICLS 2000</vt:lpstr>
      <vt:lpstr>Slide 38</vt:lpstr>
      <vt:lpstr>Example. Improvement of Mental Rotation Ability using Blender 3-D, T4E 2012</vt:lpstr>
      <vt:lpstr>Example. Improvement of Mental Rotation Ability using Blender 3-D, T4E 2012</vt:lpstr>
      <vt:lpstr>Example. Improvement of Mental Rotation Ability using Blender 3-D, T4E 2012</vt:lpstr>
      <vt:lpstr>Example. Improvement of Mental Rotation Ability using Blender 3-D, T4E 2012</vt:lpstr>
      <vt:lpstr>Example. Improvement of Mental Rotation Ability using Blender 3-D, T4E 2012</vt:lpstr>
      <vt:lpstr>Example. Improvement of Mental Rotation Ability using Blender 3-D, T4E 2012</vt:lpstr>
      <vt:lpstr>Activity – Move from idea to ET research study</vt:lpstr>
      <vt:lpstr>How to progress this idea into a research study?</vt:lpstr>
      <vt:lpstr>How do I ensure that my ET research meets the criteria?</vt:lpstr>
      <vt:lpstr>Templates</vt:lpstr>
      <vt:lpstr>Where can I get these templates?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Guidelines for  Planning, Conducting and Reporting ET Research</dc:title>
  <dc:creator>sri</dc:creator>
  <cp:lastModifiedBy>iitb</cp:lastModifiedBy>
  <cp:revision>12</cp:revision>
  <dcterms:modified xsi:type="dcterms:W3CDTF">2013-12-17T21:12:45Z</dcterms:modified>
</cp:coreProperties>
</file>