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
  </p:notesMasterIdLst>
  <p:sldIdLst>
    <p:sldId id="256" r:id="rId3"/>
    <p:sldId id="272" r:id="rId4"/>
    <p:sldId id="280" r:id="rId5"/>
    <p:sldId id="283" r:id="rId6"/>
    <p:sldId id="298" r:id="rId8"/>
    <p:sldId id="299" r:id="rId9"/>
    <p:sldId id="300" r:id="rId10"/>
    <p:sldId id="301" r:id="rId11"/>
    <p:sldId id="302" r:id="rId12"/>
    <p:sldId id="303" r:id="rId13"/>
    <p:sldId id="304" r:id="rId14"/>
    <p:sldId id="329" r:id="rId15"/>
    <p:sldId id="330" r:id="rId16"/>
    <p:sldId id="340" r:id="rId17"/>
    <p:sldId id="307" r:id="rId18"/>
    <p:sldId id="308" r:id="rId19"/>
    <p:sldId id="309" r:id="rId20"/>
    <p:sldId id="318" r:id="rId21"/>
    <p:sldId id="331" r:id="rId22"/>
    <p:sldId id="324" r:id="rId23"/>
    <p:sldId id="313" r:id="rId24"/>
    <p:sldId id="296" r:id="rId25"/>
    <p:sldId id="263"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17" autoAdjust="0"/>
    <p:restoredTop sz="94673" autoAdjust="0"/>
  </p:normalViewPr>
  <p:slideViewPr>
    <p:cSldViewPr>
      <p:cViewPr varScale="1">
        <p:scale>
          <a:sx n="78" d="100"/>
          <a:sy n="78" d="100"/>
        </p:scale>
        <p:origin x="1598" y="6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notesMaster" Target="notesMasters/notesMaster1.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9" Type="http://schemas.openxmlformats.org/officeDocument/2006/relationships/tableStyles" Target="tableStyles.xml"/><Relationship Id="rId28" Type="http://schemas.openxmlformats.org/officeDocument/2006/relationships/viewProps" Target="viewProps.xml"/><Relationship Id="rId27" Type="http://schemas.openxmlformats.org/officeDocument/2006/relationships/presProps" Target="presProps.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55CF084-B438-4210-98A2-EDF8FE69939C}" type="datetimeFigureOut">
              <a:rPr lang="en-US" smtClean="0"/>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41B93F4-D065-439E-8BEF-260B773772EE}" type="slidenum">
              <a:rPr lang="en-US" smtClean="0"/>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E5DA0C89-3924-4295-AF45-1A01E1D8DB65}"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A7942C7-0D88-491B-890C-F6A209E7152E}" type="slidenum">
              <a:rPr lang="en-US" smtClean="0"/>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E5DA0C89-3924-4295-AF45-1A01E1D8DB65}"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A7942C7-0D88-491B-890C-F6A209E7152E}" type="slidenum">
              <a:rPr lang="en-US" smtClean="0"/>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E5DA0C89-3924-4295-AF45-1A01E1D8DB65}"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A7942C7-0D88-491B-890C-F6A209E7152E}" type="slidenum">
              <a:rPr lang="en-US" smtClean="0"/>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E5DA0C89-3924-4295-AF45-1A01E1D8DB65}"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A7942C7-0D88-491B-890C-F6A209E7152E}" type="slidenum">
              <a:rPr lang="en-US" smtClean="0"/>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E5DA0C89-3924-4295-AF45-1A01E1D8DB65}"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A7942C7-0D88-491B-890C-F6A209E7152E}" type="slidenum">
              <a:rPr lang="en-US" smtClean="0"/>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E5DA0C89-3924-4295-AF45-1A01E1D8DB65}"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A7942C7-0D88-491B-890C-F6A209E7152E}" type="slidenum">
              <a:rPr lang="en-US" smtClean="0"/>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E5DA0C89-3924-4295-AF45-1A01E1D8DB65}" type="datetimeFigureOut">
              <a:rPr lang="en-US" smtClean="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A7942C7-0D88-491B-890C-F6A209E7152E}" type="slidenum">
              <a:rPr lang="en-US" smtClean="0"/>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E5DA0C89-3924-4295-AF45-1A01E1D8DB65}" type="datetimeFigureOut">
              <a:rPr lang="en-US" smtClean="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A7942C7-0D88-491B-890C-F6A209E7152E}" type="slidenum">
              <a:rPr lang="en-US" smtClean="0"/>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5DA0C89-3924-4295-AF45-1A01E1D8DB65}" type="datetimeFigureOut">
              <a:rPr lang="en-US" smtClean="0"/>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A7942C7-0D88-491B-890C-F6A209E7152E}" type="slidenum">
              <a:rPr lang="en-US" smtClean="0"/>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E5DA0C89-3924-4295-AF45-1A01E1D8DB65}"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A7942C7-0D88-491B-890C-F6A209E7152E}" type="slidenum">
              <a:rPr lang="en-US" smtClean="0"/>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E5DA0C89-3924-4295-AF45-1A01E1D8DB65}"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A7942C7-0D88-491B-890C-F6A209E7152E}" type="slidenum">
              <a:rPr lang="en-US" smtClean="0"/>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5DA0C89-3924-4295-AF45-1A01E1D8DB65}" type="datetimeFigureOut">
              <a:rPr lang="en-US" smtClean="0"/>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A7942C7-0D88-491B-890C-F6A209E7152E}" type="slidenum">
              <a:rPr lang="en-US" smtClean="0"/>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85754" y="2678901"/>
            <a:ext cx="7929650" cy="1500198"/>
          </a:xfrm>
          <a:solidFill>
            <a:srgbClr val="002060"/>
          </a:solidFill>
        </p:spPr>
        <p:style>
          <a:lnRef idx="1">
            <a:schemeClr val="accent2"/>
          </a:lnRef>
          <a:fillRef idx="3">
            <a:schemeClr val="accent2"/>
          </a:fillRef>
          <a:effectRef idx="2">
            <a:schemeClr val="accent2"/>
          </a:effectRef>
          <a:fontRef idx="minor">
            <a:schemeClr val="lt1"/>
          </a:fontRef>
        </p:style>
        <p:txBody>
          <a:bodyPr/>
          <a:lstStyle/>
          <a:p>
            <a:r>
              <a:rPr lang="en-US" dirty="0">
                <a:latin typeface="Times New Roman" panose="02020603050405020304" pitchFamily="18" charset="0"/>
                <a:cs typeface="Times New Roman" panose="02020603050405020304" pitchFamily="18" charset="0"/>
              </a:rPr>
              <a:t>Mini-Project-IA Progress-II </a:t>
            </a:r>
            <a:br>
              <a:rPr lang="en-US" dirty="0">
                <a:latin typeface="Times New Roman" panose="02020603050405020304" pitchFamily="18" charset="0"/>
                <a:cs typeface="Times New Roman" panose="02020603050405020304" pitchFamily="18" charset="0"/>
              </a:rPr>
            </a:br>
            <a:r>
              <a:rPr lang="en-US" sz="3600" dirty="0">
                <a:latin typeface="Times New Roman" panose="02020603050405020304" pitchFamily="18" charset="0"/>
                <a:cs typeface="Times New Roman" panose="02020603050405020304" pitchFamily="18" charset="0"/>
              </a:rPr>
              <a:t>S.E. (Computer) Sem - III</a:t>
            </a:r>
            <a:endParaRPr lang="en-US" sz="3600" dirty="0">
              <a:latin typeface="Times New Roman" panose="02020603050405020304" pitchFamily="18" charset="0"/>
              <a:cs typeface="Times New Roman" panose="02020603050405020304" pitchFamily="18" charset="0"/>
            </a:endParaRPr>
          </a:p>
        </p:txBody>
      </p:sp>
      <p:sp>
        <p:nvSpPr>
          <p:cNvPr id="11268" name="AutoShape 4" descr="University of Mumbai - Wikipedia"/>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en-US" dirty="0"/>
          </a:p>
        </p:txBody>
      </p:sp>
      <p:sp>
        <p:nvSpPr>
          <p:cNvPr id="7" name="Subtitle 2"/>
          <p:cNvSpPr txBox="1"/>
          <p:nvPr/>
        </p:nvSpPr>
        <p:spPr>
          <a:xfrm>
            <a:off x="1428728" y="5445224"/>
            <a:ext cx="6929454" cy="785818"/>
          </a:xfrm>
          <a:prstGeom prst="rect">
            <a:avLst/>
          </a:prstGeom>
        </p:spPr>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lang="en-US" sz="4000" b="1" dirty="0">
                <a:solidFill>
                  <a:schemeClr val="tx1">
                    <a:lumMod val="65000"/>
                    <a:lumOff val="35000"/>
                  </a:schemeClr>
                </a:solidFill>
                <a:latin typeface="Times New Roman" panose="02020603050405020304" pitchFamily="18" charset="0"/>
                <a:cs typeface="Times New Roman" panose="02020603050405020304" pitchFamily="18" charset="0"/>
              </a:rPr>
              <a:t> 2023-24</a:t>
            </a:r>
            <a:endParaRPr kumimoji="0" lang="en-US" sz="4000" b="1" i="0" u="none" strike="noStrike" kern="1200" cap="none" spc="0" normalizeH="0" baseline="0" noProof="0" dirty="0">
              <a:ln>
                <a:noFill/>
              </a:ln>
              <a:solidFill>
                <a:schemeClr val="tx1">
                  <a:lumMod val="65000"/>
                  <a:lumOff val="35000"/>
                </a:schemeClr>
              </a:solidFill>
              <a:effectLst/>
              <a:uLnTx/>
              <a:uFillTx/>
              <a:latin typeface="Times New Roman" panose="02020603050405020304" pitchFamily="18" charset="0"/>
              <a:ea typeface="+mn-ea"/>
              <a:cs typeface="Times New Roman" panose="02020603050405020304" pitchFamily="18" charset="0"/>
            </a:endParaRPr>
          </a:p>
        </p:txBody>
      </p:sp>
      <p:graphicFrame>
        <p:nvGraphicFramePr>
          <p:cNvPr id="6" name="Table 7"/>
          <p:cNvGraphicFramePr>
            <a:graphicFrameLocks noGrp="1"/>
          </p:cNvGraphicFramePr>
          <p:nvPr/>
        </p:nvGraphicFramePr>
        <p:xfrm>
          <a:off x="433070" y="379430"/>
          <a:ext cx="7925112" cy="1188720"/>
        </p:xfrm>
        <a:graphic>
          <a:graphicData uri="http://schemas.openxmlformats.org/drawingml/2006/table">
            <a:tbl>
              <a:tblPr firstRow="1" bandRow="1">
                <a:tableStyleId>{5C22544A-7EE6-4342-B048-85BDC9FD1C3A}</a:tableStyleId>
              </a:tblPr>
              <a:tblGrid>
                <a:gridCol w="1718796"/>
                <a:gridCol w="6206316"/>
              </a:tblGrid>
              <a:tr h="370840">
                <a:tc>
                  <a:txBody>
                    <a:bodyPr/>
                    <a:lstStyle/>
                    <a:p>
                      <a:endParaRPr lang="en-US" dirty="0">
                        <a:solidFill>
                          <a:schemeClr val="tx1"/>
                        </a:solidFill>
                      </a:endParaRPr>
                    </a:p>
                    <a:p>
                      <a:endParaRPr lang="en-IN" dirty="0">
                        <a:solidFill>
                          <a:schemeClr val="tx1"/>
                        </a:solidFill>
                      </a:endParaRPr>
                    </a:p>
                    <a:p>
                      <a:endParaRPr lang="en-IN" dirty="0">
                        <a:solidFill>
                          <a:schemeClr val="tx1"/>
                        </a:solidFill>
                      </a:endParaRPr>
                    </a:p>
                    <a:p>
                      <a:endParaRPr lang="en-IN" dirty="0">
                        <a:solidFill>
                          <a:schemeClr val="tx1"/>
                        </a:solidFill>
                      </a:endParaRPr>
                    </a:p>
                  </a:txBody>
                  <a:tcPr>
                    <a:solidFill>
                      <a:schemeClr val="bg1"/>
                    </a:solidFill>
                  </a:tcPr>
                </a:tc>
                <a:tc>
                  <a:txBody>
                    <a:bodyPr/>
                    <a:lstStyle/>
                    <a:p>
                      <a:pPr algn="ctr"/>
                      <a:r>
                        <a:rPr lang="en-US" b="0" i="1" dirty="0">
                          <a:solidFill>
                            <a:schemeClr val="tx1"/>
                          </a:solidFill>
                          <a:latin typeface="Times New Roman" panose="02020603050405020304" pitchFamily="18" charset="0"/>
                          <a:cs typeface="Times New Roman" panose="02020603050405020304" pitchFamily="18" charset="0"/>
                        </a:rPr>
                        <a:t>Agnel Charitie’s</a:t>
                      </a:r>
                      <a:endParaRPr lang="en-US" b="0" i="1" dirty="0">
                        <a:solidFill>
                          <a:schemeClr val="tx1"/>
                        </a:solidFill>
                        <a:latin typeface="Times New Roman" panose="02020603050405020304" pitchFamily="18" charset="0"/>
                        <a:cs typeface="Times New Roman" panose="02020603050405020304" pitchFamily="18" charset="0"/>
                      </a:endParaRPr>
                    </a:p>
                    <a:p>
                      <a:pPr algn="ctr"/>
                      <a:r>
                        <a:rPr lang="en-US" sz="2400" dirty="0" err="1">
                          <a:solidFill>
                            <a:schemeClr val="tx1"/>
                          </a:solidFill>
                          <a:latin typeface="Times New Roman" panose="02020603050405020304" pitchFamily="18" charset="0"/>
                          <a:cs typeface="Times New Roman" panose="02020603050405020304" pitchFamily="18" charset="0"/>
                        </a:rPr>
                        <a:t>Fr.C.Rodrigues</a:t>
                      </a:r>
                      <a:r>
                        <a:rPr lang="en-US" sz="2400" dirty="0">
                          <a:solidFill>
                            <a:schemeClr val="tx1"/>
                          </a:solidFill>
                          <a:latin typeface="Times New Roman" panose="02020603050405020304" pitchFamily="18" charset="0"/>
                          <a:cs typeface="Times New Roman" panose="02020603050405020304" pitchFamily="18" charset="0"/>
                        </a:rPr>
                        <a:t> Institute of </a:t>
                      </a:r>
                      <a:r>
                        <a:rPr lang="en-US" sz="2400" dirty="0" err="1">
                          <a:solidFill>
                            <a:schemeClr val="tx1"/>
                          </a:solidFill>
                          <a:latin typeface="Times New Roman" panose="02020603050405020304" pitchFamily="18" charset="0"/>
                          <a:cs typeface="Times New Roman" panose="02020603050405020304" pitchFamily="18" charset="0"/>
                        </a:rPr>
                        <a:t>Technology,Vashi</a:t>
                      </a:r>
                      <a:endParaRPr lang="en-US" sz="2400" dirty="0">
                        <a:solidFill>
                          <a:schemeClr val="tx1"/>
                        </a:solidFill>
                        <a:latin typeface="Times New Roman" panose="02020603050405020304" pitchFamily="18" charset="0"/>
                        <a:cs typeface="Times New Roman" panose="02020603050405020304" pitchFamily="18" charset="0"/>
                      </a:endParaRPr>
                    </a:p>
                    <a:p>
                      <a:pPr algn="ctr"/>
                      <a:r>
                        <a:rPr lang="en-US" dirty="0">
                          <a:solidFill>
                            <a:schemeClr val="tx1"/>
                          </a:solidFill>
                          <a:latin typeface="Times New Roman" panose="02020603050405020304" pitchFamily="18" charset="0"/>
                          <a:cs typeface="Times New Roman" panose="02020603050405020304" pitchFamily="18" charset="0"/>
                        </a:rPr>
                        <a:t>Computer Engineering Department</a:t>
                      </a:r>
                      <a:endParaRPr lang="en-IN" dirty="0">
                        <a:solidFill>
                          <a:schemeClr val="tx1"/>
                        </a:solidFill>
                        <a:latin typeface="Times New Roman" panose="02020603050405020304" pitchFamily="18" charset="0"/>
                        <a:cs typeface="Times New Roman" panose="02020603050405020304" pitchFamily="18" charset="0"/>
                      </a:endParaRPr>
                    </a:p>
                  </a:txBody>
                  <a:tcPr>
                    <a:solidFill>
                      <a:schemeClr val="bg1"/>
                    </a:solidFill>
                  </a:tcPr>
                </a:tc>
              </a:tr>
            </a:tbl>
          </a:graphicData>
        </a:graphic>
      </p:graphicFrame>
      <p:pic>
        <p:nvPicPr>
          <p:cNvPr id="10" name="Picture 9"/>
          <p:cNvPicPr/>
          <p:nvPr/>
        </p:nvPicPr>
        <p:blipFill>
          <a:blip r:embed="rId1">
            <a:extLst>
              <a:ext uri="{28A0092B-C50C-407E-A947-70E740481C1C}">
                <a14:useLocalDpi xmlns:a14="http://schemas.microsoft.com/office/drawing/2010/main" val="0"/>
              </a:ext>
            </a:extLst>
          </a:blip>
          <a:srcRect/>
          <a:stretch>
            <a:fillRect/>
          </a:stretch>
        </p:blipFill>
        <p:spPr bwMode="auto">
          <a:xfrm>
            <a:off x="785754" y="302912"/>
            <a:ext cx="1225550" cy="134175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3035"/>
            <a:ext cx="8229600" cy="1154430"/>
          </a:xfrm>
        </p:spPr>
        <p:txBody>
          <a:bodyPr>
            <a:normAutofit/>
          </a:bodyPr>
          <a:lstStyle/>
          <a:p>
            <a:r>
              <a:rPr lang="en-IN" sz="3200" dirty="0">
                <a:solidFill>
                  <a:srgbClr val="00206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LITERATURE SURVEY</a:t>
            </a:r>
            <a:endParaRPr lang="en-IN" sz="3200" dirty="0">
              <a:solidFill>
                <a:srgbClr val="002060"/>
              </a:solidFill>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500505"/>
            <a:ext cx="8229600" cy="4627245"/>
          </a:xfrm>
        </p:spPr>
        <p:txBody>
          <a:bodyPr>
            <a:noAutofit/>
          </a:bodyPr>
          <a:lstStyle/>
          <a:p>
            <a:pPr>
              <a:buNone/>
            </a:pPr>
            <a:endParaRPr lang="en-US" sz="1800" dirty="0"/>
          </a:p>
          <a:p>
            <a:pPr marL="0" indent="0" algn="l" defTabSz="457200">
              <a:spcBef>
                <a:spcPts val="1000"/>
              </a:spcBef>
              <a:spcAft>
                <a:spcPts val="0"/>
              </a:spcAft>
              <a:buClr>
                <a:srgbClr val="5FCBEF"/>
              </a:buClr>
              <a:buSzPct val="80000"/>
              <a:buFont typeface="Wingdings 3" panose="05040102010807070707" charset="2"/>
              <a:buNone/>
            </a:pPr>
            <a:r>
              <a:rPr lang="en-IN" sz="2400" dirty="0">
                <a:solidFill>
                  <a:schemeClr val="tx1"/>
                </a:solidFill>
                <a:latin typeface="Cambria" panose="02040503050406030204" charset="0"/>
                <a:ea typeface="+mn-ea"/>
                <a:cs typeface="Cambria" panose="02040503050406030204" charset="0"/>
                <a:sym typeface="+mn-ea"/>
              </a:rPr>
              <a:t> </a:t>
            </a:r>
            <a:endParaRPr lang="en-US" sz="2400" dirty="0">
              <a:latin typeface="Cambria" panose="02040503050406030204" charset="0"/>
              <a:cs typeface="Cambria" panose="02040503050406030204" charset="0"/>
            </a:endParaRPr>
          </a:p>
        </p:txBody>
      </p:sp>
      <p:cxnSp>
        <p:nvCxnSpPr>
          <p:cNvPr id="4" name="Straight Connector 3"/>
          <p:cNvCxnSpPr/>
          <p:nvPr/>
        </p:nvCxnSpPr>
        <p:spPr>
          <a:xfrm>
            <a:off x="457200" y="1124744"/>
            <a:ext cx="8229600" cy="0"/>
          </a:xfrm>
          <a:prstGeom prst="line">
            <a:avLst/>
          </a:prstGeom>
          <a:ln w="44450">
            <a:solidFill>
              <a:srgbClr val="002060"/>
            </a:solidFill>
          </a:ln>
        </p:spPr>
        <p:style>
          <a:lnRef idx="1">
            <a:schemeClr val="accent2"/>
          </a:lnRef>
          <a:fillRef idx="0">
            <a:schemeClr val="accent2"/>
          </a:fillRef>
          <a:effectRef idx="0">
            <a:schemeClr val="accent2"/>
          </a:effectRef>
          <a:fontRef idx="minor">
            <a:schemeClr val="tx1"/>
          </a:fontRef>
        </p:style>
      </p:cxnSp>
      <p:pic>
        <p:nvPicPr>
          <p:cNvPr id="6" name="Picture 5"/>
          <p:cNvPicPr/>
          <p:nvPr/>
        </p:nvPicPr>
        <p:blipFill>
          <a:blip r:embed="rId1">
            <a:extLst>
              <a:ext uri="{28A0092B-C50C-407E-A947-70E740481C1C}">
                <a14:useLocalDpi xmlns:a14="http://schemas.microsoft.com/office/drawing/2010/main" val="0"/>
              </a:ext>
            </a:extLst>
          </a:blip>
          <a:srcRect/>
          <a:stretch>
            <a:fillRect/>
          </a:stretch>
        </p:blipFill>
        <p:spPr bwMode="auto">
          <a:xfrm>
            <a:off x="7740352" y="61040"/>
            <a:ext cx="1296144" cy="1080120"/>
          </a:xfrm>
          <a:prstGeom prst="rect">
            <a:avLst/>
          </a:prstGeom>
          <a:noFill/>
          <a:ln>
            <a:noFill/>
          </a:ln>
        </p:spPr>
      </p:pic>
      <p:sp>
        <p:nvSpPr>
          <p:cNvPr id="7" name="TextBox 6"/>
          <p:cNvSpPr txBox="1"/>
          <p:nvPr/>
        </p:nvSpPr>
        <p:spPr>
          <a:xfrm>
            <a:off x="162093" y="1203433"/>
            <a:ext cx="8568952" cy="1353832"/>
          </a:xfrm>
          <a:prstGeom prst="rect">
            <a:avLst/>
          </a:prstGeom>
          <a:noFill/>
        </p:spPr>
        <p:txBody>
          <a:bodyPr wrap="square" rtlCol="0">
            <a:spAutoFit/>
          </a:bodyPr>
          <a:lstStyle/>
          <a:p>
            <a:pPr algn="ctr">
              <a:lnSpc>
                <a:spcPct val="107000"/>
              </a:lnSpc>
              <a:spcAft>
                <a:spcPts val="800"/>
              </a:spcAft>
            </a:pPr>
            <a:r>
              <a:rPr lang="en-IN" sz="2400" b="1" u="sng" dirty="0">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Budget Estimator Android Application by Namita Jagtap, Priyanka Joshi, Aditya </a:t>
            </a:r>
            <a:r>
              <a:rPr lang="en-IN" sz="2400" b="1" u="sng" dirty="0" err="1">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Kamble</a:t>
            </a:r>
            <a:endParaRPr lang="en-IN" sz="2400" u="sng" dirty="0">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07000"/>
              </a:lnSpc>
              <a:spcAft>
                <a:spcPts val="800"/>
              </a:spcAft>
            </a:pPr>
            <a:endParaRPr lang="en-IN" sz="2400" u="sng" dirty="0">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5" name="TextBox 4"/>
          <p:cNvSpPr txBox="1"/>
          <p:nvPr/>
        </p:nvSpPr>
        <p:spPr>
          <a:xfrm>
            <a:off x="268939" y="2010339"/>
            <a:ext cx="8767557" cy="4534896"/>
          </a:xfrm>
          <a:prstGeom prst="rect">
            <a:avLst/>
          </a:prstGeom>
          <a:noFill/>
        </p:spPr>
        <p:txBody>
          <a:bodyPr wrap="square" rtlCol="0">
            <a:spAutoFit/>
          </a:bodyPr>
          <a:lstStyle/>
          <a:p>
            <a:r>
              <a:rPr lang="en-US" sz="2000" b="1" dirty="0">
                <a:solidFill>
                  <a:srgbClr val="0070C0"/>
                </a:solidFill>
                <a:latin typeface="Times New Roman" panose="02020603050405020304" pitchFamily="18" charset="0"/>
                <a:cs typeface="Times New Roman" panose="02020603050405020304" pitchFamily="18" charset="0"/>
              </a:rPr>
              <a:t>Idea mentioned in the paper</a:t>
            </a:r>
            <a:endParaRPr lang="en-US" sz="2000" b="1" dirty="0">
              <a:solidFill>
                <a:srgbClr val="0070C0"/>
              </a:solidFill>
              <a:latin typeface="Times New Roman" panose="02020603050405020304" pitchFamily="18" charset="0"/>
              <a:cs typeface="Times New Roman" panose="02020603050405020304" pitchFamily="18" charset="0"/>
            </a:endParaRPr>
          </a:p>
          <a:p>
            <a:pPr>
              <a:lnSpc>
                <a:spcPct val="107000"/>
              </a:lnSpc>
              <a:spcAft>
                <a:spcPts val="800"/>
              </a:spcAft>
            </a:pPr>
            <a:r>
              <a:rPr lang="en-IN" sz="2000" dirty="0">
                <a:effectLst/>
                <a:latin typeface="Calibri" panose="020F0502020204030204" pitchFamily="34" charset="0"/>
                <a:ea typeface="Calibri" panose="020F0502020204030204" pitchFamily="34" charset="0"/>
                <a:cs typeface="Times New Roman" panose="02020603050405020304" pitchFamily="18" charset="0"/>
              </a:rPr>
              <a:t>The Expense Manager is a mobile application intended to run on android device namely smart phone. Expense Manager is designed to efficiently cater the needs of users by eliminating imparting costs and settling vows to friends. Aim is use better approaches to help users and their </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2000" dirty="0">
                <a:effectLst/>
                <a:latin typeface="Calibri" panose="020F0502020204030204" pitchFamily="34" charset="0"/>
                <a:ea typeface="Calibri" panose="020F0502020204030204" pitchFamily="34" charset="0"/>
                <a:cs typeface="Times New Roman" panose="02020603050405020304" pitchFamily="18" charset="0"/>
              </a:rPr>
              <a:t>companions to share expenses easily. This new application will let bunch users and their companions to have detailed view inside this application around individual costs. The app allows its users to add a remark to an expense, click on the expense name in any expense list. Bill posting will have space for comments and notes container with a "Post" catch underneath. The Expense Manager has notification option to notify each time somebody adds a remark to an expense user is on, or user can withdraw to posted bill.</a:t>
            </a:r>
            <a:endParaRPr lang="en-US" sz="2000" b="1" dirty="0">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US" sz="2000" b="1" dirty="0">
                <a:solidFill>
                  <a:srgbClr val="0070C0"/>
                </a:solidFill>
                <a:latin typeface="Times New Roman" panose="02020603050405020304" pitchFamily="18" charset="0"/>
                <a:cs typeface="Times New Roman" panose="02020603050405020304" pitchFamily="18" charset="0"/>
              </a:rPr>
              <a:t>Technology/tool used:- </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Java/</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kotlin</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 HTML , </a:t>
            </a:r>
            <a:r>
              <a:rPr lang="en-US" sz="2000" dirty="0">
                <a:effectLst/>
                <a:latin typeface="Times New Roman" panose="02020603050405020304" pitchFamily="18" charset="0"/>
                <a:ea typeface="Calibri" panose="020F0502020204030204" pitchFamily="34" charset="0"/>
              </a:rPr>
              <a:t>CSS</a:t>
            </a:r>
            <a:endParaRPr lang="en-IN" sz="2000" b="1" dirty="0">
              <a:solidFill>
                <a:srgbClr val="0070C0"/>
              </a:solidFill>
              <a:latin typeface="Times New Roman" panose="02020603050405020304" pitchFamily="18" charset="0"/>
              <a:cs typeface="Times New Roman" panose="02020603050405020304" pitchFamily="18" charset="0"/>
            </a:endParaRPr>
          </a:p>
        </p:txBody>
      </p:sp>
    </p:spTree>
  </p:cSld>
  <p:clrMapOvr>
    <a:masterClrMapping/>
  </p:clrMapOvr>
  <p:transition spd="slow">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3035"/>
            <a:ext cx="8229600" cy="1154430"/>
          </a:xfrm>
        </p:spPr>
        <p:txBody>
          <a:bodyPr>
            <a:normAutofit/>
          </a:bodyPr>
          <a:lstStyle/>
          <a:p>
            <a:r>
              <a:rPr lang="en-IN" sz="3200" dirty="0">
                <a:solidFill>
                  <a:srgbClr val="00206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LITERATURE SURVEY</a:t>
            </a:r>
            <a:endParaRPr lang="en-IN" sz="3200" dirty="0">
              <a:solidFill>
                <a:srgbClr val="002060"/>
              </a:solidFill>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500505"/>
            <a:ext cx="8229600" cy="4627245"/>
          </a:xfrm>
        </p:spPr>
        <p:txBody>
          <a:bodyPr>
            <a:noAutofit/>
          </a:bodyPr>
          <a:lstStyle/>
          <a:p>
            <a:pPr>
              <a:buNone/>
            </a:pPr>
            <a:endParaRPr lang="en-US" sz="1800" dirty="0"/>
          </a:p>
          <a:p>
            <a:pPr marL="0" indent="0" algn="l" defTabSz="457200">
              <a:spcBef>
                <a:spcPts val="1000"/>
              </a:spcBef>
              <a:spcAft>
                <a:spcPts val="0"/>
              </a:spcAft>
              <a:buClr>
                <a:srgbClr val="5FCBEF"/>
              </a:buClr>
              <a:buSzPct val="80000"/>
              <a:buFont typeface="Wingdings 3" panose="05040102010807070707" charset="2"/>
              <a:buNone/>
            </a:pPr>
            <a:r>
              <a:rPr lang="en-IN" sz="2400" dirty="0">
                <a:solidFill>
                  <a:schemeClr val="tx1"/>
                </a:solidFill>
                <a:latin typeface="Cambria" panose="02040503050406030204" charset="0"/>
                <a:ea typeface="+mn-ea"/>
                <a:cs typeface="Cambria" panose="02040503050406030204" charset="0"/>
                <a:sym typeface="+mn-ea"/>
              </a:rPr>
              <a:t> </a:t>
            </a:r>
            <a:endParaRPr lang="en-US" sz="2400" dirty="0">
              <a:latin typeface="Cambria" panose="02040503050406030204" charset="0"/>
              <a:cs typeface="Cambria" panose="02040503050406030204" charset="0"/>
            </a:endParaRPr>
          </a:p>
        </p:txBody>
      </p:sp>
      <p:cxnSp>
        <p:nvCxnSpPr>
          <p:cNvPr id="4" name="Straight Connector 3"/>
          <p:cNvCxnSpPr/>
          <p:nvPr/>
        </p:nvCxnSpPr>
        <p:spPr>
          <a:xfrm>
            <a:off x="457200" y="1124744"/>
            <a:ext cx="8229600" cy="0"/>
          </a:xfrm>
          <a:prstGeom prst="line">
            <a:avLst/>
          </a:prstGeom>
          <a:ln w="44450">
            <a:solidFill>
              <a:srgbClr val="002060"/>
            </a:solidFill>
          </a:ln>
        </p:spPr>
        <p:style>
          <a:lnRef idx="1">
            <a:schemeClr val="accent2"/>
          </a:lnRef>
          <a:fillRef idx="0">
            <a:schemeClr val="accent2"/>
          </a:fillRef>
          <a:effectRef idx="0">
            <a:schemeClr val="accent2"/>
          </a:effectRef>
          <a:fontRef idx="minor">
            <a:schemeClr val="tx1"/>
          </a:fontRef>
        </p:style>
      </p:cxnSp>
      <p:pic>
        <p:nvPicPr>
          <p:cNvPr id="6" name="Picture 5"/>
          <p:cNvPicPr/>
          <p:nvPr/>
        </p:nvPicPr>
        <p:blipFill>
          <a:blip r:embed="rId1">
            <a:extLst>
              <a:ext uri="{28A0092B-C50C-407E-A947-70E740481C1C}">
                <a14:useLocalDpi xmlns:a14="http://schemas.microsoft.com/office/drawing/2010/main" val="0"/>
              </a:ext>
            </a:extLst>
          </a:blip>
          <a:srcRect/>
          <a:stretch>
            <a:fillRect/>
          </a:stretch>
        </p:blipFill>
        <p:spPr bwMode="auto">
          <a:xfrm>
            <a:off x="7740352" y="61040"/>
            <a:ext cx="1296144" cy="1080120"/>
          </a:xfrm>
          <a:prstGeom prst="rect">
            <a:avLst/>
          </a:prstGeom>
          <a:noFill/>
          <a:ln>
            <a:noFill/>
          </a:ln>
        </p:spPr>
      </p:pic>
      <p:sp>
        <p:nvSpPr>
          <p:cNvPr id="7" name="TextBox 6"/>
          <p:cNvSpPr txBox="1"/>
          <p:nvPr/>
        </p:nvSpPr>
        <p:spPr>
          <a:xfrm>
            <a:off x="107504" y="1247094"/>
            <a:ext cx="8579296" cy="958660"/>
          </a:xfrm>
          <a:prstGeom prst="rect">
            <a:avLst/>
          </a:prstGeom>
          <a:noFill/>
        </p:spPr>
        <p:txBody>
          <a:bodyPr wrap="square" rtlCol="0">
            <a:spAutoFit/>
          </a:bodyPr>
          <a:lstStyle/>
          <a:p>
            <a:pPr lvl="1" algn="ctr">
              <a:lnSpc>
                <a:spcPct val="107000"/>
              </a:lnSpc>
              <a:spcAft>
                <a:spcPts val="800"/>
              </a:spcAft>
            </a:pPr>
            <a:r>
              <a:rPr lang="en-IN" sz="2400" b="1" u="sng" dirty="0">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Pocket Guard by Igor Kuznetsov in 2014.</a:t>
            </a:r>
            <a:endParaRPr lang="en-IN" sz="2400" b="1" u="sng" dirty="0">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endParaRPr>
          </a:p>
          <a:p>
            <a:pPr lvl="1" algn="ctr">
              <a:lnSpc>
                <a:spcPct val="107000"/>
              </a:lnSpc>
              <a:spcAft>
                <a:spcPts val="800"/>
              </a:spcAft>
            </a:pPr>
            <a:r>
              <a:rPr lang="en-IN" sz="2400" b="1" u="sng" dirty="0">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 </a:t>
            </a:r>
            <a:endParaRPr lang="en-IN" sz="2400" u="sng" dirty="0">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5" name="TextBox 4"/>
          <p:cNvSpPr txBox="1"/>
          <p:nvPr/>
        </p:nvSpPr>
        <p:spPr>
          <a:xfrm>
            <a:off x="161581" y="1593592"/>
            <a:ext cx="8363272" cy="5172698"/>
          </a:xfrm>
          <a:prstGeom prst="rect">
            <a:avLst/>
          </a:prstGeom>
          <a:noFill/>
        </p:spPr>
        <p:txBody>
          <a:bodyPr wrap="square" rtlCol="0">
            <a:spAutoFit/>
          </a:bodyPr>
          <a:lstStyle/>
          <a:p>
            <a:r>
              <a:rPr lang="en-US" sz="2000" b="1" dirty="0">
                <a:solidFill>
                  <a:srgbClr val="0070C0"/>
                </a:solidFill>
                <a:latin typeface="Times New Roman" panose="02020603050405020304" pitchFamily="18" charset="0"/>
                <a:cs typeface="Times New Roman" panose="02020603050405020304" pitchFamily="18" charset="0"/>
              </a:rPr>
              <a:t>Idea mentioned in the paper</a:t>
            </a:r>
            <a:endParaRPr lang="en-US" sz="2000" b="1" dirty="0">
              <a:solidFill>
                <a:srgbClr val="0070C0"/>
              </a:solidFill>
              <a:latin typeface="Times New Roman" panose="02020603050405020304" pitchFamily="18" charset="0"/>
              <a:cs typeface="Times New Roman" panose="02020603050405020304" pitchFamily="18" charset="0"/>
            </a:endParaRPr>
          </a:p>
          <a:p>
            <a:pPr>
              <a:lnSpc>
                <a:spcPct val="107000"/>
              </a:lnSpc>
              <a:spcAft>
                <a:spcPts val="800"/>
              </a:spcAft>
            </a:pPr>
            <a:r>
              <a:rPr lang="en-IN" sz="2000" dirty="0" err="1">
                <a:effectLst/>
                <a:latin typeface="Calibri" panose="020F0502020204030204" pitchFamily="34" charset="0"/>
                <a:ea typeface="Calibri" panose="020F0502020204030204" pitchFamily="34" charset="0"/>
                <a:cs typeface="Times New Roman" panose="02020603050405020304" pitchFamily="18" charset="0"/>
              </a:rPr>
              <a:t>PocketGuard</a:t>
            </a:r>
            <a:r>
              <a:rPr lang="en-IN" sz="2000" dirty="0">
                <a:effectLst/>
                <a:latin typeface="Calibri" panose="020F0502020204030204" pitchFamily="34" charset="0"/>
                <a:ea typeface="Calibri" panose="020F0502020204030204" pitchFamily="34" charset="0"/>
                <a:cs typeface="Times New Roman" panose="02020603050405020304" pitchFamily="18" charset="0"/>
              </a:rPr>
              <a:t> aims to simplify personal finance management by providing users with a comprehensive view of their finances, helping them track expenses, and offering insights to save money.</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2000" dirty="0" err="1">
                <a:effectLst/>
                <a:latin typeface="Calibri" panose="020F0502020204030204" pitchFamily="34" charset="0"/>
                <a:ea typeface="Calibri" panose="020F0502020204030204" pitchFamily="34" charset="0"/>
                <a:cs typeface="Times New Roman" panose="02020603050405020304" pitchFamily="18" charset="0"/>
              </a:rPr>
              <a:t>PocketGuard</a:t>
            </a:r>
            <a:r>
              <a:rPr lang="en-IN" sz="2000" dirty="0">
                <a:effectLst/>
                <a:latin typeface="Calibri" panose="020F0502020204030204" pitchFamily="34" charset="0"/>
                <a:ea typeface="Calibri" panose="020F0502020204030204" pitchFamily="34" charset="0"/>
                <a:cs typeface="Times New Roman" panose="02020603050405020304" pitchFamily="18" charset="0"/>
              </a:rPr>
              <a:t> connects to users' bank accounts and credit cards to automatically categorize and track expenses. It provides real-time updates on spending and highlights bills, subscriptions, and potential savings. The app also offers budgeting tools, financial goal setting, and an "In My Pocket" feature that shows how much disposable income users have after accounting for bills and savings. Users can easily track their spending, identify areas for potential savings, and manage their budgets more effectively. The app's real-time updates provide a clear picture of financial health and help users make informed decisions. </a:t>
            </a:r>
            <a:endParaRPr lang="en-US" sz="2000" b="1" dirty="0">
              <a:solidFill>
                <a:srgbClr val="0070C0"/>
              </a:solidFill>
              <a:latin typeface="Times New Roman" panose="02020603050405020304" pitchFamily="18" charset="0"/>
              <a:cs typeface="Times New Roman" panose="02020603050405020304" pitchFamily="18" charset="0"/>
            </a:endParaRPr>
          </a:p>
          <a:p>
            <a:endParaRPr lang="en-US" sz="2000" b="1" dirty="0">
              <a:solidFill>
                <a:srgbClr val="0070C0"/>
              </a:solidFill>
              <a:latin typeface="Times New Roman" panose="02020603050405020304" pitchFamily="18" charset="0"/>
              <a:cs typeface="Times New Roman" panose="02020603050405020304" pitchFamily="18" charset="0"/>
            </a:endParaRPr>
          </a:p>
          <a:p>
            <a:r>
              <a:rPr lang="en-US" sz="2000" b="1" dirty="0">
                <a:solidFill>
                  <a:srgbClr val="0070C0"/>
                </a:solidFill>
                <a:latin typeface="Times New Roman" panose="02020603050405020304" pitchFamily="18" charset="0"/>
                <a:cs typeface="Times New Roman" panose="02020603050405020304" pitchFamily="18" charset="0"/>
              </a:rPr>
              <a:t>Technology/tool used:-</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Java,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Javascript</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,HTML,</a:t>
            </a:r>
            <a:r>
              <a:rPr lang="en-US" sz="2000" dirty="0">
                <a:effectLst/>
                <a:latin typeface="Times New Roman" panose="02020603050405020304" pitchFamily="18" charset="0"/>
                <a:ea typeface="Calibri" panose="020F0502020204030204" pitchFamily="34" charset="0"/>
              </a:rPr>
              <a:t>CSS</a:t>
            </a:r>
            <a:endParaRPr lang="en-IN" sz="2000" b="1" dirty="0">
              <a:solidFill>
                <a:srgbClr val="0070C0"/>
              </a:solidFill>
              <a:latin typeface="Times New Roman" panose="02020603050405020304" pitchFamily="18" charset="0"/>
              <a:cs typeface="Times New Roman" panose="02020603050405020304" pitchFamily="18" charset="0"/>
            </a:endParaRPr>
          </a:p>
        </p:txBody>
      </p:sp>
    </p:spTree>
  </p:cSld>
  <p:clrMapOvr>
    <a:masterClrMapping/>
  </p:clrMapOvr>
  <p:transition spd="slow">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p>
            <a:endParaRPr lang="en-US"/>
          </a:p>
        </p:txBody>
      </p:sp>
      <p:graphicFrame>
        <p:nvGraphicFramePr>
          <p:cNvPr id="4" name="Content Placeholder 3"/>
          <p:cNvGraphicFramePr/>
          <p:nvPr>
            <p:ph idx="1"/>
          </p:nvPr>
        </p:nvGraphicFramePr>
        <p:xfrm>
          <a:off x="635" y="-25400"/>
          <a:ext cx="9144000" cy="6837680"/>
        </p:xfrm>
        <a:graphic>
          <a:graphicData uri="http://schemas.openxmlformats.org/drawingml/2006/table">
            <a:tbl>
              <a:tblPr firstRow="1" bandRow="1">
                <a:tableStyleId>{5940675A-B579-460E-94D1-54222C63F5DA}</a:tableStyleId>
              </a:tblPr>
              <a:tblGrid>
                <a:gridCol w="1772920"/>
                <a:gridCol w="1691005"/>
                <a:gridCol w="1349375"/>
                <a:gridCol w="1350010"/>
                <a:gridCol w="1572260"/>
                <a:gridCol w="1408430"/>
              </a:tblGrid>
              <a:tr h="1468120">
                <a:tc>
                  <a:txBody>
                    <a:bodyPr/>
                    <a:p>
                      <a:pPr indent="0">
                        <a:buNone/>
                      </a:pPr>
                      <a:r>
                        <a:rPr lang="en-US" sz="1800" b="1">
                          <a:solidFill>
                            <a:srgbClr val="FFFFFF"/>
                          </a:solidFill>
                          <a:latin typeface="Times New Roman" panose="02020603050405020304" pitchFamily="18" charset="0"/>
                          <a:cs typeface="Times New Roman" panose="02020603050405020304" pitchFamily="18" charset="0"/>
                        </a:rPr>
                        <a:t>CONTENT OF COMPARISON</a:t>
                      </a:r>
                      <a:endParaRPr lang="en-US" sz="1800" b="1">
                        <a:solidFill>
                          <a:srgbClr val="FFFFFF"/>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5B9BD5"/>
                      </a:solidFill>
                      <a:prstDash val="solid"/>
                      <a:headEnd type="none" w="med" len="med"/>
                      <a:tailEnd type="none" w="med" len="med"/>
                    </a:lnL>
                    <a:lnR w="12700" cap="flat" cmpd="sng">
                      <a:solidFill>
                        <a:srgbClr val="9CC2E5"/>
                      </a:solidFill>
                      <a:prstDash val="solid"/>
                      <a:headEnd type="none" w="med" len="med"/>
                      <a:tailEnd type="none" w="med" len="med"/>
                    </a:lnR>
                    <a:lnT w="12700" cap="flat" cmpd="sng">
                      <a:solidFill>
                        <a:srgbClr val="5B9BD5"/>
                      </a:solidFill>
                      <a:prstDash val="solid"/>
                      <a:headEnd type="none" w="med" len="med"/>
                      <a:tailEnd type="none" w="med" len="med"/>
                    </a:lnT>
                    <a:lnB w="12700" cap="flat" cmpd="sng">
                      <a:solidFill>
                        <a:srgbClr val="5B9BD5"/>
                      </a:solidFill>
                      <a:prstDash val="solid"/>
                      <a:headEnd type="none" w="med" len="med"/>
                      <a:tailEnd type="none" w="med" len="med"/>
                    </a:lnB>
                    <a:lnTlToBr>
                      <a:noFill/>
                    </a:lnTlToBr>
                    <a:lnBlToTr>
                      <a:noFill/>
                    </a:lnBlToTr>
                    <a:solidFill>
                      <a:srgbClr val="5B9BD5"/>
                    </a:solidFill>
                  </a:tcPr>
                </a:tc>
                <a:tc>
                  <a:txBody>
                    <a:bodyPr/>
                    <a:p>
                      <a:pPr indent="0">
                        <a:buNone/>
                      </a:pPr>
                      <a:r>
                        <a:rPr lang="en-US" sz="1800" b="1">
                          <a:solidFill>
                            <a:srgbClr val="FFFFFF"/>
                          </a:solidFill>
                          <a:latin typeface="Times New Roman" panose="02020603050405020304" pitchFamily="18" charset="0"/>
                          <a:cs typeface="Times New Roman" panose="02020603050405020304" pitchFamily="18" charset="0"/>
                        </a:rPr>
                        <a:t>Literature survey 1</a:t>
                      </a:r>
                      <a:endParaRPr lang="en-US" sz="1800" b="1">
                        <a:solidFill>
                          <a:srgbClr val="FFFFFF"/>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9CC2E5"/>
                      </a:solidFill>
                      <a:prstDash val="solid"/>
                      <a:headEnd type="none" w="med" len="med"/>
                      <a:tailEnd type="none" w="med" len="med"/>
                    </a:lnL>
                    <a:lnR w="12700" cap="flat" cmpd="sng">
                      <a:solidFill>
                        <a:srgbClr val="9CC2E5"/>
                      </a:solidFill>
                      <a:prstDash val="solid"/>
                      <a:headEnd type="none" w="med" len="med"/>
                      <a:tailEnd type="none" w="med" len="med"/>
                    </a:lnR>
                    <a:lnT w="12700" cap="flat" cmpd="sng">
                      <a:solidFill>
                        <a:srgbClr val="5B9BD5"/>
                      </a:solidFill>
                      <a:prstDash val="solid"/>
                      <a:headEnd type="none" w="med" len="med"/>
                      <a:tailEnd type="none" w="med" len="med"/>
                    </a:lnT>
                    <a:lnB w="12700" cap="flat" cmpd="sng">
                      <a:solidFill>
                        <a:srgbClr val="5B9BD5"/>
                      </a:solidFill>
                      <a:prstDash val="solid"/>
                      <a:headEnd type="none" w="med" len="med"/>
                      <a:tailEnd type="none" w="med" len="med"/>
                    </a:lnB>
                    <a:lnTlToBr>
                      <a:noFill/>
                    </a:lnTlToBr>
                    <a:lnBlToTr>
                      <a:noFill/>
                    </a:lnBlToTr>
                    <a:solidFill>
                      <a:srgbClr val="5B9BD5"/>
                    </a:solidFill>
                  </a:tcPr>
                </a:tc>
                <a:tc>
                  <a:txBody>
                    <a:bodyPr/>
                    <a:p>
                      <a:pPr indent="0">
                        <a:buNone/>
                      </a:pPr>
                      <a:r>
                        <a:rPr lang="en-US" sz="1800" b="1">
                          <a:solidFill>
                            <a:srgbClr val="FFFFFF"/>
                          </a:solidFill>
                          <a:latin typeface="Times New Roman" panose="02020603050405020304" pitchFamily="18" charset="0"/>
                          <a:cs typeface="Times New Roman" panose="02020603050405020304" pitchFamily="18" charset="0"/>
                        </a:rPr>
                        <a:t>Literature survey 2</a:t>
                      </a:r>
                      <a:endParaRPr lang="en-US" sz="1800" b="1">
                        <a:solidFill>
                          <a:srgbClr val="FFFFFF"/>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9CC2E5"/>
                      </a:solidFill>
                      <a:prstDash val="solid"/>
                      <a:headEnd type="none" w="med" len="med"/>
                      <a:tailEnd type="none" w="med" len="med"/>
                    </a:lnL>
                    <a:lnR w="12700" cap="flat" cmpd="sng">
                      <a:solidFill>
                        <a:srgbClr val="9CC2E5"/>
                      </a:solidFill>
                      <a:prstDash val="solid"/>
                      <a:headEnd type="none" w="med" len="med"/>
                      <a:tailEnd type="none" w="med" len="med"/>
                    </a:lnR>
                    <a:lnT w="12700" cap="flat" cmpd="sng">
                      <a:solidFill>
                        <a:srgbClr val="5B9BD5"/>
                      </a:solidFill>
                      <a:prstDash val="solid"/>
                      <a:headEnd type="none" w="med" len="med"/>
                      <a:tailEnd type="none" w="med" len="med"/>
                    </a:lnT>
                    <a:lnB w="12700" cap="flat" cmpd="sng">
                      <a:solidFill>
                        <a:srgbClr val="5B9BD5"/>
                      </a:solidFill>
                      <a:prstDash val="solid"/>
                      <a:headEnd type="none" w="med" len="med"/>
                      <a:tailEnd type="none" w="med" len="med"/>
                    </a:lnB>
                    <a:lnTlToBr>
                      <a:noFill/>
                    </a:lnTlToBr>
                    <a:lnBlToTr>
                      <a:noFill/>
                    </a:lnBlToTr>
                    <a:solidFill>
                      <a:srgbClr val="5B9BD5"/>
                    </a:solidFill>
                  </a:tcPr>
                </a:tc>
                <a:tc>
                  <a:txBody>
                    <a:bodyPr/>
                    <a:p>
                      <a:pPr indent="0">
                        <a:buNone/>
                      </a:pPr>
                      <a:r>
                        <a:rPr lang="en-US" sz="1800" b="1">
                          <a:solidFill>
                            <a:srgbClr val="FFFFFF"/>
                          </a:solidFill>
                          <a:latin typeface="Times New Roman" panose="02020603050405020304" pitchFamily="18" charset="0"/>
                          <a:cs typeface="Times New Roman" panose="02020603050405020304" pitchFamily="18" charset="0"/>
                        </a:rPr>
                        <a:t>Literature survey 3</a:t>
                      </a:r>
                      <a:endParaRPr lang="en-US" sz="1800" b="1">
                        <a:solidFill>
                          <a:srgbClr val="FFFFFF"/>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9CC2E5"/>
                      </a:solidFill>
                      <a:prstDash val="solid"/>
                      <a:headEnd type="none" w="med" len="med"/>
                      <a:tailEnd type="none" w="med" len="med"/>
                    </a:lnL>
                    <a:lnR w="12700" cap="flat" cmpd="sng">
                      <a:solidFill>
                        <a:srgbClr val="9CC2E5"/>
                      </a:solidFill>
                      <a:prstDash val="solid"/>
                      <a:headEnd type="none" w="med" len="med"/>
                      <a:tailEnd type="none" w="med" len="med"/>
                    </a:lnR>
                    <a:lnT w="12700" cap="flat" cmpd="sng">
                      <a:solidFill>
                        <a:srgbClr val="5B9BD5"/>
                      </a:solidFill>
                      <a:prstDash val="solid"/>
                      <a:headEnd type="none" w="med" len="med"/>
                      <a:tailEnd type="none" w="med" len="med"/>
                    </a:lnT>
                    <a:lnB w="12700" cap="flat" cmpd="sng">
                      <a:solidFill>
                        <a:srgbClr val="5B9BD5"/>
                      </a:solidFill>
                      <a:prstDash val="solid"/>
                      <a:headEnd type="none" w="med" len="med"/>
                      <a:tailEnd type="none" w="med" len="med"/>
                    </a:lnB>
                    <a:lnTlToBr>
                      <a:noFill/>
                    </a:lnTlToBr>
                    <a:lnBlToTr>
                      <a:noFill/>
                    </a:lnBlToTr>
                    <a:solidFill>
                      <a:srgbClr val="5B9BD5"/>
                    </a:solidFill>
                  </a:tcPr>
                </a:tc>
                <a:tc>
                  <a:txBody>
                    <a:bodyPr/>
                    <a:p>
                      <a:pPr indent="0">
                        <a:buNone/>
                      </a:pPr>
                      <a:r>
                        <a:rPr lang="en-US" sz="1800" b="1">
                          <a:solidFill>
                            <a:srgbClr val="FFFFFF"/>
                          </a:solidFill>
                          <a:latin typeface="Times New Roman" panose="02020603050405020304" pitchFamily="18" charset="0"/>
                          <a:cs typeface="Times New Roman" panose="02020603050405020304" pitchFamily="18" charset="0"/>
                        </a:rPr>
                        <a:t>Literature survey 4</a:t>
                      </a:r>
                      <a:endParaRPr lang="en-US" sz="1800" b="1">
                        <a:solidFill>
                          <a:srgbClr val="FFFFFF"/>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9CC2E5"/>
                      </a:solidFill>
                      <a:prstDash val="solid"/>
                      <a:headEnd type="none" w="med" len="med"/>
                      <a:tailEnd type="none" w="med" len="med"/>
                    </a:lnL>
                    <a:lnR w="12700" cap="flat" cmpd="sng">
                      <a:solidFill>
                        <a:srgbClr val="9CC2E5"/>
                      </a:solidFill>
                      <a:prstDash val="solid"/>
                      <a:headEnd type="none" w="med" len="med"/>
                      <a:tailEnd type="none" w="med" len="med"/>
                    </a:lnR>
                    <a:lnT w="12700" cap="flat" cmpd="sng">
                      <a:solidFill>
                        <a:srgbClr val="5B9BD5"/>
                      </a:solidFill>
                      <a:prstDash val="solid"/>
                      <a:headEnd type="none" w="med" len="med"/>
                      <a:tailEnd type="none" w="med" len="med"/>
                    </a:lnT>
                    <a:lnB w="12700" cap="flat" cmpd="sng">
                      <a:solidFill>
                        <a:srgbClr val="5B9BD5"/>
                      </a:solidFill>
                      <a:prstDash val="solid"/>
                      <a:headEnd type="none" w="med" len="med"/>
                      <a:tailEnd type="none" w="med" len="med"/>
                    </a:lnB>
                    <a:lnTlToBr>
                      <a:noFill/>
                    </a:lnTlToBr>
                    <a:lnBlToTr>
                      <a:noFill/>
                    </a:lnBlToTr>
                    <a:solidFill>
                      <a:srgbClr val="5B9BD5"/>
                    </a:solidFill>
                  </a:tcPr>
                </a:tc>
                <a:tc>
                  <a:txBody>
                    <a:bodyPr/>
                    <a:p>
                      <a:pPr indent="0">
                        <a:buNone/>
                      </a:pPr>
                      <a:r>
                        <a:rPr lang="en-US" sz="1800" b="1">
                          <a:solidFill>
                            <a:srgbClr val="FFFFFF"/>
                          </a:solidFill>
                          <a:latin typeface="Times New Roman" panose="02020603050405020304" pitchFamily="18" charset="0"/>
                          <a:cs typeface="Times New Roman" panose="02020603050405020304" pitchFamily="18" charset="0"/>
                        </a:rPr>
                        <a:t>TEAM PROJECT</a:t>
                      </a:r>
                      <a:endParaRPr lang="en-US" sz="1800" b="1">
                        <a:solidFill>
                          <a:srgbClr val="FFFFFF"/>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9CC2E5"/>
                      </a:solidFill>
                      <a:prstDash val="solid"/>
                      <a:headEnd type="none" w="med" len="med"/>
                      <a:tailEnd type="none" w="med" len="med"/>
                    </a:lnL>
                    <a:lnR w="12700" cap="flat" cmpd="sng">
                      <a:solidFill>
                        <a:srgbClr val="5B9BD5"/>
                      </a:solidFill>
                      <a:prstDash val="solid"/>
                      <a:headEnd type="none" w="med" len="med"/>
                      <a:tailEnd type="none" w="med" len="med"/>
                    </a:lnR>
                    <a:lnT w="12700" cap="flat" cmpd="sng">
                      <a:solidFill>
                        <a:srgbClr val="5B9BD5"/>
                      </a:solidFill>
                      <a:prstDash val="solid"/>
                      <a:headEnd type="none" w="med" len="med"/>
                      <a:tailEnd type="none" w="med" len="med"/>
                    </a:lnT>
                    <a:lnB w="12700" cap="flat" cmpd="sng">
                      <a:solidFill>
                        <a:srgbClr val="5B9BD5"/>
                      </a:solidFill>
                      <a:prstDash val="solid"/>
                      <a:headEnd type="none" w="med" len="med"/>
                      <a:tailEnd type="none" w="med" len="med"/>
                    </a:lnB>
                    <a:lnTlToBr>
                      <a:noFill/>
                    </a:lnTlToBr>
                    <a:lnBlToTr>
                      <a:noFill/>
                    </a:lnBlToTr>
                    <a:solidFill>
                      <a:srgbClr val="5B9BD5"/>
                    </a:solidFill>
                  </a:tcPr>
                </a:tc>
              </a:tr>
              <a:tr h="5139055">
                <a:tc>
                  <a:txBody>
                    <a:bodyPr/>
                    <a:p>
                      <a:pPr indent="0">
                        <a:buNone/>
                      </a:pPr>
                      <a:r>
                        <a:rPr lang="en-US" sz="1800" b="1">
                          <a:latin typeface="Times New Roman" panose="02020603050405020304" pitchFamily="18" charset="0"/>
                          <a:cs typeface="Times New Roman" panose="02020603050405020304" pitchFamily="18" charset="0"/>
                        </a:rPr>
                        <a:t>IDEA PROPOSED</a:t>
                      </a:r>
                      <a:endParaRPr lang="en-US" sz="1800" b="1">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9CC2E5"/>
                      </a:solidFill>
                      <a:prstDash val="solid"/>
                      <a:headEnd type="none" w="med" len="med"/>
                      <a:tailEnd type="none" w="med" len="med"/>
                    </a:lnL>
                    <a:lnR w="12700" cap="flat" cmpd="sng">
                      <a:solidFill>
                        <a:srgbClr val="9CC2E5"/>
                      </a:solidFill>
                      <a:prstDash val="solid"/>
                      <a:headEnd type="none" w="med" len="med"/>
                      <a:tailEnd type="none" w="med" len="med"/>
                    </a:lnR>
                    <a:lnT w="12700" cap="flat" cmpd="sng">
                      <a:solidFill>
                        <a:srgbClr val="5B9BD5"/>
                      </a:solidFill>
                      <a:prstDash val="solid"/>
                      <a:headEnd type="none" w="med" len="med"/>
                      <a:tailEnd type="none" w="med" len="med"/>
                    </a:lnT>
                    <a:lnB w="12700" cap="flat" cmpd="sng">
                      <a:solidFill>
                        <a:srgbClr val="9CC2E5"/>
                      </a:solidFill>
                      <a:prstDash val="solid"/>
                      <a:headEnd type="none" w="med" len="med"/>
                      <a:tailEnd type="none" w="med" len="med"/>
                    </a:lnB>
                    <a:lnTlToBr>
                      <a:noFill/>
                    </a:lnTlToBr>
                    <a:lnBlToTr>
                      <a:noFill/>
                    </a:lnBlToTr>
                    <a:solidFill>
                      <a:srgbClr val="DEEAF6"/>
                    </a:solidFill>
                  </a:tcPr>
                </a:tc>
                <a:tc>
                  <a:txBody>
                    <a:bodyPr/>
                    <a:p>
                      <a:pPr indent="0">
                        <a:buNone/>
                      </a:pPr>
                      <a:r>
                        <a:rPr lang="en-US" sz="1800" b="0">
                          <a:latin typeface="Times New Roman" panose="02020603050405020304" pitchFamily="18" charset="0"/>
                          <a:cs typeface="Times New Roman" panose="02020603050405020304" pitchFamily="18" charset="0"/>
                        </a:rPr>
                        <a:t>It is an Android application for tracking users expenses, setting budgets and providing financial insights.</a:t>
                      </a:r>
                      <a:endParaRPr lang="en-US" sz="1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9CC2E5"/>
                      </a:solidFill>
                      <a:prstDash val="solid"/>
                      <a:headEnd type="none" w="med" len="med"/>
                      <a:tailEnd type="none" w="med" len="med"/>
                    </a:lnL>
                    <a:lnR w="12700" cap="flat" cmpd="sng">
                      <a:solidFill>
                        <a:srgbClr val="9CC2E5"/>
                      </a:solidFill>
                      <a:prstDash val="solid"/>
                      <a:headEnd type="none" w="med" len="med"/>
                      <a:tailEnd type="none" w="med" len="med"/>
                    </a:lnR>
                    <a:lnT w="12700" cap="flat" cmpd="sng">
                      <a:solidFill>
                        <a:srgbClr val="5B9BD5"/>
                      </a:solidFill>
                      <a:prstDash val="solid"/>
                      <a:headEnd type="none" w="med" len="med"/>
                      <a:tailEnd type="none" w="med" len="med"/>
                    </a:lnT>
                    <a:lnB w="12700" cap="flat" cmpd="sng">
                      <a:solidFill>
                        <a:srgbClr val="9CC2E5"/>
                      </a:solidFill>
                      <a:prstDash val="solid"/>
                      <a:headEnd type="none" w="med" len="med"/>
                      <a:tailEnd type="none" w="med" len="med"/>
                    </a:lnB>
                    <a:lnTlToBr>
                      <a:noFill/>
                    </a:lnTlToBr>
                    <a:lnBlToTr>
                      <a:noFill/>
                    </a:lnBlToTr>
                    <a:solidFill>
                      <a:srgbClr val="DEEAF6"/>
                    </a:solidFill>
                  </a:tcPr>
                </a:tc>
                <a:tc>
                  <a:txBody>
                    <a:bodyPr/>
                    <a:p>
                      <a:pPr indent="0">
                        <a:buNone/>
                      </a:pPr>
                      <a:r>
                        <a:rPr lang="en-US" sz="1800" b="0">
                          <a:latin typeface="Times New Roman" panose="02020603050405020304" pitchFamily="18" charset="0"/>
                          <a:cs typeface="Times New Roman" panose="02020603050405020304" pitchFamily="18" charset="0"/>
                        </a:rPr>
                        <a:t>It is Android as well as Web application. It helps users to allocate funds in traditional envelope system and prioritize expenses.</a:t>
                      </a:r>
                      <a:endParaRPr lang="en-US" sz="1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9CC2E5"/>
                      </a:solidFill>
                      <a:prstDash val="solid"/>
                      <a:headEnd type="none" w="med" len="med"/>
                      <a:tailEnd type="none" w="med" len="med"/>
                    </a:lnL>
                    <a:lnR w="12700" cap="flat" cmpd="sng">
                      <a:solidFill>
                        <a:srgbClr val="9CC2E5"/>
                      </a:solidFill>
                      <a:prstDash val="solid"/>
                      <a:headEnd type="none" w="med" len="med"/>
                      <a:tailEnd type="none" w="med" len="med"/>
                    </a:lnR>
                    <a:lnT w="12700" cap="flat" cmpd="sng">
                      <a:solidFill>
                        <a:srgbClr val="5B9BD5"/>
                      </a:solidFill>
                      <a:prstDash val="solid"/>
                      <a:headEnd type="none" w="med" len="med"/>
                      <a:tailEnd type="none" w="med" len="med"/>
                    </a:lnT>
                    <a:lnB w="12700" cap="flat" cmpd="sng">
                      <a:solidFill>
                        <a:srgbClr val="9CC2E5"/>
                      </a:solidFill>
                      <a:prstDash val="solid"/>
                      <a:headEnd type="none" w="med" len="med"/>
                      <a:tailEnd type="none" w="med" len="med"/>
                    </a:lnB>
                    <a:lnTlToBr>
                      <a:noFill/>
                    </a:lnTlToBr>
                    <a:lnBlToTr>
                      <a:noFill/>
                    </a:lnBlToTr>
                    <a:solidFill>
                      <a:srgbClr val="DEEAF6"/>
                    </a:solidFill>
                  </a:tcPr>
                </a:tc>
                <a:tc>
                  <a:txBody>
                    <a:bodyPr/>
                    <a:p>
                      <a:pPr indent="0">
                        <a:buNone/>
                      </a:pPr>
                      <a:r>
                        <a:rPr lang="en-US" sz="1800" b="0">
                          <a:latin typeface="Times New Roman" panose="02020603050405020304" pitchFamily="18" charset="0"/>
                          <a:cs typeface="Times New Roman" panose="02020603050405020304" pitchFamily="18" charset="0"/>
                        </a:rPr>
                        <a:t>It is Android application. It aims to assist users in efficiently managing expenses by allowing groups to share costs and keep track of individual spending.</a:t>
                      </a:r>
                      <a:endParaRPr lang="en-US" sz="1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9CC2E5"/>
                      </a:solidFill>
                      <a:prstDash val="solid"/>
                      <a:headEnd type="none" w="med" len="med"/>
                      <a:tailEnd type="none" w="med" len="med"/>
                    </a:lnL>
                    <a:lnR w="12700" cap="flat" cmpd="sng">
                      <a:solidFill>
                        <a:srgbClr val="9CC2E5"/>
                      </a:solidFill>
                      <a:prstDash val="solid"/>
                      <a:headEnd type="none" w="med" len="med"/>
                      <a:tailEnd type="none" w="med" len="med"/>
                    </a:lnR>
                    <a:lnT w="12700" cap="flat" cmpd="sng">
                      <a:solidFill>
                        <a:srgbClr val="5B9BD5"/>
                      </a:solidFill>
                      <a:prstDash val="solid"/>
                      <a:headEnd type="none" w="med" len="med"/>
                      <a:tailEnd type="none" w="med" len="med"/>
                    </a:lnT>
                    <a:lnB w="12700" cap="flat" cmpd="sng">
                      <a:solidFill>
                        <a:srgbClr val="9CC2E5"/>
                      </a:solidFill>
                      <a:prstDash val="solid"/>
                      <a:headEnd type="none" w="med" len="med"/>
                      <a:tailEnd type="none" w="med" len="med"/>
                    </a:lnB>
                    <a:lnTlToBr>
                      <a:noFill/>
                    </a:lnTlToBr>
                    <a:lnBlToTr>
                      <a:noFill/>
                    </a:lnBlToTr>
                    <a:solidFill>
                      <a:srgbClr val="DEEAF6"/>
                    </a:solidFill>
                  </a:tcPr>
                </a:tc>
                <a:tc>
                  <a:txBody>
                    <a:bodyPr/>
                    <a:p>
                      <a:pPr indent="0">
                        <a:buNone/>
                      </a:pPr>
                      <a:r>
                        <a:rPr lang="en-US" sz="1800" b="0">
                          <a:latin typeface="Times New Roman" panose="02020603050405020304" pitchFamily="18" charset="0"/>
                          <a:cs typeface="Times New Roman" panose="02020603050405020304" pitchFamily="18" charset="0"/>
                        </a:rPr>
                        <a:t>It is Android as well as Web application.It offers users a comprehensive view of their finances,real time spending updates,bill tracking and budgeting tools. </a:t>
                      </a:r>
                      <a:endParaRPr lang="en-US" sz="1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9CC2E5"/>
                      </a:solidFill>
                      <a:prstDash val="solid"/>
                      <a:headEnd type="none" w="med" len="med"/>
                      <a:tailEnd type="none" w="med" len="med"/>
                    </a:lnL>
                    <a:lnR w="12700" cap="flat" cmpd="sng">
                      <a:solidFill>
                        <a:srgbClr val="9CC2E5"/>
                      </a:solidFill>
                      <a:prstDash val="solid"/>
                      <a:headEnd type="none" w="med" len="med"/>
                      <a:tailEnd type="none" w="med" len="med"/>
                    </a:lnR>
                    <a:lnT w="12700" cap="flat" cmpd="sng">
                      <a:solidFill>
                        <a:srgbClr val="5B9BD5"/>
                      </a:solidFill>
                      <a:prstDash val="solid"/>
                      <a:headEnd type="none" w="med" len="med"/>
                      <a:tailEnd type="none" w="med" len="med"/>
                    </a:lnT>
                    <a:lnB w="12700" cap="flat" cmpd="sng">
                      <a:solidFill>
                        <a:srgbClr val="9CC2E5"/>
                      </a:solidFill>
                      <a:prstDash val="solid"/>
                      <a:headEnd type="none" w="med" len="med"/>
                      <a:tailEnd type="none" w="med" len="med"/>
                    </a:lnB>
                    <a:lnTlToBr>
                      <a:noFill/>
                    </a:lnTlToBr>
                    <a:lnBlToTr>
                      <a:noFill/>
                    </a:lnBlToTr>
                    <a:solidFill>
                      <a:srgbClr val="DEEAF6"/>
                    </a:solidFill>
                  </a:tcPr>
                </a:tc>
                <a:tc>
                  <a:txBody>
                    <a:bodyPr/>
                    <a:p>
                      <a:pPr indent="0">
                        <a:buNone/>
                      </a:pPr>
                      <a:r>
                        <a:rPr lang="en-US" sz="1800" b="0">
                          <a:latin typeface="Times New Roman" panose="02020603050405020304" pitchFamily="18" charset="0"/>
                          <a:cs typeface="Times New Roman" panose="02020603050405020304" pitchFamily="18" charset="0"/>
                        </a:rPr>
                        <a:t>It is an Android Application.</a:t>
                      </a:r>
                      <a:endParaRPr lang="en-US" sz="1800" b="0">
                        <a:latin typeface="Times New Roman" panose="02020603050405020304" pitchFamily="18" charset="0"/>
                        <a:cs typeface="Times New Roman" panose="02020603050405020304" pitchFamily="18" charset="0"/>
                      </a:endParaRPr>
                    </a:p>
                    <a:p>
                      <a:pPr indent="0">
                        <a:buNone/>
                      </a:pPr>
                      <a:r>
                        <a:rPr lang="en-US" sz="1800" b="0">
                          <a:latin typeface="Times New Roman" panose="02020603050405020304" pitchFamily="18" charset="0"/>
                          <a:cs typeface="Times New Roman" panose="02020603050405020304" pitchFamily="18" charset="0"/>
                        </a:rPr>
                        <a:t>It offers a user friendly interface to enable users to add their expenses and track it in real time. </a:t>
                      </a:r>
                      <a:endParaRPr lang="en-US" sz="1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9CC2E5"/>
                      </a:solidFill>
                      <a:prstDash val="solid"/>
                      <a:headEnd type="none" w="med" len="med"/>
                      <a:tailEnd type="none" w="med" len="med"/>
                    </a:lnL>
                    <a:lnR w="12700" cap="flat" cmpd="sng">
                      <a:solidFill>
                        <a:srgbClr val="9CC2E5"/>
                      </a:solidFill>
                      <a:prstDash val="solid"/>
                      <a:headEnd type="none" w="med" len="med"/>
                      <a:tailEnd type="none" w="med" len="med"/>
                    </a:lnR>
                    <a:lnT w="12700" cap="flat" cmpd="sng">
                      <a:solidFill>
                        <a:srgbClr val="5B9BD5"/>
                      </a:solidFill>
                      <a:prstDash val="solid"/>
                      <a:headEnd type="none" w="med" len="med"/>
                      <a:tailEnd type="none" w="med" len="med"/>
                    </a:lnT>
                    <a:lnB w="12700" cap="flat" cmpd="sng">
                      <a:solidFill>
                        <a:srgbClr val="9CC2E5"/>
                      </a:solidFill>
                      <a:prstDash val="solid"/>
                      <a:headEnd type="none" w="med" len="med"/>
                      <a:tailEnd type="none" w="med" len="med"/>
                    </a:lnB>
                    <a:lnTlToBr>
                      <a:noFill/>
                    </a:lnTlToBr>
                    <a:lnBlToTr>
                      <a:noFill/>
                    </a:lnBlToTr>
                    <a:solidFill>
                      <a:srgbClr val="DEEAF6"/>
                    </a:solidFill>
                  </a:tcPr>
                </a:tc>
              </a:tr>
              <a:tr h="230505">
                <a:tc>
                  <a:txBody>
                    <a:bodyPr/>
                    <a:p>
                      <a:pPr indent="0">
                        <a:buNone/>
                      </a:pPr>
                      <a:r>
                        <a:rPr lang="en-US" sz="700" b="1">
                          <a:latin typeface="Times New Roman" panose="02020603050405020304" pitchFamily="18" charset="0"/>
                          <a:cs typeface="Times New Roman" panose="02020603050405020304" pitchFamily="18" charset="0"/>
                        </a:rPr>
                        <a:t> </a:t>
                      </a:r>
                      <a:endParaRPr lang="en-US" sz="700" b="1">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9CC2E5"/>
                      </a:solidFill>
                      <a:prstDash val="solid"/>
                      <a:headEnd type="none" w="med" len="med"/>
                      <a:tailEnd type="none" w="med" len="med"/>
                    </a:lnL>
                    <a:lnR w="12700" cap="flat" cmpd="sng">
                      <a:solidFill>
                        <a:srgbClr val="9CC2E5"/>
                      </a:solidFill>
                      <a:prstDash val="solid"/>
                      <a:headEnd type="none" w="med" len="med"/>
                      <a:tailEnd type="none" w="med" len="med"/>
                    </a:lnR>
                    <a:lnT w="12700" cap="flat" cmpd="sng">
                      <a:solidFill>
                        <a:srgbClr val="9CC2E5"/>
                      </a:solidFill>
                      <a:prstDash val="solid"/>
                      <a:headEnd type="none" w="med" len="med"/>
                      <a:tailEnd type="none" w="med" len="med"/>
                    </a:lnT>
                    <a:lnB w="12700" cap="flat" cmpd="sng">
                      <a:solidFill>
                        <a:srgbClr val="9CC2E5"/>
                      </a:solidFill>
                      <a:prstDash val="solid"/>
                      <a:headEnd type="none" w="med" len="med"/>
                      <a:tailEnd type="none" w="med" len="med"/>
                    </a:lnB>
                    <a:lnTlToBr>
                      <a:noFill/>
                    </a:lnTlToBr>
                    <a:lnBlToTr>
                      <a:noFill/>
                    </a:lnBlToTr>
                    <a:noFill/>
                  </a:tcPr>
                </a:tc>
                <a:tc>
                  <a:txBody>
                    <a:bodyPr/>
                    <a:p>
                      <a:pPr indent="0">
                        <a:buNone/>
                      </a:pPr>
                      <a:r>
                        <a:rPr lang="en-US" sz="700" b="0">
                          <a:latin typeface="Times New Roman" panose="02020603050405020304" pitchFamily="18" charset="0"/>
                          <a:cs typeface="Times New Roman" panose="02020603050405020304" pitchFamily="18" charset="0"/>
                        </a:rPr>
                        <a:t> </a:t>
                      </a:r>
                      <a:endParaRPr lang="en-US" sz="7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9CC2E5"/>
                      </a:solidFill>
                      <a:prstDash val="solid"/>
                      <a:headEnd type="none" w="med" len="med"/>
                      <a:tailEnd type="none" w="med" len="med"/>
                    </a:lnL>
                    <a:lnR w="12700" cap="flat" cmpd="sng">
                      <a:solidFill>
                        <a:srgbClr val="9CC2E5"/>
                      </a:solidFill>
                      <a:prstDash val="solid"/>
                      <a:headEnd type="none" w="med" len="med"/>
                      <a:tailEnd type="none" w="med" len="med"/>
                    </a:lnR>
                    <a:lnT w="12700" cap="flat" cmpd="sng">
                      <a:solidFill>
                        <a:srgbClr val="9CC2E5"/>
                      </a:solidFill>
                      <a:prstDash val="solid"/>
                      <a:headEnd type="none" w="med" len="med"/>
                      <a:tailEnd type="none" w="med" len="med"/>
                    </a:lnT>
                    <a:lnB w="12700" cap="flat" cmpd="sng">
                      <a:solidFill>
                        <a:srgbClr val="9CC2E5"/>
                      </a:solidFill>
                      <a:prstDash val="solid"/>
                      <a:headEnd type="none" w="med" len="med"/>
                      <a:tailEnd type="none" w="med" len="med"/>
                    </a:lnB>
                    <a:lnTlToBr>
                      <a:noFill/>
                    </a:lnTlToBr>
                    <a:lnBlToTr>
                      <a:noFill/>
                    </a:lnBlToTr>
                    <a:noFill/>
                  </a:tcPr>
                </a:tc>
                <a:tc>
                  <a:txBody>
                    <a:bodyPr/>
                    <a:p>
                      <a:pPr indent="0">
                        <a:buNone/>
                      </a:pPr>
                      <a:r>
                        <a:rPr lang="en-US" sz="700" b="0">
                          <a:latin typeface="Times New Roman" panose="02020603050405020304" pitchFamily="18" charset="0"/>
                          <a:cs typeface="Times New Roman" panose="02020603050405020304" pitchFamily="18" charset="0"/>
                        </a:rPr>
                        <a:t> </a:t>
                      </a:r>
                      <a:endParaRPr lang="en-US" sz="7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9CC2E5"/>
                      </a:solidFill>
                      <a:prstDash val="solid"/>
                      <a:headEnd type="none" w="med" len="med"/>
                      <a:tailEnd type="none" w="med" len="med"/>
                    </a:lnL>
                    <a:lnR w="12700" cap="flat" cmpd="sng">
                      <a:solidFill>
                        <a:srgbClr val="9CC2E5"/>
                      </a:solidFill>
                      <a:prstDash val="solid"/>
                      <a:headEnd type="none" w="med" len="med"/>
                      <a:tailEnd type="none" w="med" len="med"/>
                    </a:lnR>
                    <a:lnT w="12700" cap="flat" cmpd="sng">
                      <a:solidFill>
                        <a:srgbClr val="9CC2E5"/>
                      </a:solidFill>
                      <a:prstDash val="solid"/>
                      <a:headEnd type="none" w="med" len="med"/>
                      <a:tailEnd type="none" w="med" len="med"/>
                    </a:lnT>
                    <a:lnB w="12700" cap="flat" cmpd="sng">
                      <a:solidFill>
                        <a:srgbClr val="9CC2E5"/>
                      </a:solidFill>
                      <a:prstDash val="solid"/>
                      <a:headEnd type="none" w="med" len="med"/>
                      <a:tailEnd type="none" w="med" len="med"/>
                    </a:lnB>
                    <a:lnTlToBr>
                      <a:noFill/>
                    </a:lnTlToBr>
                    <a:lnBlToTr>
                      <a:noFill/>
                    </a:lnBlToTr>
                    <a:noFill/>
                  </a:tcPr>
                </a:tc>
                <a:tc>
                  <a:txBody>
                    <a:bodyPr/>
                    <a:p>
                      <a:pPr indent="0">
                        <a:buNone/>
                      </a:pPr>
                      <a:r>
                        <a:rPr lang="en-US" sz="700" b="0">
                          <a:latin typeface="Times New Roman" panose="02020603050405020304" pitchFamily="18" charset="0"/>
                          <a:cs typeface="Times New Roman" panose="02020603050405020304" pitchFamily="18" charset="0"/>
                        </a:rPr>
                        <a:t> </a:t>
                      </a:r>
                      <a:endParaRPr lang="en-US" sz="7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9CC2E5"/>
                      </a:solidFill>
                      <a:prstDash val="solid"/>
                      <a:headEnd type="none" w="med" len="med"/>
                      <a:tailEnd type="none" w="med" len="med"/>
                    </a:lnL>
                    <a:lnR w="12700" cap="flat" cmpd="sng">
                      <a:solidFill>
                        <a:srgbClr val="9CC2E5"/>
                      </a:solidFill>
                      <a:prstDash val="solid"/>
                      <a:headEnd type="none" w="med" len="med"/>
                      <a:tailEnd type="none" w="med" len="med"/>
                    </a:lnR>
                    <a:lnT w="12700" cap="flat" cmpd="sng">
                      <a:solidFill>
                        <a:srgbClr val="9CC2E5"/>
                      </a:solidFill>
                      <a:prstDash val="solid"/>
                      <a:headEnd type="none" w="med" len="med"/>
                      <a:tailEnd type="none" w="med" len="med"/>
                    </a:lnT>
                    <a:lnB w="12700" cap="flat" cmpd="sng">
                      <a:solidFill>
                        <a:srgbClr val="9CC2E5"/>
                      </a:solidFill>
                      <a:prstDash val="solid"/>
                      <a:headEnd type="none" w="med" len="med"/>
                      <a:tailEnd type="none" w="med" len="med"/>
                    </a:lnB>
                    <a:lnTlToBr>
                      <a:noFill/>
                    </a:lnTlToBr>
                    <a:lnBlToTr>
                      <a:noFill/>
                    </a:lnBlToTr>
                    <a:noFill/>
                  </a:tcPr>
                </a:tc>
                <a:tc>
                  <a:txBody>
                    <a:bodyPr/>
                    <a:p>
                      <a:pPr indent="0">
                        <a:buNone/>
                      </a:pPr>
                      <a:r>
                        <a:rPr lang="en-US" sz="700" b="0">
                          <a:latin typeface="Times New Roman" panose="02020603050405020304" pitchFamily="18" charset="0"/>
                          <a:cs typeface="Times New Roman" panose="02020603050405020304" pitchFamily="18" charset="0"/>
                        </a:rPr>
                        <a:t> </a:t>
                      </a:r>
                      <a:endParaRPr lang="en-US" sz="7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9CC2E5"/>
                      </a:solidFill>
                      <a:prstDash val="solid"/>
                      <a:headEnd type="none" w="med" len="med"/>
                      <a:tailEnd type="none" w="med" len="med"/>
                    </a:lnL>
                    <a:lnR w="12700" cap="flat" cmpd="sng">
                      <a:solidFill>
                        <a:srgbClr val="9CC2E5"/>
                      </a:solidFill>
                      <a:prstDash val="solid"/>
                      <a:headEnd type="none" w="med" len="med"/>
                      <a:tailEnd type="none" w="med" len="med"/>
                    </a:lnR>
                    <a:lnT w="12700" cap="flat" cmpd="sng">
                      <a:solidFill>
                        <a:srgbClr val="9CC2E5"/>
                      </a:solidFill>
                      <a:prstDash val="solid"/>
                      <a:headEnd type="none" w="med" len="med"/>
                      <a:tailEnd type="none" w="med" len="med"/>
                    </a:lnT>
                    <a:lnB w="12700" cap="flat" cmpd="sng">
                      <a:solidFill>
                        <a:srgbClr val="9CC2E5"/>
                      </a:solidFill>
                      <a:prstDash val="solid"/>
                      <a:headEnd type="none" w="med" len="med"/>
                      <a:tailEnd type="none" w="med" len="med"/>
                    </a:lnB>
                    <a:lnTlToBr>
                      <a:noFill/>
                    </a:lnTlToBr>
                    <a:lnBlToTr>
                      <a:noFill/>
                    </a:lnBlToTr>
                    <a:noFill/>
                  </a:tcPr>
                </a:tc>
                <a:tc>
                  <a:txBody>
                    <a:bodyPr/>
                    <a:p>
                      <a:pPr indent="0">
                        <a:buNone/>
                      </a:pPr>
                      <a:endParaRPr lang="en-US" sz="7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9CC2E5"/>
                      </a:solidFill>
                      <a:prstDash val="solid"/>
                      <a:headEnd type="none" w="med" len="med"/>
                      <a:tailEnd type="none" w="med" len="med"/>
                    </a:lnL>
                    <a:lnR w="12700" cap="flat" cmpd="sng">
                      <a:solidFill>
                        <a:srgbClr val="9CC2E5"/>
                      </a:solidFill>
                      <a:prstDash val="solid"/>
                      <a:headEnd type="none" w="med" len="med"/>
                      <a:tailEnd type="none" w="med" len="med"/>
                    </a:lnR>
                    <a:lnT w="12700" cap="flat" cmpd="sng">
                      <a:solidFill>
                        <a:srgbClr val="9CC2E5"/>
                      </a:solidFill>
                      <a:prstDash val="solid"/>
                      <a:headEnd type="none" w="med" len="med"/>
                      <a:tailEnd type="none" w="med" len="med"/>
                    </a:lnT>
                    <a:lnB w="12700" cap="flat" cmpd="sng">
                      <a:solidFill>
                        <a:srgbClr val="9CC2E5"/>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p>
            <a:endParaRPr lang="en-US"/>
          </a:p>
        </p:txBody>
      </p:sp>
      <p:graphicFrame>
        <p:nvGraphicFramePr>
          <p:cNvPr id="4" name="Content Placeholder 3"/>
          <p:cNvGraphicFramePr/>
          <p:nvPr>
            <p:ph sz="half" idx="1"/>
          </p:nvPr>
        </p:nvGraphicFramePr>
        <p:xfrm>
          <a:off x="36195" y="1037590"/>
          <a:ext cx="8884285" cy="5501640"/>
        </p:xfrm>
        <a:graphic>
          <a:graphicData uri="http://schemas.openxmlformats.org/drawingml/2006/table">
            <a:tbl>
              <a:tblPr firstRow="1" bandRow="1">
                <a:tableStyleId>{5940675A-B579-460E-94D1-54222C63F5DA}</a:tableStyleId>
              </a:tblPr>
              <a:tblGrid>
                <a:gridCol w="1805940"/>
                <a:gridCol w="1608455"/>
                <a:gridCol w="1308100"/>
                <a:gridCol w="1284605"/>
                <a:gridCol w="1508125"/>
                <a:gridCol w="1369060"/>
              </a:tblGrid>
              <a:tr h="5501640">
                <a:tc>
                  <a:txBody>
                    <a:bodyPr/>
                    <a:p>
                      <a:pPr indent="0">
                        <a:buNone/>
                      </a:pPr>
                      <a:r>
                        <a:rPr lang="en-US" sz="1600" b="1">
                          <a:latin typeface="Times New Roman" panose="02020603050405020304" pitchFamily="18" charset="0"/>
                          <a:cs typeface="Times New Roman" panose="02020603050405020304" pitchFamily="18" charset="0"/>
                        </a:rPr>
                        <a:t>   FEATURES AVAILABLE</a:t>
                      </a:r>
                      <a:endParaRPr lang="en-US" sz="1600" b="1">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9CC2E5"/>
                      </a:solidFill>
                      <a:prstDash val="solid"/>
                      <a:headEnd type="none" w="med" len="med"/>
                      <a:tailEnd type="none" w="med" len="med"/>
                    </a:lnL>
                    <a:lnR w="12700" cap="flat" cmpd="sng">
                      <a:solidFill>
                        <a:srgbClr val="9CC2E5"/>
                      </a:solidFill>
                      <a:prstDash val="solid"/>
                      <a:headEnd type="none" w="med" len="med"/>
                      <a:tailEnd type="none" w="med" len="med"/>
                    </a:lnR>
                    <a:lnT w="12700" cap="flat" cmpd="sng">
                      <a:solidFill>
                        <a:srgbClr val="9CC2E5"/>
                      </a:solidFill>
                      <a:prstDash val="solid"/>
                      <a:headEnd type="none" w="med" len="med"/>
                      <a:tailEnd type="none" w="med" len="med"/>
                    </a:lnT>
                    <a:lnB w="12700" cap="flat" cmpd="sng">
                      <a:solidFill>
                        <a:srgbClr val="9CC2E5"/>
                      </a:solidFill>
                      <a:prstDash val="solid"/>
                      <a:headEnd type="none" w="med" len="med"/>
                      <a:tailEnd type="none" w="med" len="med"/>
                    </a:lnB>
                    <a:lnTlToBr>
                      <a:noFill/>
                    </a:lnTlToBr>
                    <a:lnBlToTr>
                      <a:noFill/>
                    </a:lnBlToTr>
                    <a:noFill/>
                  </a:tcPr>
                </a:tc>
                <a:tc>
                  <a:txBody>
                    <a:bodyPr/>
                    <a:p>
                      <a:pPr indent="0">
                        <a:buNone/>
                      </a:pPr>
                      <a:r>
                        <a:rPr lang="en-US" sz="1800" b="0">
                          <a:latin typeface="Times New Roman" panose="02020603050405020304" pitchFamily="18" charset="0"/>
                          <a:cs typeface="Times New Roman" panose="02020603050405020304" pitchFamily="18" charset="0"/>
                        </a:rPr>
                        <a:t>MINT enables users to track spending across various categories, divide purchases from multiple categories, manually track cash spending, and receive personalized alerts for budget changes and credit score updates.</a:t>
                      </a:r>
                      <a:endParaRPr lang="en-US" sz="1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9CC2E5"/>
                      </a:solidFill>
                      <a:prstDash val="solid"/>
                      <a:headEnd type="none" w="med" len="med"/>
                      <a:tailEnd type="none" w="med" len="med"/>
                    </a:lnL>
                    <a:lnR w="12700" cap="flat" cmpd="sng">
                      <a:solidFill>
                        <a:srgbClr val="9CC2E5"/>
                      </a:solidFill>
                      <a:prstDash val="solid"/>
                      <a:headEnd type="none" w="med" len="med"/>
                      <a:tailEnd type="none" w="med" len="med"/>
                    </a:lnR>
                    <a:lnT w="12700" cap="flat" cmpd="sng">
                      <a:solidFill>
                        <a:srgbClr val="9CC2E5"/>
                      </a:solidFill>
                      <a:prstDash val="solid"/>
                      <a:headEnd type="none" w="med" len="med"/>
                      <a:tailEnd type="none" w="med" len="med"/>
                    </a:lnT>
                    <a:lnB w="12700" cap="flat" cmpd="sng">
                      <a:solidFill>
                        <a:srgbClr val="9CC2E5"/>
                      </a:solidFill>
                      <a:prstDash val="solid"/>
                      <a:headEnd type="none" w="med" len="med"/>
                      <a:tailEnd type="none" w="med" len="med"/>
                    </a:lnB>
                    <a:lnTlToBr>
                      <a:noFill/>
                    </a:lnTlToBr>
                    <a:lnBlToTr>
                      <a:noFill/>
                    </a:lnBlToTr>
                    <a:noFill/>
                  </a:tcPr>
                </a:tc>
                <a:tc>
                  <a:txBody>
                    <a:bodyPr/>
                    <a:p>
                      <a:pPr indent="0">
                        <a:buNone/>
                      </a:pPr>
                      <a:r>
                        <a:rPr lang="en-US" sz="1600" b="0">
                          <a:latin typeface="Times New Roman" panose="02020603050405020304" pitchFamily="18" charset="0"/>
                          <a:cs typeface="Times New Roman" panose="02020603050405020304" pitchFamily="18" charset="0"/>
                        </a:rPr>
                        <a:t>Goodbudget utilizes the envelope system or different expenses to allocate money . It offers reporting tools, easy-to-read graphs, and insights into income versus spending trends.</a:t>
                      </a:r>
                      <a:endParaRPr lang="en-US" sz="16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9CC2E5"/>
                      </a:solidFill>
                      <a:prstDash val="solid"/>
                      <a:headEnd type="none" w="med" len="med"/>
                      <a:tailEnd type="none" w="med" len="med"/>
                    </a:lnL>
                    <a:lnR w="12700" cap="flat" cmpd="sng">
                      <a:solidFill>
                        <a:srgbClr val="9CC2E5"/>
                      </a:solidFill>
                      <a:prstDash val="solid"/>
                      <a:headEnd type="none" w="med" len="med"/>
                      <a:tailEnd type="none" w="med" len="med"/>
                    </a:lnR>
                    <a:lnT w="12700" cap="flat" cmpd="sng">
                      <a:solidFill>
                        <a:srgbClr val="9CC2E5"/>
                      </a:solidFill>
                      <a:prstDash val="solid"/>
                      <a:headEnd type="none" w="med" len="med"/>
                      <a:tailEnd type="none" w="med" len="med"/>
                    </a:lnT>
                    <a:lnB w="12700" cap="flat" cmpd="sng">
                      <a:solidFill>
                        <a:srgbClr val="9CC2E5"/>
                      </a:solidFill>
                      <a:prstDash val="solid"/>
                      <a:headEnd type="none" w="med" len="med"/>
                      <a:tailEnd type="none" w="med" len="med"/>
                    </a:lnB>
                    <a:lnTlToBr>
                      <a:noFill/>
                    </a:lnTlToBr>
                    <a:lnBlToTr>
                      <a:noFill/>
                    </a:lnBlToTr>
                    <a:noFill/>
                  </a:tcPr>
                </a:tc>
                <a:tc>
                  <a:txBody>
                    <a:bodyPr/>
                    <a:p>
                      <a:pPr indent="0">
                        <a:buNone/>
                      </a:pPr>
                      <a:r>
                        <a:rPr lang="en-US" sz="1600" b="0">
                          <a:latin typeface="Times New Roman" panose="02020603050405020304" pitchFamily="18" charset="0"/>
                          <a:cs typeface="Times New Roman" panose="02020603050405020304" pitchFamily="18" charset="0"/>
                        </a:rPr>
                        <a:t>The Budget Estimator Android application enables users to share expenses within groups, categorize expenses, add remarks to expenses, and receive notifications for bill updates and comments.</a:t>
                      </a:r>
                      <a:endParaRPr lang="en-US" sz="16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9CC2E5"/>
                      </a:solidFill>
                      <a:prstDash val="solid"/>
                      <a:headEnd type="none" w="med" len="med"/>
                      <a:tailEnd type="none" w="med" len="med"/>
                    </a:lnL>
                    <a:lnR w="12700" cap="flat" cmpd="sng">
                      <a:solidFill>
                        <a:srgbClr val="9CC2E5"/>
                      </a:solidFill>
                      <a:prstDash val="solid"/>
                      <a:headEnd type="none" w="med" len="med"/>
                      <a:tailEnd type="none" w="med" len="med"/>
                    </a:lnR>
                    <a:lnT w="12700" cap="flat" cmpd="sng">
                      <a:solidFill>
                        <a:srgbClr val="9CC2E5"/>
                      </a:solidFill>
                      <a:prstDash val="solid"/>
                      <a:headEnd type="none" w="med" len="med"/>
                      <a:tailEnd type="none" w="med" len="med"/>
                    </a:lnT>
                    <a:lnB w="12700" cap="flat" cmpd="sng">
                      <a:solidFill>
                        <a:srgbClr val="9CC2E5"/>
                      </a:solidFill>
                      <a:prstDash val="solid"/>
                      <a:headEnd type="none" w="med" len="med"/>
                      <a:tailEnd type="none" w="med" len="med"/>
                    </a:lnB>
                    <a:lnTlToBr>
                      <a:noFill/>
                    </a:lnTlToBr>
                    <a:lnBlToTr>
                      <a:noFill/>
                    </a:lnBlToTr>
                    <a:noFill/>
                  </a:tcPr>
                </a:tc>
                <a:tc>
                  <a:txBody>
                    <a:bodyPr/>
                    <a:p>
                      <a:pPr indent="0">
                        <a:buNone/>
                      </a:pPr>
                      <a:r>
                        <a:rPr lang="en-US" sz="1600" b="0">
                          <a:latin typeface="Times New Roman" panose="02020603050405020304" pitchFamily="18" charset="0"/>
                          <a:cs typeface="Times New Roman" panose="02020603050405020304" pitchFamily="18" charset="0"/>
                        </a:rPr>
                        <a:t>PocketGuard connects to bank accounts and credit cards, categorizes expenses, offers real-time spending updates, highlights bills and subscriptions, and calculates disposable income after accounting for bills and savings.</a:t>
                      </a:r>
                      <a:endParaRPr lang="en-US" sz="16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9CC2E5"/>
                      </a:solidFill>
                      <a:prstDash val="solid"/>
                      <a:headEnd type="none" w="med" len="med"/>
                      <a:tailEnd type="none" w="med" len="med"/>
                    </a:lnL>
                    <a:lnR w="12700" cap="flat" cmpd="sng">
                      <a:solidFill>
                        <a:srgbClr val="9CC2E5"/>
                      </a:solidFill>
                      <a:prstDash val="solid"/>
                      <a:headEnd type="none" w="med" len="med"/>
                      <a:tailEnd type="none" w="med" len="med"/>
                    </a:lnR>
                    <a:lnT w="12700" cap="flat" cmpd="sng">
                      <a:solidFill>
                        <a:srgbClr val="9CC2E5"/>
                      </a:solidFill>
                      <a:prstDash val="solid"/>
                      <a:headEnd type="none" w="med" len="med"/>
                      <a:tailEnd type="none" w="med" len="med"/>
                    </a:lnT>
                    <a:lnB w="12700" cap="flat" cmpd="sng">
                      <a:solidFill>
                        <a:srgbClr val="9CC2E5"/>
                      </a:solidFill>
                      <a:prstDash val="solid"/>
                      <a:headEnd type="none" w="med" len="med"/>
                      <a:tailEnd type="none" w="med" len="med"/>
                    </a:lnB>
                    <a:lnTlToBr>
                      <a:noFill/>
                    </a:lnTlToBr>
                    <a:lnBlToTr>
                      <a:noFill/>
                    </a:lnBlToTr>
                    <a:noFill/>
                  </a:tcPr>
                </a:tc>
                <a:tc>
                  <a:txBody>
                    <a:bodyPr/>
                    <a:p>
                      <a:pPr indent="0">
                        <a:buNone/>
                      </a:pPr>
                      <a:r>
                        <a:rPr lang="en-US" sz="1600" b="0">
                          <a:latin typeface="Times New Roman" panose="02020603050405020304" pitchFamily="18" charset="0"/>
                          <a:cs typeface="Times New Roman" panose="02020603050405020304" pitchFamily="18" charset="0"/>
                        </a:rPr>
                        <a:t>Allow users to create an account with a unique and secure username and password. Presents an organized display of the users budget summary like total income, expenses and remaining balance and gives a monthly analysis.</a:t>
                      </a:r>
                      <a:endParaRPr lang="en-US" sz="16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9CC2E5"/>
                      </a:solidFill>
                      <a:prstDash val="solid"/>
                      <a:headEnd type="none" w="med" len="med"/>
                      <a:tailEnd type="none" w="med" len="med"/>
                    </a:lnL>
                    <a:lnR w="12700" cap="flat" cmpd="sng">
                      <a:solidFill>
                        <a:srgbClr val="9CC2E5"/>
                      </a:solidFill>
                      <a:prstDash val="solid"/>
                      <a:headEnd type="none" w="med" len="med"/>
                      <a:tailEnd type="none" w="med" len="med"/>
                    </a:lnR>
                    <a:lnT w="12700" cap="flat" cmpd="sng">
                      <a:solidFill>
                        <a:srgbClr val="9CC2E5"/>
                      </a:solidFill>
                      <a:prstDash val="solid"/>
                      <a:headEnd type="none" w="med" len="med"/>
                      <a:tailEnd type="none" w="med" len="med"/>
                    </a:lnT>
                    <a:lnB w="12700" cap="flat" cmpd="sng">
                      <a:solidFill>
                        <a:srgbClr val="9CC2E5"/>
                      </a:solidFill>
                      <a:prstDash val="solid"/>
                      <a:headEnd type="none" w="med" len="med"/>
                      <a:tailEnd type="none" w="med" len="med"/>
                    </a:lnB>
                    <a:lnTlToBr>
                      <a:noFill/>
                    </a:lnTlToBr>
                    <a:lnBlToTr>
                      <a:noFill/>
                    </a:lnBlToTr>
                    <a:noFill/>
                  </a:tcPr>
                </a:tc>
              </a:tr>
            </a:tbl>
          </a:graphicData>
        </a:graphic>
      </p:graphicFrame>
      <p:graphicFrame>
        <p:nvGraphicFramePr>
          <p:cNvPr id="3" name="Content Placeholder 2"/>
          <p:cNvGraphicFramePr/>
          <p:nvPr>
            <p:ph sz="half" idx="2"/>
          </p:nvPr>
        </p:nvGraphicFramePr>
        <p:xfrm>
          <a:off x="35560" y="116840"/>
          <a:ext cx="8891270" cy="946150"/>
        </p:xfrm>
        <a:graphic>
          <a:graphicData uri="http://schemas.openxmlformats.org/drawingml/2006/table">
            <a:tbl>
              <a:tblPr firstRow="1" bandRow="1">
                <a:tableStyleId>{5940675A-B579-460E-94D1-54222C63F5DA}</a:tableStyleId>
              </a:tblPr>
              <a:tblGrid>
                <a:gridCol w="1781810"/>
                <a:gridCol w="1630680"/>
                <a:gridCol w="1301750"/>
                <a:gridCol w="1296670"/>
                <a:gridCol w="1510030"/>
                <a:gridCol w="1370330"/>
              </a:tblGrid>
              <a:tr h="946150">
                <a:tc>
                  <a:txBody>
                    <a:bodyPr/>
                    <a:p>
                      <a:pPr indent="0">
                        <a:buNone/>
                      </a:pPr>
                      <a:r>
                        <a:rPr lang="en-US" sz="1800" b="1">
                          <a:solidFill>
                            <a:srgbClr val="FFFFFF"/>
                          </a:solidFill>
                          <a:latin typeface="Times New Roman" panose="02020603050405020304" pitchFamily="18" charset="0"/>
                          <a:cs typeface="Times New Roman" panose="02020603050405020304" pitchFamily="18" charset="0"/>
                        </a:rPr>
                        <a:t>CONTENT OF COMPARISON</a:t>
                      </a:r>
                      <a:endParaRPr lang="en-US" sz="1800" b="1">
                        <a:solidFill>
                          <a:srgbClr val="FFFFFF"/>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5B9BD5"/>
                      </a:solidFill>
                      <a:prstDash val="solid"/>
                      <a:headEnd type="none" w="med" len="med"/>
                      <a:tailEnd type="none" w="med" len="med"/>
                    </a:lnL>
                    <a:lnR w="12700" cap="flat" cmpd="sng">
                      <a:solidFill>
                        <a:srgbClr val="9CC2E5"/>
                      </a:solidFill>
                      <a:prstDash val="solid"/>
                      <a:headEnd type="none" w="med" len="med"/>
                      <a:tailEnd type="none" w="med" len="med"/>
                    </a:lnR>
                    <a:lnT w="12700" cap="flat" cmpd="sng">
                      <a:solidFill>
                        <a:srgbClr val="5B9BD5"/>
                      </a:solidFill>
                      <a:prstDash val="solid"/>
                      <a:headEnd type="none" w="med" len="med"/>
                      <a:tailEnd type="none" w="med" len="med"/>
                    </a:lnT>
                    <a:lnB w="12700" cap="flat" cmpd="sng">
                      <a:solidFill>
                        <a:srgbClr val="5B9BD5"/>
                      </a:solidFill>
                      <a:prstDash val="solid"/>
                      <a:headEnd type="none" w="med" len="med"/>
                      <a:tailEnd type="none" w="med" len="med"/>
                    </a:lnB>
                    <a:lnTlToBr>
                      <a:noFill/>
                    </a:lnTlToBr>
                    <a:lnBlToTr>
                      <a:noFill/>
                    </a:lnBlToTr>
                    <a:solidFill>
                      <a:srgbClr val="5B9BD5"/>
                    </a:solidFill>
                  </a:tcPr>
                </a:tc>
                <a:tc>
                  <a:txBody>
                    <a:bodyPr/>
                    <a:p>
                      <a:pPr indent="0">
                        <a:buNone/>
                      </a:pPr>
                      <a:r>
                        <a:rPr lang="en-US" sz="1800" b="1">
                          <a:solidFill>
                            <a:srgbClr val="FFFFFF"/>
                          </a:solidFill>
                          <a:latin typeface="Times New Roman" panose="02020603050405020304" pitchFamily="18" charset="0"/>
                          <a:cs typeface="Times New Roman" panose="02020603050405020304" pitchFamily="18" charset="0"/>
                        </a:rPr>
                        <a:t>Literature survey 1</a:t>
                      </a:r>
                      <a:endParaRPr lang="en-US" sz="1800" b="1">
                        <a:solidFill>
                          <a:srgbClr val="FFFFFF"/>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9CC2E5"/>
                      </a:solidFill>
                      <a:prstDash val="solid"/>
                      <a:headEnd type="none" w="med" len="med"/>
                      <a:tailEnd type="none" w="med" len="med"/>
                    </a:lnL>
                    <a:lnR w="12700" cap="flat" cmpd="sng">
                      <a:solidFill>
                        <a:srgbClr val="9CC2E5"/>
                      </a:solidFill>
                      <a:prstDash val="solid"/>
                      <a:headEnd type="none" w="med" len="med"/>
                      <a:tailEnd type="none" w="med" len="med"/>
                    </a:lnR>
                    <a:lnT w="12700" cap="flat" cmpd="sng">
                      <a:solidFill>
                        <a:srgbClr val="5B9BD5"/>
                      </a:solidFill>
                      <a:prstDash val="solid"/>
                      <a:headEnd type="none" w="med" len="med"/>
                      <a:tailEnd type="none" w="med" len="med"/>
                    </a:lnT>
                    <a:lnB w="12700" cap="flat" cmpd="sng">
                      <a:solidFill>
                        <a:srgbClr val="5B9BD5"/>
                      </a:solidFill>
                      <a:prstDash val="solid"/>
                      <a:headEnd type="none" w="med" len="med"/>
                      <a:tailEnd type="none" w="med" len="med"/>
                    </a:lnB>
                    <a:lnTlToBr>
                      <a:noFill/>
                    </a:lnTlToBr>
                    <a:lnBlToTr>
                      <a:noFill/>
                    </a:lnBlToTr>
                    <a:solidFill>
                      <a:srgbClr val="5B9BD5"/>
                    </a:solidFill>
                  </a:tcPr>
                </a:tc>
                <a:tc>
                  <a:txBody>
                    <a:bodyPr/>
                    <a:p>
                      <a:pPr indent="0">
                        <a:buNone/>
                      </a:pPr>
                      <a:r>
                        <a:rPr lang="en-US" sz="1800" b="1">
                          <a:solidFill>
                            <a:srgbClr val="FFFFFF"/>
                          </a:solidFill>
                          <a:latin typeface="Times New Roman" panose="02020603050405020304" pitchFamily="18" charset="0"/>
                          <a:cs typeface="Times New Roman" panose="02020603050405020304" pitchFamily="18" charset="0"/>
                        </a:rPr>
                        <a:t>Literature survey 2</a:t>
                      </a:r>
                      <a:endParaRPr lang="en-US" sz="1800" b="1">
                        <a:solidFill>
                          <a:srgbClr val="FFFFFF"/>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9CC2E5"/>
                      </a:solidFill>
                      <a:prstDash val="solid"/>
                      <a:headEnd type="none" w="med" len="med"/>
                      <a:tailEnd type="none" w="med" len="med"/>
                    </a:lnL>
                    <a:lnR w="12700" cap="flat" cmpd="sng">
                      <a:solidFill>
                        <a:srgbClr val="9CC2E5"/>
                      </a:solidFill>
                      <a:prstDash val="solid"/>
                      <a:headEnd type="none" w="med" len="med"/>
                      <a:tailEnd type="none" w="med" len="med"/>
                    </a:lnR>
                    <a:lnT w="12700" cap="flat" cmpd="sng">
                      <a:solidFill>
                        <a:srgbClr val="5B9BD5"/>
                      </a:solidFill>
                      <a:prstDash val="solid"/>
                      <a:headEnd type="none" w="med" len="med"/>
                      <a:tailEnd type="none" w="med" len="med"/>
                    </a:lnT>
                    <a:lnB w="12700" cap="flat" cmpd="sng">
                      <a:solidFill>
                        <a:srgbClr val="5B9BD5"/>
                      </a:solidFill>
                      <a:prstDash val="solid"/>
                      <a:headEnd type="none" w="med" len="med"/>
                      <a:tailEnd type="none" w="med" len="med"/>
                    </a:lnB>
                    <a:lnTlToBr>
                      <a:noFill/>
                    </a:lnTlToBr>
                    <a:lnBlToTr>
                      <a:noFill/>
                    </a:lnBlToTr>
                    <a:solidFill>
                      <a:srgbClr val="5B9BD5"/>
                    </a:solidFill>
                  </a:tcPr>
                </a:tc>
                <a:tc>
                  <a:txBody>
                    <a:bodyPr/>
                    <a:p>
                      <a:pPr indent="0">
                        <a:buNone/>
                      </a:pPr>
                      <a:r>
                        <a:rPr lang="en-US" sz="1800" b="1">
                          <a:solidFill>
                            <a:srgbClr val="FFFFFF"/>
                          </a:solidFill>
                          <a:latin typeface="Times New Roman" panose="02020603050405020304" pitchFamily="18" charset="0"/>
                          <a:cs typeface="Times New Roman" panose="02020603050405020304" pitchFamily="18" charset="0"/>
                        </a:rPr>
                        <a:t>Literature survey 3</a:t>
                      </a:r>
                      <a:endParaRPr lang="en-US" sz="1800" b="1">
                        <a:solidFill>
                          <a:srgbClr val="FFFFFF"/>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9CC2E5"/>
                      </a:solidFill>
                      <a:prstDash val="solid"/>
                      <a:headEnd type="none" w="med" len="med"/>
                      <a:tailEnd type="none" w="med" len="med"/>
                    </a:lnL>
                    <a:lnR w="12700" cap="flat" cmpd="sng">
                      <a:solidFill>
                        <a:srgbClr val="9CC2E5"/>
                      </a:solidFill>
                      <a:prstDash val="solid"/>
                      <a:headEnd type="none" w="med" len="med"/>
                      <a:tailEnd type="none" w="med" len="med"/>
                    </a:lnR>
                    <a:lnT w="12700" cap="flat" cmpd="sng">
                      <a:solidFill>
                        <a:srgbClr val="5B9BD5"/>
                      </a:solidFill>
                      <a:prstDash val="solid"/>
                      <a:headEnd type="none" w="med" len="med"/>
                      <a:tailEnd type="none" w="med" len="med"/>
                    </a:lnT>
                    <a:lnB w="12700" cap="flat" cmpd="sng">
                      <a:solidFill>
                        <a:srgbClr val="5B9BD5"/>
                      </a:solidFill>
                      <a:prstDash val="solid"/>
                      <a:headEnd type="none" w="med" len="med"/>
                      <a:tailEnd type="none" w="med" len="med"/>
                    </a:lnB>
                    <a:lnTlToBr>
                      <a:noFill/>
                    </a:lnTlToBr>
                    <a:lnBlToTr>
                      <a:noFill/>
                    </a:lnBlToTr>
                    <a:solidFill>
                      <a:srgbClr val="5B9BD5"/>
                    </a:solidFill>
                  </a:tcPr>
                </a:tc>
                <a:tc>
                  <a:txBody>
                    <a:bodyPr/>
                    <a:p>
                      <a:pPr indent="0">
                        <a:buNone/>
                      </a:pPr>
                      <a:r>
                        <a:rPr lang="en-US" sz="1800" b="1">
                          <a:solidFill>
                            <a:srgbClr val="FFFFFF"/>
                          </a:solidFill>
                          <a:latin typeface="Times New Roman" panose="02020603050405020304" pitchFamily="18" charset="0"/>
                          <a:cs typeface="Times New Roman" panose="02020603050405020304" pitchFamily="18" charset="0"/>
                        </a:rPr>
                        <a:t>Literature survey 4</a:t>
                      </a:r>
                      <a:endParaRPr lang="en-US" sz="1800" b="1">
                        <a:solidFill>
                          <a:srgbClr val="FFFFFF"/>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9CC2E5"/>
                      </a:solidFill>
                      <a:prstDash val="solid"/>
                      <a:headEnd type="none" w="med" len="med"/>
                      <a:tailEnd type="none" w="med" len="med"/>
                    </a:lnL>
                    <a:lnR w="12700" cap="flat" cmpd="sng">
                      <a:solidFill>
                        <a:srgbClr val="9CC2E5"/>
                      </a:solidFill>
                      <a:prstDash val="solid"/>
                      <a:headEnd type="none" w="med" len="med"/>
                      <a:tailEnd type="none" w="med" len="med"/>
                    </a:lnR>
                    <a:lnT w="12700" cap="flat" cmpd="sng">
                      <a:solidFill>
                        <a:srgbClr val="5B9BD5"/>
                      </a:solidFill>
                      <a:prstDash val="solid"/>
                      <a:headEnd type="none" w="med" len="med"/>
                      <a:tailEnd type="none" w="med" len="med"/>
                    </a:lnT>
                    <a:lnB w="12700" cap="flat" cmpd="sng">
                      <a:solidFill>
                        <a:srgbClr val="5B9BD5"/>
                      </a:solidFill>
                      <a:prstDash val="solid"/>
                      <a:headEnd type="none" w="med" len="med"/>
                      <a:tailEnd type="none" w="med" len="med"/>
                    </a:lnB>
                    <a:lnTlToBr>
                      <a:noFill/>
                    </a:lnTlToBr>
                    <a:lnBlToTr>
                      <a:noFill/>
                    </a:lnBlToTr>
                    <a:solidFill>
                      <a:srgbClr val="5B9BD5"/>
                    </a:solidFill>
                  </a:tcPr>
                </a:tc>
                <a:tc>
                  <a:txBody>
                    <a:bodyPr/>
                    <a:p>
                      <a:pPr indent="0">
                        <a:buNone/>
                      </a:pPr>
                      <a:r>
                        <a:rPr lang="en-US" sz="1800" b="1">
                          <a:solidFill>
                            <a:srgbClr val="FFFFFF"/>
                          </a:solidFill>
                          <a:latin typeface="Times New Roman" panose="02020603050405020304" pitchFamily="18" charset="0"/>
                          <a:cs typeface="Times New Roman" panose="02020603050405020304" pitchFamily="18" charset="0"/>
                        </a:rPr>
                        <a:t>TEAM PROJECT</a:t>
                      </a:r>
                      <a:endParaRPr lang="en-US" sz="1800" b="1">
                        <a:solidFill>
                          <a:srgbClr val="FFFFFF"/>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9CC2E5"/>
                      </a:solidFill>
                      <a:prstDash val="solid"/>
                      <a:headEnd type="none" w="med" len="med"/>
                      <a:tailEnd type="none" w="med" len="med"/>
                    </a:lnL>
                    <a:lnR w="12700" cap="flat" cmpd="sng">
                      <a:solidFill>
                        <a:srgbClr val="5B9BD5"/>
                      </a:solidFill>
                      <a:prstDash val="solid"/>
                      <a:headEnd type="none" w="med" len="med"/>
                      <a:tailEnd type="none" w="med" len="med"/>
                    </a:lnR>
                    <a:lnT w="12700" cap="flat" cmpd="sng">
                      <a:solidFill>
                        <a:srgbClr val="5B9BD5"/>
                      </a:solidFill>
                      <a:prstDash val="solid"/>
                      <a:headEnd type="none" w="med" len="med"/>
                      <a:tailEnd type="none" w="med" len="med"/>
                    </a:lnT>
                    <a:lnB w="12700" cap="flat" cmpd="sng">
                      <a:solidFill>
                        <a:srgbClr val="5B9BD5"/>
                      </a:solidFill>
                      <a:prstDash val="solid"/>
                      <a:headEnd type="none" w="med" len="med"/>
                      <a:tailEnd type="none" w="med" len="med"/>
                    </a:lnB>
                    <a:lnTlToBr>
                      <a:noFill/>
                    </a:lnTlToBr>
                    <a:lnBlToTr>
                      <a:noFill/>
                    </a:lnBlToTr>
                    <a:solidFill>
                      <a:srgbClr val="5B9BD5"/>
                    </a:solidFill>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Title 6"/>
          <p:cNvSpPr>
            <a:spLocks noGrp="1"/>
          </p:cNvSpPr>
          <p:nvPr>
            <p:ph type="title"/>
          </p:nvPr>
        </p:nvSpPr>
        <p:spPr/>
        <p:txBody>
          <a:bodyPr/>
          <a:p>
            <a:endParaRPr lang="en-US"/>
          </a:p>
        </p:txBody>
      </p:sp>
      <p:graphicFrame>
        <p:nvGraphicFramePr>
          <p:cNvPr id="5" name="Content Placeholder 4"/>
          <p:cNvGraphicFramePr/>
          <p:nvPr>
            <p:ph sz="half" idx="1"/>
          </p:nvPr>
        </p:nvGraphicFramePr>
        <p:xfrm>
          <a:off x="467360" y="2033905"/>
          <a:ext cx="8284845" cy="4246245"/>
        </p:xfrm>
        <a:graphic>
          <a:graphicData uri="http://schemas.openxmlformats.org/drawingml/2006/table">
            <a:tbl>
              <a:tblPr firstRow="1" bandRow="1">
                <a:tableStyleId>{5940675A-B579-460E-94D1-54222C63F5DA}</a:tableStyleId>
              </a:tblPr>
              <a:tblGrid>
                <a:gridCol w="1867535"/>
                <a:gridCol w="1156335"/>
                <a:gridCol w="1337310"/>
                <a:gridCol w="1223010"/>
                <a:gridCol w="1424305"/>
                <a:gridCol w="1276350"/>
              </a:tblGrid>
              <a:tr h="4246245">
                <a:tc>
                  <a:txBody>
                    <a:bodyPr/>
                    <a:p>
                      <a:pPr indent="0">
                        <a:buNone/>
                      </a:pPr>
                      <a:r>
                        <a:rPr lang="en-US" sz="1600" b="1">
                          <a:latin typeface="Times New Roman" panose="02020603050405020304" pitchFamily="18" charset="0"/>
                          <a:cs typeface="Times New Roman" panose="02020603050405020304" pitchFamily="18" charset="0"/>
                        </a:rPr>
                        <a:t> </a:t>
                      </a:r>
                      <a:endParaRPr lang="en-US" sz="1600" b="1">
                        <a:latin typeface="Times New Roman" panose="02020603050405020304" pitchFamily="18" charset="0"/>
                        <a:cs typeface="Times New Roman" panose="02020603050405020304" pitchFamily="18" charset="0"/>
                      </a:endParaRPr>
                    </a:p>
                    <a:p>
                      <a:pPr indent="0">
                        <a:buNone/>
                      </a:pPr>
                      <a:r>
                        <a:rPr lang="en-US" sz="1600" b="1">
                          <a:latin typeface="Times New Roman" panose="02020603050405020304" pitchFamily="18" charset="0"/>
                          <a:cs typeface="Times New Roman" panose="02020603050405020304" pitchFamily="18" charset="0"/>
                        </a:rPr>
                        <a:t> </a:t>
                      </a:r>
                      <a:endParaRPr lang="en-US" sz="1600" b="1">
                        <a:latin typeface="Times New Roman" panose="02020603050405020304" pitchFamily="18" charset="0"/>
                        <a:cs typeface="Times New Roman" panose="02020603050405020304" pitchFamily="18" charset="0"/>
                      </a:endParaRPr>
                    </a:p>
                    <a:p>
                      <a:pPr indent="0">
                        <a:buNone/>
                      </a:pPr>
                      <a:endParaRPr lang="en-US" sz="1600" b="1">
                        <a:latin typeface="Times New Roman" panose="02020603050405020304" pitchFamily="18" charset="0"/>
                        <a:cs typeface="Times New Roman" panose="02020603050405020304" pitchFamily="18" charset="0"/>
                      </a:endParaRPr>
                    </a:p>
                    <a:p>
                      <a:pPr indent="0">
                        <a:buNone/>
                      </a:pPr>
                      <a:r>
                        <a:rPr lang="en-US" sz="2000" b="1">
                          <a:latin typeface="Times New Roman" panose="02020603050405020304" pitchFamily="18" charset="0"/>
                          <a:cs typeface="Times New Roman" panose="02020603050405020304" pitchFamily="18" charset="0"/>
                        </a:rPr>
                        <a:t>PROGRAMMING LANGUAGE</a:t>
                      </a:r>
                      <a:endParaRPr lang="en-US" sz="2000" b="1">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9CC2E5"/>
                      </a:solidFill>
                      <a:prstDash val="solid"/>
                      <a:headEnd type="none" w="med" len="med"/>
                      <a:tailEnd type="none" w="med" len="med"/>
                    </a:lnL>
                    <a:lnR w="12700" cap="flat" cmpd="sng">
                      <a:solidFill>
                        <a:srgbClr val="9CC2E5"/>
                      </a:solidFill>
                      <a:prstDash val="solid"/>
                      <a:headEnd type="none" w="med" len="med"/>
                      <a:tailEnd type="none" w="med" len="med"/>
                    </a:lnR>
                    <a:lnT w="12700" cap="flat" cmpd="sng">
                      <a:solidFill>
                        <a:srgbClr val="9CC2E5"/>
                      </a:solidFill>
                      <a:prstDash val="solid"/>
                      <a:headEnd type="none" w="med" len="med"/>
                      <a:tailEnd type="none" w="med" len="med"/>
                    </a:lnT>
                    <a:lnB w="12700" cap="flat" cmpd="sng">
                      <a:solidFill>
                        <a:srgbClr val="9CC2E5"/>
                      </a:solidFill>
                      <a:prstDash val="solid"/>
                      <a:headEnd type="none" w="med" len="med"/>
                      <a:tailEnd type="none" w="med" len="med"/>
                    </a:lnB>
                    <a:lnTlToBr>
                      <a:noFill/>
                    </a:lnTlToBr>
                    <a:lnBlToTr>
                      <a:noFill/>
                    </a:lnBlToTr>
                    <a:solidFill>
                      <a:srgbClr val="DEEAF6"/>
                    </a:solidFill>
                  </a:tcPr>
                </a:tc>
                <a:tc>
                  <a:txBody>
                    <a:bodyPr/>
                    <a:p>
                      <a:pPr indent="0">
                        <a:buNone/>
                      </a:pPr>
                      <a:endParaRPr lang="en-US" sz="1600" b="0">
                        <a:latin typeface="Times New Roman" panose="02020603050405020304" pitchFamily="18" charset="0"/>
                        <a:cs typeface="Times New Roman" panose="02020603050405020304" pitchFamily="18" charset="0"/>
                      </a:endParaRPr>
                    </a:p>
                    <a:p>
                      <a:pPr indent="0">
                        <a:buNone/>
                      </a:pPr>
                      <a:endParaRPr lang="en-US" sz="1600" b="0">
                        <a:latin typeface="Times New Roman" panose="02020603050405020304" pitchFamily="18" charset="0"/>
                        <a:cs typeface="Times New Roman" panose="02020603050405020304" pitchFamily="18" charset="0"/>
                      </a:endParaRPr>
                    </a:p>
                    <a:p>
                      <a:pPr indent="0">
                        <a:buNone/>
                      </a:pPr>
                      <a:r>
                        <a:rPr lang="en-US" sz="1600" b="0">
                          <a:latin typeface="Times New Roman" panose="02020603050405020304" pitchFamily="18" charset="0"/>
                          <a:cs typeface="Times New Roman" panose="02020603050405020304" pitchFamily="18" charset="0"/>
                        </a:rPr>
                        <a:t> </a:t>
                      </a:r>
                      <a:endParaRPr lang="en-US" sz="1600" b="0">
                        <a:latin typeface="Times New Roman" panose="02020603050405020304" pitchFamily="18" charset="0"/>
                        <a:cs typeface="Times New Roman" panose="02020603050405020304" pitchFamily="18" charset="0"/>
                      </a:endParaRPr>
                    </a:p>
                    <a:p>
                      <a:pPr indent="0">
                        <a:buNone/>
                      </a:pPr>
                      <a:r>
                        <a:rPr lang="en-US" sz="2000" b="0">
                          <a:latin typeface="Times New Roman" panose="02020603050405020304" pitchFamily="18" charset="0"/>
                          <a:cs typeface="Times New Roman" panose="02020603050405020304" pitchFamily="18" charset="0"/>
                        </a:rPr>
                        <a:t>Java, Javascript ,</a:t>
                      </a:r>
                      <a:endParaRPr lang="en-US" sz="2000" b="0">
                        <a:latin typeface="Times New Roman" panose="02020603050405020304" pitchFamily="18" charset="0"/>
                        <a:cs typeface="Times New Roman" panose="02020603050405020304" pitchFamily="18" charset="0"/>
                      </a:endParaRPr>
                    </a:p>
                    <a:p>
                      <a:pPr indent="0">
                        <a:buNone/>
                      </a:pPr>
                      <a:r>
                        <a:rPr lang="en-US" sz="2000" b="0">
                          <a:latin typeface="Times New Roman" panose="02020603050405020304" pitchFamily="18" charset="0"/>
                          <a:cs typeface="Times New Roman" panose="02020603050405020304" pitchFamily="18" charset="0"/>
                        </a:rPr>
                        <a:t>HTML, CSS </a:t>
                      </a:r>
                      <a:endParaRPr lang="en-US" sz="20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9CC2E5"/>
                      </a:solidFill>
                      <a:prstDash val="solid"/>
                      <a:headEnd type="none" w="med" len="med"/>
                      <a:tailEnd type="none" w="med" len="med"/>
                    </a:lnL>
                    <a:lnR w="12700" cap="flat" cmpd="sng">
                      <a:solidFill>
                        <a:srgbClr val="9CC2E5"/>
                      </a:solidFill>
                      <a:prstDash val="solid"/>
                      <a:headEnd type="none" w="med" len="med"/>
                      <a:tailEnd type="none" w="med" len="med"/>
                    </a:lnR>
                    <a:lnT w="12700" cap="flat" cmpd="sng">
                      <a:solidFill>
                        <a:srgbClr val="9CC2E5"/>
                      </a:solidFill>
                      <a:prstDash val="solid"/>
                      <a:headEnd type="none" w="med" len="med"/>
                      <a:tailEnd type="none" w="med" len="med"/>
                    </a:lnT>
                    <a:lnB w="12700" cap="flat" cmpd="sng">
                      <a:solidFill>
                        <a:srgbClr val="9CC2E5"/>
                      </a:solidFill>
                      <a:prstDash val="solid"/>
                      <a:headEnd type="none" w="med" len="med"/>
                      <a:tailEnd type="none" w="med" len="med"/>
                    </a:lnB>
                    <a:lnTlToBr>
                      <a:noFill/>
                    </a:lnTlToBr>
                    <a:lnBlToTr>
                      <a:noFill/>
                    </a:lnBlToTr>
                    <a:solidFill>
                      <a:srgbClr val="DEEAF6"/>
                    </a:solidFill>
                  </a:tcPr>
                </a:tc>
                <a:tc>
                  <a:txBody>
                    <a:bodyPr/>
                    <a:p>
                      <a:pPr indent="0">
                        <a:buNone/>
                      </a:pPr>
                      <a:endParaRPr lang="en-US" sz="1600" b="0">
                        <a:latin typeface="Times New Roman" panose="02020603050405020304" pitchFamily="18" charset="0"/>
                        <a:cs typeface="Times New Roman" panose="02020603050405020304" pitchFamily="18" charset="0"/>
                      </a:endParaRPr>
                    </a:p>
                    <a:p>
                      <a:pPr indent="0">
                        <a:buNone/>
                      </a:pPr>
                      <a:r>
                        <a:rPr lang="en-US" sz="1600" b="0">
                          <a:latin typeface="Times New Roman" panose="02020603050405020304" pitchFamily="18" charset="0"/>
                          <a:cs typeface="Times New Roman" panose="02020603050405020304" pitchFamily="18" charset="0"/>
                        </a:rPr>
                        <a:t> </a:t>
                      </a:r>
                      <a:endParaRPr lang="en-US" sz="1600" b="0">
                        <a:latin typeface="Times New Roman" panose="02020603050405020304" pitchFamily="18" charset="0"/>
                        <a:cs typeface="Times New Roman" panose="02020603050405020304" pitchFamily="18" charset="0"/>
                      </a:endParaRPr>
                    </a:p>
                    <a:p>
                      <a:pPr indent="0">
                        <a:buNone/>
                      </a:pPr>
                      <a:endParaRPr lang="en-US" sz="1600" b="0">
                        <a:latin typeface="Times New Roman" panose="02020603050405020304" pitchFamily="18" charset="0"/>
                        <a:cs typeface="Times New Roman" panose="02020603050405020304" pitchFamily="18" charset="0"/>
                      </a:endParaRPr>
                    </a:p>
                    <a:p>
                      <a:pPr indent="0">
                        <a:buNone/>
                      </a:pPr>
                      <a:r>
                        <a:rPr lang="en-US" sz="1600" b="0">
                          <a:latin typeface="Times New Roman" panose="02020603050405020304" pitchFamily="18" charset="0"/>
                          <a:cs typeface="Times New Roman" panose="02020603050405020304" pitchFamily="18" charset="0"/>
                        </a:rPr>
                        <a:t>HTML, CSS,  </a:t>
                      </a:r>
                      <a:endParaRPr lang="en-US" sz="1600" b="0">
                        <a:latin typeface="Times New Roman" panose="02020603050405020304" pitchFamily="18" charset="0"/>
                        <a:cs typeface="Times New Roman" panose="02020603050405020304" pitchFamily="18" charset="0"/>
                      </a:endParaRPr>
                    </a:p>
                    <a:p>
                      <a:pPr indent="0">
                        <a:buNone/>
                      </a:pPr>
                      <a:r>
                        <a:rPr lang="en-US" sz="1600" b="0">
                          <a:latin typeface="Times New Roman" panose="02020603050405020304" pitchFamily="18" charset="0"/>
                          <a:cs typeface="Times New Roman" panose="02020603050405020304" pitchFamily="18" charset="0"/>
                        </a:rPr>
                        <a:t>javascript</a:t>
                      </a:r>
                      <a:endParaRPr lang="en-US" sz="16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9CC2E5"/>
                      </a:solidFill>
                      <a:prstDash val="solid"/>
                      <a:headEnd type="none" w="med" len="med"/>
                      <a:tailEnd type="none" w="med" len="med"/>
                    </a:lnL>
                    <a:lnR w="12700" cap="flat" cmpd="sng">
                      <a:solidFill>
                        <a:srgbClr val="9CC2E5"/>
                      </a:solidFill>
                      <a:prstDash val="solid"/>
                      <a:headEnd type="none" w="med" len="med"/>
                      <a:tailEnd type="none" w="med" len="med"/>
                    </a:lnR>
                    <a:lnT w="12700" cap="flat" cmpd="sng">
                      <a:solidFill>
                        <a:srgbClr val="9CC2E5"/>
                      </a:solidFill>
                      <a:prstDash val="solid"/>
                      <a:headEnd type="none" w="med" len="med"/>
                      <a:tailEnd type="none" w="med" len="med"/>
                    </a:lnT>
                    <a:lnB w="12700" cap="flat" cmpd="sng">
                      <a:solidFill>
                        <a:srgbClr val="9CC2E5"/>
                      </a:solidFill>
                      <a:prstDash val="solid"/>
                      <a:headEnd type="none" w="med" len="med"/>
                      <a:tailEnd type="none" w="med" len="med"/>
                    </a:lnB>
                    <a:lnTlToBr>
                      <a:noFill/>
                    </a:lnTlToBr>
                    <a:lnBlToTr>
                      <a:noFill/>
                    </a:lnBlToTr>
                    <a:solidFill>
                      <a:srgbClr val="DEEAF6"/>
                    </a:solidFill>
                  </a:tcPr>
                </a:tc>
                <a:tc>
                  <a:txBody>
                    <a:bodyPr/>
                    <a:p>
                      <a:pPr indent="0">
                        <a:buNone/>
                      </a:pPr>
                      <a:endParaRPr lang="en-US" sz="1600" b="0">
                        <a:latin typeface="Times New Roman" panose="02020603050405020304" pitchFamily="18" charset="0"/>
                        <a:cs typeface="Times New Roman" panose="02020603050405020304" pitchFamily="18" charset="0"/>
                      </a:endParaRPr>
                    </a:p>
                    <a:p>
                      <a:pPr indent="0">
                        <a:buNone/>
                      </a:pPr>
                      <a:r>
                        <a:rPr lang="en-US" sz="1600" b="0">
                          <a:latin typeface="Times New Roman" panose="02020603050405020304" pitchFamily="18" charset="0"/>
                          <a:cs typeface="Times New Roman" panose="02020603050405020304" pitchFamily="18" charset="0"/>
                        </a:rPr>
                        <a:t> </a:t>
                      </a:r>
                      <a:endParaRPr lang="en-US" sz="1600" b="0">
                        <a:latin typeface="Times New Roman" panose="02020603050405020304" pitchFamily="18" charset="0"/>
                        <a:cs typeface="Times New Roman" panose="02020603050405020304" pitchFamily="18" charset="0"/>
                      </a:endParaRPr>
                    </a:p>
                    <a:p>
                      <a:pPr indent="0">
                        <a:buNone/>
                      </a:pPr>
                      <a:endParaRPr lang="en-US" sz="1600" b="0">
                        <a:latin typeface="Times New Roman" panose="02020603050405020304" pitchFamily="18" charset="0"/>
                        <a:cs typeface="Times New Roman" panose="02020603050405020304" pitchFamily="18" charset="0"/>
                      </a:endParaRPr>
                    </a:p>
                    <a:p>
                      <a:pPr indent="0">
                        <a:buNone/>
                      </a:pPr>
                      <a:r>
                        <a:rPr lang="en-US" sz="1600" b="0">
                          <a:latin typeface="Times New Roman" panose="02020603050405020304" pitchFamily="18" charset="0"/>
                          <a:cs typeface="Times New Roman" panose="02020603050405020304" pitchFamily="18" charset="0"/>
                        </a:rPr>
                        <a:t>Java/kotlin,</a:t>
                      </a:r>
                      <a:endParaRPr lang="en-US" sz="1600" b="0">
                        <a:latin typeface="Times New Roman" panose="02020603050405020304" pitchFamily="18" charset="0"/>
                        <a:cs typeface="Times New Roman" panose="02020603050405020304" pitchFamily="18" charset="0"/>
                      </a:endParaRPr>
                    </a:p>
                    <a:p>
                      <a:pPr indent="0">
                        <a:buNone/>
                      </a:pPr>
                      <a:r>
                        <a:rPr lang="en-US" sz="1600" b="0">
                          <a:latin typeface="Times New Roman" panose="02020603050405020304" pitchFamily="18" charset="0"/>
                          <a:cs typeface="Times New Roman" panose="02020603050405020304" pitchFamily="18" charset="0"/>
                        </a:rPr>
                        <a:t>HTML, CSS  </a:t>
                      </a:r>
                      <a:endParaRPr lang="en-US" sz="16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9CC2E5"/>
                      </a:solidFill>
                      <a:prstDash val="solid"/>
                      <a:headEnd type="none" w="med" len="med"/>
                      <a:tailEnd type="none" w="med" len="med"/>
                    </a:lnL>
                    <a:lnR w="12700" cap="flat" cmpd="sng">
                      <a:solidFill>
                        <a:srgbClr val="9CC2E5"/>
                      </a:solidFill>
                      <a:prstDash val="solid"/>
                      <a:headEnd type="none" w="med" len="med"/>
                      <a:tailEnd type="none" w="med" len="med"/>
                    </a:lnR>
                    <a:lnT w="12700" cap="flat" cmpd="sng">
                      <a:solidFill>
                        <a:srgbClr val="9CC2E5"/>
                      </a:solidFill>
                      <a:prstDash val="solid"/>
                      <a:headEnd type="none" w="med" len="med"/>
                      <a:tailEnd type="none" w="med" len="med"/>
                    </a:lnT>
                    <a:lnB w="12700" cap="flat" cmpd="sng">
                      <a:solidFill>
                        <a:srgbClr val="9CC2E5"/>
                      </a:solidFill>
                      <a:prstDash val="solid"/>
                      <a:headEnd type="none" w="med" len="med"/>
                      <a:tailEnd type="none" w="med" len="med"/>
                    </a:lnB>
                    <a:lnTlToBr>
                      <a:noFill/>
                    </a:lnTlToBr>
                    <a:lnBlToTr>
                      <a:noFill/>
                    </a:lnBlToTr>
                    <a:solidFill>
                      <a:srgbClr val="DEEAF6"/>
                    </a:solidFill>
                  </a:tcPr>
                </a:tc>
                <a:tc>
                  <a:txBody>
                    <a:bodyPr/>
                    <a:p>
                      <a:pPr indent="0">
                        <a:buNone/>
                      </a:pPr>
                      <a:r>
                        <a:rPr lang="en-US" sz="1600" b="0">
                          <a:latin typeface="Times New Roman" panose="02020603050405020304" pitchFamily="18" charset="0"/>
                          <a:cs typeface="Times New Roman" panose="02020603050405020304" pitchFamily="18" charset="0"/>
                        </a:rPr>
                        <a:t> </a:t>
                      </a:r>
                      <a:endParaRPr lang="en-US" sz="1600" b="0">
                        <a:latin typeface="Times New Roman" panose="02020603050405020304" pitchFamily="18" charset="0"/>
                        <a:cs typeface="Times New Roman" panose="02020603050405020304" pitchFamily="18" charset="0"/>
                      </a:endParaRPr>
                    </a:p>
                    <a:p>
                      <a:pPr indent="0">
                        <a:buNone/>
                      </a:pPr>
                      <a:endParaRPr lang="en-US" sz="1600" b="0">
                        <a:latin typeface="Times New Roman" panose="02020603050405020304" pitchFamily="18" charset="0"/>
                        <a:cs typeface="Times New Roman" panose="02020603050405020304" pitchFamily="18" charset="0"/>
                      </a:endParaRPr>
                    </a:p>
                    <a:p>
                      <a:pPr indent="0">
                        <a:buNone/>
                      </a:pPr>
                      <a:endParaRPr lang="en-US" sz="1600" b="0">
                        <a:latin typeface="Times New Roman" panose="02020603050405020304" pitchFamily="18" charset="0"/>
                        <a:cs typeface="Times New Roman" panose="02020603050405020304" pitchFamily="18" charset="0"/>
                      </a:endParaRPr>
                    </a:p>
                    <a:p>
                      <a:pPr indent="0">
                        <a:buNone/>
                      </a:pPr>
                      <a:r>
                        <a:rPr lang="en-US" sz="1600" b="0">
                          <a:latin typeface="Times New Roman" panose="02020603050405020304" pitchFamily="18" charset="0"/>
                          <a:cs typeface="Times New Roman" panose="02020603050405020304" pitchFamily="18" charset="0"/>
                        </a:rPr>
                        <a:t>Java, Javascript , </a:t>
                      </a:r>
                      <a:endParaRPr lang="en-US" sz="1600" b="0">
                        <a:latin typeface="Times New Roman" panose="02020603050405020304" pitchFamily="18" charset="0"/>
                        <a:cs typeface="Times New Roman" panose="02020603050405020304" pitchFamily="18" charset="0"/>
                      </a:endParaRPr>
                    </a:p>
                    <a:p>
                      <a:pPr indent="0">
                        <a:buNone/>
                      </a:pPr>
                      <a:r>
                        <a:rPr lang="en-US" sz="1600" b="0">
                          <a:latin typeface="Times New Roman" panose="02020603050405020304" pitchFamily="18" charset="0"/>
                          <a:cs typeface="Times New Roman" panose="02020603050405020304" pitchFamily="18" charset="0"/>
                        </a:rPr>
                        <a:t>HTML, CSS </a:t>
                      </a:r>
                      <a:endParaRPr lang="en-US" sz="16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9CC2E5"/>
                      </a:solidFill>
                      <a:prstDash val="solid"/>
                      <a:headEnd type="none" w="med" len="med"/>
                      <a:tailEnd type="none" w="med" len="med"/>
                    </a:lnL>
                    <a:lnR w="12700" cap="flat" cmpd="sng">
                      <a:solidFill>
                        <a:srgbClr val="9CC2E5"/>
                      </a:solidFill>
                      <a:prstDash val="solid"/>
                      <a:headEnd type="none" w="med" len="med"/>
                      <a:tailEnd type="none" w="med" len="med"/>
                    </a:lnR>
                    <a:lnT w="12700" cap="flat" cmpd="sng">
                      <a:solidFill>
                        <a:srgbClr val="9CC2E5"/>
                      </a:solidFill>
                      <a:prstDash val="solid"/>
                      <a:headEnd type="none" w="med" len="med"/>
                      <a:tailEnd type="none" w="med" len="med"/>
                    </a:lnT>
                    <a:lnB w="12700" cap="flat" cmpd="sng">
                      <a:solidFill>
                        <a:srgbClr val="9CC2E5"/>
                      </a:solidFill>
                      <a:prstDash val="solid"/>
                      <a:headEnd type="none" w="med" len="med"/>
                      <a:tailEnd type="none" w="med" len="med"/>
                    </a:lnB>
                    <a:lnTlToBr>
                      <a:noFill/>
                    </a:lnTlToBr>
                    <a:lnBlToTr>
                      <a:noFill/>
                    </a:lnBlToTr>
                    <a:solidFill>
                      <a:srgbClr val="DEEAF6"/>
                    </a:solidFill>
                  </a:tcPr>
                </a:tc>
                <a:tc>
                  <a:txBody>
                    <a:bodyPr/>
                    <a:p>
                      <a:pPr indent="0" algn="ctr">
                        <a:buNone/>
                      </a:pPr>
                      <a:endParaRPr lang="en-US" sz="1600" b="0">
                        <a:latin typeface="Times New Roman" panose="02020603050405020304" pitchFamily="18" charset="0"/>
                        <a:cs typeface="Times New Roman" panose="02020603050405020304" pitchFamily="18" charset="0"/>
                      </a:endParaRPr>
                    </a:p>
                    <a:p>
                      <a:pPr indent="0" algn="ctr">
                        <a:buNone/>
                      </a:pPr>
                      <a:endParaRPr lang="en-US" sz="1600" b="0">
                        <a:latin typeface="Times New Roman" panose="02020603050405020304" pitchFamily="18" charset="0"/>
                        <a:cs typeface="Times New Roman" panose="02020603050405020304" pitchFamily="18" charset="0"/>
                      </a:endParaRPr>
                    </a:p>
                    <a:p>
                      <a:pPr indent="0" algn="ctr">
                        <a:buNone/>
                      </a:pPr>
                      <a:r>
                        <a:rPr lang="en-US" sz="1600" b="0">
                          <a:latin typeface="Times New Roman" panose="02020603050405020304" pitchFamily="18" charset="0"/>
                          <a:cs typeface="Times New Roman" panose="02020603050405020304" pitchFamily="18" charset="0"/>
                        </a:rPr>
                        <a:t>Python,</a:t>
                      </a:r>
                      <a:endParaRPr lang="en-US" sz="1600" b="0">
                        <a:latin typeface="Times New Roman" panose="02020603050405020304" pitchFamily="18" charset="0"/>
                        <a:cs typeface="Times New Roman" panose="02020603050405020304" pitchFamily="18" charset="0"/>
                      </a:endParaRPr>
                    </a:p>
                    <a:p>
                      <a:pPr indent="0" algn="ctr">
                        <a:buNone/>
                      </a:pPr>
                      <a:r>
                        <a:rPr lang="en-US" sz="1600" b="0">
                          <a:latin typeface="Times New Roman" panose="02020603050405020304" pitchFamily="18" charset="0"/>
                          <a:cs typeface="Times New Roman" panose="02020603050405020304" pitchFamily="18" charset="0"/>
                        </a:rPr>
                        <a:t>Kotlin, </a:t>
                      </a:r>
                      <a:r>
                        <a:rPr lang="en-US" sz="1600" b="0">
                          <a:latin typeface="Times New Roman" panose="02020603050405020304" pitchFamily="18" charset="0"/>
                          <a:cs typeface="Times New Roman" panose="02020603050405020304" pitchFamily="18" charset="0"/>
                        </a:rPr>
                        <a:t>Javascript ,</a:t>
                      </a:r>
                      <a:endParaRPr lang="en-US" sz="1600" b="0">
                        <a:latin typeface="Times New Roman" panose="02020603050405020304" pitchFamily="18" charset="0"/>
                        <a:cs typeface="Times New Roman" panose="02020603050405020304" pitchFamily="18" charset="0"/>
                      </a:endParaRPr>
                    </a:p>
                    <a:p>
                      <a:pPr indent="0" algn="ctr">
                        <a:buNone/>
                      </a:pPr>
                      <a:r>
                        <a:rPr lang="en-US" sz="1600" b="0">
                          <a:latin typeface="Times New Roman" panose="02020603050405020304" pitchFamily="18" charset="0"/>
                          <a:cs typeface="Times New Roman" panose="02020603050405020304" pitchFamily="18" charset="0"/>
                        </a:rPr>
                        <a:t>HTML,</a:t>
                      </a:r>
                      <a:endParaRPr lang="en-US" sz="1600" b="0">
                        <a:latin typeface="Times New Roman" panose="02020603050405020304" pitchFamily="18" charset="0"/>
                        <a:cs typeface="Times New Roman" panose="02020603050405020304" pitchFamily="18" charset="0"/>
                      </a:endParaRPr>
                    </a:p>
                    <a:p>
                      <a:pPr indent="0" algn="ctr">
                        <a:buNone/>
                      </a:pPr>
                      <a:r>
                        <a:rPr lang="en-US" sz="1600" b="0">
                          <a:latin typeface="Times New Roman" panose="02020603050405020304" pitchFamily="18" charset="0"/>
                          <a:cs typeface="Times New Roman" panose="02020603050405020304" pitchFamily="18" charset="0"/>
                        </a:rPr>
                        <a:t>CSS,</a:t>
                      </a:r>
                      <a:endParaRPr lang="en-US" sz="1600" b="0">
                        <a:latin typeface="Times New Roman" panose="02020603050405020304" pitchFamily="18" charset="0"/>
                        <a:cs typeface="Times New Roman" panose="02020603050405020304" pitchFamily="18" charset="0"/>
                      </a:endParaRPr>
                    </a:p>
                    <a:p>
                      <a:pPr indent="0" algn="ctr">
                        <a:buNone/>
                      </a:pPr>
                      <a:r>
                        <a:rPr lang="en-US" sz="1600" b="0">
                          <a:latin typeface="Times New Roman" panose="02020603050405020304" pitchFamily="18" charset="0"/>
                          <a:cs typeface="Times New Roman" panose="02020603050405020304" pitchFamily="18" charset="0"/>
                        </a:rPr>
                        <a:t> Javascript</a:t>
                      </a:r>
                      <a:endParaRPr lang="en-US" sz="1600" b="0">
                        <a:latin typeface="Times New Roman" panose="02020603050405020304" pitchFamily="18" charset="0"/>
                        <a:cs typeface="Times New Roman" panose="02020603050405020304" pitchFamily="18" charset="0"/>
                      </a:endParaRPr>
                    </a:p>
                    <a:p>
                      <a:pPr indent="0" algn="ctr">
                        <a:buNone/>
                      </a:pPr>
                      <a:r>
                        <a:rPr lang="en-US" sz="1600">
                          <a:latin typeface="Times New Roman" panose="02020603050405020304" pitchFamily="18" charset="0"/>
                          <a:cs typeface="Times New Roman" panose="02020603050405020304" pitchFamily="18" charset="0"/>
                          <a:sym typeface="+mn-ea"/>
                        </a:rPr>
                        <a:t>and CSS </a:t>
                      </a:r>
                      <a:r>
                        <a:rPr lang="en-US" sz="1600" b="0">
                          <a:latin typeface="Times New Roman" panose="02020603050405020304" pitchFamily="18" charset="0"/>
                          <a:cs typeface="Times New Roman" panose="02020603050405020304" pitchFamily="18" charset="0"/>
                        </a:rPr>
                        <a:t> frameworks </a:t>
                      </a:r>
                      <a:endParaRPr lang="en-US" sz="16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9CC2E5"/>
                      </a:solidFill>
                      <a:prstDash val="solid"/>
                      <a:headEnd type="none" w="med" len="med"/>
                      <a:tailEnd type="none" w="med" len="med"/>
                    </a:lnL>
                    <a:lnR w="12700" cap="flat" cmpd="sng">
                      <a:solidFill>
                        <a:srgbClr val="9CC2E5"/>
                      </a:solidFill>
                      <a:prstDash val="solid"/>
                      <a:headEnd type="none" w="med" len="med"/>
                      <a:tailEnd type="none" w="med" len="med"/>
                    </a:lnR>
                    <a:lnT w="12700" cap="flat" cmpd="sng">
                      <a:solidFill>
                        <a:srgbClr val="9CC2E5"/>
                      </a:solidFill>
                      <a:prstDash val="solid"/>
                      <a:headEnd type="none" w="med" len="med"/>
                      <a:tailEnd type="none" w="med" len="med"/>
                    </a:lnT>
                    <a:lnB w="12700" cap="flat" cmpd="sng">
                      <a:solidFill>
                        <a:srgbClr val="9CC2E5"/>
                      </a:solidFill>
                      <a:prstDash val="solid"/>
                      <a:headEnd type="none" w="med" len="med"/>
                      <a:tailEnd type="none" w="med" len="med"/>
                    </a:lnB>
                    <a:lnTlToBr>
                      <a:noFill/>
                    </a:lnTlToBr>
                    <a:lnBlToTr>
                      <a:noFill/>
                    </a:lnBlToTr>
                    <a:solidFill>
                      <a:srgbClr val="DEEAF6"/>
                    </a:solidFill>
                  </a:tcPr>
                </a:tc>
              </a:tr>
            </a:tbl>
          </a:graphicData>
        </a:graphic>
      </p:graphicFrame>
      <p:graphicFrame>
        <p:nvGraphicFramePr>
          <p:cNvPr id="6" name="Content Placeholder 5"/>
          <p:cNvGraphicFramePr/>
          <p:nvPr>
            <p:ph sz="half" idx="2"/>
          </p:nvPr>
        </p:nvGraphicFramePr>
        <p:xfrm>
          <a:off x="459105" y="260350"/>
          <a:ext cx="8293100" cy="1772920"/>
        </p:xfrm>
        <a:graphic>
          <a:graphicData uri="http://schemas.openxmlformats.org/drawingml/2006/table">
            <a:tbl>
              <a:tblPr firstRow="1" bandRow="1">
                <a:tableStyleId>{5940675A-B579-460E-94D1-54222C63F5DA}</a:tableStyleId>
              </a:tblPr>
              <a:tblGrid>
                <a:gridCol w="1878965"/>
                <a:gridCol w="1188085"/>
                <a:gridCol w="1315085"/>
                <a:gridCol w="1224915"/>
                <a:gridCol w="1408430"/>
                <a:gridCol w="1277620"/>
              </a:tblGrid>
              <a:tr h="1772920">
                <a:tc>
                  <a:txBody>
                    <a:bodyPr/>
                    <a:p>
                      <a:pPr indent="0">
                        <a:buNone/>
                      </a:pPr>
                      <a:r>
                        <a:rPr lang="en-US" sz="1800" b="1">
                          <a:solidFill>
                            <a:srgbClr val="FFFFFF"/>
                          </a:solidFill>
                          <a:latin typeface="Times New Roman" panose="02020603050405020304" pitchFamily="18" charset="0"/>
                          <a:cs typeface="Times New Roman" panose="02020603050405020304" pitchFamily="18" charset="0"/>
                        </a:rPr>
                        <a:t>CONTENT OF COMPARISON</a:t>
                      </a:r>
                      <a:endParaRPr lang="en-US" sz="1800" b="1">
                        <a:solidFill>
                          <a:srgbClr val="FFFFFF"/>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5B9BD5"/>
                      </a:solidFill>
                      <a:prstDash val="solid"/>
                      <a:headEnd type="none" w="med" len="med"/>
                      <a:tailEnd type="none" w="med" len="med"/>
                    </a:lnL>
                    <a:lnR w="12700" cap="flat" cmpd="sng">
                      <a:solidFill>
                        <a:srgbClr val="9CC2E5"/>
                      </a:solidFill>
                      <a:prstDash val="solid"/>
                      <a:headEnd type="none" w="med" len="med"/>
                      <a:tailEnd type="none" w="med" len="med"/>
                    </a:lnR>
                    <a:lnT w="12700" cap="flat" cmpd="sng">
                      <a:solidFill>
                        <a:srgbClr val="5B9BD5"/>
                      </a:solidFill>
                      <a:prstDash val="solid"/>
                      <a:headEnd type="none" w="med" len="med"/>
                      <a:tailEnd type="none" w="med" len="med"/>
                    </a:lnT>
                    <a:lnB w="12700" cap="flat" cmpd="sng">
                      <a:solidFill>
                        <a:srgbClr val="5B9BD5"/>
                      </a:solidFill>
                      <a:prstDash val="solid"/>
                      <a:headEnd type="none" w="med" len="med"/>
                      <a:tailEnd type="none" w="med" len="med"/>
                    </a:lnB>
                    <a:lnTlToBr>
                      <a:noFill/>
                    </a:lnTlToBr>
                    <a:lnBlToTr>
                      <a:noFill/>
                    </a:lnBlToTr>
                    <a:solidFill>
                      <a:srgbClr val="5B9BD5"/>
                    </a:solidFill>
                  </a:tcPr>
                </a:tc>
                <a:tc>
                  <a:txBody>
                    <a:bodyPr/>
                    <a:p>
                      <a:pPr indent="0">
                        <a:buNone/>
                      </a:pPr>
                      <a:r>
                        <a:rPr lang="en-US" sz="1800" b="1">
                          <a:solidFill>
                            <a:srgbClr val="FFFFFF"/>
                          </a:solidFill>
                          <a:latin typeface="Times New Roman" panose="02020603050405020304" pitchFamily="18" charset="0"/>
                          <a:cs typeface="Times New Roman" panose="02020603050405020304" pitchFamily="18" charset="0"/>
                        </a:rPr>
                        <a:t>Literature survey 1</a:t>
                      </a:r>
                      <a:endParaRPr lang="en-US" sz="1800" b="1">
                        <a:solidFill>
                          <a:srgbClr val="FFFFFF"/>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9CC2E5"/>
                      </a:solidFill>
                      <a:prstDash val="solid"/>
                      <a:headEnd type="none" w="med" len="med"/>
                      <a:tailEnd type="none" w="med" len="med"/>
                    </a:lnL>
                    <a:lnR w="12700" cap="flat" cmpd="sng">
                      <a:solidFill>
                        <a:srgbClr val="9CC2E5"/>
                      </a:solidFill>
                      <a:prstDash val="solid"/>
                      <a:headEnd type="none" w="med" len="med"/>
                      <a:tailEnd type="none" w="med" len="med"/>
                    </a:lnR>
                    <a:lnT w="12700" cap="flat" cmpd="sng">
                      <a:solidFill>
                        <a:srgbClr val="5B9BD5"/>
                      </a:solidFill>
                      <a:prstDash val="solid"/>
                      <a:headEnd type="none" w="med" len="med"/>
                      <a:tailEnd type="none" w="med" len="med"/>
                    </a:lnT>
                    <a:lnB w="12700" cap="flat" cmpd="sng">
                      <a:solidFill>
                        <a:srgbClr val="5B9BD5"/>
                      </a:solidFill>
                      <a:prstDash val="solid"/>
                      <a:headEnd type="none" w="med" len="med"/>
                      <a:tailEnd type="none" w="med" len="med"/>
                    </a:lnB>
                    <a:lnTlToBr>
                      <a:noFill/>
                    </a:lnTlToBr>
                    <a:lnBlToTr>
                      <a:noFill/>
                    </a:lnBlToTr>
                    <a:solidFill>
                      <a:srgbClr val="5B9BD5"/>
                    </a:solidFill>
                  </a:tcPr>
                </a:tc>
                <a:tc>
                  <a:txBody>
                    <a:bodyPr/>
                    <a:p>
                      <a:pPr indent="0">
                        <a:buNone/>
                      </a:pPr>
                      <a:r>
                        <a:rPr lang="en-US" sz="1800" b="1">
                          <a:solidFill>
                            <a:srgbClr val="FFFFFF"/>
                          </a:solidFill>
                          <a:latin typeface="Times New Roman" panose="02020603050405020304" pitchFamily="18" charset="0"/>
                          <a:cs typeface="Times New Roman" panose="02020603050405020304" pitchFamily="18" charset="0"/>
                        </a:rPr>
                        <a:t>Literature survey 2</a:t>
                      </a:r>
                      <a:endParaRPr lang="en-US" sz="1800" b="1">
                        <a:solidFill>
                          <a:srgbClr val="FFFFFF"/>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9CC2E5"/>
                      </a:solidFill>
                      <a:prstDash val="solid"/>
                      <a:headEnd type="none" w="med" len="med"/>
                      <a:tailEnd type="none" w="med" len="med"/>
                    </a:lnL>
                    <a:lnR w="12700" cap="flat" cmpd="sng">
                      <a:solidFill>
                        <a:srgbClr val="9CC2E5"/>
                      </a:solidFill>
                      <a:prstDash val="solid"/>
                      <a:headEnd type="none" w="med" len="med"/>
                      <a:tailEnd type="none" w="med" len="med"/>
                    </a:lnR>
                    <a:lnT w="12700" cap="flat" cmpd="sng">
                      <a:solidFill>
                        <a:srgbClr val="5B9BD5"/>
                      </a:solidFill>
                      <a:prstDash val="solid"/>
                      <a:headEnd type="none" w="med" len="med"/>
                      <a:tailEnd type="none" w="med" len="med"/>
                    </a:lnT>
                    <a:lnB w="12700" cap="flat" cmpd="sng">
                      <a:solidFill>
                        <a:srgbClr val="5B9BD5"/>
                      </a:solidFill>
                      <a:prstDash val="solid"/>
                      <a:headEnd type="none" w="med" len="med"/>
                      <a:tailEnd type="none" w="med" len="med"/>
                    </a:lnB>
                    <a:lnTlToBr>
                      <a:noFill/>
                    </a:lnTlToBr>
                    <a:lnBlToTr>
                      <a:noFill/>
                    </a:lnBlToTr>
                    <a:solidFill>
                      <a:srgbClr val="5B9BD5"/>
                    </a:solidFill>
                  </a:tcPr>
                </a:tc>
                <a:tc>
                  <a:txBody>
                    <a:bodyPr/>
                    <a:p>
                      <a:pPr indent="0">
                        <a:buNone/>
                      </a:pPr>
                      <a:r>
                        <a:rPr lang="en-US" sz="1800" b="1">
                          <a:solidFill>
                            <a:srgbClr val="FFFFFF"/>
                          </a:solidFill>
                          <a:latin typeface="Times New Roman" panose="02020603050405020304" pitchFamily="18" charset="0"/>
                          <a:cs typeface="Times New Roman" panose="02020603050405020304" pitchFamily="18" charset="0"/>
                        </a:rPr>
                        <a:t>Literature survey 3</a:t>
                      </a:r>
                      <a:endParaRPr lang="en-US" sz="1800" b="1">
                        <a:solidFill>
                          <a:srgbClr val="FFFFFF"/>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9CC2E5"/>
                      </a:solidFill>
                      <a:prstDash val="solid"/>
                      <a:headEnd type="none" w="med" len="med"/>
                      <a:tailEnd type="none" w="med" len="med"/>
                    </a:lnL>
                    <a:lnR w="12700" cap="flat" cmpd="sng">
                      <a:solidFill>
                        <a:srgbClr val="9CC2E5"/>
                      </a:solidFill>
                      <a:prstDash val="solid"/>
                      <a:headEnd type="none" w="med" len="med"/>
                      <a:tailEnd type="none" w="med" len="med"/>
                    </a:lnR>
                    <a:lnT w="12700" cap="flat" cmpd="sng">
                      <a:solidFill>
                        <a:srgbClr val="5B9BD5"/>
                      </a:solidFill>
                      <a:prstDash val="solid"/>
                      <a:headEnd type="none" w="med" len="med"/>
                      <a:tailEnd type="none" w="med" len="med"/>
                    </a:lnT>
                    <a:lnB w="12700" cap="flat" cmpd="sng">
                      <a:solidFill>
                        <a:srgbClr val="5B9BD5"/>
                      </a:solidFill>
                      <a:prstDash val="solid"/>
                      <a:headEnd type="none" w="med" len="med"/>
                      <a:tailEnd type="none" w="med" len="med"/>
                    </a:lnB>
                    <a:lnTlToBr>
                      <a:noFill/>
                    </a:lnTlToBr>
                    <a:lnBlToTr>
                      <a:noFill/>
                    </a:lnBlToTr>
                    <a:solidFill>
                      <a:srgbClr val="5B9BD5"/>
                    </a:solidFill>
                  </a:tcPr>
                </a:tc>
                <a:tc>
                  <a:txBody>
                    <a:bodyPr/>
                    <a:p>
                      <a:pPr indent="0">
                        <a:buNone/>
                      </a:pPr>
                      <a:r>
                        <a:rPr lang="en-US" sz="1800" b="1">
                          <a:solidFill>
                            <a:srgbClr val="FFFFFF"/>
                          </a:solidFill>
                          <a:latin typeface="Times New Roman" panose="02020603050405020304" pitchFamily="18" charset="0"/>
                          <a:cs typeface="Times New Roman" panose="02020603050405020304" pitchFamily="18" charset="0"/>
                        </a:rPr>
                        <a:t>Literature survey 4</a:t>
                      </a:r>
                      <a:endParaRPr lang="en-US" sz="1800" b="1">
                        <a:solidFill>
                          <a:srgbClr val="FFFFFF"/>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9CC2E5"/>
                      </a:solidFill>
                      <a:prstDash val="solid"/>
                      <a:headEnd type="none" w="med" len="med"/>
                      <a:tailEnd type="none" w="med" len="med"/>
                    </a:lnL>
                    <a:lnR w="12700" cap="flat" cmpd="sng">
                      <a:solidFill>
                        <a:srgbClr val="9CC2E5"/>
                      </a:solidFill>
                      <a:prstDash val="solid"/>
                      <a:headEnd type="none" w="med" len="med"/>
                      <a:tailEnd type="none" w="med" len="med"/>
                    </a:lnR>
                    <a:lnT w="12700" cap="flat" cmpd="sng">
                      <a:solidFill>
                        <a:srgbClr val="5B9BD5"/>
                      </a:solidFill>
                      <a:prstDash val="solid"/>
                      <a:headEnd type="none" w="med" len="med"/>
                      <a:tailEnd type="none" w="med" len="med"/>
                    </a:lnT>
                    <a:lnB w="12700" cap="flat" cmpd="sng">
                      <a:solidFill>
                        <a:srgbClr val="5B9BD5"/>
                      </a:solidFill>
                      <a:prstDash val="solid"/>
                      <a:headEnd type="none" w="med" len="med"/>
                      <a:tailEnd type="none" w="med" len="med"/>
                    </a:lnB>
                    <a:lnTlToBr>
                      <a:noFill/>
                    </a:lnTlToBr>
                    <a:lnBlToTr>
                      <a:noFill/>
                    </a:lnBlToTr>
                    <a:solidFill>
                      <a:srgbClr val="5B9BD5"/>
                    </a:solidFill>
                  </a:tcPr>
                </a:tc>
                <a:tc>
                  <a:txBody>
                    <a:bodyPr/>
                    <a:p>
                      <a:pPr indent="0">
                        <a:buNone/>
                      </a:pPr>
                      <a:r>
                        <a:rPr lang="en-US" sz="1800" b="1">
                          <a:solidFill>
                            <a:srgbClr val="FFFFFF"/>
                          </a:solidFill>
                          <a:latin typeface="Times New Roman" panose="02020603050405020304" pitchFamily="18" charset="0"/>
                          <a:cs typeface="Times New Roman" panose="02020603050405020304" pitchFamily="18" charset="0"/>
                        </a:rPr>
                        <a:t>TEAM PROJECT</a:t>
                      </a:r>
                      <a:endParaRPr lang="en-US" sz="1800" b="1">
                        <a:solidFill>
                          <a:srgbClr val="FFFFFF"/>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9CC2E5"/>
                      </a:solidFill>
                      <a:prstDash val="solid"/>
                      <a:headEnd type="none" w="med" len="med"/>
                      <a:tailEnd type="none" w="med" len="med"/>
                    </a:lnL>
                    <a:lnR w="12700" cap="flat" cmpd="sng">
                      <a:solidFill>
                        <a:srgbClr val="5B9BD5"/>
                      </a:solidFill>
                      <a:prstDash val="solid"/>
                      <a:headEnd type="none" w="med" len="med"/>
                      <a:tailEnd type="none" w="med" len="med"/>
                    </a:lnR>
                    <a:lnT w="12700" cap="flat" cmpd="sng">
                      <a:solidFill>
                        <a:srgbClr val="5B9BD5"/>
                      </a:solidFill>
                      <a:prstDash val="solid"/>
                      <a:headEnd type="none" w="med" len="med"/>
                      <a:tailEnd type="none" w="med" len="med"/>
                    </a:lnT>
                    <a:lnB w="12700" cap="flat" cmpd="sng">
                      <a:solidFill>
                        <a:srgbClr val="5B9BD5"/>
                      </a:solidFill>
                      <a:prstDash val="solid"/>
                      <a:headEnd type="none" w="med" len="med"/>
                      <a:tailEnd type="none" w="med" len="med"/>
                    </a:lnB>
                    <a:lnTlToBr>
                      <a:noFill/>
                    </a:lnTlToBr>
                    <a:lnBlToTr>
                      <a:noFill/>
                    </a:lnBlToTr>
                    <a:solidFill>
                      <a:srgbClr val="5B9BD5"/>
                    </a:solidFill>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3035"/>
            <a:ext cx="8229600" cy="1154430"/>
          </a:xfrm>
        </p:spPr>
        <p:txBody>
          <a:bodyPr>
            <a:normAutofit/>
          </a:bodyPr>
          <a:lstStyle/>
          <a:p>
            <a:r>
              <a:rPr lang="en-IN" sz="3200" dirty="0">
                <a:solidFill>
                  <a:srgbClr val="00206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EXISTING SYSTEM</a:t>
            </a:r>
            <a:endParaRPr lang="en-IN" sz="3200" dirty="0">
              <a:solidFill>
                <a:srgbClr val="002060"/>
              </a:solidFill>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500505"/>
            <a:ext cx="8229600" cy="4627245"/>
          </a:xfrm>
        </p:spPr>
        <p:txBody>
          <a:bodyPr>
            <a:noAutofit/>
          </a:bodyPr>
          <a:lstStyle/>
          <a:p>
            <a:pPr>
              <a:buNone/>
            </a:pPr>
            <a:endParaRPr lang="en-US" sz="1800" dirty="0"/>
          </a:p>
          <a:p>
            <a:pPr marL="0" indent="0" algn="l" defTabSz="457200">
              <a:spcBef>
                <a:spcPts val="1000"/>
              </a:spcBef>
              <a:spcAft>
                <a:spcPts val="0"/>
              </a:spcAft>
              <a:buClr>
                <a:srgbClr val="5FCBEF"/>
              </a:buClr>
              <a:buSzPct val="80000"/>
              <a:buFont typeface="Wingdings 3" panose="05040102010807070707" charset="2"/>
              <a:buNone/>
            </a:pPr>
            <a:r>
              <a:rPr lang="en-IN" sz="2400" dirty="0">
                <a:solidFill>
                  <a:schemeClr val="tx1"/>
                </a:solidFill>
                <a:latin typeface="Cambria" panose="02040503050406030204" charset="0"/>
                <a:ea typeface="+mn-ea"/>
                <a:cs typeface="Cambria" panose="02040503050406030204" charset="0"/>
                <a:sym typeface="+mn-ea"/>
              </a:rPr>
              <a:t> </a:t>
            </a:r>
            <a:endParaRPr lang="en-US" sz="2400" dirty="0">
              <a:latin typeface="Cambria" panose="02040503050406030204" charset="0"/>
              <a:cs typeface="Cambria" panose="02040503050406030204" charset="0"/>
            </a:endParaRPr>
          </a:p>
        </p:txBody>
      </p:sp>
      <p:cxnSp>
        <p:nvCxnSpPr>
          <p:cNvPr id="4" name="Straight Connector 3"/>
          <p:cNvCxnSpPr/>
          <p:nvPr/>
        </p:nvCxnSpPr>
        <p:spPr>
          <a:xfrm>
            <a:off x="457200" y="1124744"/>
            <a:ext cx="8229600" cy="0"/>
          </a:xfrm>
          <a:prstGeom prst="line">
            <a:avLst/>
          </a:prstGeom>
          <a:ln w="44450">
            <a:solidFill>
              <a:srgbClr val="002060"/>
            </a:solidFill>
          </a:ln>
        </p:spPr>
        <p:style>
          <a:lnRef idx="1">
            <a:schemeClr val="accent2"/>
          </a:lnRef>
          <a:fillRef idx="0">
            <a:schemeClr val="accent2"/>
          </a:fillRef>
          <a:effectRef idx="0">
            <a:schemeClr val="accent2"/>
          </a:effectRef>
          <a:fontRef idx="minor">
            <a:schemeClr val="tx1"/>
          </a:fontRef>
        </p:style>
      </p:cxnSp>
      <p:pic>
        <p:nvPicPr>
          <p:cNvPr id="6" name="Picture 5"/>
          <p:cNvPicPr/>
          <p:nvPr/>
        </p:nvPicPr>
        <p:blipFill>
          <a:blip r:embed="rId1">
            <a:extLst>
              <a:ext uri="{28A0092B-C50C-407E-A947-70E740481C1C}">
                <a14:useLocalDpi xmlns:a14="http://schemas.microsoft.com/office/drawing/2010/main" val="0"/>
              </a:ext>
            </a:extLst>
          </a:blip>
          <a:srcRect/>
          <a:stretch>
            <a:fillRect/>
          </a:stretch>
        </p:blipFill>
        <p:spPr bwMode="auto">
          <a:xfrm>
            <a:off x="7740352" y="61040"/>
            <a:ext cx="1296144" cy="1080120"/>
          </a:xfrm>
          <a:prstGeom prst="rect">
            <a:avLst/>
          </a:prstGeom>
          <a:noFill/>
          <a:ln>
            <a:noFill/>
          </a:ln>
        </p:spPr>
      </p:pic>
      <p:sp>
        <p:nvSpPr>
          <p:cNvPr id="7" name="TextBox 6"/>
          <p:cNvSpPr txBox="1"/>
          <p:nvPr/>
        </p:nvSpPr>
        <p:spPr>
          <a:xfrm>
            <a:off x="457200" y="1239143"/>
            <a:ext cx="8579296" cy="5570756"/>
          </a:xfrm>
          <a:prstGeom prst="rect">
            <a:avLst/>
          </a:prstGeom>
          <a:noFill/>
        </p:spPr>
        <p:txBody>
          <a:bodyPr wrap="square" rtlCol="0">
            <a:spAutoFit/>
          </a:bodyPr>
          <a:lstStyle/>
          <a:p>
            <a:r>
              <a:rPr lang="en-IN" sz="2400" b="1" u="sng" dirty="0">
                <a:solidFill>
                  <a:srgbClr val="323E4F"/>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Mint budget app by </a:t>
            </a:r>
            <a:r>
              <a:rPr lang="en-IN" sz="2400" b="1" u="sng" dirty="0">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Aaron Patzer </a:t>
            </a:r>
            <a:endParaRPr lang="en-US" sz="2400" b="1" u="sng" dirty="0">
              <a:solidFill>
                <a:srgbClr val="002060"/>
              </a:solidFill>
              <a:effectLst>
                <a:outerShdw blurRad="38100" dist="19050" dir="2700000" algn="tl" rotWithShape="0">
                  <a:schemeClr val="dk1">
                    <a:alpha val="40000"/>
                  </a:schemeClr>
                </a:outerShdw>
              </a:effectLst>
              <a:latin typeface="Times New Roman" panose="02020603050405020304" pitchFamily="18" charset="0"/>
              <a:ea typeface="+mj-ea"/>
              <a:cs typeface="Times New Roman" panose="02020603050405020304" pitchFamily="18" charset="0"/>
            </a:endParaRPr>
          </a:p>
          <a:p>
            <a:r>
              <a:rPr lang="en-US" sz="2400" b="1" dirty="0">
                <a:solidFill>
                  <a:srgbClr val="0070C0"/>
                </a:solidFill>
                <a:effectLst>
                  <a:outerShdw blurRad="38100" dist="19050" dir="2700000" algn="tl" rotWithShape="0">
                    <a:schemeClr val="dk1">
                      <a:alpha val="40000"/>
                    </a:schemeClr>
                  </a:outerShdw>
                </a:effectLst>
                <a:latin typeface="Times New Roman" panose="02020603050405020304" pitchFamily="18" charset="0"/>
                <a:ea typeface="+mj-ea"/>
                <a:cs typeface="Times New Roman" panose="02020603050405020304" pitchFamily="18" charset="0"/>
              </a:rPr>
              <a:t>Idea </a:t>
            </a:r>
            <a:endParaRPr lang="en-US" sz="2400" b="1" dirty="0">
              <a:solidFill>
                <a:srgbClr val="0070C0"/>
              </a:solidFill>
              <a:effectLst>
                <a:outerShdw blurRad="38100" dist="19050" dir="2700000" algn="tl" rotWithShape="0">
                  <a:schemeClr val="dk1">
                    <a:alpha val="40000"/>
                  </a:schemeClr>
                </a:outerShdw>
              </a:effectLst>
              <a:latin typeface="Times New Roman" panose="02020603050405020304" pitchFamily="18" charset="0"/>
              <a:ea typeface="+mj-ea"/>
              <a:cs typeface="Times New Roman" panose="02020603050405020304" pitchFamily="18" charset="0"/>
            </a:endParaRPr>
          </a:p>
          <a:p>
            <a:r>
              <a:rPr lang="en-US" sz="2000" dirty="0">
                <a:effectLst/>
                <a:ea typeface="SimSun" panose="02010600030101010101" pitchFamily="2" charset="-122"/>
                <a:cs typeface="Times New Roman" panose="02020603050405020304" pitchFamily="18" charset="0"/>
              </a:rPr>
              <a:t>Mint.com is an online personal finance tool that enables users to monitor spending, establish budgets, and track financial health. For a complete overview, this free tool requires updating a few chosen financial accounts. Users can create </a:t>
            </a:r>
            <a:r>
              <a:rPr lang="en-US" sz="2000" dirty="0" err="1">
                <a:effectLst/>
                <a:ea typeface="SimSun" panose="02010600030101010101" pitchFamily="2" charset="-122"/>
                <a:cs typeface="Times New Roman" panose="02020603050405020304" pitchFamily="18" charset="0"/>
              </a:rPr>
              <a:t>customisable</a:t>
            </a:r>
            <a:r>
              <a:rPr lang="en-US" sz="2000" dirty="0">
                <a:effectLst/>
                <a:ea typeface="SimSun" panose="02010600030101010101" pitchFamily="2" charset="-122"/>
                <a:cs typeface="Times New Roman" panose="02020603050405020304" pitchFamily="18" charset="0"/>
              </a:rPr>
              <a:t> daily, weekly, or monthly reminders and keep tabs on their spending and credit </a:t>
            </a:r>
            <a:r>
              <a:rPr lang="en-US" sz="2000" dirty="0" err="1">
                <a:effectLst/>
                <a:ea typeface="SimSun" panose="02010600030101010101" pitchFamily="2" charset="-122"/>
                <a:cs typeface="Times New Roman" panose="02020603050405020304" pitchFamily="18" charset="0"/>
              </a:rPr>
              <a:t>scores.Transaction</a:t>
            </a:r>
            <a:r>
              <a:rPr lang="en-US" sz="2000" dirty="0">
                <a:effectLst/>
                <a:ea typeface="SimSun" panose="02010600030101010101" pitchFamily="2" charset="-122"/>
                <a:cs typeface="Times New Roman" panose="02020603050405020304" pitchFamily="18" charset="0"/>
              </a:rPr>
              <a:t> categorization, which provides in-depth financial data, is a noteworthy feature. For accuracy's sake, purchases from several categories, such as "home improvement" and "groceries," can be divided.</a:t>
            </a:r>
            <a:endParaRPr lang="en-IN" sz="2000" dirty="0">
              <a:effectLst/>
              <a:ea typeface="SimSun" panose="02010600030101010101" pitchFamily="2" charset="-122"/>
              <a:cs typeface="Times New Roman" panose="02020603050405020304" pitchFamily="18" charset="0"/>
            </a:endParaRPr>
          </a:p>
          <a:p>
            <a:endParaRPr lang="en-US" sz="2400" b="1" dirty="0">
              <a:solidFill>
                <a:srgbClr val="0070C0"/>
              </a:solidFill>
              <a:effectLst>
                <a:outerShdw blurRad="38100" dist="19050" dir="2700000" algn="tl" rotWithShape="0">
                  <a:schemeClr val="dk1">
                    <a:alpha val="40000"/>
                  </a:schemeClr>
                </a:outerShdw>
              </a:effectLst>
              <a:latin typeface="Times New Roman" panose="02020603050405020304" pitchFamily="18" charset="0"/>
              <a:ea typeface="+mj-ea"/>
              <a:cs typeface="Times New Roman" panose="02020603050405020304" pitchFamily="18" charset="0"/>
            </a:endParaRPr>
          </a:p>
          <a:p>
            <a:r>
              <a:rPr lang="en-US" sz="2400" b="1" dirty="0">
                <a:solidFill>
                  <a:srgbClr val="0070C0"/>
                </a:solidFill>
                <a:effectLst>
                  <a:outerShdw blurRad="38100" dist="19050" dir="2700000" algn="tl" rotWithShape="0">
                    <a:schemeClr val="dk1">
                      <a:alpha val="40000"/>
                    </a:schemeClr>
                  </a:outerShdw>
                </a:effectLst>
                <a:latin typeface="Times New Roman" panose="02020603050405020304" pitchFamily="18" charset="0"/>
                <a:ea typeface="+mj-ea"/>
                <a:cs typeface="Times New Roman" panose="02020603050405020304" pitchFamily="18" charset="0"/>
              </a:rPr>
              <a:t>Drawbacks:-</a:t>
            </a:r>
            <a:endParaRPr lang="en-US" sz="2400" b="1" dirty="0">
              <a:solidFill>
                <a:srgbClr val="0070C0"/>
              </a:solidFill>
              <a:effectLst>
                <a:outerShdw blurRad="38100" dist="19050" dir="2700000" algn="tl" rotWithShape="0">
                  <a:schemeClr val="dk1">
                    <a:alpha val="40000"/>
                  </a:schemeClr>
                </a:outerShdw>
              </a:effectLst>
              <a:latin typeface="Times New Roman" panose="02020603050405020304" pitchFamily="18" charset="0"/>
              <a:ea typeface="+mj-ea"/>
              <a:cs typeface="Times New Roman" panose="02020603050405020304" pitchFamily="18" charset="0"/>
            </a:endParaRPr>
          </a:p>
          <a:p>
            <a:r>
              <a:rPr lang="en-US" sz="2000" dirty="0">
                <a:effectLst>
                  <a:outerShdw blurRad="38100" dist="19050" dir="2700000" algn="tl" rotWithShape="0">
                    <a:schemeClr val="dk1">
                      <a:alpha val="40000"/>
                    </a:schemeClr>
                  </a:outerShdw>
                </a:effectLst>
                <a:latin typeface="Times New Roman" panose="02020603050405020304" pitchFamily="18" charset="0"/>
                <a:ea typeface="+mj-ea"/>
                <a:cs typeface="Times New Roman" panose="02020603050405020304" pitchFamily="18" charset="0"/>
              </a:rPr>
              <a:t>Mint sometimes has trouble syncing with financial institutions. The app requires users to repeatedly sign into their accounts with those institutions within the Mint app to continuously sync. Mint says it is constantly improving the app and advises users experiencing sync issues to disconnect and reconnect their financial accounts. If that doesn't work, Mint recommends users uninstall the Mint app and reinstall it to force through any updates to the app.</a:t>
            </a:r>
            <a:endParaRPr lang="en-US" sz="2000" dirty="0">
              <a:effectLst>
                <a:outerShdw blurRad="38100" dist="19050" dir="2700000" algn="tl" rotWithShape="0">
                  <a:schemeClr val="dk1">
                    <a:alpha val="40000"/>
                  </a:schemeClr>
                </a:outerShdw>
              </a:effectLst>
              <a:latin typeface="Times New Roman" panose="02020603050405020304" pitchFamily="18" charset="0"/>
              <a:ea typeface="+mj-ea"/>
              <a:cs typeface="Times New Roman" panose="02020603050405020304" pitchFamily="18" charset="0"/>
            </a:endParaRPr>
          </a:p>
        </p:txBody>
      </p:sp>
    </p:spTree>
  </p:cSld>
  <p:clrMapOvr>
    <a:masterClrMapping/>
  </p:clrMapOvr>
  <p:transition spd="slow">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3035"/>
            <a:ext cx="8229600" cy="1154430"/>
          </a:xfrm>
        </p:spPr>
        <p:txBody>
          <a:bodyPr>
            <a:normAutofit/>
          </a:bodyPr>
          <a:lstStyle/>
          <a:p>
            <a:r>
              <a:rPr lang="en-IN" sz="3200" dirty="0">
                <a:solidFill>
                  <a:srgbClr val="00206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EXISTING SYSTEM</a:t>
            </a:r>
            <a:endParaRPr lang="en-IN" sz="3200" dirty="0">
              <a:solidFill>
                <a:srgbClr val="002060"/>
              </a:solidFill>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500505"/>
            <a:ext cx="8229600" cy="4627245"/>
          </a:xfrm>
        </p:spPr>
        <p:txBody>
          <a:bodyPr>
            <a:noAutofit/>
          </a:bodyPr>
          <a:lstStyle/>
          <a:p>
            <a:pPr>
              <a:buNone/>
            </a:pPr>
            <a:endParaRPr lang="en-US" sz="1800" dirty="0"/>
          </a:p>
          <a:p>
            <a:pPr marL="0" indent="0" algn="l" defTabSz="457200">
              <a:spcBef>
                <a:spcPts val="1000"/>
              </a:spcBef>
              <a:spcAft>
                <a:spcPts val="0"/>
              </a:spcAft>
              <a:buClr>
                <a:srgbClr val="5FCBEF"/>
              </a:buClr>
              <a:buSzPct val="80000"/>
              <a:buFont typeface="Wingdings 3" panose="05040102010807070707" charset="2"/>
              <a:buNone/>
            </a:pPr>
            <a:r>
              <a:rPr lang="en-IN" sz="2400" dirty="0">
                <a:solidFill>
                  <a:schemeClr val="tx1"/>
                </a:solidFill>
                <a:latin typeface="Cambria" panose="02040503050406030204" charset="0"/>
                <a:ea typeface="+mn-ea"/>
                <a:cs typeface="Cambria" panose="02040503050406030204" charset="0"/>
                <a:sym typeface="+mn-ea"/>
              </a:rPr>
              <a:t> </a:t>
            </a:r>
            <a:endParaRPr lang="en-US" sz="2400" dirty="0">
              <a:latin typeface="Cambria" panose="02040503050406030204" charset="0"/>
              <a:cs typeface="Cambria" panose="02040503050406030204" charset="0"/>
            </a:endParaRPr>
          </a:p>
        </p:txBody>
      </p:sp>
      <p:cxnSp>
        <p:nvCxnSpPr>
          <p:cNvPr id="4" name="Straight Connector 3"/>
          <p:cNvCxnSpPr/>
          <p:nvPr/>
        </p:nvCxnSpPr>
        <p:spPr>
          <a:xfrm>
            <a:off x="457200" y="1124744"/>
            <a:ext cx="8229600" cy="0"/>
          </a:xfrm>
          <a:prstGeom prst="line">
            <a:avLst/>
          </a:prstGeom>
          <a:ln w="44450">
            <a:solidFill>
              <a:srgbClr val="002060"/>
            </a:solidFill>
          </a:ln>
        </p:spPr>
        <p:style>
          <a:lnRef idx="1">
            <a:schemeClr val="accent2"/>
          </a:lnRef>
          <a:fillRef idx="0">
            <a:schemeClr val="accent2"/>
          </a:fillRef>
          <a:effectRef idx="0">
            <a:schemeClr val="accent2"/>
          </a:effectRef>
          <a:fontRef idx="minor">
            <a:schemeClr val="tx1"/>
          </a:fontRef>
        </p:style>
      </p:cxnSp>
      <p:pic>
        <p:nvPicPr>
          <p:cNvPr id="6" name="Picture 5"/>
          <p:cNvPicPr/>
          <p:nvPr/>
        </p:nvPicPr>
        <p:blipFill>
          <a:blip r:embed="rId1">
            <a:extLst>
              <a:ext uri="{28A0092B-C50C-407E-A947-70E740481C1C}">
                <a14:useLocalDpi xmlns:a14="http://schemas.microsoft.com/office/drawing/2010/main" val="0"/>
              </a:ext>
            </a:extLst>
          </a:blip>
          <a:srcRect/>
          <a:stretch>
            <a:fillRect/>
          </a:stretch>
        </p:blipFill>
        <p:spPr bwMode="auto">
          <a:xfrm>
            <a:off x="7740352" y="61040"/>
            <a:ext cx="1296144" cy="1080120"/>
          </a:xfrm>
          <a:prstGeom prst="rect">
            <a:avLst/>
          </a:prstGeom>
          <a:noFill/>
          <a:ln>
            <a:noFill/>
          </a:ln>
        </p:spPr>
      </p:pic>
      <p:sp>
        <p:nvSpPr>
          <p:cNvPr id="7" name="TextBox 6"/>
          <p:cNvSpPr txBox="1"/>
          <p:nvPr/>
        </p:nvSpPr>
        <p:spPr>
          <a:xfrm>
            <a:off x="457200" y="1239143"/>
            <a:ext cx="8229600" cy="5355697"/>
          </a:xfrm>
          <a:prstGeom prst="rect">
            <a:avLst/>
          </a:prstGeom>
          <a:noFill/>
        </p:spPr>
        <p:txBody>
          <a:bodyPr wrap="square" rtlCol="0">
            <a:spAutoFit/>
          </a:bodyPr>
          <a:lstStyle/>
          <a:p>
            <a:pPr algn="ctr">
              <a:lnSpc>
                <a:spcPct val="107000"/>
              </a:lnSpc>
              <a:spcAft>
                <a:spcPts val="800"/>
              </a:spcAft>
            </a:pPr>
            <a:r>
              <a:rPr lang="en-IN" sz="2400" b="1" u="sng" dirty="0">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Good budget started in 2009 as an experiment by Dayspring Technologies</a:t>
            </a:r>
            <a:endParaRPr lang="en-IN" sz="2400" b="1" u="sng" dirty="0">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endParaRPr>
          </a:p>
          <a:p>
            <a:r>
              <a:rPr lang="en-US" sz="2400" b="1" dirty="0">
                <a:solidFill>
                  <a:srgbClr val="0070C0"/>
                </a:solidFill>
                <a:effectLst>
                  <a:outerShdw blurRad="38100" dist="19050" dir="2700000" algn="tl" rotWithShape="0">
                    <a:schemeClr val="dk1">
                      <a:alpha val="40000"/>
                    </a:schemeClr>
                  </a:outerShdw>
                </a:effectLst>
                <a:latin typeface="Times New Roman" panose="02020603050405020304" pitchFamily="18" charset="0"/>
                <a:ea typeface="+mj-ea"/>
                <a:cs typeface="Times New Roman" panose="02020603050405020304" pitchFamily="18" charset="0"/>
              </a:rPr>
              <a:t>Idea </a:t>
            </a:r>
            <a:endParaRPr lang="en-US" sz="2400" b="1" dirty="0">
              <a:solidFill>
                <a:srgbClr val="0070C0"/>
              </a:solidFill>
              <a:effectLst>
                <a:outerShdw blurRad="38100" dist="19050" dir="2700000" algn="tl" rotWithShape="0">
                  <a:schemeClr val="dk1">
                    <a:alpha val="40000"/>
                  </a:schemeClr>
                </a:outerShdw>
              </a:effectLst>
              <a:latin typeface="Times New Roman" panose="02020603050405020304" pitchFamily="18" charset="0"/>
              <a:ea typeface="+mj-ea"/>
              <a:cs typeface="Times New Roman" panose="02020603050405020304" pitchFamily="18" charset="0"/>
            </a:endParaRPr>
          </a:p>
          <a:p>
            <a:r>
              <a:rPr lang="en-US" sz="2000" dirty="0" err="1">
                <a:effectLst/>
                <a:ea typeface="SimSun" panose="02010600030101010101" pitchFamily="2" charset="-122"/>
                <a:cs typeface="Times New Roman" panose="02020603050405020304" pitchFamily="18" charset="0"/>
              </a:rPr>
              <a:t>Goodbudget</a:t>
            </a:r>
            <a:r>
              <a:rPr lang="en-US" sz="2000" dirty="0">
                <a:effectLst/>
                <a:ea typeface="SimSun" panose="02010600030101010101" pitchFamily="2" charset="-122"/>
                <a:cs typeface="Times New Roman" panose="02020603050405020304" pitchFamily="18" charset="0"/>
              </a:rPr>
              <a:t> is a budgeting app that relies on the traditional envelope system to help users budget their monthly expenses. This app is a great fit for consumers who want to organize their priorities and get ahead financially.</a:t>
            </a:r>
            <a:endParaRPr lang="en-IN" sz="2000" dirty="0">
              <a:effectLst/>
              <a:ea typeface="SimSun" panose="02010600030101010101" pitchFamily="2" charset="-122"/>
              <a:cs typeface="Times New Roman" panose="02020603050405020304" pitchFamily="18" charset="0"/>
            </a:endParaRPr>
          </a:p>
          <a:p>
            <a:r>
              <a:rPr lang="en-US" sz="2000" dirty="0">
                <a:effectLst/>
                <a:ea typeface="SimSun" panose="02010600030101010101" pitchFamily="2" charset="-122"/>
                <a:cs typeface="Times New Roman" panose="02020603050405020304" pitchFamily="18" charset="0"/>
              </a:rPr>
              <a:t>The envelope system is designed to let you know how much money is allocated to each expense, along with how much is saved each month. </a:t>
            </a:r>
            <a:r>
              <a:rPr lang="en-US" sz="2000" dirty="0" err="1">
                <a:effectLst/>
                <a:ea typeface="SimSun" panose="02010600030101010101" pitchFamily="2" charset="-122"/>
                <a:cs typeface="Times New Roman" panose="02020603050405020304" pitchFamily="18" charset="0"/>
              </a:rPr>
              <a:t>Goodbudget</a:t>
            </a:r>
            <a:r>
              <a:rPr lang="en-US" sz="2000" dirty="0">
                <a:effectLst/>
                <a:ea typeface="SimSun" panose="02010600030101010101" pitchFamily="2" charset="-122"/>
                <a:cs typeface="Times New Roman" panose="02020603050405020304" pitchFamily="18" charset="0"/>
              </a:rPr>
              <a:t> provides excellent reporting tools to show your income against your spending, and how it varies month to month</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a:t>
            </a:r>
            <a:endParaRPr lang="en-IN" sz="2000" dirty="0">
              <a:effectLst/>
              <a:latin typeface="Calibri" panose="020F0502020204030204" pitchFamily="34" charset="0"/>
              <a:ea typeface="SimSun" panose="02010600030101010101" pitchFamily="2" charset="-122"/>
              <a:cs typeface="Times New Roman" panose="02020603050405020304" pitchFamily="18" charset="0"/>
            </a:endParaRPr>
          </a:p>
          <a:p>
            <a:endParaRPr lang="en-US" sz="2400" b="1" dirty="0">
              <a:solidFill>
                <a:srgbClr val="0070C0"/>
              </a:solidFill>
              <a:effectLst>
                <a:outerShdw blurRad="38100" dist="19050" dir="2700000" algn="tl" rotWithShape="0">
                  <a:schemeClr val="dk1">
                    <a:alpha val="40000"/>
                  </a:schemeClr>
                </a:outerShdw>
              </a:effectLst>
              <a:latin typeface="Times New Roman" panose="02020603050405020304" pitchFamily="18" charset="0"/>
              <a:ea typeface="+mj-ea"/>
              <a:cs typeface="Times New Roman" panose="02020603050405020304" pitchFamily="18" charset="0"/>
            </a:endParaRPr>
          </a:p>
          <a:p>
            <a:r>
              <a:rPr lang="en-US" sz="2400" b="1" dirty="0">
                <a:solidFill>
                  <a:srgbClr val="0070C0"/>
                </a:solidFill>
                <a:effectLst>
                  <a:outerShdw blurRad="38100" dist="19050" dir="2700000" algn="tl" rotWithShape="0">
                    <a:schemeClr val="dk1">
                      <a:alpha val="40000"/>
                    </a:schemeClr>
                  </a:outerShdw>
                </a:effectLst>
                <a:latin typeface="Times New Roman" panose="02020603050405020304" pitchFamily="18" charset="0"/>
                <a:ea typeface="+mj-ea"/>
                <a:cs typeface="Times New Roman" panose="02020603050405020304" pitchFamily="18" charset="0"/>
              </a:rPr>
              <a:t>Drawbacks :-</a:t>
            </a:r>
            <a:endParaRPr lang="en-US" sz="2400" b="1" dirty="0">
              <a:solidFill>
                <a:srgbClr val="0070C0"/>
              </a:solidFill>
              <a:effectLst>
                <a:outerShdw blurRad="38100" dist="19050" dir="2700000" algn="tl" rotWithShape="0">
                  <a:schemeClr val="dk1">
                    <a:alpha val="40000"/>
                  </a:schemeClr>
                </a:outerShdw>
              </a:effectLst>
              <a:latin typeface="Times New Roman" panose="02020603050405020304" pitchFamily="18" charset="0"/>
              <a:ea typeface="+mj-ea"/>
              <a:cs typeface="Times New Roman" panose="02020603050405020304" pitchFamily="18" charset="0"/>
            </a:endParaRPr>
          </a:p>
          <a:p>
            <a:r>
              <a:rPr lang="en-US" sz="2000" dirty="0">
                <a:effectLst>
                  <a:outerShdw blurRad="38100" dist="19050" dir="2700000" algn="tl" rotWithShape="0">
                    <a:schemeClr val="dk1">
                      <a:alpha val="40000"/>
                    </a:schemeClr>
                  </a:outerShdw>
                </a:effectLst>
                <a:latin typeface="Times New Roman" panose="02020603050405020304" pitchFamily="18" charset="0"/>
                <a:ea typeface="+mj-ea"/>
                <a:cs typeface="Times New Roman" panose="02020603050405020304" pitchFamily="18" charset="0"/>
              </a:rPr>
              <a:t>The envelope system is a unique personal finance philosophy that may not appeal to every user .Limited features  </a:t>
            </a:r>
            <a:endParaRPr lang="en-US" sz="2000" dirty="0">
              <a:effectLst>
                <a:outerShdw blurRad="38100" dist="19050" dir="2700000" algn="tl" rotWithShape="0">
                  <a:schemeClr val="dk1">
                    <a:alpha val="40000"/>
                  </a:schemeClr>
                </a:outerShdw>
              </a:effectLst>
              <a:latin typeface="Times New Roman" panose="02020603050405020304" pitchFamily="18" charset="0"/>
              <a:ea typeface="+mj-ea"/>
              <a:cs typeface="Times New Roman" panose="02020603050405020304" pitchFamily="18" charset="0"/>
            </a:endParaRPr>
          </a:p>
          <a:p>
            <a:endParaRPr lang="en-US" sz="2400" b="1" dirty="0">
              <a:solidFill>
                <a:srgbClr val="0070C0"/>
              </a:solidFill>
              <a:effectLst>
                <a:outerShdw blurRad="38100" dist="19050" dir="2700000" algn="tl" rotWithShape="0">
                  <a:schemeClr val="dk1">
                    <a:alpha val="40000"/>
                  </a:schemeClr>
                </a:outerShdw>
              </a:effectLst>
              <a:latin typeface="Times New Roman" panose="02020603050405020304" pitchFamily="18" charset="0"/>
              <a:ea typeface="+mj-ea"/>
              <a:cs typeface="Times New Roman" panose="02020603050405020304" pitchFamily="18" charset="0"/>
            </a:endParaRPr>
          </a:p>
        </p:txBody>
      </p:sp>
    </p:spTree>
  </p:cSld>
  <p:clrMapOvr>
    <a:masterClrMapping/>
  </p:clrMapOvr>
  <p:transition spd="slow">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3035"/>
            <a:ext cx="8229600" cy="1154430"/>
          </a:xfrm>
        </p:spPr>
        <p:txBody>
          <a:bodyPr>
            <a:normAutofit/>
          </a:bodyPr>
          <a:lstStyle/>
          <a:p>
            <a:r>
              <a:rPr lang="en-IN" sz="3200" dirty="0">
                <a:solidFill>
                  <a:srgbClr val="00206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EXISTING SYSTEM</a:t>
            </a:r>
            <a:endParaRPr lang="en-IN" sz="3200" dirty="0">
              <a:solidFill>
                <a:srgbClr val="002060"/>
              </a:solidFill>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500505"/>
            <a:ext cx="8229600" cy="4627245"/>
          </a:xfrm>
        </p:spPr>
        <p:txBody>
          <a:bodyPr>
            <a:noAutofit/>
          </a:bodyPr>
          <a:lstStyle/>
          <a:p>
            <a:pPr>
              <a:buNone/>
            </a:pPr>
            <a:endParaRPr lang="en-US" sz="1800" dirty="0"/>
          </a:p>
          <a:p>
            <a:pPr marL="0" indent="0" algn="l" defTabSz="457200">
              <a:spcBef>
                <a:spcPts val="1000"/>
              </a:spcBef>
              <a:spcAft>
                <a:spcPts val="0"/>
              </a:spcAft>
              <a:buClr>
                <a:srgbClr val="5FCBEF"/>
              </a:buClr>
              <a:buSzPct val="80000"/>
              <a:buFont typeface="Wingdings 3" panose="05040102010807070707" charset="2"/>
              <a:buNone/>
            </a:pPr>
            <a:r>
              <a:rPr lang="en-IN" sz="2400" dirty="0">
                <a:solidFill>
                  <a:schemeClr val="tx1"/>
                </a:solidFill>
                <a:latin typeface="Cambria" panose="02040503050406030204" charset="0"/>
                <a:ea typeface="+mn-ea"/>
                <a:cs typeface="Cambria" panose="02040503050406030204" charset="0"/>
                <a:sym typeface="+mn-ea"/>
              </a:rPr>
              <a:t> </a:t>
            </a:r>
            <a:endParaRPr lang="en-US" sz="2400" dirty="0">
              <a:latin typeface="Cambria" panose="02040503050406030204" charset="0"/>
              <a:cs typeface="Cambria" panose="02040503050406030204" charset="0"/>
            </a:endParaRPr>
          </a:p>
        </p:txBody>
      </p:sp>
      <p:cxnSp>
        <p:nvCxnSpPr>
          <p:cNvPr id="4" name="Straight Connector 3"/>
          <p:cNvCxnSpPr/>
          <p:nvPr/>
        </p:nvCxnSpPr>
        <p:spPr>
          <a:xfrm>
            <a:off x="457200" y="1124744"/>
            <a:ext cx="8229600" cy="0"/>
          </a:xfrm>
          <a:prstGeom prst="line">
            <a:avLst/>
          </a:prstGeom>
          <a:ln w="44450">
            <a:solidFill>
              <a:srgbClr val="002060"/>
            </a:solidFill>
          </a:ln>
        </p:spPr>
        <p:style>
          <a:lnRef idx="1">
            <a:schemeClr val="accent2"/>
          </a:lnRef>
          <a:fillRef idx="0">
            <a:schemeClr val="accent2"/>
          </a:fillRef>
          <a:effectRef idx="0">
            <a:schemeClr val="accent2"/>
          </a:effectRef>
          <a:fontRef idx="minor">
            <a:schemeClr val="tx1"/>
          </a:fontRef>
        </p:style>
      </p:cxnSp>
      <p:pic>
        <p:nvPicPr>
          <p:cNvPr id="6" name="Picture 5"/>
          <p:cNvPicPr/>
          <p:nvPr/>
        </p:nvPicPr>
        <p:blipFill>
          <a:blip r:embed="rId1">
            <a:extLst>
              <a:ext uri="{28A0092B-C50C-407E-A947-70E740481C1C}">
                <a14:useLocalDpi xmlns:a14="http://schemas.microsoft.com/office/drawing/2010/main" val="0"/>
              </a:ext>
            </a:extLst>
          </a:blip>
          <a:srcRect/>
          <a:stretch>
            <a:fillRect/>
          </a:stretch>
        </p:blipFill>
        <p:spPr bwMode="auto">
          <a:xfrm>
            <a:off x="7740352" y="61040"/>
            <a:ext cx="1296144" cy="1080120"/>
          </a:xfrm>
          <a:prstGeom prst="rect">
            <a:avLst/>
          </a:prstGeom>
          <a:noFill/>
          <a:ln>
            <a:noFill/>
          </a:ln>
        </p:spPr>
      </p:pic>
      <p:sp>
        <p:nvSpPr>
          <p:cNvPr id="7" name="TextBox 6"/>
          <p:cNvSpPr txBox="1"/>
          <p:nvPr/>
        </p:nvSpPr>
        <p:spPr>
          <a:xfrm>
            <a:off x="0" y="1239143"/>
            <a:ext cx="9036496" cy="4861560"/>
          </a:xfrm>
          <a:prstGeom prst="rect">
            <a:avLst/>
          </a:prstGeom>
          <a:noFill/>
        </p:spPr>
        <p:txBody>
          <a:bodyPr wrap="square" rtlCol="0">
            <a:spAutoFit/>
          </a:bodyPr>
          <a:lstStyle/>
          <a:p>
            <a:pPr algn="ctr">
              <a:lnSpc>
                <a:spcPct val="107000"/>
              </a:lnSpc>
              <a:spcAft>
                <a:spcPts val="800"/>
              </a:spcAft>
            </a:pPr>
            <a:r>
              <a:rPr lang="en-IN" sz="2400" b="1" u="sng" dirty="0">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Budget Estimator Android Application by Namita Jagtap, Priyanka Joshi, Aditya </a:t>
            </a:r>
            <a:r>
              <a:rPr lang="en-IN" sz="2400" b="1" u="sng" dirty="0" err="1">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Kamble</a:t>
            </a:r>
            <a:endParaRPr lang="en-US" sz="2400" b="1" u="sng" dirty="0">
              <a:solidFill>
                <a:srgbClr val="002060"/>
              </a:solidFill>
              <a:effectLst>
                <a:outerShdw blurRad="38100" dist="19050" dir="2700000" algn="tl" rotWithShape="0">
                  <a:schemeClr val="dk1">
                    <a:alpha val="40000"/>
                  </a:schemeClr>
                </a:outerShdw>
              </a:effectLst>
              <a:latin typeface="Times New Roman" panose="02020603050405020304" pitchFamily="18" charset="0"/>
              <a:ea typeface="+mj-ea"/>
              <a:cs typeface="Times New Roman" panose="02020603050405020304" pitchFamily="18" charset="0"/>
            </a:endParaRPr>
          </a:p>
          <a:p>
            <a:r>
              <a:rPr lang="en-US" sz="2400" b="1" dirty="0">
                <a:solidFill>
                  <a:srgbClr val="0070C0"/>
                </a:solidFill>
                <a:effectLst>
                  <a:outerShdw blurRad="38100" dist="19050" dir="2700000" algn="tl" rotWithShape="0">
                    <a:schemeClr val="dk1">
                      <a:alpha val="40000"/>
                    </a:schemeClr>
                  </a:outerShdw>
                </a:effectLst>
                <a:latin typeface="Times New Roman" panose="02020603050405020304" pitchFamily="18" charset="0"/>
                <a:ea typeface="+mj-ea"/>
                <a:cs typeface="Times New Roman" panose="02020603050405020304" pitchFamily="18" charset="0"/>
              </a:rPr>
              <a:t>Idea </a:t>
            </a:r>
            <a:endParaRPr lang="en-US" sz="2400" b="1" dirty="0">
              <a:solidFill>
                <a:srgbClr val="0070C0"/>
              </a:solidFill>
              <a:effectLst>
                <a:outerShdw blurRad="38100" dist="19050" dir="2700000" algn="tl" rotWithShape="0">
                  <a:schemeClr val="dk1">
                    <a:alpha val="40000"/>
                  </a:schemeClr>
                </a:outerShdw>
              </a:effectLst>
              <a:latin typeface="Times New Roman" panose="02020603050405020304" pitchFamily="18" charset="0"/>
              <a:ea typeface="+mj-ea"/>
              <a:cs typeface="Times New Roman" panose="02020603050405020304" pitchFamily="18" charset="0"/>
            </a:endParaRPr>
          </a:p>
          <a:p>
            <a:r>
              <a:rPr lang="en-US" sz="2000" dirty="0">
                <a:effectLst/>
                <a:ea typeface="SimSun" panose="02010600030101010101" pitchFamily="2" charset="-122"/>
                <a:cs typeface="Times New Roman" panose="02020603050405020304" pitchFamily="18" charset="0"/>
              </a:rPr>
              <a:t>Expense Manager is designed to efficiently cater the needs of users by eliminating imparting costs and settling vows to friends. Aim is use better approaches to help users and their companions to share expenses </a:t>
            </a:r>
            <a:r>
              <a:rPr lang="en-US" sz="2000" dirty="0" err="1">
                <a:effectLst/>
                <a:ea typeface="SimSun" panose="02010600030101010101" pitchFamily="2" charset="-122"/>
                <a:cs typeface="Times New Roman" panose="02020603050405020304" pitchFamily="18" charset="0"/>
              </a:rPr>
              <a:t>easily.The</a:t>
            </a:r>
            <a:r>
              <a:rPr lang="en-US" sz="2000" dirty="0">
                <a:effectLst/>
                <a:ea typeface="SimSun" panose="02010600030101010101" pitchFamily="2" charset="-122"/>
                <a:cs typeface="Times New Roman" panose="02020603050405020304" pitchFamily="18" charset="0"/>
              </a:rPr>
              <a:t> app allows its users to add a remark to an expense, click on the expense name in any expense list. The Expense Manager has notification option to notify each time somebody adds a remark to an expense user is on, or user can withdraw to posted bill</a:t>
            </a:r>
            <a:r>
              <a:rPr lang="en-US" sz="1800" dirty="0">
                <a:effectLst/>
                <a:latin typeface="Calibri" panose="020F0502020204030204" pitchFamily="34" charset="0"/>
                <a:ea typeface="SimSun" panose="02010600030101010101" pitchFamily="2" charset="-122"/>
                <a:cs typeface="Times New Roman" panose="02020603050405020304" pitchFamily="18" charset="0"/>
              </a:rPr>
              <a:t>.</a:t>
            </a:r>
            <a:endParaRPr lang="en-IN" sz="1800" dirty="0">
              <a:effectLst/>
              <a:latin typeface="Calibri" panose="020F0502020204030204" pitchFamily="34" charset="0"/>
              <a:ea typeface="SimSun" panose="02010600030101010101" pitchFamily="2" charset="-122"/>
              <a:cs typeface="Times New Roman" panose="02020603050405020304" pitchFamily="18" charset="0"/>
            </a:endParaRPr>
          </a:p>
          <a:p>
            <a:endParaRPr lang="en-US" sz="2400" b="1" dirty="0">
              <a:solidFill>
                <a:srgbClr val="0070C0"/>
              </a:solidFill>
              <a:effectLst>
                <a:outerShdw blurRad="38100" dist="19050" dir="2700000" algn="tl" rotWithShape="0">
                  <a:schemeClr val="dk1">
                    <a:alpha val="40000"/>
                  </a:schemeClr>
                </a:outerShdw>
              </a:effectLst>
              <a:latin typeface="Times New Roman" panose="02020603050405020304" pitchFamily="18" charset="0"/>
              <a:ea typeface="+mj-ea"/>
              <a:cs typeface="Times New Roman" panose="02020603050405020304" pitchFamily="18" charset="0"/>
            </a:endParaRPr>
          </a:p>
          <a:p>
            <a:r>
              <a:rPr lang="en-US" sz="2400" b="1" dirty="0">
                <a:solidFill>
                  <a:srgbClr val="0070C0"/>
                </a:solidFill>
                <a:effectLst>
                  <a:outerShdw blurRad="38100" dist="19050" dir="2700000" algn="tl" rotWithShape="0">
                    <a:schemeClr val="dk1">
                      <a:alpha val="40000"/>
                    </a:schemeClr>
                  </a:outerShdw>
                </a:effectLst>
                <a:latin typeface="Times New Roman" panose="02020603050405020304" pitchFamily="18" charset="0"/>
                <a:ea typeface="+mj-ea"/>
                <a:cs typeface="Times New Roman" panose="02020603050405020304" pitchFamily="18" charset="0"/>
              </a:rPr>
              <a:t>Drawbacks </a:t>
            </a:r>
            <a:endParaRPr lang="en-US" sz="2400" b="1" dirty="0">
              <a:solidFill>
                <a:srgbClr val="0070C0"/>
              </a:solidFill>
              <a:effectLst>
                <a:outerShdw blurRad="38100" dist="19050" dir="2700000" algn="tl" rotWithShape="0">
                  <a:schemeClr val="dk1">
                    <a:alpha val="40000"/>
                  </a:schemeClr>
                </a:outerShdw>
              </a:effectLst>
              <a:latin typeface="Times New Roman" panose="02020603050405020304" pitchFamily="18" charset="0"/>
              <a:ea typeface="+mj-ea"/>
              <a:cs typeface="Times New Roman" panose="02020603050405020304" pitchFamily="18" charset="0"/>
            </a:endParaRPr>
          </a:p>
          <a:p>
            <a:r>
              <a:rPr lang="en-US" sz="2000" dirty="0">
                <a:solidFill>
                  <a:schemeClr val="tx1"/>
                </a:solidFill>
                <a:effectLst/>
                <a:latin typeface="Times New Roman" panose="02020603050405020304" pitchFamily="18" charset="0"/>
                <a:ea typeface="+mj-ea"/>
                <a:cs typeface="Times New Roman" panose="02020603050405020304" pitchFamily="18" charset="0"/>
              </a:rPr>
              <a:t>The above mentioned application may not allow you to customize categories or reports to fit your unique financial situation. This can be frustrating if you have specific financial goals or need to track unusual expenses.</a:t>
            </a:r>
            <a:endParaRPr lang="en-US" sz="2000" dirty="0">
              <a:solidFill>
                <a:schemeClr val="tx1"/>
              </a:solidFill>
              <a:effectLst/>
              <a:latin typeface="Times New Roman" panose="02020603050405020304" pitchFamily="18" charset="0"/>
              <a:ea typeface="+mj-ea"/>
              <a:cs typeface="Times New Roman" panose="02020603050405020304" pitchFamily="18" charset="0"/>
            </a:endParaRPr>
          </a:p>
        </p:txBody>
      </p:sp>
    </p:spTree>
  </p:cSld>
  <p:clrMapOvr>
    <a:masterClrMapping/>
  </p:clrMapOvr>
  <p:transition spd="slow">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3035"/>
            <a:ext cx="8229600" cy="1154430"/>
          </a:xfrm>
        </p:spPr>
        <p:txBody>
          <a:bodyPr>
            <a:normAutofit/>
          </a:bodyPr>
          <a:lstStyle/>
          <a:p>
            <a:r>
              <a:rPr lang="en-IN" sz="3200" dirty="0">
                <a:solidFill>
                  <a:srgbClr val="00206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EXISTING SYSTEM</a:t>
            </a:r>
            <a:endParaRPr lang="en-IN" sz="3200" dirty="0">
              <a:solidFill>
                <a:srgbClr val="002060"/>
              </a:solidFill>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500505"/>
            <a:ext cx="8229600" cy="4627245"/>
          </a:xfrm>
        </p:spPr>
        <p:txBody>
          <a:bodyPr>
            <a:noAutofit/>
          </a:bodyPr>
          <a:lstStyle/>
          <a:p>
            <a:pPr>
              <a:buNone/>
            </a:pPr>
            <a:endParaRPr lang="en-US" sz="1800" dirty="0"/>
          </a:p>
          <a:p>
            <a:pPr marL="0" indent="0" algn="l" defTabSz="457200">
              <a:spcBef>
                <a:spcPts val="1000"/>
              </a:spcBef>
              <a:spcAft>
                <a:spcPts val="0"/>
              </a:spcAft>
              <a:buClr>
                <a:srgbClr val="5FCBEF"/>
              </a:buClr>
              <a:buSzPct val="80000"/>
              <a:buFont typeface="Wingdings 3" panose="05040102010807070707" charset="2"/>
              <a:buNone/>
            </a:pPr>
            <a:r>
              <a:rPr lang="en-IN" sz="2400" dirty="0">
                <a:solidFill>
                  <a:schemeClr val="tx1"/>
                </a:solidFill>
                <a:latin typeface="Cambria" panose="02040503050406030204" charset="0"/>
                <a:ea typeface="+mn-ea"/>
                <a:cs typeface="Cambria" panose="02040503050406030204" charset="0"/>
                <a:sym typeface="+mn-ea"/>
              </a:rPr>
              <a:t> </a:t>
            </a:r>
            <a:endParaRPr lang="en-US" sz="2400" dirty="0">
              <a:latin typeface="Cambria" panose="02040503050406030204" charset="0"/>
              <a:cs typeface="Cambria" panose="02040503050406030204" charset="0"/>
            </a:endParaRPr>
          </a:p>
        </p:txBody>
      </p:sp>
      <p:cxnSp>
        <p:nvCxnSpPr>
          <p:cNvPr id="4" name="Straight Connector 3"/>
          <p:cNvCxnSpPr/>
          <p:nvPr/>
        </p:nvCxnSpPr>
        <p:spPr>
          <a:xfrm>
            <a:off x="457200" y="1124744"/>
            <a:ext cx="8229600" cy="0"/>
          </a:xfrm>
          <a:prstGeom prst="line">
            <a:avLst/>
          </a:prstGeom>
          <a:ln w="44450">
            <a:solidFill>
              <a:srgbClr val="002060"/>
            </a:solidFill>
          </a:ln>
        </p:spPr>
        <p:style>
          <a:lnRef idx="1">
            <a:schemeClr val="accent2"/>
          </a:lnRef>
          <a:fillRef idx="0">
            <a:schemeClr val="accent2"/>
          </a:fillRef>
          <a:effectRef idx="0">
            <a:schemeClr val="accent2"/>
          </a:effectRef>
          <a:fontRef idx="minor">
            <a:schemeClr val="tx1"/>
          </a:fontRef>
        </p:style>
      </p:cxnSp>
      <p:pic>
        <p:nvPicPr>
          <p:cNvPr id="6" name="Picture 5"/>
          <p:cNvPicPr/>
          <p:nvPr/>
        </p:nvPicPr>
        <p:blipFill>
          <a:blip r:embed="rId1">
            <a:extLst>
              <a:ext uri="{28A0092B-C50C-407E-A947-70E740481C1C}">
                <a14:useLocalDpi xmlns:a14="http://schemas.microsoft.com/office/drawing/2010/main" val="0"/>
              </a:ext>
            </a:extLst>
          </a:blip>
          <a:srcRect/>
          <a:stretch>
            <a:fillRect/>
          </a:stretch>
        </p:blipFill>
        <p:spPr bwMode="auto">
          <a:xfrm>
            <a:off x="7667962" y="44530"/>
            <a:ext cx="1296144" cy="1080120"/>
          </a:xfrm>
          <a:prstGeom prst="rect">
            <a:avLst/>
          </a:prstGeom>
          <a:noFill/>
          <a:ln>
            <a:noFill/>
          </a:ln>
        </p:spPr>
      </p:pic>
      <p:sp>
        <p:nvSpPr>
          <p:cNvPr id="7" name="TextBox 6"/>
          <p:cNvSpPr txBox="1"/>
          <p:nvPr/>
        </p:nvSpPr>
        <p:spPr>
          <a:xfrm>
            <a:off x="457200" y="1239143"/>
            <a:ext cx="8579296" cy="4066540"/>
          </a:xfrm>
          <a:prstGeom prst="rect">
            <a:avLst/>
          </a:prstGeom>
          <a:noFill/>
        </p:spPr>
        <p:txBody>
          <a:bodyPr wrap="square" rtlCol="0">
            <a:spAutoFit/>
          </a:bodyPr>
          <a:lstStyle/>
          <a:p>
            <a:pPr lvl="1" algn="ctr">
              <a:lnSpc>
                <a:spcPct val="107000"/>
              </a:lnSpc>
              <a:spcAft>
                <a:spcPts val="800"/>
              </a:spcAft>
            </a:pPr>
            <a:r>
              <a:rPr lang="en-IN" sz="2400" b="1" u="sng" dirty="0">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Pocket Guard by Igor Kuznetsov in 2014.</a:t>
            </a:r>
            <a:endParaRPr lang="en-US" sz="2400" b="1" u="sng" dirty="0">
              <a:solidFill>
                <a:srgbClr val="002060"/>
              </a:solidFill>
              <a:effectLst>
                <a:outerShdw blurRad="38100" dist="19050" dir="2700000" algn="tl" rotWithShape="0">
                  <a:schemeClr val="dk1">
                    <a:alpha val="40000"/>
                  </a:schemeClr>
                </a:outerShdw>
              </a:effectLst>
              <a:latin typeface="Times New Roman" panose="02020603050405020304" pitchFamily="18" charset="0"/>
              <a:ea typeface="+mj-ea"/>
              <a:cs typeface="Times New Roman" panose="02020603050405020304" pitchFamily="18" charset="0"/>
            </a:endParaRPr>
          </a:p>
          <a:p>
            <a:r>
              <a:rPr lang="en-US" sz="2400" b="1" dirty="0">
                <a:solidFill>
                  <a:srgbClr val="0070C0"/>
                </a:solidFill>
                <a:effectLst>
                  <a:outerShdw blurRad="38100" dist="19050" dir="2700000" algn="tl" rotWithShape="0">
                    <a:schemeClr val="dk1">
                      <a:alpha val="40000"/>
                    </a:schemeClr>
                  </a:outerShdw>
                </a:effectLst>
                <a:latin typeface="Times New Roman" panose="02020603050405020304" pitchFamily="18" charset="0"/>
                <a:ea typeface="+mj-ea"/>
                <a:cs typeface="Times New Roman" panose="02020603050405020304" pitchFamily="18" charset="0"/>
              </a:rPr>
              <a:t>Idea </a:t>
            </a:r>
            <a:endParaRPr lang="en-US" sz="2400" b="1" dirty="0">
              <a:solidFill>
                <a:srgbClr val="0070C0"/>
              </a:solidFill>
              <a:effectLst>
                <a:outerShdw blurRad="38100" dist="19050" dir="2700000" algn="tl" rotWithShape="0">
                  <a:schemeClr val="dk1">
                    <a:alpha val="40000"/>
                  </a:schemeClr>
                </a:outerShdw>
              </a:effectLst>
              <a:latin typeface="Times New Roman" panose="02020603050405020304" pitchFamily="18" charset="0"/>
              <a:ea typeface="+mj-ea"/>
              <a:cs typeface="Times New Roman" panose="02020603050405020304" pitchFamily="18" charset="0"/>
            </a:endParaRPr>
          </a:p>
          <a:p>
            <a:r>
              <a:rPr lang="en-US" sz="2000" dirty="0" err="1">
                <a:effectLst/>
                <a:ea typeface="SimSun" panose="02010600030101010101" pitchFamily="2" charset="-122"/>
                <a:cs typeface="Times New Roman" panose="02020603050405020304" pitchFamily="18" charset="0"/>
              </a:rPr>
              <a:t>PocketGuard</a:t>
            </a:r>
            <a:r>
              <a:rPr lang="en-US" sz="2000" dirty="0">
                <a:effectLst/>
                <a:ea typeface="SimSun" panose="02010600030101010101" pitchFamily="2" charset="-122"/>
                <a:cs typeface="Times New Roman" panose="02020603050405020304" pitchFamily="18" charset="0"/>
              </a:rPr>
              <a:t> aims to simplify personal finance management by providing users with a comprehensive view of their finances, helping them track expenses, and offering insights to save money.  The app also offers budgeting tools, financial goal setting, and an "In My Pocket" feature that shows how much disposable income users have after accounting for bills and savings</a:t>
            </a:r>
            <a:r>
              <a:rPr lang="en-US" sz="1800" dirty="0">
                <a:effectLst/>
                <a:ea typeface="SimSun" panose="02010600030101010101" pitchFamily="2" charset="-122"/>
                <a:cs typeface="Times New Roman" panose="02020603050405020304" pitchFamily="18" charset="0"/>
              </a:rPr>
              <a:t>.</a:t>
            </a:r>
            <a:endParaRPr lang="en-IN" sz="1800" dirty="0">
              <a:effectLst/>
              <a:ea typeface="SimSun" panose="02010600030101010101" pitchFamily="2" charset="-122"/>
              <a:cs typeface="Times New Roman" panose="02020603050405020304" pitchFamily="18" charset="0"/>
            </a:endParaRPr>
          </a:p>
          <a:p>
            <a:r>
              <a:rPr lang="en-US" sz="1800" dirty="0">
                <a:effectLst/>
                <a:latin typeface="Times New Roman" panose="02020603050405020304" pitchFamily="18" charset="0"/>
                <a:ea typeface="SimSun" panose="02010600030101010101" pitchFamily="2" charset="-122"/>
                <a:cs typeface="Times New Roman" panose="02020603050405020304" pitchFamily="18" charset="0"/>
              </a:rPr>
              <a:t> </a:t>
            </a:r>
            <a:endParaRPr lang="en-US" sz="2400" b="1" dirty="0">
              <a:solidFill>
                <a:srgbClr val="0070C0"/>
              </a:solidFill>
              <a:effectLst>
                <a:outerShdw blurRad="38100" dist="19050" dir="2700000" algn="tl" rotWithShape="0">
                  <a:schemeClr val="dk1">
                    <a:alpha val="40000"/>
                  </a:schemeClr>
                </a:outerShdw>
              </a:effectLst>
              <a:latin typeface="Times New Roman" panose="02020603050405020304" pitchFamily="18" charset="0"/>
              <a:ea typeface="+mj-ea"/>
              <a:cs typeface="Times New Roman" panose="02020603050405020304" pitchFamily="18" charset="0"/>
            </a:endParaRPr>
          </a:p>
          <a:p>
            <a:r>
              <a:rPr lang="en-US" sz="2400" b="1" dirty="0">
                <a:solidFill>
                  <a:srgbClr val="0070C0"/>
                </a:solidFill>
                <a:effectLst>
                  <a:outerShdw blurRad="38100" dist="19050" dir="2700000" algn="tl" rotWithShape="0">
                    <a:schemeClr val="dk1">
                      <a:alpha val="40000"/>
                    </a:schemeClr>
                  </a:outerShdw>
                </a:effectLst>
                <a:latin typeface="Times New Roman" panose="02020603050405020304" pitchFamily="18" charset="0"/>
                <a:ea typeface="+mj-ea"/>
                <a:cs typeface="Times New Roman" panose="02020603050405020304" pitchFamily="18" charset="0"/>
              </a:rPr>
              <a:t>Drawbacks </a:t>
            </a:r>
            <a:endParaRPr lang="en-US" sz="2400" b="1" dirty="0">
              <a:solidFill>
                <a:srgbClr val="0070C0"/>
              </a:solidFill>
              <a:effectLst>
                <a:outerShdw blurRad="38100" dist="19050" dir="2700000" algn="tl" rotWithShape="0">
                  <a:schemeClr val="dk1">
                    <a:alpha val="40000"/>
                  </a:schemeClr>
                </a:outerShdw>
              </a:effectLst>
              <a:latin typeface="Times New Roman" panose="02020603050405020304" pitchFamily="18" charset="0"/>
              <a:ea typeface="+mj-ea"/>
              <a:cs typeface="Times New Roman" panose="02020603050405020304" pitchFamily="18" charset="0"/>
            </a:endParaRPr>
          </a:p>
          <a:p>
            <a:r>
              <a:rPr lang="en-US" sz="2000" dirty="0">
                <a:solidFill>
                  <a:schemeClr val="tx1"/>
                </a:solidFill>
                <a:effectLst/>
                <a:latin typeface="Calibri" panose="020F0502020204030204" pitchFamily="34" charset="0"/>
                <a:ea typeface="+mj-ea"/>
                <a:cs typeface="Calibri" panose="020F0502020204030204" pitchFamily="34" charset="0"/>
              </a:rPr>
              <a:t>This app does not allow users to tailor the software to their specific needs. This lack of customization can be frustrating for individuals with unique financial situations.</a:t>
            </a:r>
            <a:endParaRPr lang="en-US" sz="2000" dirty="0">
              <a:solidFill>
                <a:schemeClr val="tx1"/>
              </a:solidFill>
              <a:effectLst/>
              <a:latin typeface="Calibri" panose="020F0502020204030204" pitchFamily="34" charset="0"/>
              <a:ea typeface="+mj-ea"/>
              <a:cs typeface="Calibri" panose="020F0502020204030204" pitchFamily="34" charset="0"/>
            </a:endParaRPr>
          </a:p>
        </p:txBody>
      </p:sp>
    </p:spTree>
  </p:cSld>
  <p:clrMapOvr>
    <a:masterClrMapping/>
  </p:clrMapOvr>
  <p:transition spd="slow">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US" sz="3200">
                <a:solidFill>
                  <a:schemeClr val="tx2">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PROBLEM STATEMENT</a:t>
            </a:r>
            <a:br>
              <a:rPr lang="en-US" sz="3200">
                <a:solidFill>
                  <a:schemeClr val="tx2">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endParaRPr lang="en-US" sz="3200">
              <a:solidFill>
                <a:schemeClr val="tx2">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6" name="Content Placeholder 5"/>
          <p:cNvPicPr>
            <a:picLocks noChangeAspect="1"/>
          </p:cNvPicPr>
          <p:nvPr>
            <p:ph idx="1"/>
          </p:nvPr>
        </p:nvPicPr>
        <p:blipFill>
          <a:blip r:embed="rId1">
            <a:extLst>
              <a:ext uri="{28A0092B-C50C-407E-A947-70E740481C1C}">
                <a14:useLocalDpi xmlns:a14="http://schemas.microsoft.com/office/drawing/2010/main" val="0"/>
              </a:ext>
            </a:extLst>
          </a:blip>
          <a:srcRect/>
          <a:stretch>
            <a:fillRect/>
          </a:stretch>
        </p:blipFill>
        <p:spPr bwMode="auto">
          <a:xfrm>
            <a:off x="7703185" y="40640"/>
            <a:ext cx="1280795" cy="1122045"/>
          </a:xfrm>
          <a:prstGeom prst="rect">
            <a:avLst/>
          </a:prstGeom>
          <a:noFill/>
          <a:ln>
            <a:noFill/>
          </a:ln>
        </p:spPr>
      </p:pic>
      <p:cxnSp>
        <p:nvCxnSpPr>
          <p:cNvPr id="4" name="Straight Connector 3"/>
          <p:cNvCxnSpPr/>
          <p:nvPr/>
        </p:nvCxnSpPr>
        <p:spPr>
          <a:xfrm>
            <a:off x="457200" y="1124585"/>
            <a:ext cx="7355205" cy="0"/>
          </a:xfrm>
          <a:prstGeom prst="line">
            <a:avLst/>
          </a:prstGeom>
          <a:ln w="44450">
            <a:solidFill>
              <a:srgbClr val="002060"/>
            </a:solidFill>
          </a:ln>
        </p:spPr>
        <p:style>
          <a:lnRef idx="1">
            <a:schemeClr val="accent2"/>
          </a:lnRef>
          <a:fillRef idx="0">
            <a:schemeClr val="accent2"/>
          </a:fillRef>
          <a:effectRef idx="0">
            <a:schemeClr val="accent2"/>
          </a:effectRef>
          <a:fontRef idx="minor">
            <a:schemeClr val="tx1"/>
          </a:fontRef>
        </p:style>
      </p:cxnSp>
      <p:sp>
        <p:nvSpPr>
          <p:cNvPr id="10" name="Text Box 9"/>
          <p:cNvSpPr txBox="1"/>
          <p:nvPr/>
        </p:nvSpPr>
        <p:spPr>
          <a:xfrm>
            <a:off x="755650" y="2060575"/>
            <a:ext cx="7606030" cy="3784600"/>
          </a:xfrm>
          <a:prstGeom prst="rect">
            <a:avLst/>
          </a:prstGeom>
          <a:noFill/>
        </p:spPr>
        <p:txBody>
          <a:bodyPr wrap="square" rtlCol="0">
            <a:spAutoFit/>
          </a:bodyPr>
          <a:p>
            <a:r>
              <a:rPr lang="en-US" sz="2400"/>
              <a:t>Our app is focused on helping individuals manage their personal finances effectively. The app will address various financial aspects, including expense tracking, income management, budgeting, financial goals, savings, investments, insights, and security. Users will be able to register, create profiles, and access features such as expense analysis, reminders, and financial tips. The goal is to create a user-friendly, secure, and cross-platform app that empowers users to make informed financial decisions and achieve their financial goals.</a:t>
            </a:r>
            <a:endParaRPr lang="en-US" sz="24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264" y="548680"/>
            <a:ext cx="7003008" cy="1368152"/>
          </a:xfrm>
          <a:solidFill>
            <a:srgbClr val="002060"/>
          </a:solidFill>
        </p:spPr>
        <p:txBody>
          <a:bodyPr/>
          <a:lstStyle/>
          <a:p>
            <a:pPr algn="ctr"/>
            <a:r>
              <a:rPr lang="en-IN" sz="4000" dirty="0">
                <a:solidFill>
                  <a:schemeClr val="bg1"/>
                </a:solidFill>
                <a:latin typeface="Cambria" panose="02040503050406030204" charset="0"/>
                <a:cs typeface="Cambria" panose="02040503050406030204" charset="0"/>
              </a:rPr>
              <a:t>Budget Management System</a:t>
            </a:r>
            <a:endParaRPr lang="en-IN" sz="4000" dirty="0">
              <a:solidFill>
                <a:schemeClr val="bg1"/>
              </a:solidFill>
              <a:latin typeface="Cambria" panose="02040503050406030204" charset="0"/>
              <a:cs typeface="Cambria" panose="02040503050406030204" charset="0"/>
            </a:endParaRPr>
          </a:p>
        </p:txBody>
      </p:sp>
      <p:sp>
        <p:nvSpPr>
          <p:cNvPr id="3" name="Subtitle 2"/>
          <p:cNvSpPr>
            <a:spLocks noGrp="1"/>
          </p:cNvSpPr>
          <p:nvPr>
            <p:ph type="subTitle" idx="1"/>
          </p:nvPr>
        </p:nvSpPr>
        <p:spPr>
          <a:xfrm>
            <a:off x="179512" y="2348880"/>
            <a:ext cx="7854950" cy="3839187"/>
          </a:xfrm>
        </p:spPr>
        <p:txBody>
          <a:bodyPr>
            <a:noAutofit/>
          </a:bodyPr>
          <a:lstStyle/>
          <a:p>
            <a:pPr algn="ctr"/>
            <a:r>
              <a:rPr lang="en-IN" altLang="en-US" sz="2800" b="1" dirty="0">
                <a:solidFill>
                  <a:schemeClr val="tx1"/>
                </a:solidFill>
                <a:latin typeface="Cambria" panose="02040503050406030204" charset="0"/>
                <a:cs typeface="Cambria" panose="02040503050406030204" charset="0"/>
              </a:rPr>
              <a:t>Group members:[group no]</a:t>
            </a:r>
            <a:endParaRPr lang="en-IN" altLang="en-US" sz="2800" b="1" dirty="0">
              <a:solidFill>
                <a:schemeClr val="tx1"/>
              </a:solidFill>
              <a:latin typeface="Cambria" panose="02040503050406030204" charset="0"/>
              <a:cs typeface="Cambria" panose="02040503050406030204" charset="0"/>
            </a:endParaRPr>
          </a:p>
          <a:p>
            <a:r>
              <a:rPr lang="en-IN" altLang="en-US" sz="2400" dirty="0" err="1">
                <a:solidFill>
                  <a:schemeClr val="tx1"/>
                </a:solidFill>
                <a:latin typeface="Cambria" panose="02040503050406030204" charset="0"/>
                <a:cs typeface="Cambria" panose="02040503050406030204" charset="0"/>
              </a:rPr>
              <a:t>Graceton</a:t>
            </a:r>
            <a:r>
              <a:rPr lang="en-IN" altLang="en-US" sz="2400" dirty="0">
                <a:solidFill>
                  <a:schemeClr val="tx1"/>
                </a:solidFill>
                <a:latin typeface="Cambria" panose="02040503050406030204" charset="0"/>
                <a:cs typeface="Cambria" panose="02040503050406030204" charset="0"/>
              </a:rPr>
              <a:t> </a:t>
            </a:r>
            <a:r>
              <a:rPr lang="en-IN" altLang="en-US" sz="2400" dirty="0" err="1">
                <a:solidFill>
                  <a:schemeClr val="tx1"/>
                </a:solidFill>
                <a:latin typeface="Cambria" panose="02040503050406030204" charset="0"/>
                <a:cs typeface="Cambria" panose="02040503050406030204" charset="0"/>
              </a:rPr>
              <a:t>Santhmayor</a:t>
            </a:r>
            <a:r>
              <a:rPr lang="en-IN" altLang="en-US" sz="2400" dirty="0">
                <a:solidFill>
                  <a:schemeClr val="tx1"/>
                </a:solidFill>
                <a:latin typeface="Cambria" panose="02040503050406030204" charset="0"/>
                <a:cs typeface="Cambria" panose="02040503050406030204" charset="0"/>
              </a:rPr>
              <a:t>        1022246</a:t>
            </a:r>
            <a:endParaRPr lang="en-IN" altLang="en-US" sz="2400" dirty="0">
              <a:solidFill>
                <a:schemeClr val="tx1"/>
              </a:solidFill>
              <a:latin typeface="Cambria" panose="02040503050406030204" charset="0"/>
              <a:cs typeface="Cambria" panose="02040503050406030204" charset="0"/>
            </a:endParaRPr>
          </a:p>
          <a:p>
            <a:r>
              <a:rPr lang="en-IN" altLang="en-US" sz="2400" dirty="0">
                <a:solidFill>
                  <a:schemeClr val="tx1"/>
                </a:solidFill>
                <a:latin typeface="Cambria" panose="02040503050406030204" charset="0"/>
                <a:cs typeface="Cambria" panose="02040503050406030204" charset="0"/>
              </a:rPr>
              <a:t>Sarvesh Sawant                   1022249</a:t>
            </a:r>
            <a:endParaRPr lang="en-IN" altLang="en-US" sz="2400" b="1" dirty="0">
              <a:solidFill>
                <a:schemeClr val="tx1"/>
              </a:solidFill>
              <a:latin typeface="Cambria" panose="02040503050406030204" charset="0"/>
              <a:cs typeface="Cambria" panose="02040503050406030204" charset="0"/>
            </a:endParaRPr>
          </a:p>
          <a:p>
            <a:pPr algn="ctr"/>
            <a:r>
              <a:rPr lang="en-IN" altLang="en-US" sz="2400" dirty="0">
                <a:solidFill>
                  <a:schemeClr val="tx1"/>
                </a:solidFill>
                <a:latin typeface="Cambria" panose="02040503050406030204" charset="0"/>
                <a:cs typeface="Cambria" panose="02040503050406030204" charset="0"/>
              </a:rPr>
              <a:t>Swastik Sharma                   1022251</a:t>
            </a:r>
            <a:endParaRPr lang="en-IN" altLang="en-US" sz="2400" dirty="0">
              <a:solidFill>
                <a:schemeClr val="tx1"/>
              </a:solidFill>
              <a:latin typeface="Cambria" panose="02040503050406030204" charset="0"/>
              <a:cs typeface="Cambria" panose="02040503050406030204" charset="0"/>
            </a:endParaRPr>
          </a:p>
          <a:p>
            <a:r>
              <a:rPr lang="en-IN" altLang="en-US" sz="2400" dirty="0">
                <a:solidFill>
                  <a:schemeClr val="tx1"/>
                </a:solidFill>
                <a:latin typeface="Cambria" panose="02040503050406030204" charset="0"/>
                <a:cs typeface="Cambria" panose="02040503050406030204" charset="0"/>
              </a:rPr>
              <a:t>Shaun Thomas Jacob          1022252</a:t>
            </a:r>
            <a:endParaRPr lang="en-IN" altLang="en-US" sz="2400" dirty="0">
              <a:solidFill>
                <a:schemeClr val="tx1"/>
              </a:solidFill>
              <a:latin typeface="Cambria" panose="02040503050406030204" charset="0"/>
              <a:cs typeface="Cambria" panose="02040503050406030204" charset="0"/>
            </a:endParaRPr>
          </a:p>
        </p:txBody>
      </p:sp>
      <p:pic>
        <p:nvPicPr>
          <p:cNvPr id="5" name="Picture 4"/>
          <p:cNvPicPr/>
          <p:nvPr/>
        </p:nvPicPr>
        <p:blipFill>
          <a:blip r:embed="rId1">
            <a:extLst>
              <a:ext uri="{28A0092B-C50C-407E-A947-70E740481C1C}">
                <a14:useLocalDpi xmlns:a14="http://schemas.microsoft.com/office/drawing/2010/main" val="0"/>
              </a:ext>
            </a:extLst>
          </a:blip>
          <a:srcRect/>
          <a:stretch>
            <a:fillRect/>
          </a:stretch>
        </p:blipFill>
        <p:spPr bwMode="auto">
          <a:xfrm>
            <a:off x="7524328" y="567760"/>
            <a:ext cx="1296144" cy="1080120"/>
          </a:xfrm>
          <a:prstGeom prst="rect">
            <a:avLst/>
          </a:prstGeom>
          <a:noFill/>
          <a:ln>
            <a:noFill/>
          </a:ln>
        </p:spPr>
      </p:pic>
    </p:spTree>
  </p:cSld>
  <p:clrMapOvr>
    <a:masterClrMapping/>
  </p:clrMapOvr>
  <p:transition spd="slow">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p>
            <a:r>
              <a:rPr lang="en-US" sz="3200">
                <a:solidFill>
                  <a:schemeClr val="tx2">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SCOPE</a:t>
            </a:r>
            <a:endParaRPr lang="en-US" sz="3200">
              <a:solidFill>
                <a:schemeClr val="tx2">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cxnSp>
        <p:nvCxnSpPr>
          <p:cNvPr id="4" name="Straight Connector 3"/>
          <p:cNvCxnSpPr/>
          <p:nvPr/>
        </p:nvCxnSpPr>
        <p:spPr>
          <a:xfrm>
            <a:off x="457200" y="1124744"/>
            <a:ext cx="8229600" cy="0"/>
          </a:xfrm>
          <a:prstGeom prst="line">
            <a:avLst/>
          </a:prstGeom>
          <a:ln w="44450">
            <a:solidFill>
              <a:srgbClr val="002060"/>
            </a:solidFill>
          </a:ln>
        </p:spPr>
        <p:style>
          <a:lnRef idx="1">
            <a:schemeClr val="accent2"/>
          </a:lnRef>
          <a:fillRef idx="0">
            <a:schemeClr val="accent2"/>
          </a:fillRef>
          <a:effectRef idx="0">
            <a:schemeClr val="accent2"/>
          </a:effectRef>
          <a:fontRef idx="minor">
            <a:schemeClr val="tx1"/>
          </a:fontRef>
        </p:style>
      </p:cxnSp>
      <p:pic>
        <p:nvPicPr>
          <p:cNvPr id="6" name="Content Placeholder 5"/>
          <p:cNvPicPr>
            <a:picLocks noChangeAspect="1"/>
          </p:cNvPicPr>
          <p:nvPr>
            <p:ph idx="1"/>
          </p:nvPr>
        </p:nvPicPr>
        <p:blipFill>
          <a:blip r:embed="rId1">
            <a:extLst>
              <a:ext uri="{28A0092B-C50C-407E-A947-70E740481C1C}">
                <a14:useLocalDpi xmlns:a14="http://schemas.microsoft.com/office/drawing/2010/main" val="0"/>
              </a:ext>
            </a:extLst>
          </a:blip>
          <a:srcRect/>
          <a:stretch>
            <a:fillRect/>
          </a:stretch>
        </p:blipFill>
        <p:spPr bwMode="auto">
          <a:xfrm>
            <a:off x="8100695" y="354965"/>
            <a:ext cx="800100" cy="769620"/>
          </a:xfrm>
          <a:prstGeom prst="rect">
            <a:avLst/>
          </a:prstGeom>
          <a:noFill/>
          <a:ln>
            <a:noFill/>
          </a:ln>
        </p:spPr>
      </p:pic>
      <p:sp>
        <p:nvSpPr>
          <p:cNvPr id="7" name="Text Box 6"/>
          <p:cNvSpPr txBox="1"/>
          <p:nvPr/>
        </p:nvSpPr>
        <p:spPr>
          <a:xfrm>
            <a:off x="755650" y="1412875"/>
            <a:ext cx="8183245" cy="4677410"/>
          </a:xfrm>
          <a:prstGeom prst="rect">
            <a:avLst/>
          </a:prstGeom>
          <a:noFill/>
        </p:spPr>
        <p:txBody>
          <a:bodyPr wrap="square" rtlCol="0">
            <a:spAutoFit/>
          </a:bodyPr>
          <a:p>
            <a:endParaRPr lang="en-US">
              <a:cs typeface="+mn-lt"/>
            </a:endParaRPr>
          </a:p>
          <a:p>
            <a:r>
              <a:rPr lang="en-US" sz="2000">
                <a:cs typeface="+mn-lt"/>
              </a:rPr>
              <a:t>The scope for creating this budget management app involves several essential components. Firstly, it covers user management, including user registration, authentication, and profile management. Secondly, it encompasses the management of financial data, such as tracking expenses, managing income sources, setting and monitoring budgets, and establishing financial goals. The app will also provide financial tools for savings and investments management, generating insights into financial activities, and analyzing expenses. Users will receive assistance through reminders and alerts for financial tasks and access to useful financial resources. Data security and privacy will be paramount. Comprehensive documentation and representation will be created, and the project will include deployment, ongoing maintenance, and the integration of user feedback to continuously improve the app's features and usability. Scope for future enhancement will be implementation on android platform.</a:t>
            </a:r>
            <a:endParaRPr lang="en-US" sz="2000">
              <a:cs typeface="+mn-lt"/>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8108" y="0"/>
            <a:ext cx="8229600" cy="1154430"/>
          </a:xfrm>
        </p:spPr>
        <p:txBody>
          <a:bodyPr>
            <a:normAutofit/>
          </a:bodyPr>
          <a:lstStyle/>
          <a:p>
            <a:r>
              <a:rPr lang="en-IN" sz="3200" dirty="0">
                <a:solidFill>
                  <a:srgbClr val="00206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CONCLUSION</a:t>
            </a:r>
            <a:endParaRPr lang="en-IN" sz="3200" dirty="0">
              <a:solidFill>
                <a:srgbClr val="002060"/>
              </a:solidFill>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45135" y="1484630"/>
            <a:ext cx="8467725" cy="4627245"/>
          </a:xfrm>
        </p:spPr>
        <p:txBody>
          <a:bodyPr>
            <a:noAutofit/>
          </a:bodyPr>
          <a:lstStyle/>
          <a:p>
            <a:pPr marL="0" indent="0" algn="l" defTabSz="457200">
              <a:spcBef>
                <a:spcPts val="1000"/>
              </a:spcBef>
              <a:spcAft>
                <a:spcPts val="0"/>
              </a:spcAft>
              <a:buClr>
                <a:srgbClr val="5FCBEF"/>
              </a:buClr>
              <a:buSzPct val="80000"/>
              <a:buFont typeface="Wingdings 3" panose="05040102010807070707" charset="2"/>
              <a:buNone/>
            </a:pPr>
            <a:r>
              <a:rPr lang="en-US" sz="2800" dirty="0">
                <a:latin typeface="Calibri" panose="020F0502020204030204" pitchFamily="34" charset="0"/>
                <a:cs typeface="Calibri" panose="020F0502020204030204" pitchFamily="34" charset="0"/>
              </a:rPr>
              <a:t>Thus, the proposed personal expense tracker helps customers to track their expenses there by saving time and energy and reduces complexity in maintaining a budget. Just a few second, you can save your money in better way. </a:t>
            </a:r>
            <a:r>
              <a:rPr lang="en-US" sz="2800" dirty="0">
                <a:latin typeface="Calibri" panose="020F0502020204030204" pitchFamily="34" charset="0"/>
                <a:cs typeface="Calibri" panose="020F0502020204030204" pitchFamily="34" charset="0"/>
                <a:sym typeface="+mn-ea"/>
              </a:rPr>
              <a:t>The financial data will also be presented in a graphical manner making it visually appealing to the user.</a:t>
            </a:r>
            <a:r>
              <a:rPr lang="en-US" sz="2800" dirty="0">
                <a:latin typeface="Calibri" panose="020F0502020204030204" pitchFamily="34" charset="0"/>
                <a:cs typeface="Calibri" panose="020F0502020204030204" pitchFamily="34" charset="0"/>
              </a:rPr>
              <a:t>This personal expense tracker is user-friendly , efficient in money management and it enhances the self control. </a:t>
            </a:r>
            <a:endParaRPr lang="en-US" sz="2800" dirty="0">
              <a:latin typeface="Calibri" panose="020F0502020204030204" pitchFamily="34" charset="0"/>
              <a:cs typeface="Calibri" panose="020F0502020204030204" pitchFamily="34" charset="0"/>
            </a:endParaRPr>
          </a:p>
        </p:txBody>
      </p:sp>
      <p:cxnSp>
        <p:nvCxnSpPr>
          <p:cNvPr id="4" name="Straight Connector 3"/>
          <p:cNvCxnSpPr/>
          <p:nvPr/>
        </p:nvCxnSpPr>
        <p:spPr>
          <a:xfrm>
            <a:off x="457200" y="1124744"/>
            <a:ext cx="8229600" cy="0"/>
          </a:xfrm>
          <a:prstGeom prst="line">
            <a:avLst/>
          </a:prstGeom>
          <a:ln w="44450">
            <a:solidFill>
              <a:srgbClr val="002060"/>
            </a:solidFill>
          </a:ln>
        </p:spPr>
        <p:style>
          <a:lnRef idx="1">
            <a:schemeClr val="accent2"/>
          </a:lnRef>
          <a:fillRef idx="0">
            <a:schemeClr val="accent2"/>
          </a:fillRef>
          <a:effectRef idx="0">
            <a:schemeClr val="accent2"/>
          </a:effectRef>
          <a:fontRef idx="minor">
            <a:schemeClr val="tx1"/>
          </a:fontRef>
        </p:style>
      </p:cxnSp>
      <p:pic>
        <p:nvPicPr>
          <p:cNvPr id="6" name="Picture 5"/>
          <p:cNvPicPr/>
          <p:nvPr/>
        </p:nvPicPr>
        <p:blipFill>
          <a:blip r:embed="rId1">
            <a:extLst>
              <a:ext uri="{28A0092B-C50C-407E-A947-70E740481C1C}">
                <a14:useLocalDpi xmlns:a14="http://schemas.microsoft.com/office/drawing/2010/main" val="0"/>
              </a:ext>
            </a:extLst>
          </a:blip>
          <a:srcRect/>
          <a:stretch>
            <a:fillRect/>
          </a:stretch>
        </p:blipFill>
        <p:spPr bwMode="auto">
          <a:xfrm>
            <a:off x="7740352" y="61040"/>
            <a:ext cx="1296144" cy="1080120"/>
          </a:xfrm>
          <a:prstGeom prst="rect">
            <a:avLst/>
          </a:prstGeom>
          <a:noFill/>
          <a:ln>
            <a:noFill/>
          </a:ln>
        </p:spPr>
      </p:pic>
    </p:spTree>
  </p:cSld>
  <p:clrMapOvr>
    <a:masterClrMapping/>
  </p:clrMapOvr>
  <p:transition spd="slow">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0"/>
            <a:ext cx="8229600" cy="1154430"/>
          </a:xfrm>
        </p:spPr>
        <p:txBody>
          <a:bodyPr>
            <a:normAutofit/>
          </a:bodyPr>
          <a:lstStyle/>
          <a:p>
            <a:r>
              <a:rPr lang="en-IN" sz="3200" dirty="0">
                <a:solidFill>
                  <a:srgbClr val="00206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REFERENCES</a:t>
            </a:r>
            <a:endParaRPr lang="en-IN" sz="3200" dirty="0">
              <a:solidFill>
                <a:srgbClr val="002060"/>
              </a:solidFill>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500505"/>
            <a:ext cx="8229600" cy="4627245"/>
          </a:xfrm>
        </p:spPr>
        <p:txBody>
          <a:bodyPr>
            <a:noAutofit/>
          </a:bodyPr>
          <a:lstStyle/>
          <a:p>
            <a:pPr>
              <a:buNone/>
            </a:pPr>
            <a:endParaRPr lang="en-US" sz="1800" dirty="0"/>
          </a:p>
          <a:p>
            <a:pPr marL="0" indent="0" algn="l" defTabSz="457200">
              <a:spcBef>
                <a:spcPts val="1000"/>
              </a:spcBef>
              <a:spcAft>
                <a:spcPts val="0"/>
              </a:spcAft>
              <a:buClr>
                <a:srgbClr val="5FCBEF"/>
              </a:buClr>
              <a:buSzPct val="80000"/>
              <a:buFont typeface="Wingdings 3" panose="05040102010807070707" charset="2"/>
              <a:buNone/>
            </a:pPr>
            <a:r>
              <a:rPr lang="en-IN" sz="2400" dirty="0">
                <a:solidFill>
                  <a:schemeClr val="tx1"/>
                </a:solidFill>
                <a:latin typeface="Cambria" panose="02040503050406030204" charset="0"/>
                <a:ea typeface="+mn-ea"/>
                <a:cs typeface="Cambria" panose="02040503050406030204" charset="0"/>
                <a:sym typeface="+mn-ea"/>
              </a:rPr>
              <a:t> </a:t>
            </a:r>
            <a:endParaRPr lang="en-US" sz="2400" dirty="0">
              <a:latin typeface="Cambria" panose="02040503050406030204" charset="0"/>
              <a:cs typeface="Cambria" panose="02040503050406030204" charset="0"/>
            </a:endParaRPr>
          </a:p>
        </p:txBody>
      </p:sp>
      <p:cxnSp>
        <p:nvCxnSpPr>
          <p:cNvPr id="4" name="Straight Connector 3"/>
          <p:cNvCxnSpPr/>
          <p:nvPr/>
        </p:nvCxnSpPr>
        <p:spPr>
          <a:xfrm>
            <a:off x="457200" y="1124744"/>
            <a:ext cx="8229600" cy="0"/>
          </a:xfrm>
          <a:prstGeom prst="line">
            <a:avLst/>
          </a:prstGeom>
          <a:ln w="44450">
            <a:solidFill>
              <a:srgbClr val="002060"/>
            </a:solidFill>
          </a:ln>
        </p:spPr>
        <p:style>
          <a:lnRef idx="1">
            <a:schemeClr val="accent2"/>
          </a:lnRef>
          <a:fillRef idx="0">
            <a:schemeClr val="accent2"/>
          </a:fillRef>
          <a:effectRef idx="0">
            <a:schemeClr val="accent2"/>
          </a:effectRef>
          <a:fontRef idx="minor">
            <a:schemeClr val="tx1"/>
          </a:fontRef>
        </p:style>
      </p:cxnSp>
      <p:pic>
        <p:nvPicPr>
          <p:cNvPr id="6" name="Picture 5"/>
          <p:cNvPicPr/>
          <p:nvPr/>
        </p:nvPicPr>
        <p:blipFill>
          <a:blip r:embed="rId1">
            <a:extLst>
              <a:ext uri="{28A0092B-C50C-407E-A947-70E740481C1C}">
                <a14:useLocalDpi xmlns:a14="http://schemas.microsoft.com/office/drawing/2010/main" val="0"/>
              </a:ext>
            </a:extLst>
          </a:blip>
          <a:srcRect/>
          <a:stretch>
            <a:fillRect/>
          </a:stretch>
        </p:blipFill>
        <p:spPr bwMode="auto">
          <a:xfrm>
            <a:off x="7740352" y="61040"/>
            <a:ext cx="1296144" cy="1080120"/>
          </a:xfrm>
          <a:prstGeom prst="rect">
            <a:avLst/>
          </a:prstGeom>
          <a:noFill/>
          <a:ln>
            <a:noFill/>
          </a:ln>
        </p:spPr>
      </p:pic>
      <p:sp>
        <p:nvSpPr>
          <p:cNvPr id="5" name="Text Box 4"/>
          <p:cNvSpPr txBox="1"/>
          <p:nvPr/>
        </p:nvSpPr>
        <p:spPr>
          <a:xfrm>
            <a:off x="1207135" y="1688465"/>
            <a:ext cx="6915785" cy="368300"/>
          </a:xfrm>
          <a:prstGeom prst="rect">
            <a:avLst/>
          </a:prstGeom>
          <a:noFill/>
        </p:spPr>
        <p:txBody>
          <a:bodyPr wrap="square" rtlCol="0">
            <a:spAutoFit/>
          </a:bodyPr>
          <a:p>
            <a:endParaRPr lang="en-US"/>
          </a:p>
        </p:txBody>
      </p:sp>
    </p:spTree>
  </p:cSld>
  <p:clrMapOvr>
    <a:masterClrMapping/>
  </p:clrMapOvr>
  <p:transition spd="slow">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92696"/>
            <a:ext cx="8229600" cy="5433467"/>
          </a:xfrm>
        </p:spPr>
        <p:txBody>
          <a:bodyPr/>
          <a:lstStyle/>
          <a:p>
            <a:endParaRPr lang="en-US" dirty="0"/>
          </a:p>
          <a:p>
            <a:pPr algn="ctr">
              <a:buNone/>
            </a:pPr>
            <a:endParaRPr lang="en-US" sz="6000" dirty="0">
              <a:latin typeface="Times New Roman" panose="02020603050405020304" pitchFamily="18" charset="0"/>
              <a:cs typeface="Times New Roman" panose="02020603050405020304" pitchFamily="18" charset="0"/>
            </a:endParaRPr>
          </a:p>
          <a:p>
            <a:pPr algn="ctr">
              <a:buNone/>
            </a:pPr>
            <a:r>
              <a:rPr lang="en-US" sz="60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Times New Roman" panose="02020603050405020304" pitchFamily="18" charset="0"/>
                <a:cs typeface="Times New Roman" panose="02020603050405020304" pitchFamily="18" charset="0"/>
              </a:rPr>
              <a:t>Thank You!</a:t>
            </a:r>
            <a:endParaRPr lang="en-US" sz="60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Times New Roman" panose="02020603050405020304" pitchFamily="18" charset="0"/>
              <a:cs typeface="Times New Roman" panose="02020603050405020304" pitchFamily="18" charset="0"/>
            </a:endParaRPr>
          </a:p>
          <a:p>
            <a:endParaRPr lang="en-US" sz="6000" dirty="0"/>
          </a:p>
        </p:txBody>
      </p:sp>
      <p:pic>
        <p:nvPicPr>
          <p:cNvPr id="5" name="Picture 4"/>
          <p:cNvPicPr/>
          <p:nvPr/>
        </p:nvPicPr>
        <p:blipFill>
          <a:blip r:embed="rId1">
            <a:extLst>
              <a:ext uri="{28A0092B-C50C-407E-A947-70E740481C1C}">
                <a14:useLocalDpi xmlns:a14="http://schemas.microsoft.com/office/drawing/2010/main" val="0"/>
              </a:ext>
            </a:extLst>
          </a:blip>
          <a:srcRect/>
          <a:stretch>
            <a:fillRect/>
          </a:stretch>
        </p:blipFill>
        <p:spPr bwMode="auto">
          <a:xfrm>
            <a:off x="7514011" y="548680"/>
            <a:ext cx="1296144" cy="1080120"/>
          </a:xfrm>
          <a:prstGeom prst="rect">
            <a:avLst/>
          </a:prstGeom>
          <a:noFill/>
          <a:ln>
            <a:noFill/>
          </a:ln>
        </p:spPr>
      </p:pic>
      <p:cxnSp>
        <p:nvCxnSpPr>
          <p:cNvPr id="6" name="Straight Connector 5"/>
          <p:cNvCxnSpPr/>
          <p:nvPr/>
        </p:nvCxnSpPr>
        <p:spPr>
          <a:xfrm>
            <a:off x="1043608" y="1916832"/>
            <a:ext cx="7272808" cy="0"/>
          </a:xfrm>
          <a:prstGeom prst="line">
            <a:avLst/>
          </a:prstGeom>
          <a:ln w="762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1246808" y="4149080"/>
            <a:ext cx="7272808" cy="0"/>
          </a:xfrm>
          <a:prstGeom prst="line">
            <a:avLst/>
          </a:prstGeom>
          <a:ln w="762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1907704" y="692696"/>
            <a:ext cx="0" cy="5112568"/>
          </a:xfrm>
          <a:prstGeom prst="line">
            <a:avLst/>
          </a:prstGeom>
          <a:ln w="762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7236296" y="692696"/>
            <a:ext cx="0" cy="5112568"/>
          </a:xfrm>
          <a:prstGeom prst="line">
            <a:avLst/>
          </a:prstGeom>
          <a:ln w="76200">
            <a:solidFill>
              <a:srgbClr val="002060"/>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7112" y="54288"/>
            <a:ext cx="8229600" cy="1143000"/>
          </a:xfrm>
        </p:spPr>
        <p:txBody>
          <a:bodyPr/>
          <a:lstStyle/>
          <a:p>
            <a:r>
              <a:rPr lang="en-US" b="1" dirty="0">
                <a:solidFill>
                  <a:srgbClr val="002060"/>
                </a:solidFill>
                <a:latin typeface="Times New Roman" panose="02020603050405020304" pitchFamily="18" charset="0"/>
                <a:cs typeface="Times New Roman" panose="02020603050405020304" pitchFamily="18" charset="0"/>
              </a:rPr>
              <a:t>Presentation Outline </a:t>
            </a:r>
            <a:endParaRPr lang="en-US" b="1" dirty="0">
              <a:solidFill>
                <a:srgbClr val="00206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71600" y="1439652"/>
            <a:ext cx="5832648" cy="1656184"/>
          </a:xfrm>
        </p:spPr>
        <p:txBody>
          <a:bodyPr>
            <a:noAutofit/>
          </a:bodyPr>
          <a:lstStyle/>
          <a:p>
            <a:r>
              <a:rPr lang="en-IN" sz="2400" dirty="0">
                <a:latin typeface="Times New Roman" panose="02020603050405020304" pitchFamily="18" charset="0"/>
                <a:cs typeface="Times New Roman" panose="02020603050405020304" pitchFamily="18" charset="0"/>
              </a:rPr>
              <a:t>Abstract</a:t>
            </a:r>
            <a:endParaRPr lang="en-IN"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Introduction</a:t>
            </a:r>
            <a:endParaRPr lang="en-IN"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Literature Survey</a:t>
            </a:r>
            <a:endParaRPr lang="en-IN"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Existing System</a:t>
            </a:r>
            <a:endParaRPr lang="en-IN"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Proposed System</a:t>
            </a:r>
            <a:endParaRPr lang="en-IN"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Conclusion </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References </a:t>
            </a:r>
            <a:endParaRPr lang="en-US" sz="1800" dirty="0">
              <a:latin typeface="Times New Roman" panose="02020603050405020304" pitchFamily="18" charset="0"/>
              <a:cs typeface="Times New Roman" panose="02020603050405020304" pitchFamily="18" charset="0"/>
            </a:endParaRPr>
          </a:p>
        </p:txBody>
      </p:sp>
      <p:cxnSp>
        <p:nvCxnSpPr>
          <p:cNvPr id="5" name="Straight Connector 4"/>
          <p:cNvCxnSpPr/>
          <p:nvPr/>
        </p:nvCxnSpPr>
        <p:spPr>
          <a:xfrm>
            <a:off x="457200" y="1124744"/>
            <a:ext cx="8229600" cy="0"/>
          </a:xfrm>
          <a:prstGeom prst="line">
            <a:avLst/>
          </a:prstGeom>
          <a:ln w="44450">
            <a:solidFill>
              <a:srgbClr val="002060"/>
            </a:solidFill>
          </a:ln>
        </p:spPr>
        <p:style>
          <a:lnRef idx="1">
            <a:schemeClr val="accent2"/>
          </a:lnRef>
          <a:fillRef idx="0">
            <a:schemeClr val="accent2"/>
          </a:fillRef>
          <a:effectRef idx="0">
            <a:schemeClr val="accent2"/>
          </a:effectRef>
          <a:fontRef idx="minor">
            <a:schemeClr val="tx1"/>
          </a:fontRef>
        </p:style>
      </p:cxnSp>
      <p:pic>
        <p:nvPicPr>
          <p:cNvPr id="7" name="Picture 6"/>
          <p:cNvPicPr/>
          <p:nvPr/>
        </p:nvPicPr>
        <p:blipFill>
          <a:blip r:embed="rId1">
            <a:extLst>
              <a:ext uri="{28A0092B-C50C-407E-A947-70E740481C1C}">
                <a14:useLocalDpi xmlns:a14="http://schemas.microsoft.com/office/drawing/2010/main" val="0"/>
              </a:ext>
            </a:extLst>
          </a:blip>
          <a:srcRect/>
          <a:stretch>
            <a:fillRect/>
          </a:stretch>
        </p:blipFill>
        <p:spPr bwMode="auto">
          <a:xfrm>
            <a:off x="7740352" y="80629"/>
            <a:ext cx="1296144" cy="108012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153162"/>
            <a:ext cx="8229600" cy="1477940"/>
          </a:xfrm>
          <a:solidFill>
            <a:schemeClr val="bg1"/>
          </a:solidFill>
        </p:spPr>
        <p:txBody>
          <a:bodyPr>
            <a:normAutofit/>
          </a:bodyPr>
          <a:lstStyle/>
          <a:p>
            <a:r>
              <a:rPr lang="en-IN" sz="3200" dirty="0">
                <a:solidFill>
                  <a:srgbClr val="00206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ABSTRACT</a:t>
            </a:r>
            <a:endParaRPr lang="en-IN" sz="3200" dirty="0">
              <a:solidFill>
                <a:srgbClr val="002060"/>
              </a:solidFill>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500505"/>
            <a:ext cx="8229600" cy="4627245"/>
          </a:xfrm>
        </p:spPr>
        <p:txBody>
          <a:bodyPr>
            <a:noAutofit/>
          </a:bodyPr>
          <a:lstStyle/>
          <a:p>
            <a:pPr>
              <a:buNone/>
            </a:pPr>
            <a:endParaRPr lang="en-US" sz="1800" dirty="0"/>
          </a:p>
          <a:p>
            <a:pPr marL="0" indent="0" algn="l" defTabSz="457200">
              <a:spcBef>
                <a:spcPts val="1000"/>
              </a:spcBef>
              <a:spcAft>
                <a:spcPts val="0"/>
              </a:spcAft>
              <a:buClr>
                <a:srgbClr val="5FCBEF"/>
              </a:buClr>
              <a:buSzPct val="80000"/>
              <a:buFont typeface="Wingdings 3" panose="05040102010807070707" charset="2"/>
              <a:buNone/>
            </a:pPr>
            <a:r>
              <a:rPr lang="en-IN" sz="2400" dirty="0">
                <a:solidFill>
                  <a:schemeClr val="tx1"/>
                </a:solidFill>
                <a:latin typeface="Cambria" panose="02040503050406030204" charset="0"/>
                <a:ea typeface="+mn-ea"/>
                <a:cs typeface="Cambria" panose="02040503050406030204" charset="0"/>
                <a:sym typeface="+mn-ea"/>
              </a:rPr>
              <a:t> </a:t>
            </a:r>
            <a:endParaRPr lang="en-US" sz="2400" dirty="0">
              <a:latin typeface="Cambria" panose="02040503050406030204" charset="0"/>
              <a:cs typeface="Cambria" panose="02040503050406030204" charset="0"/>
            </a:endParaRPr>
          </a:p>
        </p:txBody>
      </p:sp>
      <p:cxnSp>
        <p:nvCxnSpPr>
          <p:cNvPr id="4" name="Straight Connector 3"/>
          <p:cNvCxnSpPr/>
          <p:nvPr/>
        </p:nvCxnSpPr>
        <p:spPr>
          <a:xfrm>
            <a:off x="457200" y="1124744"/>
            <a:ext cx="8229600" cy="0"/>
          </a:xfrm>
          <a:prstGeom prst="line">
            <a:avLst/>
          </a:prstGeom>
          <a:ln w="44450">
            <a:solidFill>
              <a:srgbClr val="002060"/>
            </a:solidFill>
          </a:ln>
        </p:spPr>
        <p:style>
          <a:lnRef idx="1">
            <a:schemeClr val="accent2"/>
          </a:lnRef>
          <a:fillRef idx="0">
            <a:schemeClr val="accent2"/>
          </a:fillRef>
          <a:effectRef idx="0">
            <a:schemeClr val="accent2"/>
          </a:effectRef>
          <a:fontRef idx="minor">
            <a:schemeClr val="tx1"/>
          </a:fontRef>
        </p:style>
      </p:cxnSp>
      <p:pic>
        <p:nvPicPr>
          <p:cNvPr id="6" name="Picture 5"/>
          <p:cNvPicPr/>
          <p:nvPr/>
        </p:nvPicPr>
        <p:blipFill>
          <a:blip r:embed="rId1">
            <a:extLst>
              <a:ext uri="{28A0092B-C50C-407E-A947-70E740481C1C}">
                <a14:useLocalDpi xmlns:a14="http://schemas.microsoft.com/office/drawing/2010/main" val="0"/>
              </a:ext>
            </a:extLst>
          </a:blip>
          <a:srcRect/>
          <a:stretch>
            <a:fillRect/>
          </a:stretch>
        </p:blipFill>
        <p:spPr bwMode="auto">
          <a:xfrm>
            <a:off x="8028384" y="153164"/>
            <a:ext cx="936104" cy="932745"/>
          </a:xfrm>
          <a:prstGeom prst="rect">
            <a:avLst/>
          </a:prstGeom>
          <a:noFill/>
          <a:ln>
            <a:noFill/>
          </a:ln>
        </p:spPr>
      </p:pic>
      <p:sp>
        <p:nvSpPr>
          <p:cNvPr id="7" name="TextBox 6"/>
          <p:cNvSpPr txBox="1"/>
          <p:nvPr/>
        </p:nvSpPr>
        <p:spPr>
          <a:xfrm>
            <a:off x="323528" y="1461669"/>
            <a:ext cx="8640960" cy="4627229"/>
          </a:xfrm>
          <a:prstGeom prst="rect">
            <a:avLst/>
          </a:prstGeom>
          <a:noFill/>
        </p:spPr>
        <p:txBody>
          <a:bodyPr wrap="square">
            <a:spAutoFit/>
          </a:bodyPr>
          <a:lstStyle/>
          <a:p>
            <a:pPr>
              <a:lnSpc>
                <a:spcPct val="107000"/>
              </a:lnSpc>
              <a:spcAft>
                <a:spcPts val="800"/>
              </a:spcAft>
            </a:pPr>
            <a:r>
              <a:rPr lang="en-IN" sz="1800" kern="100" dirty="0">
                <a:effectLst/>
                <a:latin typeface="Calibri" panose="020F0502020204030204" pitchFamily="34" charset="0"/>
                <a:ea typeface="Times New Roman" panose="02020603050405020304" pitchFamily="18" charset="0"/>
                <a:cs typeface="Times New Roman" panose="02020603050405020304" pitchFamily="18" charset="0"/>
              </a:rPr>
              <a:t>In today's fast-paced world, managing our finances efficiently has become more crucial than ever. The need for effective budget management arises from the ever-increasing expenses and the desire to achieve financial stability and security. Without proper budgeting, we may find ourselves struggling to meet our financial obligations, facing debt, and unable to reach our long-term goals. We present a strategy for keeping track of personal finances. The method offers a practical solution to efficiently manage cash and keep tabs on spending patterns. Users may input their income, create budgets for various cost categories, and track their financial performance through a user-friendly interface. Advanced algorithms are used by the system to assess expenditure trends and provide personalized budgeting advice. Users can get complete spending reports, see a financial data visualization, and get frequent reminders to stay on track. Additionally, the budget management system places a strong emphasis on data security and privacy, ensuring that private financial data is kept secure. It strives to enable people to take charge of their financial well-being, meet their savings objectives, and make wise spending decisions.</a:t>
            </a:r>
            <a:endParaRPr lang="en-IN" sz="1600" kern="1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en-IN" sz="1800" u="sng" kern="100" dirty="0">
                <a:effectLst/>
                <a:latin typeface="Calibri" panose="020F0502020204030204" pitchFamily="34" charset="0"/>
                <a:ea typeface="Times New Roman" panose="02020603050405020304" pitchFamily="18" charset="0"/>
                <a:cs typeface="Times New Roman" panose="02020603050405020304" pitchFamily="18" charset="0"/>
              </a:rPr>
              <a:t>Keywords </a:t>
            </a:r>
            <a:r>
              <a:rPr lang="en-IN" sz="1800" kern="100" dirty="0">
                <a:effectLst/>
                <a:latin typeface="Calibri" panose="020F0502020204030204" pitchFamily="34" charset="0"/>
                <a:ea typeface="Times New Roman" panose="02020603050405020304" pitchFamily="18" charset="0"/>
                <a:cs typeface="Times New Roman" panose="02020603050405020304" pitchFamily="18" charset="0"/>
              </a:rPr>
              <a:t>: Finances, User-friendly, Budget Management, Privacy, Financial well-being.</a:t>
            </a:r>
            <a:endParaRPr lang="en-IN" sz="1600" kern="1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cSld>
  <p:clrMapOvr>
    <a:masterClrMapping/>
  </p:clrMapOvr>
  <p:transition spd="slow">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3035"/>
            <a:ext cx="8229600" cy="1154430"/>
          </a:xfrm>
        </p:spPr>
        <p:txBody>
          <a:bodyPr>
            <a:normAutofit/>
          </a:bodyPr>
          <a:lstStyle/>
          <a:p>
            <a:r>
              <a:rPr lang="en-IN" sz="3200" dirty="0">
                <a:solidFill>
                  <a:srgbClr val="00206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INTRODUCTION</a:t>
            </a:r>
            <a:endParaRPr lang="en-IN" sz="3200" dirty="0">
              <a:solidFill>
                <a:srgbClr val="002060"/>
              </a:solidFill>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500505"/>
            <a:ext cx="8229600" cy="4627245"/>
          </a:xfrm>
        </p:spPr>
        <p:txBody>
          <a:bodyPr>
            <a:noAutofit/>
          </a:bodyPr>
          <a:lstStyle/>
          <a:p>
            <a:pPr>
              <a:buNone/>
            </a:pPr>
            <a:endParaRPr lang="en-US" sz="1800" dirty="0"/>
          </a:p>
          <a:p>
            <a:pPr marL="0" indent="0" algn="l" defTabSz="457200">
              <a:spcBef>
                <a:spcPts val="1000"/>
              </a:spcBef>
              <a:spcAft>
                <a:spcPts val="0"/>
              </a:spcAft>
              <a:buClr>
                <a:srgbClr val="5FCBEF"/>
              </a:buClr>
              <a:buSzPct val="80000"/>
              <a:buFont typeface="Wingdings 3" panose="05040102010807070707" charset="2"/>
              <a:buNone/>
            </a:pPr>
            <a:r>
              <a:rPr lang="en-IN" sz="2400" dirty="0">
                <a:solidFill>
                  <a:schemeClr val="tx1"/>
                </a:solidFill>
                <a:latin typeface="Cambria" panose="02040503050406030204" charset="0"/>
                <a:ea typeface="+mn-ea"/>
                <a:cs typeface="Cambria" panose="02040503050406030204" charset="0"/>
                <a:sym typeface="+mn-ea"/>
              </a:rPr>
              <a:t> </a:t>
            </a:r>
            <a:endParaRPr lang="en-US" sz="2400" dirty="0">
              <a:latin typeface="Cambria" panose="02040503050406030204" charset="0"/>
              <a:cs typeface="Cambria" panose="02040503050406030204" charset="0"/>
            </a:endParaRPr>
          </a:p>
        </p:txBody>
      </p:sp>
      <p:cxnSp>
        <p:nvCxnSpPr>
          <p:cNvPr id="4" name="Straight Connector 3"/>
          <p:cNvCxnSpPr/>
          <p:nvPr/>
        </p:nvCxnSpPr>
        <p:spPr>
          <a:xfrm>
            <a:off x="457200" y="1124744"/>
            <a:ext cx="8229600" cy="0"/>
          </a:xfrm>
          <a:prstGeom prst="line">
            <a:avLst/>
          </a:prstGeom>
          <a:ln w="44450">
            <a:solidFill>
              <a:srgbClr val="002060"/>
            </a:solidFill>
          </a:ln>
        </p:spPr>
        <p:style>
          <a:lnRef idx="1">
            <a:schemeClr val="accent2"/>
          </a:lnRef>
          <a:fillRef idx="0">
            <a:schemeClr val="accent2"/>
          </a:fillRef>
          <a:effectRef idx="0">
            <a:schemeClr val="accent2"/>
          </a:effectRef>
          <a:fontRef idx="minor">
            <a:schemeClr val="tx1"/>
          </a:fontRef>
        </p:style>
      </p:cxnSp>
      <p:pic>
        <p:nvPicPr>
          <p:cNvPr id="6" name="Picture 5"/>
          <p:cNvPicPr/>
          <p:nvPr/>
        </p:nvPicPr>
        <p:blipFill>
          <a:blip r:embed="rId1">
            <a:extLst>
              <a:ext uri="{28A0092B-C50C-407E-A947-70E740481C1C}">
                <a14:useLocalDpi xmlns:a14="http://schemas.microsoft.com/office/drawing/2010/main" val="0"/>
              </a:ext>
            </a:extLst>
          </a:blip>
          <a:srcRect/>
          <a:stretch>
            <a:fillRect/>
          </a:stretch>
        </p:blipFill>
        <p:spPr bwMode="auto">
          <a:xfrm>
            <a:off x="7740352" y="61040"/>
            <a:ext cx="1296144" cy="1080120"/>
          </a:xfrm>
          <a:prstGeom prst="rect">
            <a:avLst/>
          </a:prstGeom>
          <a:noFill/>
          <a:ln>
            <a:noFill/>
          </a:ln>
        </p:spPr>
      </p:pic>
      <p:sp>
        <p:nvSpPr>
          <p:cNvPr id="7" name="TextBox 6"/>
          <p:cNvSpPr txBox="1"/>
          <p:nvPr/>
        </p:nvSpPr>
        <p:spPr>
          <a:xfrm>
            <a:off x="457200" y="1239143"/>
            <a:ext cx="1810544" cy="461665"/>
          </a:xfrm>
          <a:prstGeom prst="rect">
            <a:avLst/>
          </a:prstGeom>
          <a:noFill/>
        </p:spPr>
        <p:txBody>
          <a:bodyPr wrap="square" rtlCol="0">
            <a:spAutoFit/>
          </a:bodyPr>
          <a:lstStyle/>
          <a:p>
            <a:r>
              <a:rPr lang="en-US" sz="2400" b="1" u="sng" dirty="0">
                <a:solidFill>
                  <a:srgbClr val="002060"/>
                </a:solidFill>
                <a:effectLst>
                  <a:outerShdw blurRad="38100" dist="19050" dir="2700000" algn="tl" rotWithShape="0">
                    <a:schemeClr val="dk1">
                      <a:alpha val="40000"/>
                    </a:schemeClr>
                  </a:outerShdw>
                </a:effectLst>
                <a:latin typeface="Times New Roman" panose="02020603050405020304" pitchFamily="18" charset="0"/>
                <a:ea typeface="+mj-ea"/>
                <a:cs typeface="Times New Roman" panose="02020603050405020304" pitchFamily="18" charset="0"/>
              </a:rPr>
              <a:t>Background</a:t>
            </a:r>
            <a:endParaRPr lang="en-IN" sz="2400" b="1" u="sng" dirty="0">
              <a:solidFill>
                <a:srgbClr val="002060"/>
              </a:solidFill>
              <a:effectLst>
                <a:outerShdw blurRad="38100" dist="19050" dir="2700000" algn="tl" rotWithShape="0">
                  <a:schemeClr val="dk1">
                    <a:alpha val="40000"/>
                  </a:schemeClr>
                </a:outerShdw>
              </a:effectLst>
              <a:latin typeface="Times New Roman" panose="02020603050405020304" pitchFamily="18" charset="0"/>
              <a:ea typeface="+mj-ea"/>
              <a:cs typeface="Times New Roman" panose="02020603050405020304" pitchFamily="18" charset="0"/>
            </a:endParaRPr>
          </a:p>
        </p:txBody>
      </p:sp>
      <p:sp>
        <p:nvSpPr>
          <p:cNvPr id="8" name="TextBox 7"/>
          <p:cNvSpPr txBox="1"/>
          <p:nvPr/>
        </p:nvSpPr>
        <p:spPr>
          <a:xfrm>
            <a:off x="280731" y="2128845"/>
            <a:ext cx="8136904" cy="3700244"/>
          </a:xfrm>
          <a:prstGeom prst="rect">
            <a:avLst/>
          </a:prstGeom>
          <a:noFill/>
        </p:spPr>
        <p:txBody>
          <a:bodyPr wrap="square">
            <a:spAutoFit/>
          </a:bodyPr>
          <a:lstStyle/>
          <a:p>
            <a:pPr>
              <a:lnSpc>
                <a:spcPct val="107000"/>
              </a:lnSpc>
              <a:spcAft>
                <a:spcPts val="800"/>
              </a:spcAft>
            </a:pPr>
            <a:r>
              <a:rPr lang="en-IN" sz="2000" kern="100" dirty="0">
                <a:effectLst/>
                <a:latin typeface="Calibri" panose="020F0502020204030204" pitchFamily="34" charset="0"/>
                <a:ea typeface="Times New Roman" panose="02020603050405020304" pitchFamily="18" charset="0"/>
                <a:cs typeface="Times New Roman" panose="02020603050405020304" pitchFamily="18" charset="0"/>
              </a:rPr>
              <a:t>The expense tracking/management system is the latest service adapted in this world. As people have a shortage of time and they don't like keeping constant accounts of their transactions, this system does the work for them. It helps organise spending in an proper manner and compare the expenses with previous transactions, thus helping the user to plan sufficient savings for each month. It shows data in terms of pictorial representations such as pie charts and graphs which are easier to understand. Users can input their financial data, including income sources and expenses, to get an overview of their financial health. This application permits various aspects like expense tracking, income management, bill reminders, budgeting, customisation, security and a user-friendly interface.</a:t>
            </a:r>
            <a:endParaRPr lang="en-IN" sz="2000" kern="1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cSld>
  <p:clrMapOvr>
    <a:masterClrMapping/>
  </p:clrMapOvr>
  <p:transition spd="slow">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3035"/>
            <a:ext cx="8229600" cy="1154430"/>
          </a:xfrm>
        </p:spPr>
        <p:txBody>
          <a:bodyPr>
            <a:normAutofit/>
          </a:bodyPr>
          <a:lstStyle/>
          <a:p>
            <a:r>
              <a:rPr lang="en-IN" sz="3200" dirty="0">
                <a:solidFill>
                  <a:srgbClr val="00206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INTRODUCTION</a:t>
            </a:r>
            <a:endParaRPr lang="en-IN" sz="3200" dirty="0">
              <a:solidFill>
                <a:srgbClr val="002060"/>
              </a:solidFill>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2096454"/>
            <a:ext cx="8229600" cy="4627245"/>
          </a:xfrm>
        </p:spPr>
        <p:txBody>
          <a:bodyPr>
            <a:noAutofit/>
          </a:bodyPr>
          <a:lstStyle/>
          <a:p>
            <a:pPr>
              <a:buNone/>
            </a:pPr>
            <a:endParaRPr lang="en-US" sz="1800" dirty="0"/>
          </a:p>
          <a:p>
            <a:pPr marL="0" indent="0" algn="l" defTabSz="457200">
              <a:spcBef>
                <a:spcPts val="1000"/>
              </a:spcBef>
              <a:spcAft>
                <a:spcPts val="0"/>
              </a:spcAft>
              <a:buClr>
                <a:srgbClr val="5FCBEF"/>
              </a:buClr>
              <a:buSzPct val="80000"/>
              <a:buFont typeface="Wingdings 3" panose="05040102010807070707" charset="2"/>
              <a:buNone/>
            </a:pPr>
            <a:r>
              <a:rPr lang="en-IN" sz="2400" dirty="0">
                <a:solidFill>
                  <a:schemeClr val="tx1"/>
                </a:solidFill>
                <a:latin typeface="Cambria" panose="02040503050406030204" charset="0"/>
                <a:ea typeface="+mn-ea"/>
                <a:cs typeface="Cambria" panose="02040503050406030204" charset="0"/>
                <a:sym typeface="+mn-ea"/>
              </a:rPr>
              <a:t> </a:t>
            </a:r>
            <a:endParaRPr lang="en-US" sz="2400" dirty="0">
              <a:latin typeface="Cambria" panose="02040503050406030204" charset="0"/>
              <a:cs typeface="Cambria" panose="02040503050406030204" charset="0"/>
            </a:endParaRPr>
          </a:p>
        </p:txBody>
      </p:sp>
      <p:cxnSp>
        <p:nvCxnSpPr>
          <p:cNvPr id="4" name="Straight Connector 3"/>
          <p:cNvCxnSpPr/>
          <p:nvPr/>
        </p:nvCxnSpPr>
        <p:spPr>
          <a:xfrm>
            <a:off x="457200" y="1124744"/>
            <a:ext cx="8229600" cy="0"/>
          </a:xfrm>
          <a:prstGeom prst="line">
            <a:avLst/>
          </a:prstGeom>
          <a:ln w="44450">
            <a:solidFill>
              <a:srgbClr val="002060"/>
            </a:solidFill>
          </a:ln>
        </p:spPr>
        <p:style>
          <a:lnRef idx="1">
            <a:schemeClr val="accent2"/>
          </a:lnRef>
          <a:fillRef idx="0">
            <a:schemeClr val="accent2"/>
          </a:fillRef>
          <a:effectRef idx="0">
            <a:schemeClr val="accent2"/>
          </a:effectRef>
          <a:fontRef idx="minor">
            <a:schemeClr val="tx1"/>
          </a:fontRef>
        </p:style>
      </p:cxnSp>
      <p:pic>
        <p:nvPicPr>
          <p:cNvPr id="6" name="Picture 5"/>
          <p:cNvPicPr/>
          <p:nvPr/>
        </p:nvPicPr>
        <p:blipFill>
          <a:blip r:embed="rId1">
            <a:extLst>
              <a:ext uri="{28A0092B-C50C-407E-A947-70E740481C1C}">
                <a14:useLocalDpi xmlns:a14="http://schemas.microsoft.com/office/drawing/2010/main" val="0"/>
              </a:ext>
            </a:extLst>
          </a:blip>
          <a:srcRect/>
          <a:stretch>
            <a:fillRect/>
          </a:stretch>
        </p:blipFill>
        <p:spPr bwMode="auto">
          <a:xfrm>
            <a:off x="7740352" y="61040"/>
            <a:ext cx="1296144" cy="1080120"/>
          </a:xfrm>
          <a:prstGeom prst="rect">
            <a:avLst/>
          </a:prstGeom>
          <a:noFill/>
          <a:ln>
            <a:noFill/>
          </a:ln>
        </p:spPr>
      </p:pic>
      <p:sp>
        <p:nvSpPr>
          <p:cNvPr id="7" name="TextBox 6"/>
          <p:cNvSpPr txBox="1"/>
          <p:nvPr/>
        </p:nvSpPr>
        <p:spPr>
          <a:xfrm>
            <a:off x="457200" y="1239143"/>
            <a:ext cx="2314600" cy="461665"/>
          </a:xfrm>
          <a:prstGeom prst="rect">
            <a:avLst/>
          </a:prstGeom>
          <a:noFill/>
        </p:spPr>
        <p:txBody>
          <a:bodyPr wrap="square" rtlCol="0">
            <a:spAutoFit/>
          </a:bodyPr>
          <a:lstStyle/>
          <a:p>
            <a:r>
              <a:rPr lang="en-US" sz="2400" b="1" u="sng" dirty="0">
                <a:solidFill>
                  <a:srgbClr val="002060"/>
                </a:solidFill>
                <a:effectLst>
                  <a:outerShdw blurRad="38100" dist="19050" dir="2700000" algn="tl" rotWithShape="0">
                    <a:schemeClr val="dk1">
                      <a:alpha val="40000"/>
                    </a:schemeClr>
                  </a:outerShdw>
                </a:effectLst>
                <a:latin typeface="Times New Roman" panose="02020603050405020304" pitchFamily="18" charset="0"/>
                <a:ea typeface="+mj-ea"/>
                <a:cs typeface="Times New Roman" panose="02020603050405020304" pitchFamily="18" charset="0"/>
              </a:rPr>
              <a:t>Motivation</a:t>
            </a:r>
            <a:endParaRPr lang="en-IN" sz="2400" b="1" u="sng" dirty="0">
              <a:solidFill>
                <a:srgbClr val="002060"/>
              </a:solidFill>
              <a:effectLst>
                <a:outerShdw blurRad="38100" dist="19050" dir="2700000" algn="tl" rotWithShape="0">
                  <a:schemeClr val="dk1">
                    <a:alpha val="40000"/>
                  </a:schemeClr>
                </a:outerShdw>
              </a:effectLst>
              <a:latin typeface="Times New Roman" panose="02020603050405020304" pitchFamily="18" charset="0"/>
              <a:ea typeface="+mj-ea"/>
              <a:cs typeface="Times New Roman" panose="02020603050405020304" pitchFamily="18" charset="0"/>
            </a:endParaRPr>
          </a:p>
        </p:txBody>
      </p:sp>
      <p:sp>
        <p:nvSpPr>
          <p:cNvPr id="8" name="TextBox 7"/>
          <p:cNvSpPr txBox="1"/>
          <p:nvPr/>
        </p:nvSpPr>
        <p:spPr>
          <a:xfrm>
            <a:off x="539552" y="2069931"/>
            <a:ext cx="7704856" cy="2554545"/>
          </a:xfrm>
          <a:prstGeom prst="rect">
            <a:avLst/>
          </a:prstGeom>
          <a:noFill/>
        </p:spPr>
        <p:txBody>
          <a:bodyPr wrap="square">
            <a:spAutoFit/>
          </a:bodyPr>
          <a:lstStyle/>
          <a:p>
            <a:r>
              <a:rPr lang="en-IN" sz="2000" dirty="0">
                <a:effectLst/>
                <a:latin typeface="Calibri" panose="020F0502020204030204" pitchFamily="34" charset="0"/>
                <a:ea typeface="Times New Roman" panose="02020603050405020304" pitchFamily="18" charset="0"/>
                <a:cs typeface="Times New Roman" panose="02020603050405020304" pitchFamily="18" charset="0"/>
              </a:rPr>
              <a:t>A user-friendly tool for effective personal finance management is what encouraged us to develop a budget management system for individuals . As beginners in programming, we see this project as a valuable learning opportunity to acquire new skills. By offering a simple yet effective platform, we aim to promote financial awareness, responsible spending, and enhance the financial well-being of users. This mini-project provides an exciting chance to apply our academic knowledge to real-world applications and make a positive impact on people’s financial lives</a:t>
            </a:r>
            <a:endParaRPr lang="en-IN" sz="2000" dirty="0"/>
          </a:p>
        </p:txBody>
      </p:sp>
    </p:spTree>
  </p:cSld>
  <p:clrMapOvr>
    <a:masterClrMapping/>
  </p:clrMapOvr>
  <p:transition spd="slow">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3035"/>
            <a:ext cx="8229600" cy="1154430"/>
          </a:xfrm>
        </p:spPr>
        <p:txBody>
          <a:bodyPr>
            <a:normAutofit/>
          </a:bodyPr>
          <a:lstStyle/>
          <a:p>
            <a:r>
              <a:rPr lang="en-IN" sz="3200" dirty="0">
                <a:solidFill>
                  <a:srgbClr val="00206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INTRODUCTION</a:t>
            </a:r>
            <a:endParaRPr lang="en-IN" sz="3200" dirty="0">
              <a:solidFill>
                <a:srgbClr val="002060"/>
              </a:solidFill>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500505"/>
            <a:ext cx="8229600" cy="4627245"/>
          </a:xfrm>
        </p:spPr>
        <p:txBody>
          <a:bodyPr>
            <a:noAutofit/>
          </a:bodyPr>
          <a:lstStyle/>
          <a:p>
            <a:pPr>
              <a:buNone/>
            </a:pPr>
            <a:endParaRPr lang="en-US" sz="1800" dirty="0"/>
          </a:p>
          <a:p>
            <a:pPr marL="0" indent="0" algn="l" defTabSz="457200">
              <a:spcBef>
                <a:spcPts val="1000"/>
              </a:spcBef>
              <a:spcAft>
                <a:spcPts val="0"/>
              </a:spcAft>
              <a:buClr>
                <a:srgbClr val="5FCBEF"/>
              </a:buClr>
              <a:buSzPct val="80000"/>
              <a:buFont typeface="Wingdings 3" panose="05040102010807070707" charset="2"/>
              <a:buNone/>
            </a:pPr>
            <a:r>
              <a:rPr lang="en-IN" sz="2400" dirty="0">
                <a:solidFill>
                  <a:schemeClr val="tx1"/>
                </a:solidFill>
                <a:latin typeface="Cambria" panose="02040503050406030204" charset="0"/>
                <a:ea typeface="+mn-ea"/>
                <a:cs typeface="Cambria" panose="02040503050406030204" charset="0"/>
                <a:sym typeface="+mn-ea"/>
              </a:rPr>
              <a:t> </a:t>
            </a:r>
            <a:endParaRPr lang="en-US" sz="2400" dirty="0">
              <a:latin typeface="Cambria" panose="02040503050406030204" charset="0"/>
              <a:cs typeface="Cambria" panose="02040503050406030204" charset="0"/>
            </a:endParaRPr>
          </a:p>
        </p:txBody>
      </p:sp>
      <p:cxnSp>
        <p:nvCxnSpPr>
          <p:cNvPr id="4" name="Straight Connector 3"/>
          <p:cNvCxnSpPr/>
          <p:nvPr/>
        </p:nvCxnSpPr>
        <p:spPr>
          <a:xfrm>
            <a:off x="457200" y="1124744"/>
            <a:ext cx="8229600" cy="0"/>
          </a:xfrm>
          <a:prstGeom prst="line">
            <a:avLst/>
          </a:prstGeom>
          <a:ln w="44450">
            <a:solidFill>
              <a:srgbClr val="002060"/>
            </a:solidFill>
          </a:ln>
        </p:spPr>
        <p:style>
          <a:lnRef idx="1">
            <a:schemeClr val="accent2"/>
          </a:lnRef>
          <a:fillRef idx="0">
            <a:schemeClr val="accent2"/>
          </a:fillRef>
          <a:effectRef idx="0">
            <a:schemeClr val="accent2"/>
          </a:effectRef>
          <a:fontRef idx="minor">
            <a:schemeClr val="tx1"/>
          </a:fontRef>
        </p:style>
      </p:cxnSp>
      <p:pic>
        <p:nvPicPr>
          <p:cNvPr id="6" name="Picture 5"/>
          <p:cNvPicPr/>
          <p:nvPr/>
        </p:nvPicPr>
        <p:blipFill>
          <a:blip r:embed="rId1">
            <a:extLst>
              <a:ext uri="{28A0092B-C50C-407E-A947-70E740481C1C}">
                <a14:useLocalDpi xmlns:a14="http://schemas.microsoft.com/office/drawing/2010/main" val="0"/>
              </a:ext>
            </a:extLst>
          </a:blip>
          <a:srcRect/>
          <a:stretch>
            <a:fillRect/>
          </a:stretch>
        </p:blipFill>
        <p:spPr bwMode="auto">
          <a:xfrm>
            <a:off x="7740352" y="61040"/>
            <a:ext cx="1296144" cy="1080120"/>
          </a:xfrm>
          <a:prstGeom prst="rect">
            <a:avLst/>
          </a:prstGeom>
          <a:noFill/>
          <a:ln>
            <a:noFill/>
          </a:ln>
        </p:spPr>
      </p:pic>
      <p:sp>
        <p:nvSpPr>
          <p:cNvPr id="7" name="TextBox 6"/>
          <p:cNvSpPr txBox="1"/>
          <p:nvPr/>
        </p:nvSpPr>
        <p:spPr>
          <a:xfrm>
            <a:off x="457200" y="1239143"/>
            <a:ext cx="2818656" cy="461665"/>
          </a:xfrm>
          <a:prstGeom prst="rect">
            <a:avLst/>
          </a:prstGeom>
          <a:noFill/>
        </p:spPr>
        <p:txBody>
          <a:bodyPr wrap="square" rtlCol="0">
            <a:spAutoFit/>
          </a:bodyPr>
          <a:lstStyle/>
          <a:p>
            <a:r>
              <a:rPr lang="en-US" sz="2400" b="1" u="sng" dirty="0">
                <a:solidFill>
                  <a:srgbClr val="002060"/>
                </a:solidFill>
                <a:effectLst>
                  <a:outerShdw blurRad="38100" dist="19050" dir="2700000" algn="tl" rotWithShape="0">
                    <a:schemeClr val="dk1">
                      <a:alpha val="40000"/>
                    </a:schemeClr>
                  </a:outerShdw>
                </a:effectLst>
                <a:latin typeface="Times New Roman" panose="02020603050405020304" pitchFamily="18" charset="0"/>
                <a:ea typeface="+mj-ea"/>
                <a:cs typeface="Times New Roman" panose="02020603050405020304" pitchFamily="18" charset="0"/>
              </a:rPr>
              <a:t>Aim &amp; Objective</a:t>
            </a:r>
            <a:endParaRPr lang="en-IN" sz="2400" b="1" u="sng" dirty="0">
              <a:solidFill>
                <a:srgbClr val="002060"/>
              </a:solidFill>
              <a:effectLst>
                <a:outerShdw blurRad="38100" dist="19050" dir="2700000" algn="tl" rotWithShape="0">
                  <a:schemeClr val="dk1">
                    <a:alpha val="40000"/>
                  </a:schemeClr>
                </a:outerShdw>
              </a:effectLst>
              <a:latin typeface="Times New Roman" panose="02020603050405020304" pitchFamily="18" charset="0"/>
              <a:ea typeface="+mj-ea"/>
              <a:cs typeface="Times New Roman" panose="02020603050405020304" pitchFamily="18" charset="0"/>
            </a:endParaRPr>
          </a:p>
        </p:txBody>
      </p:sp>
      <p:sp>
        <p:nvSpPr>
          <p:cNvPr id="8" name="TextBox 7"/>
          <p:cNvSpPr txBox="1"/>
          <p:nvPr/>
        </p:nvSpPr>
        <p:spPr>
          <a:xfrm>
            <a:off x="218841" y="1997599"/>
            <a:ext cx="8507288" cy="3700244"/>
          </a:xfrm>
          <a:prstGeom prst="rect">
            <a:avLst/>
          </a:prstGeom>
          <a:noFill/>
        </p:spPr>
        <p:txBody>
          <a:bodyPr wrap="square">
            <a:spAutoFit/>
          </a:bodyPr>
          <a:lstStyle/>
          <a:p>
            <a:pPr>
              <a:lnSpc>
                <a:spcPct val="107000"/>
              </a:lnSpc>
              <a:spcAft>
                <a:spcPts val="800"/>
              </a:spcAft>
            </a:pPr>
            <a:r>
              <a:rPr lang="en-IN" sz="2000" kern="100" dirty="0">
                <a:effectLst/>
                <a:latin typeface="Calibri" panose="020F0502020204030204" pitchFamily="34" charset="0"/>
                <a:ea typeface="Times New Roman" panose="02020603050405020304" pitchFamily="18" charset="0"/>
                <a:cs typeface="Times New Roman" panose="02020603050405020304" pitchFamily="18" charset="0"/>
              </a:rPr>
              <a:t>The aim of our project is to create a safe and user-friendly budget management solution. Our main goal is to build a simple platform that protects data privacy with different logins. Users will be given access to an easy-to-use screen where detailed budget details, including total revenue, expenses, and available balance, are displayed. Users can easily manage their financial data by providing options for tracking income and expenses. Additionally, users will have the freedom to set limits on spending for different expense categories, which will promote smart spending techniques. Through visual representations like charts or graphs, the technology will help users better understand their spending habits and spot areas for savings. Our goal is to create a flexible system that can respond to users' changing financial needs.</a:t>
            </a:r>
            <a:endParaRPr lang="en-IN" sz="2000" kern="1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cSld>
  <p:clrMapOvr>
    <a:masterClrMapping/>
  </p:clrMapOvr>
  <p:transition spd="slow">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3035"/>
            <a:ext cx="8229600" cy="1154430"/>
          </a:xfrm>
        </p:spPr>
        <p:txBody>
          <a:bodyPr>
            <a:normAutofit/>
          </a:bodyPr>
          <a:lstStyle/>
          <a:p>
            <a:r>
              <a:rPr lang="en-IN" sz="3200" dirty="0">
                <a:solidFill>
                  <a:srgbClr val="00206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LITERATURE SURVEY</a:t>
            </a:r>
            <a:endParaRPr lang="en-IN" sz="3200" dirty="0">
              <a:solidFill>
                <a:srgbClr val="002060"/>
              </a:solidFill>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500505"/>
            <a:ext cx="8229600" cy="4627245"/>
          </a:xfrm>
        </p:spPr>
        <p:txBody>
          <a:bodyPr>
            <a:noAutofit/>
          </a:bodyPr>
          <a:lstStyle/>
          <a:p>
            <a:pPr>
              <a:buNone/>
            </a:pPr>
            <a:endParaRPr lang="en-US" sz="1800" dirty="0"/>
          </a:p>
          <a:p>
            <a:pPr marL="0" indent="0" algn="l" defTabSz="457200">
              <a:spcBef>
                <a:spcPts val="1000"/>
              </a:spcBef>
              <a:spcAft>
                <a:spcPts val="0"/>
              </a:spcAft>
              <a:buClr>
                <a:srgbClr val="5FCBEF"/>
              </a:buClr>
              <a:buSzPct val="80000"/>
              <a:buFont typeface="Wingdings 3" panose="05040102010807070707" charset="2"/>
              <a:buNone/>
            </a:pPr>
            <a:r>
              <a:rPr lang="en-IN" sz="2400" dirty="0">
                <a:solidFill>
                  <a:schemeClr val="tx1"/>
                </a:solidFill>
                <a:latin typeface="Cambria" panose="02040503050406030204" charset="0"/>
                <a:ea typeface="+mn-ea"/>
                <a:cs typeface="Cambria" panose="02040503050406030204" charset="0"/>
                <a:sym typeface="+mn-ea"/>
              </a:rPr>
              <a:t> </a:t>
            </a:r>
            <a:endParaRPr lang="en-US" sz="2400" dirty="0">
              <a:latin typeface="Cambria" panose="02040503050406030204" charset="0"/>
              <a:cs typeface="Cambria" panose="02040503050406030204" charset="0"/>
            </a:endParaRPr>
          </a:p>
        </p:txBody>
      </p:sp>
      <p:cxnSp>
        <p:nvCxnSpPr>
          <p:cNvPr id="4" name="Straight Connector 3"/>
          <p:cNvCxnSpPr/>
          <p:nvPr/>
        </p:nvCxnSpPr>
        <p:spPr>
          <a:xfrm>
            <a:off x="457200" y="1124744"/>
            <a:ext cx="8229600" cy="0"/>
          </a:xfrm>
          <a:prstGeom prst="line">
            <a:avLst/>
          </a:prstGeom>
          <a:ln w="44450">
            <a:solidFill>
              <a:srgbClr val="002060"/>
            </a:solidFill>
          </a:ln>
        </p:spPr>
        <p:style>
          <a:lnRef idx="1">
            <a:schemeClr val="accent2"/>
          </a:lnRef>
          <a:fillRef idx="0">
            <a:schemeClr val="accent2"/>
          </a:fillRef>
          <a:effectRef idx="0">
            <a:schemeClr val="accent2"/>
          </a:effectRef>
          <a:fontRef idx="minor">
            <a:schemeClr val="tx1"/>
          </a:fontRef>
        </p:style>
      </p:cxnSp>
      <p:pic>
        <p:nvPicPr>
          <p:cNvPr id="6" name="Picture 5"/>
          <p:cNvPicPr/>
          <p:nvPr/>
        </p:nvPicPr>
        <p:blipFill>
          <a:blip r:embed="rId1">
            <a:extLst>
              <a:ext uri="{28A0092B-C50C-407E-A947-70E740481C1C}">
                <a14:useLocalDpi xmlns:a14="http://schemas.microsoft.com/office/drawing/2010/main" val="0"/>
              </a:ext>
            </a:extLst>
          </a:blip>
          <a:srcRect/>
          <a:stretch>
            <a:fillRect/>
          </a:stretch>
        </p:blipFill>
        <p:spPr bwMode="auto">
          <a:xfrm>
            <a:off x="7740352" y="61040"/>
            <a:ext cx="1296144" cy="1080120"/>
          </a:xfrm>
          <a:prstGeom prst="rect">
            <a:avLst/>
          </a:prstGeom>
          <a:noFill/>
          <a:ln>
            <a:noFill/>
          </a:ln>
        </p:spPr>
      </p:pic>
      <p:sp>
        <p:nvSpPr>
          <p:cNvPr id="7" name="TextBox 6"/>
          <p:cNvSpPr txBox="1"/>
          <p:nvPr/>
        </p:nvSpPr>
        <p:spPr>
          <a:xfrm>
            <a:off x="457200" y="1269672"/>
            <a:ext cx="5482952" cy="461665"/>
          </a:xfrm>
          <a:prstGeom prst="rect">
            <a:avLst/>
          </a:prstGeom>
          <a:noFill/>
        </p:spPr>
        <p:txBody>
          <a:bodyPr wrap="square" rtlCol="0">
            <a:spAutoFit/>
          </a:bodyPr>
          <a:lstStyle/>
          <a:p>
            <a:r>
              <a:rPr lang="en-IN" sz="2400" b="1" u="sng" dirty="0">
                <a:solidFill>
                  <a:srgbClr val="323E4F"/>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Mint budget app by </a:t>
            </a:r>
            <a:r>
              <a:rPr lang="en-IN" sz="2400" b="1" u="sng" dirty="0">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Aaron Patzer </a:t>
            </a:r>
            <a:endParaRPr lang="en-US" sz="2400" b="1" u="sng" dirty="0">
              <a:solidFill>
                <a:srgbClr val="002060"/>
              </a:solidFill>
              <a:effectLst>
                <a:outerShdw blurRad="38100" dist="38100" dir="2700000" algn="tl">
                  <a:srgbClr val="000000">
                    <a:alpha val="43137"/>
                  </a:srgbClr>
                </a:outerShdw>
              </a:effectLst>
              <a:latin typeface="Times New Roman" panose="02020603050405020304" pitchFamily="18" charset="0"/>
              <a:ea typeface="+mj-ea"/>
              <a:cs typeface="Times New Roman" panose="02020603050405020304" pitchFamily="18" charset="0"/>
            </a:endParaRPr>
          </a:p>
        </p:txBody>
      </p:sp>
      <p:sp>
        <p:nvSpPr>
          <p:cNvPr id="5" name="TextBox 4"/>
          <p:cNvSpPr txBox="1"/>
          <p:nvPr/>
        </p:nvSpPr>
        <p:spPr>
          <a:xfrm>
            <a:off x="457200" y="1916832"/>
            <a:ext cx="8579296" cy="4675062"/>
          </a:xfrm>
          <a:prstGeom prst="rect">
            <a:avLst/>
          </a:prstGeom>
          <a:noFill/>
        </p:spPr>
        <p:txBody>
          <a:bodyPr wrap="square" rtlCol="0">
            <a:spAutoFit/>
          </a:bodyPr>
          <a:lstStyle/>
          <a:p>
            <a:r>
              <a:rPr lang="en-US" sz="2000" b="1" dirty="0">
                <a:solidFill>
                  <a:srgbClr val="0070C0"/>
                </a:solidFill>
                <a:latin typeface="Times New Roman" panose="02020603050405020304" pitchFamily="18" charset="0"/>
                <a:cs typeface="Times New Roman" panose="02020603050405020304" pitchFamily="18" charset="0"/>
              </a:rPr>
              <a:t>Idea mentioned in the paper</a:t>
            </a:r>
            <a:endParaRPr lang="en-US" sz="2000" b="1" dirty="0">
              <a:solidFill>
                <a:srgbClr val="0070C0"/>
              </a:solidFill>
              <a:latin typeface="Times New Roman" panose="02020603050405020304" pitchFamily="18" charset="0"/>
              <a:cs typeface="Times New Roman" panose="02020603050405020304" pitchFamily="18" charset="0"/>
            </a:endParaRPr>
          </a:p>
          <a:p>
            <a:pPr>
              <a:lnSpc>
                <a:spcPct val="107000"/>
              </a:lnSpc>
              <a:spcAft>
                <a:spcPts val="800"/>
              </a:spcAft>
            </a:pPr>
            <a:r>
              <a:rPr lang="en-IN" sz="1600" dirty="0">
                <a:effectLst/>
                <a:ea typeface="Calibri" panose="020F0502020204030204" pitchFamily="34" charset="0"/>
                <a:cs typeface="Times New Roman" panose="02020603050405020304" pitchFamily="18" charset="0"/>
              </a:rPr>
              <a:t>Mint.com is an online personal finance tool that enables users to monitor spending, establish budgets, and track financial health. For a complete overview, this free tool requires updating a few chosen financial accounts. Users can create customisable daily, weekly, or monthly reminders and keep tabs on their spending and credit scores.</a:t>
            </a:r>
            <a:endParaRPr lang="en-IN" sz="1600" dirty="0">
              <a:effectLst/>
              <a:ea typeface="Calibri" panose="020F0502020204030204" pitchFamily="34" charset="0"/>
              <a:cs typeface="Times New Roman" panose="02020603050405020304" pitchFamily="18" charset="0"/>
            </a:endParaRPr>
          </a:p>
          <a:p>
            <a:pPr>
              <a:lnSpc>
                <a:spcPct val="107000"/>
              </a:lnSpc>
              <a:spcAft>
                <a:spcPts val="800"/>
              </a:spcAft>
            </a:pPr>
            <a:r>
              <a:rPr lang="en-IN" sz="1600" dirty="0">
                <a:effectLst/>
                <a:ea typeface="Calibri" panose="020F0502020204030204" pitchFamily="34" charset="0"/>
                <a:cs typeface="Times New Roman" panose="02020603050405020304" pitchFamily="18" charset="0"/>
              </a:rPr>
              <a:t>Transaction categorization, which provides in-depth financial data, is a noteworthy feature. For accuracy's sake, purchases from several categories, such as "home improvement" and "groceries," can be divided. Cash spending tracking is helped by manual transaction entries. By selecting "cash" from the menu, the most recent ATM withdrawal will be properly deducted.</a:t>
            </a:r>
            <a:endParaRPr lang="en-IN" sz="1600" dirty="0">
              <a:effectLst/>
              <a:ea typeface="Calibri" panose="020F0502020204030204" pitchFamily="34" charset="0"/>
              <a:cs typeface="Times New Roman" panose="02020603050405020304" pitchFamily="18" charset="0"/>
            </a:endParaRPr>
          </a:p>
          <a:p>
            <a:pPr>
              <a:lnSpc>
                <a:spcPct val="107000"/>
              </a:lnSpc>
              <a:spcAft>
                <a:spcPts val="800"/>
              </a:spcAft>
            </a:pPr>
            <a:r>
              <a:rPr lang="en-IN" sz="1600" dirty="0">
                <a:effectLst/>
                <a:ea typeface="Calibri" panose="020F0502020204030204" pitchFamily="34" charset="0"/>
                <a:cs typeface="Times New Roman" panose="02020603050405020304" pitchFamily="18" charset="0"/>
              </a:rPr>
              <a:t>Financial awareness is improved by Mint's personalized notifications, which cover budget losses, changes to credit scores, and odd costs. For shared insights, alerts can also be forwarded to other recipients. In addition to categories, tags add another level of structure. For instance, tagging "fixed expenses" on top of categories might help determine how much money is allocated for monthly bills</a:t>
            </a:r>
            <a:r>
              <a:rPr lang="en-US" sz="2000" dirty="0">
                <a:effectLst/>
                <a:ea typeface="Calibri" panose="020F0502020204030204" pitchFamily="34" charset="0"/>
                <a:cs typeface="Times New Roman" panose="02020603050405020304" pitchFamily="18" charset="0"/>
              </a:rPr>
              <a:t>.</a:t>
            </a:r>
            <a:endParaRPr lang="en-US" sz="2000" dirty="0">
              <a:effectLst/>
              <a:ea typeface="Calibri" panose="020F0502020204030204" pitchFamily="34" charset="0"/>
              <a:cs typeface="Times New Roman" panose="02020603050405020304" pitchFamily="18" charset="0"/>
            </a:endParaRPr>
          </a:p>
          <a:p>
            <a:pPr>
              <a:lnSpc>
                <a:spcPct val="107000"/>
              </a:lnSpc>
              <a:spcAft>
                <a:spcPts val="800"/>
              </a:spcAft>
            </a:pPr>
            <a:endParaRPr lang="en-US" sz="2000" b="1" dirty="0">
              <a:solidFill>
                <a:srgbClr val="0070C0"/>
              </a:solidFill>
              <a:cs typeface="Times New Roman" panose="02020603050405020304" pitchFamily="18" charset="0"/>
            </a:endParaRPr>
          </a:p>
          <a:p>
            <a:r>
              <a:rPr lang="en-US" sz="2000" b="1" dirty="0">
                <a:solidFill>
                  <a:srgbClr val="0070C0"/>
                </a:solidFill>
                <a:latin typeface="Times New Roman" panose="02020603050405020304" pitchFamily="18" charset="0"/>
                <a:cs typeface="Times New Roman" panose="02020603050405020304" pitchFamily="18" charset="0"/>
              </a:rPr>
              <a:t>Technology/tool used:-</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Java,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Javascript</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,HTML,</a:t>
            </a:r>
            <a:r>
              <a:rPr lang="en-US" sz="2000" dirty="0">
                <a:effectLst/>
                <a:latin typeface="Times New Roman" panose="02020603050405020304" pitchFamily="18" charset="0"/>
                <a:ea typeface="Calibri" panose="020F0502020204030204" pitchFamily="34" charset="0"/>
              </a:rPr>
              <a:t>CSS</a:t>
            </a:r>
            <a:endParaRPr lang="en-IN" sz="2000" b="1" dirty="0">
              <a:solidFill>
                <a:srgbClr val="0070C0"/>
              </a:solidFill>
              <a:latin typeface="Times New Roman" panose="02020603050405020304" pitchFamily="18" charset="0"/>
              <a:cs typeface="Times New Roman" panose="02020603050405020304" pitchFamily="18" charset="0"/>
            </a:endParaRPr>
          </a:p>
        </p:txBody>
      </p:sp>
    </p:spTree>
  </p:cSld>
  <p:clrMapOvr>
    <a:masterClrMapping/>
  </p:clrMapOvr>
  <p:transition spd="slow">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3035"/>
            <a:ext cx="8229600" cy="1154430"/>
          </a:xfrm>
        </p:spPr>
        <p:txBody>
          <a:bodyPr>
            <a:normAutofit/>
          </a:bodyPr>
          <a:lstStyle/>
          <a:p>
            <a:r>
              <a:rPr lang="en-IN" sz="3200" dirty="0">
                <a:solidFill>
                  <a:srgbClr val="00206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LITERATURE SURVEY</a:t>
            </a:r>
            <a:endParaRPr lang="en-IN" sz="3200" dirty="0">
              <a:solidFill>
                <a:srgbClr val="002060"/>
              </a:solidFill>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500505"/>
            <a:ext cx="8229600" cy="4627245"/>
          </a:xfrm>
        </p:spPr>
        <p:txBody>
          <a:bodyPr>
            <a:noAutofit/>
          </a:bodyPr>
          <a:lstStyle/>
          <a:p>
            <a:pPr>
              <a:buNone/>
            </a:pPr>
            <a:endParaRPr lang="en-US" sz="1800" dirty="0"/>
          </a:p>
          <a:p>
            <a:pPr marL="0" indent="0" algn="l" defTabSz="457200">
              <a:spcBef>
                <a:spcPts val="1000"/>
              </a:spcBef>
              <a:spcAft>
                <a:spcPts val="0"/>
              </a:spcAft>
              <a:buClr>
                <a:srgbClr val="5FCBEF"/>
              </a:buClr>
              <a:buSzPct val="80000"/>
              <a:buFont typeface="Wingdings 3" panose="05040102010807070707" charset="2"/>
              <a:buNone/>
            </a:pPr>
            <a:r>
              <a:rPr lang="en-IN" sz="2400" dirty="0">
                <a:solidFill>
                  <a:schemeClr val="tx1"/>
                </a:solidFill>
                <a:latin typeface="Cambria" panose="02040503050406030204" charset="0"/>
                <a:ea typeface="+mn-ea"/>
                <a:cs typeface="Cambria" panose="02040503050406030204" charset="0"/>
                <a:sym typeface="+mn-ea"/>
              </a:rPr>
              <a:t> </a:t>
            </a:r>
            <a:endParaRPr lang="en-US" sz="2400" dirty="0">
              <a:latin typeface="Cambria" panose="02040503050406030204" charset="0"/>
              <a:cs typeface="Cambria" panose="02040503050406030204" charset="0"/>
            </a:endParaRPr>
          </a:p>
        </p:txBody>
      </p:sp>
      <p:cxnSp>
        <p:nvCxnSpPr>
          <p:cNvPr id="4" name="Straight Connector 3"/>
          <p:cNvCxnSpPr/>
          <p:nvPr/>
        </p:nvCxnSpPr>
        <p:spPr>
          <a:xfrm>
            <a:off x="457200" y="1124744"/>
            <a:ext cx="8229600" cy="0"/>
          </a:xfrm>
          <a:prstGeom prst="line">
            <a:avLst/>
          </a:prstGeom>
          <a:ln w="44450">
            <a:solidFill>
              <a:srgbClr val="002060"/>
            </a:solidFill>
          </a:ln>
        </p:spPr>
        <p:style>
          <a:lnRef idx="1">
            <a:schemeClr val="accent2"/>
          </a:lnRef>
          <a:fillRef idx="0">
            <a:schemeClr val="accent2"/>
          </a:fillRef>
          <a:effectRef idx="0">
            <a:schemeClr val="accent2"/>
          </a:effectRef>
          <a:fontRef idx="minor">
            <a:schemeClr val="tx1"/>
          </a:fontRef>
        </p:style>
      </p:cxnSp>
      <p:pic>
        <p:nvPicPr>
          <p:cNvPr id="6" name="Picture 5"/>
          <p:cNvPicPr/>
          <p:nvPr/>
        </p:nvPicPr>
        <p:blipFill>
          <a:blip r:embed="rId1">
            <a:extLst>
              <a:ext uri="{28A0092B-C50C-407E-A947-70E740481C1C}">
                <a14:useLocalDpi xmlns:a14="http://schemas.microsoft.com/office/drawing/2010/main" val="0"/>
              </a:ext>
            </a:extLst>
          </a:blip>
          <a:srcRect/>
          <a:stretch>
            <a:fillRect/>
          </a:stretch>
        </p:blipFill>
        <p:spPr bwMode="auto">
          <a:xfrm>
            <a:off x="7740352" y="61040"/>
            <a:ext cx="1296144" cy="1080120"/>
          </a:xfrm>
          <a:prstGeom prst="rect">
            <a:avLst/>
          </a:prstGeom>
          <a:noFill/>
          <a:ln>
            <a:noFill/>
          </a:ln>
        </p:spPr>
      </p:pic>
      <p:sp>
        <p:nvSpPr>
          <p:cNvPr id="7" name="TextBox 6"/>
          <p:cNvSpPr txBox="1"/>
          <p:nvPr/>
        </p:nvSpPr>
        <p:spPr>
          <a:xfrm>
            <a:off x="457200" y="1270057"/>
            <a:ext cx="8229600" cy="856068"/>
          </a:xfrm>
          <a:prstGeom prst="rect">
            <a:avLst/>
          </a:prstGeom>
          <a:noFill/>
        </p:spPr>
        <p:txBody>
          <a:bodyPr wrap="square" rtlCol="0">
            <a:spAutoFit/>
          </a:bodyPr>
          <a:lstStyle/>
          <a:p>
            <a:pPr algn="ctr">
              <a:lnSpc>
                <a:spcPct val="107000"/>
              </a:lnSpc>
              <a:spcAft>
                <a:spcPts val="800"/>
              </a:spcAft>
            </a:pPr>
            <a:r>
              <a:rPr lang="en-IN" sz="2400" b="1" u="sng" dirty="0">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Good budget started in 2009 as an experiment by Dayspring Technologies</a:t>
            </a:r>
            <a:endParaRPr lang="en-IN" sz="2400" b="1" u="sng" dirty="0">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5" name="TextBox 4"/>
          <p:cNvSpPr txBox="1"/>
          <p:nvPr/>
        </p:nvSpPr>
        <p:spPr>
          <a:xfrm>
            <a:off x="390393" y="2202881"/>
            <a:ext cx="8700180" cy="4440190"/>
          </a:xfrm>
          <a:prstGeom prst="rect">
            <a:avLst/>
          </a:prstGeom>
          <a:noFill/>
        </p:spPr>
        <p:txBody>
          <a:bodyPr wrap="square" rtlCol="0">
            <a:spAutoFit/>
          </a:bodyPr>
          <a:lstStyle/>
          <a:p>
            <a:r>
              <a:rPr lang="en-US" sz="2000" b="1" dirty="0">
                <a:solidFill>
                  <a:srgbClr val="0070C0"/>
                </a:solidFill>
                <a:latin typeface="Times New Roman" panose="02020603050405020304" pitchFamily="18" charset="0"/>
                <a:cs typeface="Times New Roman" panose="02020603050405020304" pitchFamily="18" charset="0"/>
              </a:rPr>
              <a:t>Idea mentioned in the paper</a:t>
            </a:r>
            <a:endParaRPr lang="en-US" sz="2000" b="1" dirty="0">
              <a:solidFill>
                <a:srgbClr val="0070C0"/>
              </a:solidFill>
              <a:latin typeface="Times New Roman" panose="02020603050405020304" pitchFamily="18" charset="0"/>
              <a:cs typeface="Times New Roman" panose="02020603050405020304" pitchFamily="18" charset="0"/>
            </a:endParaRPr>
          </a:p>
          <a:p>
            <a:pPr>
              <a:lnSpc>
                <a:spcPct val="107000"/>
              </a:lnSpc>
              <a:spcAft>
                <a:spcPts val="800"/>
              </a:spcAft>
            </a:pPr>
            <a:r>
              <a:rPr lang="en-IN" sz="2000" dirty="0" err="1">
                <a:effectLst/>
                <a:ea typeface="Calibri" panose="020F0502020204030204" pitchFamily="34" charset="0"/>
                <a:cs typeface="Times New Roman" panose="02020603050405020304" pitchFamily="18" charset="0"/>
              </a:rPr>
              <a:t>Goodbudget</a:t>
            </a:r>
            <a:r>
              <a:rPr lang="en-IN" sz="2000" dirty="0">
                <a:effectLst/>
                <a:ea typeface="Calibri" panose="020F0502020204030204" pitchFamily="34" charset="0"/>
                <a:cs typeface="Times New Roman" panose="02020603050405020304" pitchFamily="18" charset="0"/>
              </a:rPr>
              <a:t> is a budgeting app that relies on the traditional envelope system to help users budget their monthly expenses. This app is a great fit for consumers who want to organize their priorities and get ahead financially.</a:t>
            </a:r>
            <a:endParaRPr lang="en-IN" sz="2000" dirty="0">
              <a:effectLst/>
              <a:ea typeface="Calibri" panose="020F0502020204030204" pitchFamily="34" charset="0"/>
              <a:cs typeface="Times New Roman" panose="02020603050405020304" pitchFamily="18" charset="0"/>
            </a:endParaRPr>
          </a:p>
          <a:p>
            <a:pPr>
              <a:lnSpc>
                <a:spcPct val="107000"/>
              </a:lnSpc>
              <a:spcAft>
                <a:spcPts val="800"/>
              </a:spcAft>
            </a:pPr>
            <a:r>
              <a:rPr lang="en-IN" sz="2000" dirty="0">
                <a:effectLst/>
                <a:ea typeface="Calibri" panose="020F0502020204030204" pitchFamily="34" charset="0"/>
                <a:cs typeface="Times New Roman" panose="02020603050405020304" pitchFamily="18" charset="0"/>
              </a:rPr>
              <a:t>The envelope system is designed to let you know how much money is allocated to each expense, along with how much is saved each month. </a:t>
            </a:r>
            <a:r>
              <a:rPr lang="en-IN" sz="2000" dirty="0" err="1">
                <a:effectLst/>
                <a:ea typeface="Calibri" panose="020F0502020204030204" pitchFamily="34" charset="0"/>
                <a:cs typeface="Times New Roman" panose="02020603050405020304" pitchFamily="18" charset="0"/>
              </a:rPr>
              <a:t>Goodbudget</a:t>
            </a:r>
            <a:r>
              <a:rPr lang="en-IN" sz="2000" dirty="0">
                <a:effectLst/>
                <a:ea typeface="Calibri" panose="020F0502020204030204" pitchFamily="34" charset="0"/>
                <a:cs typeface="Times New Roman" panose="02020603050405020304" pitchFamily="18" charset="0"/>
              </a:rPr>
              <a:t> provides excellent reporting tools to show your income against your spending, and how it varies month to month. In the app, there are easy-to-read graphs that can help you understand your spending habits.</a:t>
            </a:r>
            <a:endParaRPr lang="en-IN" sz="2000" dirty="0">
              <a:effectLst/>
              <a:ea typeface="Calibri" panose="020F0502020204030204" pitchFamily="34" charset="0"/>
              <a:cs typeface="Times New Roman" panose="02020603050405020304" pitchFamily="18" charset="0"/>
            </a:endParaRPr>
          </a:p>
          <a:p>
            <a:r>
              <a:rPr lang="en-IN" sz="2000" dirty="0">
                <a:effectLst/>
                <a:ea typeface="Calibri" panose="020F0502020204030204" pitchFamily="34" charset="0"/>
                <a:cs typeface="Times New Roman" panose="02020603050405020304" pitchFamily="18" charset="0"/>
              </a:rPr>
              <a:t>When shopping for a budgeting app, digital security measures are essential because of the sensitive financial information used within the app.</a:t>
            </a:r>
            <a:endParaRPr lang="en-US" sz="2000" b="1" dirty="0">
              <a:solidFill>
                <a:srgbClr val="0070C0"/>
              </a:solidFill>
              <a:effectLst/>
              <a:ea typeface="Calibri" panose="020F0502020204030204" pitchFamily="34" charset="0"/>
              <a:cs typeface="Times New Roman" panose="02020603050405020304" pitchFamily="18" charset="0"/>
            </a:endParaRPr>
          </a:p>
          <a:p>
            <a:endParaRPr lang="en-US" b="1" dirty="0">
              <a:solidFill>
                <a:srgbClr val="0070C0"/>
              </a:solidFill>
              <a:latin typeface="Times New Roman" panose="02020603050405020304" pitchFamily="18" charset="0"/>
              <a:cs typeface="Times New Roman" panose="02020603050405020304" pitchFamily="18" charset="0"/>
            </a:endParaRPr>
          </a:p>
          <a:p>
            <a:r>
              <a:rPr lang="en-US" sz="2000" b="1" dirty="0">
                <a:solidFill>
                  <a:srgbClr val="0070C0"/>
                </a:solidFill>
                <a:latin typeface="Times New Roman" panose="02020603050405020304" pitchFamily="18" charset="0"/>
                <a:cs typeface="Times New Roman" panose="02020603050405020304" pitchFamily="18" charset="0"/>
              </a:rPr>
              <a:t>Technology/tool used:-  </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HTML , CSS , </a:t>
            </a:r>
            <a:r>
              <a:rPr lang="en-US" sz="2000" dirty="0" err="1">
                <a:effectLst/>
                <a:latin typeface="Times New Roman" panose="02020603050405020304" pitchFamily="18" charset="0"/>
                <a:ea typeface="Calibri" panose="020F0502020204030204" pitchFamily="34" charset="0"/>
              </a:rPr>
              <a:t>Javascript</a:t>
            </a:r>
            <a:endParaRPr lang="en-IN" sz="2000" b="1" dirty="0">
              <a:solidFill>
                <a:srgbClr val="0070C0"/>
              </a:solidFill>
              <a:latin typeface="Times New Roman" panose="02020603050405020304" pitchFamily="18" charset="0"/>
              <a:cs typeface="Times New Roman" panose="02020603050405020304" pitchFamily="18" charset="0"/>
            </a:endParaRPr>
          </a:p>
        </p:txBody>
      </p:sp>
    </p:spTree>
  </p:cSld>
  <p:clrMapOvr>
    <a:masterClrMapping/>
  </p:clrMapOvr>
  <p:transition spd="slow">
    <p:fad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15537</Words>
  <Application>WPS Presentation</Application>
  <PresentationFormat>On-screen Show (4:3)</PresentationFormat>
  <Paragraphs>283</Paragraphs>
  <Slides>23</Slides>
  <Notes>17</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23</vt:i4>
      </vt:variant>
    </vt:vector>
  </HeadingPairs>
  <TitlesOfParts>
    <vt:vector size="34" baseType="lpstr">
      <vt:lpstr>Arial</vt:lpstr>
      <vt:lpstr>SimSun</vt:lpstr>
      <vt:lpstr>Wingdings</vt:lpstr>
      <vt:lpstr>Times New Roman</vt:lpstr>
      <vt:lpstr>Cambria</vt:lpstr>
      <vt:lpstr>Wingdings 3</vt:lpstr>
      <vt:lpstr>Symbol</vt:lpstr>
      <vt:lpstr>Calibri</vt:lpstr>
      <vt:lpstr>Microsoft YaHei</vt:lpstr>
      <vt:lpstr>Arial Unicode MS</vt:lpstr>
      <vt:lpstr>Office Theme</vt:lpstr>
      <vt:lpstr>Mini-Project-IA Progress-II  S.E. (Computer) Sem - III</vt:lpstr>
      <vt:lpstr>Budget Management System</vt:lpstr>
      <vt:lpstr>Presentation Outline </vt:lpstr>
      <vt:lpstr>ABSTRACT</vt:lpstr>
      <vt:lpstr>INTRODUCTION</vt:lpstr>
      <vt:lpstr>INTRODUCTION</vt:lpstr>
      <vt:lpstr>INTRODUCTION</vt:lpstr>
      <vt:lpstr>LITERATURE SURVEY</vt:lpstr>
      <vt:lpstr>LITERATURE SURVEY</vt:lpstr>
      <vt:lpstr>LITERATURE SURVEY</vt:lpstr>
      <vt:lpstr>LITERATURE SURVEY</vt:lpstr>
      <vt:lpstr>PowerPoint 演示文稿</vt:lpstr>
      <vt:lpstr>PowerPoint 演示文稿</vt:lpstr>
      <vt:lpstr>PowerPoint 演示文稿</vt:lpstr>
      <vt:lpstr>EXISTING SYSTEM</vt:lpstr>
      <vt:lpstr>EXISTING SYSTEM</vt:lpstr>
      <vt:lpstr>EXISTING SYSTEM</vt:lpstr>
      <vt:lpstr>EXISTING SYSTEM</vt:lpstr>
      <vt:lpstr>PROBLEM STATEMENT </vt:lpstr>
      <vt:lpstr>SCOPE</vt:lpstr>
      <vt:lpstr>CONCLUSION</vt:lpstr>
      <vt:lpstr>REFERENCES</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 Project Orientation program</dc:title>
  <dc:creator>computer</dc:creator>
  <cp:lastModifiedBy>admin</cp:lastModifiedBy>
  <cp:revision>91</cp:revision>
  <dcterms:created xsi:type="dcterms:W3CDTF">2020-07-15T11:22:00Z</dcterms:created>
  <dcterms:modified xsi:type="dcterms:W3CDTF">2023-09-04T09:39:58Z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010BCD9EA06B49DBB932B6481DACF0F2</vt:lpwstr>
  </property>
  <property fmtid="{D5CDD505-2E9C-101B-9397-08002B2CF9AE}" pid="3" name="KSOProductBuildVer">
    <vt:lpwstr>1033-11.2.0.11536</vt:lpwstr>
  </property>
</Properties>
</file>